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av" ContentType="audio/x-wav"/>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946" r:id="rId1"/>
  </p:sldMasterIdLst>
  <p:notesMasterIdLst>
    <p:notesMasterId r:id="rId198"/>
  </p:notesMasterIdLst>
  <p:handoutMasterIdLst>
    <p:handoutMasterId r:id="rId199"/>
  </p:handoutMasterIdLst>
  <p:sldIdLst>
    <p:sldId id="918" r:id="rId2"/>
    <p:sldId id="899" r:id="rId3"/>
    <p:sldId id="848" r:id="rId4"/>
    <p:sldId id="850" r:id="rId5"/>
    <p:sldId id="851" r:id="rId6"/>
    <p:sldId id="900" r:id="rId7"/>
    <p:sldId id="852" r:id="rId8"/>
    <p:sldId id="853" r:id="rId9"/>
    <p:sldId id="854" r:id="rId10"/>
    <p:sldId id="855" r:id="rId11"/>
    <p:sldId id="670" r:id="rId12"/>
    <p:sldId id="671" r:id="rId13"/>
    <p:sldId id="672" r:id="rId14"/>
    <p:sldId id="674" r:id="rId15"/>
    <p:sldId id="675" r:id="rId16"/>
    <p:sldId id="676" r:id="rId17"/>
    <p:sldId id="677" r:id="rId18"/>
    <p:sldId id="857" r:id="rId19"/>
    <p:sldId id="678" r:id="rId20"/>
    <p:sldId id="681" r:id="rId21"/>
    <p:sldId id="919" r:id="rId22"/>
    <p:sldId id="921" r:id="rId23"/>
    <p:sldId id="920" r:id="rId24"/>
    <p:sldId id="682" r:id="rId25"/>
    <p:sldId id="685" r:id="rId26"/>
    <p:sldId id="683" r:id="rId27"/>
    <p:sldId id="686" r:id="rId28"/>
    <p:sldId id="858" r:id="rId29"/>
    <p:sldId id="859" r:id="rId30"/>
    <p:sldId id="861" r:id="rId31"/>
    <p:sldId id="687" r:id="rId32"/>
    <p:sldId id="691" r:id="rId33"/>
    <p:sldId id="692" r:id="rId34"/>
    <p:sldId id="862" r:id="rId35"/>
    <p:sldId id="693" r:id="rId36"/>
    <p:sldId id="694" r:id="rId37"/>
    <p:sldId id="695" r:id="rId38"/>
    <p:sldId id="696" r:id="rId39"/>
    <p:sldId id="697" r:id="rId40"/>
    <p:sldId id="698" r:id="rId41"/>
    <p:sldId id="701" r:id="rId42"/>
    <p:sldId id="704" r:id="rId43"/>
    <p:sldId id="706" r:id="rId44"/>
    <p:sldId id="708" r:id="rId45"/>
    <p:sldId id="863" r:id="rId46"/>
    <p:sldId id="889" r:id="rId47"/>
    <p:sldId id="890" r:id="rId48"/>
    <p:sldId id="891" r:id="rId49"/>
    <p:sldId id="892" r:id="rId50"/>
    <p:sldId id="709" r:id="rId51"/>
    <p:sldId id="864" r:id="rId52"/>
    <p:sldId id="865" r:id="rId53"/>
    <p:sldId id="710" r:id="rId54"/>
    <p:sldId id="713" r:id="rId55"/>
    <p:sldId id="867" r:id="rId56"/>
    <p:sldId id="714" r:id="rId57"/>
    <p:sldId id="868" r:id="rId58"/>
    <p:sldId id="870" r:id="rId59"/>
    <p:sldId id="715" r:id="rId60"/>
    <p:sldId id="716" r:id="rId61"/>
    <p:sldId id="872" r:id="rId62"/>
    <p:sldId id="873" r:id="rId63"/>
    <p:sldId id="874" r:id="rId64"/>
    <p:sldId id="875" r:id="rId65"/>
    <p:sldId id="876" r:id="rId66"/>
    <p:sldId id="717" r:id="rId67"/>
    <p:sldId id="718" r:id="rId68"/>
    <p:sldId id="922" r:id="rId69"/>
    <p:sldId id="719" r:id="rId70"/>
    <p:sldId id="721" r:id="rId71"/>
    <p:sldId id="722" r:id="rId72"/>
    <p:sldId id="901" r:id="rId73"/>
    <p:sldId id="724" r:id="rId74"/>
    <p:sldId id="723" r:id="rId75"/>
    <p:sldId id="726" r:id="rId76"/>
    <p:sldId id="727" r:id="rId77"/>
    <p:sldId id="728" r:id="rId78"/>
    <p:sldId id="938" r:id="rId79"/>
    <p:sldId id="730" r:id="rId80"/>
    <p:sldId id="732" r:id="rId81"/>
    <p:sldId id="733" r:id="rId82"/>
    <p:sldId id="735" r:id="rId83"/>
    <p:sldId id="877" r:id="rId84"/>
    <p:sldId id="878" r:id="rId85"/>
    <p:sldId id="879" r:id="rId86"/>
    <p:sldId id="902" r:id="rId87"/>
    <p:sldId id="738" r:id="rId88"/>
    <p:sldId id="739" r:id="rId89"/>
    <p:sldId id="740" r:id="rId90"/>
    <p:sldId id="741" r:id="rId91"/>
    <p:sldId id="924" r:id="rId92"/>
    <p:sldId id="880" r:id="rId93"/>
    <p:sldId id="881" r:id="rId94"/>
    <p:sldId id="882" r:id="rId95"/>
    <p:sldId id="883" r:id="rId96"/>
    <p:sldId id="884" r:id="rId97"/>
    <p:sldId id="742" r:id="rId98"/>
    <p:sldId id="743" r:id="rId99"/>
    <p:sldId id="744" r:id="rId100"/>
    <p:sldId id="745" r:id="rId101"/>
    <p:sldId id="746" r:id="rId102"/>
    <p:sldId id="749" r:id="rId103"/>
    <p:sldId id="752" r:id="rId104"/>
    <p:sldId id="753" r:id="rId105"/>
    <p:sldId id="754" r:id="rId106"/>
    <p:sldId id="755" r:id="rId107"/>
    <p:sldId id="756" r:id="rId108"/>
    <p:sldId id="757" r:id="rId109"/>
    <p:sldId id="758" r:id="rId110"/>
    <p:sldId id="759" r:id="rId111"/>
    <p:sldId id="760" r:id="rId112"/>
    <p:sldId id="762" r:id="rId113"/>
    <p:sldId id="764" r:id="rId114"/>
    <p:sldId id="765" r:id="rId115"/>
    <p:sldId id="766" r:id="rId116"/>
    <p:sldId id="767" r:id="rId117"/>
    <p:sldId id="768" r:id="rId118"/>
    <p:sldId id="769" r:id="rId119"/>
    <p:sldId id="770" r:id="rId120"/>
    <p:sldId id="771" r:id="rId121"/>
    <p:sldId id="772" r:id="rId122"/>
    <p:sldId id="773" r:id="rId123"/>
    <p:sldId id="776" r:id="rId124"/>
    <p:sldId id="778" r:id="rId125"/>
    <p:sldId id="779" r:id="rId126"/>
    <p:sldId id="781" r:id="rId127"/>
    <p:sldId id="894" r:id="rId128"/>
    <p:sldId id="895" r:id="rId129"/>
    <p:sldId id="782" r:id="rId130"/>
    <p:sldId id="783" r:id="rId131"/>
    <p:sldId id="784" r:id="rId132"/>
    <p:sldId id="785" r:id="rId133"/>
    <p:sldId id="787" r:id="rId134"/>
    <p:sldId id="790" r:id="rId135"/>
    <p:sldId id="792" r:id="rId136"/>
    <p:sldId id="793" r:id="rId137"/>
    <p:sldId id="794" r:id="rId138"/>
    <p:sldId id="795" r:id="rId139"/>
    <p:sldId id="797" r:id="rId140"/>
    <p:sldId id="799" r:id="rId141"/>
    <p:sldId id="932" r:id="rId142"/>
    <p:sldId id="800" r:id="rId143"/>
    <p:sldId id="801" r:id="rId144"/>
    <p:sldId id="802" r:id="rId145"/>
    <p:sldId id="803" r:id="rId146"/>
    <p:sldId id="805" r:id="rId147"/>
    <p:sldId id="806" r:id="rId148"/>
    <p:sldId id="903" r:id="rId149"/>
    <p:sldId id="808" r:id="rId150"/>
    <p:sldId id="809" r:id="rId151"/>
    <p:sldId id="810" r:id="rId152"/>
    <p:sldId id="811" r:id="rId153"/>
    <p:sldId id="818" r:id="rId154"/>
    <p:sldId id="814" r:id="rId155"/>
    <p:sldId id="815" r:id="rId156"/>
    <p:sldId id="816" r:id="rId157"/>
    <p:sldId id="817" r:id="rId158"/>
    <p:sldId id="896" r:id="rId159"/>
    <p:sldId id="885" r:id="rId160"/>
    <p:sldId id="904" r:id="rId161"/>
    <p:sldId id="905" r:id="rId162"/>
    <p:sldId id="906" r:id="rId163"/>
    <p:sldId id="819" r:id="rId164"/>
    <p:sldId id="821" r:id="rId165"/>
    <p:sldId id="822" r:id="rId166"/>
    <p:sldId id="823" r:id="rId167"/>
    <p:sldId id="824" r:id="rId168"/>
    <p:sldId id="825" r:id="rId169"/>
    <p:sldId id="907" r:id="rId170"/>
    <p:sldId id="908" r:id="rId171"/>
    <p:sldId id="828" r:id="rId172"/>
    <p:sldId id="831" r:id="rId173"/>
    <p:sldId id="834" r:id="rId174"/>
    <p:sldId id="856" r:id="rId175"/>
    <p:sldId id="836" r:id="rId176"/>
    <p:sldId id="837" r:id="rId177"/>
    <p:sldId id="838" r:id="rId178"/>
    <p:sldId id="839" r:id="rId179"/>
    <p:sldId id="910" r:id="rId180"/>
    <p:sldId id="916" r:id="rId181"/>
    <p:sldId id="917" r:id="rId182"/>
    <p:sldId id="911" r:id="rId183"/>
    <p:sldId id="912" r:id="rId184"/>
    <p:sldId id="926" r:id="rId185"/>
    <p:sldId id="927" r:id="rId186"/>
    <p:sldId id="928" r:id="rId187"/>
    <p:sldId id="929" r:id="rId188"/>
    <p:sldId id="913" r:id="rId189"/>
    <p:sldId id="914" r:id="rId190"/>
    <p:sldId id="915" r:id="rId191"/>
    <p:sldId id="937" r:id="rId192"/>
    <p:sldId id="936" r:id="rId193"/>
    <p:sldId id="467" r:id="rId194"/>
    <p:sldId id="923" r:id="rId195"/>
    <p:sldId id="931" r:id="rId196"/>
    <p:sldId id="940" r:id="rId197"/>
  </p:sldIdLst>
  <p:sldSz cx="12192000" cy="6858000"/>
  <p:notesSz cx="6648450" cy="9780588"/>
  <p:defaultTextStyle>
    <a:defPPr>
      <a:defRPr lang="zh-CN"/>
    </a:defPPr>
    <a:lvl1pPr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1pPr>
    <a:lvl2pPr marL="4572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2pPr>
    <a:lvl3pPr marL="9144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3pPr>
    <a:lvl4pPr marL="13716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4pPr>
    <a:lvl5pPr marL="18288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5pPr>
    <a:lvl6pPr marL="22860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6pPr>
    <a:lvl7pPr marL="27432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7pPr>
    <a:lvl8pPr marL="32004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8pPr>
    <a:lvl9pPr marL="36576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81">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000066"/>
    <a:srgbClr val="0033CC"/>
    <a:srgbClr val="FF0000"/>
    <a:srgbClr val="FF3300"/>
    <a:srgbClr val="CFEDFE"/>
    <a:srgbClr val="003366"/>
    <a:srgbClr val="33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autoAdjust="0"/>
    <p:restoredTop sz="95404" autoAdjust="0"/>
  </p:normalViewPr>
  <p:slideViewPr>
    <p:cSldViewPr>
      <p:cViewPr varScale="1">
        <p:scale>
          <a:sx n="120" d="100"/>
          <a:sy n="120" d="100"/>
        </p:scale>
        <p:origin x="514" y="106"/>
      </p:cViewPr>
      <p:guideLst>
        <p:guide orient="horz" pos="2160"/>
        <p:guide pos="3840"/>
      </p:guideLst>
    </p:cSldViewPr>
  </p:slideViewPr>
  <p:outlineViewPr>
    <p:cViewPr>
      <p:scale>
        <a:sx n="33" d="100"/>
        <a:sy n="33" d="100"/>
      </p:scale>
      <p:origin x="0" y="0"/>
    </p:cViewPr>
    <p:sldLst>
      <p:sld r:id="rId1" collapse="1"/>
    </p:sldLst>
  </p:outlineViewPr>
  <p:notesTextViewPr>
    <p:cViewPr>
      <p:scale>
        <a:sx n="3" d="2"/>
        <a:sy n="3" d="2"/>
      </p:scale>
      <p:origin x="0" y="0"/>
    </p:cViewPr>
  </p:notesTextViewPr>
  <p:sorterViewPr>
    <p:cViewPr>
      <p:scale>
        <a:sx n="66" d="100"/>
        <a:sy n="66" d="100"/>
      </p:scale>
      <p:origin x="0" y="0"/>
    </p:cViewPr>
  </p:sorterViewPr>
  <p:notesViewPr>
    <p:cSldViewPr>
      <p:cViewPr varScale="1">
        <p:scale>
          <a:sx n="53" d="100"/>
          <a:sy n="53" d="100"/>
        </p:scale>
        <p:origin x="2934" y="42"/>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96" Type="http://schemas.openxmlformats.org/officeDocument/2006/relationships/slide" Target="slides/slide195.xml"/><Relationship Id="rId200"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1"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notesMaster" Target="notesMasters/notesMaster1.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handoutMaster" Target="handoutMasters/handoutMaster1.xml"/><Relationship Id="rId20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s>
</file>

<file path=ppt/_rels/viewProps.xml.rels><?xml version="1.0" encoding="UTF-8" standalone="yes"?>
<Relationships xmlns="http://schemas.openxmlformats.org/package/2006/relationships"><Relationship Id="rId1" Type="http://schemas.openxmlformats.org/officeDocument/2006/relationships/slide" Target="slides/slide17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image" Target="../media/image53.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89.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image" Target="../media/image9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51.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 Id="rId5" Type="http://schemas.openxmlformats.org/officeDocument/2006/relationships/image" Target="../media/image56.wmf"/><Relationship Id="rId4" Type="http://schemas.openxmlformats.org/officeDocument/2006/relationships/image" Target="../media/image5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7938"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39" name="Rectangle 3"/>
          <p:cNvSpPr>
            <a:spLocks noGrp="1" noChangeArrowheads="1"/>
          </p:cNvSpPr>
          <p:nvPr>
            <p:ph type="dt" sz="quarter"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40" name="Rectangle 4"/>
          <p:cNvSpPr>
            <a:spLocks noGrp="1" noChangeArrowheads="1"/>
          </p:cNvSpPr>
          <p:nvPr>
            <p:ph type="ftr" sz="quarter" idx="2"/>
          </p:nvPr>
        </p:nvSpPr>
        <p:spPr bwMode="auto">
          <a:xfrm>
            <a:off x="0" y="9291638"/>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41" name="Rectangle 5"/>
          <p:cNvSpPr>
            <a:spLocks noGrp="1" noChangeArrowheads="1"/>
          </p:cNvSpPr>
          <p:nvPr>
            <p:ph type="sldNum" sz="quarter" idx="3"/>
          </p:nvPr>
        </p:nvSpPr>
        <p:spPr bwMode="auto">
          <a:xfrm>
            <a:off x="3767138" y="9291638"/>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fld id="{85CAAF02-B945-4FC6-94DC-03CD4A51A2F9}" type="slidenum">
              <a:rPr lang="en-US" altLang="zh-CN"/>
              <a:pPr/>
              <a:t>‹#›</a:t>
            </a:fld>
            <a:endParaRPr lang="en-US" altLang="zh-CN"/>
          </a:p>
        </p:txBody>
      </p:sp>
    </p:spTree>
    <p:extLst>
      <p:ext uri="{BB962C8B-B14F-4D97-AF65-F5344CB8AC3E}">
        <p14:creationId xmlns:p14="http://schemas.microsoft.com/office/powerpoint/2010/main" val="25261498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93187" name="Rectangle 3"/>
          <p:cNvSpPr>
            <a:spLocks noGrp="1" noChangeArrowheads="1"/>
          </p:cNvSpPr>
          <p:nvPr>
            <p:ph type="dt"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219140" name="Rectangle 4"/>
          <p:cNvSpPr>
            <a:spLocks noGrp="1" noRot="1" noChangeAspect="1" noChangeArrowheads="1" noTextEdit="1"/>
          </p:cNvSpPr>
          <p:nvPr>
            <p:ph type="sldImg" idx="2"/>
          </p:nvPr>
        </p:nvSpPr>
        <p:spPr bwMode="auto">
          <a:xfrm>
            <a:off x="65088" y="733425"/>
            <a:ext cx="6518275" cy="366712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3189" name="Rectangle 5"/>
          <p:cNvSpPr>
            <a:spLocks noGrp="1" noChangeArrowheads="1"/>
          </p:cNvSpPr>
          <p:nvPr>
            <p:ph type="body" sz="quarter" idx="3"/>
          </p:nvPr>
        </p:nvSpPr>
        <p:spPr bwMode="auto">
          <a:xfrm>
            <a:off x="885825" y="4645025"/>
            <a:ext cx="4876800" cy="440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93190" name="Rectangle 6"/>
          <p:cNvSpPr>
            <a:spLocks noGrp="1" noChangeArrowheads="1"/>
          </p:cNvSpPr>
          <p:nvPr>
            <p:ph type="ftr" sz="quarter" idx="4"/>
          </p:nvPr>
        </p:nvSpPr>
        <p:spPr bwMode="auto">
          <a:xfrm>
            <a:off x="0" y="9291638"/>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93191" name="Rectangle 7"/>
          <p:cNvSpPr>
            <a:spLocks noGrp="1" noChangeArrowheads="1"/>
          </p:cNvSpPr>
          <p:nvPr>
            <p:ph type="sldNum" sz="quarter" idx="5"/>
          </p:nvPr>
        </p:nvSpPr>
        <p:spPr bwMode="auto">
          <a:xfrm>
            <a:off x="3767138" y="9291638"/>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fld id="{F8102731-533A-41D0-AFF7-82C7C4141123}" type="slidenum">
              <a:rPr lang="en-US" altLang="zh-CN"/>
              <a:pPr/>
              <a:t>‹#›</a:t>
            </a:fld>
            <a:endParaRPr lang="en-US" altLang="zh-CN"/>
          </a:p>
        </p:txBody>
      </p:sp>
    </p:spTree>
    <p:extLst>
      <p:ext uri="{BB962C8B-B14F-4D97-AF65-F5344CB8AC3E}">
        <p14:creationId xmlns:p14="http://schemas.microsoft.com/office/powerpoint/2010/main" val="188767283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Rot="1" noChangeAspect="1" noChangeArrowheads="1" noTextEdit="1"/>
          </p:cNvSpPr>
          <p:nvPr>
            <p:ph type="sldImg"/>
          </p:nvPr>
        </p:nvSpPr>
        <p:spPr>
          <a:xfrm>
            <a:off x="381000" y="685800"/>
            <a:ext cx="6096000" cy="3429000"/>
          </a:xfrm>
          <a:ln/>
        </p:spPr>
      </p:sp>
      <p:sp>
        <p:nvSpPr>
          <p:cNvPr id="220163" name="Rectangle 3"/>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软件工程</a:t>
            </a:r>
          </a:p>
        </p:txBody>
      </p:sp>
    </p:spTree>
    <p:extLst>
      <p:ext uri="{BB962C8B-B14F-4D97-AF65-F5344CB8AC3E}">
        <p14:creationId xmlns:p14="http://schemas.microsoft.com/office/powerpoint/2010/main" val="15333407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幻灯片图像占位符 1"/>
          <p:cNvSpPr>
            <a:spLocks noGrp="1" noRot="1" noChangeAspect="1" noTextEdit="1"/>
          </p:cNvSpPr>
          <p:nvPr>
            <p:ph type="sldImg"/>
          </p:nvPr>
        </p:nvSpPr>
        <p:spPr>
          <a:xfrm>
            <a:off x="65088" y="733425"/>
            <a:ext cx="6518275" cy="3667125"/>
          </a:xfrm>
          <a:ln/>
        </p:spPr>
      </p:sp>
      <p:sp>
        <p:nvSpPr>
          <p:cNvPr id="225283" name="备注占位符 2"/>
          <p:cNvSpPr>
            <a:spLocks noGrp="1"/>
          </p:cNvSpPr>
          <p:nvPr>
            <p:ph type="body" idx="1"/>
          </p:nvPr>
        </p:nvSpPr>
        <p:spPr>
          <a:noFill/>
        </p:spPr>
        <p:txBody>
          <a:bodyPr/>
          <a:lstStyle/>
          <a:p>
            <a:pPr latinLnBrk="1"/>
            <a:r>
              <a:rPr lang="zh-CN" altLang="en-US" sz="1200" b="1" i="0" kern="1200" dirty="0" smtClean="0">
                <a:solidFill>
                  <a:schemeClr val="tx1"/>
                </a:solidFill>
                <a:effectLst/>
                <a:latin typeface="Times New Roman" panose="02020603050405020304" pitchFamily="18" charset="0"/>
                <a:ea typeface="宋体" panose="02010600030101010101" pitchFamily="2" charset="-122"/>
                <a:cs typeface="+mn-cs"/>
              </a:rPr>
              <a:t>二叉树中两个节点的最近公共祖先节点方法（三叉链表、</a:t>
            </a:r>
            <a:r>
              <a:rPr lang="en-US" altLang="zh-CN" sz="1200" b="1" i="0" kern="1200" dirty="0" smtClean="0">
                <a:solidFill>
                  <a:schemeClr val="tx1"/>
                </a:solidFill>
                <a:effectLst/>
                <a:latin typeface="Times New Roman" panose="02020603050405020304" pitchFamily="18" charset="0"/>
                <a:ea typeface="宋体" panose="02010600030101010101" pitchFamily="2" charset="-122"/>
                <a:cs typeface="+mn-cs"/>
              </a:rPr>
              <a:t>BST</a:t>
            </a:r>
            <a:r>
              <a:rPr lang="zh-CN" altLang="en-US" sz="1200" b="1" i="0" kern="1200" smtClean="0">
                <a:solidFill>
                  <a:schemeClr val="tx1"/>
                </a:solidFill>
                <a:effectLst/>
                <a:latin typeface="Times New Roman" panose="02020603050405020304" pitchFamily="18" charset="0"/>
                <a:ea typeface="宋体" panose="02010600030101010101" pitchFamily="2" charset="-122"/>
                <a:cs typeface="+mn-cs"/>
              </a:rPr>
              <a:t>，普通二叉链表）</a:t>
            </a:r>
            <a:endParaRPr lang="zh-CN" altLang="en-US" sz="1200" b="1" i="0" kern="1200" dirty="0" smtClean="0">
              <a:solidFill>
                <a:schemeClr val="tx1"/>
              </a:solidFill>
              <a:effectLst/>
              <a:latin typeface="Times New Roman" panose="02020603050405020304" pitchFamily="18" charset="0"/>
              <a:ea typeface="宋体" panose="02010600030101010101" pitchFamily="2" charset="-122"/>
              <a:cs typeface="+mn-cs"/>
            </a:endParaRPr>
          </a:p>
        </p:txBody>
      </p:sp>
      <p:sp>
        <p:nvSpPr>
          <p:cNvPr id="225284" name="灯片编号占位符 3"/>
          <p:cNvSpPr>
            <a:spLocks noGrp="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08427164-C409-46A5-B6C6-158938B29984}" type="slidenum">
              <a:rPr lang="zh-CN" altLang="en-US" sz="1200" b="0">
                <a:latin typeface="Garamond" panose="02020404030301010803" pitchFamily="18" charset="0"/>
                <a:ea typeface="宋体" panose="02010600030101010101" pitchFamily="2" charset="-122"/>
              </a:rPr>
              <a:pPr/>
              <a:t>196</a:t>
            </a:fld>
            <a:endParaRPr lang="zh-CN" altLang="en-US" sz="1200" b="0">
              <a:latin typeface="Garamond" panose="02020404030301010803" pitchFamily="18" charset="0"/>
              <a:ea typeface="宋体" panose="02010600030101010101" pitchFamily="2" charset="-122"/>
            </a:endParaRPr>
          </a:p>
        </p:txBody>
      </p:sp>
    </p:spTree>
    <p:extLst>
      <p:ext uri="{BB962C8B-B14F-4D97-AF65-F5344CB8AC3E}">
        <p14:creationId xmlns:p14="http://schemas.microsoft.com/office/powerpoint/2010/main" val="170437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Rot="1" noChangeAspect="1" noChangeArrowheads="1" noTextEdit="1"/>
          </p:cNvSpPr>
          <p:nvPr>
            <p:ph type="sldImg"/>
          </p:nvPr>
        </p:nvSpPr>
        <p:spPr>
          <a:xfrm>
            <a:off x="381000" y="685800"/>
            <a:ext cx="6096000" cy="3429000"/>
          </a:xfrm>
          <a:ln/>
        </p:spPr>
      </p:sp>
      <p:sp>
        <p:nvSpPr>
          <p:cNvPr id="221187" name="Rectangle 3"/>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域名管理系统</a:t>
            </a:r>
          </a:p>
          <a:p>
            <a:r>
              <a:rPr lang="zh-CN" altLang="en-US" smtClean="0"/>
              <a:t>从根服务器搜索至叶服务器的全路径搜索</a:t>
            </a:r>
          </a:p>
          <a:p>
            <a:r>
              <a:rPr lang="zh-CN" altLang="en-US" smtClean="0"/>
              <a:t>根据“</a:t>
            </a:r>
            <a:r>
              <a:rPr lang="en-US" altLang="zh-CN" smtClean="0"/>
              <a:t>Internet </a:t>
            </a:r>
            <a:r>
              <a:rPr lang="zh-CN" altLang="en-US" smtClean="0"/>
              <a:t>国际特别委员会（</a:t>
            </a:r>
            <a:r>
              <a:rPr lang="en-US" altLang="zh-CN" smtClean="0"/>
              <a:t>IAHC</a:t>
            </a:r>
            <a:r>
              <a:rPr lang="zh-CN" altLang="en-US" smtClean="0"/>
              <a:t>）”的报告，将顶级域名定义为三类： 一是国家顶级域名，每个国家被赋予一个唯一的域名，如下表： 地区名称代号 国家或地区名称 </a:t>
            </a:r>
            <a:r>
              <a:rPr lang="en-US" altLang="zh-CN" smtClean="0"/>
              <a:t>aa </a:t>
            </a:r>
            <a:r>
              <a:rPr lang="zh-CN" altLang="en-US" smtClean="0"/>
              <a:t>南极洲 </a:t>
            </a:r>
            <a:r>
              <a:rPr lang="en-US" altLang="zh-CN" smtClean="0"/>
              <a:t>at </a:t>
            </a:r>
            <a:r>
              <a:rPr lang="zh-CN" altLang="en-US" smtClean="0"/>
              <a:t>奥地利 </a:t>
            </a:r>
            <a:r>
              <a:rPr lang="en-US" altLang="zh-CN" smtClean="0"/>
              <a:t>au </a:t>
            </a:r>
            <a:r>
              <a:rPr lang="zh-CN" altLang="en-US" smtClean="0"/>
              <a:t>澳大利亚 </a:t>
            </a:r>
            <a:r>
              <a:rPr lang="en-US" altLang="zh-CN" smtClean="0"/>
              <a:t>be </a:t>
            </a:r>
            <a:r>
              <a:rPr lang="zh-CN" altLang="en-US" smtClean="0"/>
              <a:t>比利时 </a:t>
            </a:r>
            <a:r>
              <a:rPr lang="en-US" altLang="zh-CN" smtClean="0"/>
              <a:t>ca </a:t>
            </a:r>
            <a:r>
              <a:rPr lang="zh-CN" altLang="en-US" smtClean="0"/>
              <a:t>加拿大 </a:t>
            </a:r>
            <a:r>
              <a:rPr lang="en-US" altLang="zh-CN" smtClean="0"/>
              <a:t>cn </a:t>
            </a:r>
            <a:r>
              <a:rPr lang="zh-CN" altLang="en-US" smtClean="0"/>
              <a:t>中国 </a:t>
            </a:r>
            <a:r>
              <a:rPr lang="en-US" altLang="zh-CN" smtClean="0"/>
              <a:t>dk </a:t>
            </a:r>
            <a:r>
              <a:rPr lang="zh-CN" altLang="en-US" smtClean="0"/>
              <a:t>丹麦 </a:t>
            </a:r>
            <a:r>
              <a:rPr lang="en-US" altLang="zh-CN" smtClean="0"/>
              <a:t>fr </a:t>
            </a:r>
            <a:r>
              <a:rPr lang="zh-CN" altLang="en-US" smtClean="0"/>
              <a:t>法国 </a:t>
            </a:r>
            <a:r>
              <a:rPr lang="en-US" altLang="zh-CN" smtClean="0"/>
              <a:t>it </a:t>
            </a:r>
            <a:r>
              <a:rPr lang="zh-CN" altLang="en-US" smtClean="0"/>
              <a:t>意大利 </a:t>
            </a:r>
            <a:r>
              <a:rPr lang="en-US" altLang="zh-CN" smtClean="0"/>
              <a:t>jp </a:t>
            </a:r>
            <a:r>
              <a:rPr lang="zh-CN" altLang="en-US" smtClean="0"/>
              <a:t>日本 </a:t>
            </a:r>
            <a:r>
              <a:rPr lang="en-US" altLang="zh-CN" smtClean="0"/>
              <a:t>nl </a:t>
            </a:r>
            <a:r>
              <a:rPr lang="zh-CN" altLang="en-US" smtClean="0"/>
              <a:t>荷兰 </a:t>
            </a:r>
            <a:r>
              <a:rPr lang="en-US" altLang="zh-CN" smtClean="0"/>
              <a:t>nz </a:t>
            </a:r>
            <a:r>
              <a:rPr lang="zh-CN" altLang="en-US" smtClean="0"/>
              <a:t>纽西兰 </a:t>
            </a:r>
            <a:r>
              <a:rPr lang="en-US" altLang="zh-CN" smtClean="0"/>
              <a:t>uk </a:t>
            </a:r>
            <a:r>
              <a:rPr lang="zh-CN" altLang="en-US" smtClean="0"/>
              <a:t>英国 </a:t>
            </a:r>
            <a:r>
              <a:rPr lang="en-US" altLang="zh-CN" smtClean="0"/>
              <a:t>za </a:t>
            </a:r>
            <a:r>
              <a:rPr lang="zh-CN" altLang="en-US" smtClean="0"/>
              <a:t>南非 二是国际顶级域名，详细中下表： 机构简称 说明 </a:t>
            </a:r>
            <a:r>
              <a:rPr lang="en-US" altLang="zh-CN" smtClean="0"/>
              <a:t>arts </a:t>
            </a:r>
            <a:r>
              <a:rPr lang="zh-CN" altLang="en-US" smtClean="0"/>
              <a:t>艺术类机构 </a:t>
            </a:r>
            <a:r>
              <a:rPr lang="en-US" altLang="zh-CN" smtClean="0"/>
              <a:t>com </a:t>
            </a:r>
            <a:r>
              <a:rPr lang="zh-CN" altLang="en-US" smtClean="0"/>
              <a:t>商业机构 </a:t>
            </a:r>
            <a:r>
              <a:rPr lang="en-US" altLang="zh-CN" smtClean="0"/>
              <a:t>edu </a:t>
            </a:r>
            <a:r>
              <a:rPr lang="zh-CN" altLang="en-US" smtClean="0"/>
              <a:t>教育及研究机构 </a:t>
            </a:r>
            <a:r>
              <a:rPr lang="en-US" altLang="zh-CN" smtClean="0"/>
              <a:t>firm </a:t>
            </a:r>
            <a:r>
              <a:rPr lang="zh-CN" altLang="en-US" smtClean="0"/>
              <a:t>公司企业 </a:t>
            </a:r>
            <a:r>
              <a:rPr lang="en-US" altLang="zh-CN" smtClean="0"/>
              <a:t>gov </a:t>
            </a:r>
            <a:r>
              <a:rPr lang="zh-CN" altLang="en-US" smtClean="0"/>
              <a:t>政府机构 </a:t>
            </a:r>
            <a:r>
              <a:rPr lang="en-US" altLang="zh-CN" smtClean="0"/>
              <a:t>info </a:t>
            </a:r>
            <a:r>
              <a:rPr lang="zh-CN" altLang="en-US" smtClean="0"/>
              <a:t>信息服务 </a:t>
            </a:r>
            <a:r>
              <a:rPr lang="en-US" altLang="zh-CN" smtClean="0"/>
              <a:t>net </a:t>
            </a:r>
            <a:r>
              <a:rPr lang="zh-CN" altLang="en-US" smtClean="0"/>
              <a:t>网络服务机构 </a:t>
            </a:r>
            <a:r>
              <a:rPr lang="en-US" altLang="zh-CN" smtClean="0"/>
              <a:t>nom </a:t>
            </a:r>
            <a:r>
              <a:rPr lang="zh-CN" altLang="en-US" smtClean="0"/>
              <a:t>个人 </a:t>
            </a:r>
            <a:r>
              <a:rPr lang="en-US" altLang="zh-CN" smtClean="0"/>
              <a:t>org </a:t>
            </a:r>
            <a:r>
              <a:rPr lang="zh-CN" altLang="en-US" smtClean="0"/>
              <a:t>专业团体 </a:t>
            </a:r>
            <a:r>
              <a:rPr lang="en-US" altLang="zh-CN" smtClean="0"/>
              <a:t>rec </a:t>
            </a:r>
            <a:r>
              <a:rPr lang="zh-CN" altLang="en-US" smtClean="0"/>
              <a:t>娱乐类机构 </a:t>
            </a:r>
            <a:r>
              <a:rPr lang="en-US" altLang="zh-CN" smtClean="0"/>
              <a:t>store </a:t>
            </a:r>
            <a:r>
              <a:rPr lang="zh-CN" altLang="en-US" smtClean="0"/>
              <a:t>销售类公司企业 </a:t>
            </a:r>
            <a:r>
              <a:rPr lang="en-US" altLang="zh-CN" smtClean="0"/>
              <a:t>web </a:t>
            </a:r>
            <a:r>
              <a:rPr lang="zh-CN" altLang="en-US" smtClean="0"/>
              <a:t>从事</a:t>
            </a:r>
            <a:r>
              <a:rPr lang="en-US" altLang="zh-CN" smtClean="0"/>
              <a:t>WWW</a:t>
            </a:r>
            <a:r>
              <a:rPr lang="zh-CN" altLang="en-US" smtClean="0"/>
              <a:t>活动的机构 </a:t>
            </a:r>
          </a:p>
        </p:txBody>
      </p:sp>
    </p:spTree>
    <p:extLst>
      <p:ext uri="{BB962C8B-B14F-4D97-AF65-F5344CB8AC3E}">
        <p14:creationId xmlns:p14="http://schemas.microsoft.com/office/powerpoint/2010/main" val="3696942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8102731-533A-41D0-AFF7-82C7C4141123}" type="slidenum">
              <a:rPr lang="en-US" altLang="zh-CN" smtClean="0"/>
              <a:pPr/>
              <a:t>12</a:t>
            </a:fld>
            <a:endParaRPr lang="en-US" altLang="zh-CN"/>
          </a:p>
        </p:txBody>
      </p:sp>
    </p:spTree>
    <p:extLst>
      <p:ext uri="{BB962C8B-B14F-4D97-AF65-F5344CB8AC3E}">
        <p14:creationId xmlns:p14="http://schemas.microsoft.com/office/powerpoint/2010/main" val="2338221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8102731-533A-41D0-AFF7-82C7C4141123}" type="slidenum">
              <a:rPr lang="en-US" altLang="zh-CN" smtClean="0"/>
              <a:pPr/>
              <a:t>17</a:t>
            </a:fld>
            <a:endParaRPr lang="en-US" altLang="zh-CN"/>
          </a:p>
        </p:txBody>
      </p:sp>
    </p:spTree>
    <p:extLst>
      <p:ext uri="{BB962C8B-B14F-4D97-AF65-F5344CB8AC3E}">
        <p14:creationId xmlns:p14="http://schemas.microsoft.com/office/powerpoint/2010/main" val="2305828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幻灯片图像占位符 1"/>
          <p:cNvSpPr>
            <a:spLocks noGrp="1" noRot="1" noChangeAspect="1" noTextEdit="1"/>
          </p:cNvSpPr>
          <p:nvPr>
            <p:ph type="sldImg"/>
          </p:nvPr>
        </p:nvSpPr>
        <p:spPr>
          <a:xfrm>
            <a:off x="65088" y="733425"/>
            <a:ext cx="6518275" cy="3667125"/>
          </a:xfrm>
          <a:ln/>
        </p:spPr>
      </p:sp>
      <p:sp>
        <p:nvSpPr>
          <p:cNvPr id="222211" name="备注占位符 2"/>
          <p:cNvSpPr>
            <a:spLocks noGrp="1"/>
          </p:cNvSpPr>
          <p:nvPr>
            <p:ph type="body" idx="1"/>
          </p:nvPr>
        </p:nvSpPr>
        <p:spPr>
          <a:noFill/>
        </p:spPr>
        <p:txBody>
          <a:bodyPr/>
          <a:lstStyle/>
          <a:p>
            <a:endParaRPr lang="zh-CN" altLang="en-US" smtClean="0"/>
          </a:p>
        </p:txBody>
      </p:sp>
      <p:sp>
        <p:nvSpPr>
          <p:cNvPr id="222212" name="灯片编号占位符 3"/>
          <p:cNvSpPr>
            <a:spLocks noGrp="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793773ED-790E-4A0A-AB4B-5585C0B75D50}" type="slidenum">
              <a:rPr lang="zh-CN" altLang="en-US" sz="1200" b="0">
                <a:latin typeface="Garamond" panose="02020404030301010803" pitchFamily="18" charset="0"/>
                <a:ea typeface="宋体" panose="02010600030101010101" pitchFamily="2" charset="-122"/>
              </a:rPr>
              <a:pPr/>
              <a:t>45</a:t>
            </a:fld>
            <a:endParaRPr lang="zh-CN" altLang="en-US" sz="1200" b="0">
              <a:latin typeface="Garamond" panose="02020404030301010803" pitchFamily="18" charset="0"/>
              <a:ea typeface="宋体" panose="02010600030101010101" pitchFamily="2" charset="-122"/>
            </a:endParaRPr>
          </a:p>
        </p:txBody>
      </p:sp>
    </p:spTree>
    <p:extLst>
      <p:ext uri="{BB962C8B-B14F-4D97-AF65-F5344CB8AC3E}">
        <p14:creationId xmlns:p14="http://schemas.microsoft.com/office/powerpoint/2010/main" val="2504716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effectLst/>
              </a:rPr>
              <a:t>我们人类的发展史，就是一段压抑欲望的历史。</a:t>
            </a:r>
          </a:p>
          <a:p>
            <a:r>
              <a:rPr lang="zh-CN" altLang="en-US" dirty="0" smtClean="0">
                <a:effectLst/>
              </a:rPr>
              <a:t/>
            </a:r>
            <a:br>
              <a:rPr lang="zh-CN" altLang="en-US" dirty="0" smtClean="0">
                <a:effectLst/>
              </a:rPr>
            </a:br>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在以前，世界上有两种人。一种奉行着采集文明，想吃果子了马上就摘下来吃。他们很获得了乐，但这种人最终被淘汰了，活下来的是那些不快乐的种地的人。</a:t>
            </a:r>
          </a:p>
          <a:p>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选择饿了就摘果子代表着“即时满足”，而耐着性子等待麦子成熟的，就是“延迟满足”。</a:t>
            </a:r>
          </a:p>
          <a:p>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但时代发展到现在，我们很多人其实已经可以过上“即时满足”的生活了，但我们却依旧在不断培养自己延迟获得满足的能力。</a:t>
            </a:r>
          </a:p>
          <a:p>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这种“延迟满足”的概念扩散到了各个领域，并且愈演愈烈。</a:t>
            </a:r>
          </a:p>
          <a:p>
            <a:pPr latinLnBrk="1"/>
            <a:endParaRPr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endParaRPr>
          </a:p>
          <a:p>
            <a:pPr latinLnBrk="1"/>
            <a:endParaRPr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endParaRPr>
          </a:p>
          <a:p>
            <a:pPr latinLnBrk="1"/>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张一鸣的大学同学有不少技术、成绩都比他好。</a:t>
            </a:r>
          </a:p>
          <a:p>
            <a:pPr latinLnBrk="1"/>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毕业后，有的同学加入银行 </a:t>
            </a:r>
            <a:r>
              <a:rPr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IT </a:t>
            </a:r>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部门，只是为了快点解决北京户口，或者当时有些机构有分房补助，可以购买经济适用房。</a:t>
            </a:r>
          </a:p>
          <a:p>
            <a:pPr latinLnBrk="1"/>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但 </a:t>
            </a:r>
            <a:r>
              <a:rPr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10 </a:t>
            </a:r>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年过去，张一鸣再谈到他们，却说，很多人没有达到理想的预期。</a:t>
            </a:r>
          </a:p>
          <a:p>
            <a:pPr latinLnBrk="1"/>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后来，张一鸣就在想一个问题，如果自己不甘于平庸，希望做得非常好的话，其实不会为这些东西担心。</a:t>
            </a:r>
          </a:p>
          <a:p>
            <a:pPr latinLnBrk="1"/>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但如果一个人一毕业，就把目标定在这儿：在北京市五环内买一个小两居、小三居，把精力都花在这上面。</a:t>
            </a:r>
          </a:p>
          <a:p>
            <a:pPr latinLnBrk="1"/>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他的行为会发生变化，不愿意冒风险。</a:t>
            </a:r>
          </a:p>
          <a:p>
            <a:pPr latinLnBrk="1"/>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而延迟满足感，会让你有更高的目标，定更高的标准，也许你前两年变化得慢，但</a:t>
            </a:r>
            <a:r>
              <a:rPr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10</a:t>
            </a:r>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年后再看，肯定会非常不一样。</a:t>
            </a:r>
          </a:p>
          <a:p>
            <a:pPr latinLnBrk="1"/>
            <a:endParaRPr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endParaRPr>
          </a:p>
          <a:p>
            <a:pPr latinLnBrk="1"/>
            <a:endParaRPr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endParaRPr>
          </a:p>
          <a:p>
            <a:pPr latinLnBrk="1"/>
            <a:endParaRPr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endParaRPr>
          </a:p>
          <a:p>
            <a:pPr latinLnBrk="1"/>
            <a:r>
              <a:rPr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2015</a:t>
            </a:r>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年，张一鸣跟同事分享了</a:t>
            </a:r>
            <a:r>
              <a:rPr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2012</a:t>
            </a:r>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年创业之初写过的一个</a:t>
            </a:r>
            <a:r>
              <a:rPr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PPT</a:t>
            </a:r>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，团队发现头条的发展轨迹与当初的预估基本相同。算法量化、有限资源、择优而行，这一法则，被张一鸣运用得炉火纯青。 这种思维能力，并不是突然出现。</a:t>
            </a:r>
            <a:r>
              <a:rPr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2001</a:t>
            </a:r>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年，张一鸣填报高考志愿，在选择大学上，他也曾犹豫。最后，他列出了五个参考维度：下雪、靠海、离家远、综合性大学、大城市。综合满足这些维度的学校，只有南开大学了。</a:t>
            </a:r>
          </a:p>
          <a:p>
            <a:pPr latinLnBrk="1"/>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没有一点纠结，也没有和父母商量，就很容易决定了。</a:t>
            </a:r>
            <a:r>
              <a:rPr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10</a:t>
            </a:r>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年后，在今日头条刚做起来时，巨头腾讯谈收购。对创业公司来说，创业</a:t>
            </a:r>
            <a:r>
              <a:rPr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a:t>
            </a:r>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收购</a:t>
            </a:r>
            <a:r>
              <a:rPr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a:t>
            </a:r>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套现，这是一条快速实现财富自由最理想路径。但张一鸣拒绝了，他有更大的目标，而不是成为腾讯的员工。 </a:t>
            </a:r>
          </a:p>
          <a:p>
            <a:pPr latinLnBrk="1"/>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一次次的决策过程，充分体现了张一鸣人生的特点：定下目标，选好参考维度、容忍底线，然后综合评分，得出最优解。计算得失得出答案后，不回头，不纠结，向前看。</a:t>
            </a:r>
          </a:p>
          <a:p>
            <a:endParaRPr lang="zh-CN" altLang="en-US" dirty="0"/>
          </a:p>
        </p:txBody>
      </p:sp>
      <p:sp>
        <p:nvSpPr>
          <p:cNvPr id="4" name="灯片编号占位符 3"/>
          <p:cNvSpPr>
            <a:spLocks noGrp="1"/>
          </p:cNvSpPr>
          <p:nvPr>
            <p:ph type="sldNum" sz="quarter" idx="10"/>
          </p:nvPr>
        </p:nvSpPr>
        <p:spPr/>
        <p:txBody>
          <a:bodyPr/>
          <a:lstStyle/>
          <a:p>
            <a:fld id="{F8102731-533A-41D0-AFF7-82C7C4141123}" type="slidenum">
              <a:rPr lang="en-US" altLang="zh-CN" smtClean="0"/>
              <a:pPr/>
              <a:t>78</a:t>
            </a:fld>
            <a:endParaRPr lang="en-US" altLang="zh-CN"/>
          </a:p>
        </p:txBody>
      </p:sp>
    </p:spTree>
    <p:extLst>
      <p:ext uri="{BB962C8B-B14F-4D97-AF65-F5344CB8AC3E}">
        <p14:creationId xmlns:p14="http://schemas.microsoft.com/office/powerpoint/2010/main" val="1495675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34233245-94F7-44A2-A5A3-27BC05AE73FA}" type="slidenum">
              <a:rPr lang="zh-CN" altLang="en-US" sz="1200" b="0">
                <a:latin typeface="Garamond" panose="02020404030301010803" pitchFamily="18" charset="0"/>
                <a:ea typeface="宋体" panose="02010600030101010101" pitchFamily="2" charset="-122"/>
              </a:rPr>
              <a:pPr/>
              <a:t>93</a:t>
            </a:fld>
            <a:endParaRPr lang="en-US" altLang="zh-CN" sz="1200" b="0">
              <a:latin typeface="Garamond" panose="02020404030301010803" pitchFamily="18" charset="0"/>
              <a:ea typeface="宋体" panose="02010600030101010101" pitchFamily="2" charset="-122"/>
            </a:endParaRPr>
          </a:p>
        </p:txBody>
      </p:sp>
      <p:sp>
        <p:nvSpPr>
          <p:cNvPr id="223235" name="Rectangle 2"/>
          <p:cNvSpPr>
            <a:spLocks noGrp="1" noRot="1" noChangeAspect="1" noChangeArrowheads="1" noTextEdit="1"/>
          </p:cNvSpPr>
          <p:nvPr>
            <p:ph type="sldImg"/>
          </p:nvPr>
        </p:nvSpPr>
        <p:spPr>
          <a:xfrm>
            <a:off x="65088" y="733425"/>
            <a:ext cx="6518275" cy="3667125"/>
          </a:xfrm>
          <a:ln/>
        </p:spPr>
      </p:sp>
      <p:sp>
        <p:nvSpPr>
          <p:cNvPr id="223236" name="Rectangle 3"/>
          <p:cNvSpPr>
            <a:spLocks noGrp="1" noChangeArrowheads="1"/>
          </p:cNvSpPr>
          <p:nvPr>
            <p:ph type="body" idx="1"/>
          </p:nvPr>
        </p:nvSpPr>
        <p:spPr>
          <a:noFill/>
        </p:spPr>
        <p:txBody>
          <a:bodyPr/>
          <a:lstStyle/>
          <a:p>
            <a:r>
              <a:rPr lang="zh-CN" altLang="en-US" smtClean="0"/>
              <a:t>特殊的左右斜树！</a:t>
            </a:r>
          </a:p>
        </p:txBody>
      </p:sp>
    </p:spTree>
    <p:extLst>
      <p:ext uri="{BB962C8B-B14F-4D97-AF65-F5344CB8AC3E}">
        <p14:creationId xmlns:p14="http://schemas.microsoft.com/office/powerpoint/2010/main" val="4163638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8102731-533A-41D0-AFF7-82C7C4141123}" type="slidenum">
              <a:rPr lang="en-US" altLang="zh-CN" smtClean="0"/>
              <a:pPr/>
              <a:t>183</a:t>
            </a:fld>
            <a:endParaRPr lang="en-US" altLang="zh-CN"/>
          </a:p>
        </p:txBody>
      </p:sp>
    </p:spTree>
    <p:extLst>
      <p:ext uri="{BB962C8B-B14F-4D97-AF65-F5344CB8AC3E}">
        <p14:creationId xmlns:p14="http://schemas.microsoft.com/office/powerpoint/2010/main" val="2222067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幻灯片图像占位符 1"/>
          <p:cNvSpPr>
            <a:spLocks noGrp="1" noRot="1" noChangeAspect="1" noTextEdit="1"/>
          </p:cNvSpPr>
          <p:nvPr>
            <p:ph type="sldImg"/>
          </p:nvPr>
        </p:nvSpPr>
        <p:spPr>
          <a:xfrm>
            <a:off x="65088" y="733425"/>
            <a:ext cx="6518275" cy="3667125"/>
          </a:xfrm>
          <a:ln/>
        </p:spPr>
      </p:sp>
      <p:sp>
        <p:nvSpPr>
          <p:cNvPr id="225283" name="备注占位符 2"/>
          <p:cNvSpPr>
            <a:spLocks noGrp="1"/>
          </p:cNvSpPr>
          <p:nvPr>
            <p:ph type="body" idx="1"/>
          </p:nvPr>
        </p:nvSpPr>
        <p:spPr>
          <a:noFill/>
        </p:spPr>
        <p:txBody>
          <a:bodyPr/>
          <a:lstStyle/>
          <a:p>
            <a:pPr latinLnBrk="1"/>
            <a:r>
              <a:rPr lang="zh-CN" altLang="en-US" sz="1200" b="1" i="0" kern="1200" dirty="0" smtClean="0">
                <a:solidFill>
                  <a:schemeClr val="tx1"/>
                </a:solidFill>
                <a:effectLst/>
                <a:latin typeface="Times New Roman" panose="02020603050405020304" pitchFamily="18" charset="0"/>
                <a:ea typeface="宋体" panose="02010600030101010101" pitchFamily="2" charset="-122"/>
                <a:cs typeface="+mn-cs"/>
              </a:rPr>
              <a:t>二叉树中两个节点的最近公共祖先节点方法（三叉链表、</a:t>
            </a:r>
            <a:r>
              <a:rPr lang="en-US" altLang="zh-CN" sz="1200" b="1" i="0" kern="1200" dirty="0" smtClean="0">
                <a:solidFill>
                  <a:schemeClr val="tx1"/>
                </a:solidFill>
                <a:effectLst/>
                <a:latin typeface="Times New Roman" panose="02020603050405020304" pitchFamily="18" charset="0"/>
                <a:ea typeface="宋体" panose="02010600030101010101" pitchFamily="2" charset="-122"/>
                <a:cs typeface="+mn-cs"/>
              </a:rPr>
              <a:t>BST</a:t>
            </a:r>
            <a:r>
              <a:rPr lang="zh-CN" altLang="en-US" sz="1200" b="1" i="0" kern="1200" smtClean="0">
                <a:solidFill>
                  <a:schemeClr val="tx1"/>
                </a:solidFill>
                <a:effectLst/>
                <a:latin typeface="Times New Roman" panose="02020603050405020304" pitchFamily="18" charset="0"/>
                <a:ea typeface="宋体" panose="02010600030101010101" pitchFamily="2" charset="-122"/>
                <a:cs typeface="+mn-cs"/>
              </a:rPr>
              <a:t>，普通二叉链表）</a:t>
            </a:r>
            <a:endParaRPr lang="zh-CN" altLang="en-US" sz="1200" b="1" i="0" kern="1200" dirty="0" smtClean="0">
              <a:solidFill>
                <a:schemeClr val="tx1"/>
              </a:solidFill>
              <a:effectLst/>
              <a:latin typeface="Times New Roman" panose="02020603050405020304" pitchFamily="18" charset="0"/>
              <a:ea typeface="宋体" panose="02010600030101010101" pitchFamily="2" charset="-122"/>
              <a:cs typeface="+mn-cs"/>
            </a:endParaRPr>
          </a:p>
        </p:txBody>
      </p:sp>
      <p:sp>
        <p:nvSpPr>
          <p:cNvPr id="225284" name="灯片编号占位符 3"/>
          <p:cNvSpPr>
            <a:spLocks noGrp="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08427164-C409-46A5-B6C6-158938B29984}" type="slidenum">
              <a:rPr lang="zh-CN" altLang="en-US" sz="1200" b="0">
                <a:latin typeface="Garamond" panose="02020404030301010803" pitchFamily="18" charset="0"/>
                <a:ea typeface="宋体" panose="02010600030101010101" pitchFamily="2" charset="-122"/>
              </a:rPr>
              <a:pPr/>
              <a:t>195</a:t>
            </a:fld>
            <a:endParaRPr lang="zh-CN" altLang="en-US" sz="1200" b="0">
              <a:latin typeface="Garamond" panose="02020404030301010803" pitchFamily="18" charset="0"/>
              <a:ea typeface="宋体" panose="02010600030101010101" pitchFamily="2" charset="-122"/>
            </a:endParaRPr>
          </a:p>
        </p:txBody>
      </p:sp>
    </p:spTree>
    <p:extLst>
      <p:ext uri="{BB962C8B-B14F-4D97-AF65-F5344CB8AC3E}">
        <p14:creationId xmlns:p14="http://schemas.microsoft.com/office/powerpoint/2010/main" val="3222500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Tree>
    <p:extLst>
      <p:ext uri="{BB962C8B-B14F-4D97-AF65-F5344CB8AC3E}">
        <p14:creationId xmlns:p14="http://schemas.microsoft.com/office/powerpoint/2010/main" val="183429064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5A78794-D54A-41BA-8202-58A6B542050C}" type="slidenum">
              <a:rPr lang="en-US" altLang="zh-CN" smtClean="0"/>
              <a:pPr>
                <a:defRPr/>
              </a:pPr>
              <a:t>‹#›</a:t>
            </a:fld>
            <a:endParaRPr lang="en-US" altLang="zh-CN"/>
          </a:p>
        </p:txBody>
      </p:sp>
    </p:spTree>
    <p:extLst>
      <p:ext uri="{BB962C8B-B14F-4D97-AF65-F5344CB8AC3E}">
        <p14:creationId xmlns:p14="http://schemas.microsoft.com/office/powerpoint/2010/main" val="2264167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914400" y="609600"/>
            <a:ext cx="103632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914400" y="1981200"/>
            <a:ext cx="508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联机映像占位符 3"/>
          <p:cNvSpPr>
            <a:spLocks noGrp="1"/>
          </p:cNvSpPr>
          <p:nvPr>
            <p:ph type="clipArt" sz="half" idx="2"/>
          </p:nvPr>
        </p:nvSpPr>
        <p:spPr>
          <a:xfrm>
            <a:off x="6197600" y="1981200"/>
            <a:ext cx="5080000" cy="4114800"/>
          </a:xfrm>
        </p:spPr>
        <p:txBody>
          <a:bodyPr/>
          <a:lstStyle/>
          <a:p>
            <a:pPr lvl="0"/>
            <a:endParaRPr lang="zh-CN" altLang="en-US" noProof="0"/>
          </a:p>
        </p:txBody>
      </p:sp>
      <p:sp>
        <p:nvSpPr>
          <p:cNvPr id="5" name="日期占位符 4"/>
          <p:cNvSpPr>
            <a:spLocks noGrp="1"/>
          </p:cNvSpPr>
          <p:nvPr>
            <p:ph type="dt" sz="half" idx="10"/>
          </p:nvPr>
        </p:nvSpPr>
        <p:spPr>
          <a:xfrm>
            <a:off x="914400" y="6248400"/>
            <a:ext cx="2540000" cy="457200"/>
          </a:xfrm>
          <a:prstGeom prst="rect">
            <a:avLst/>
          </a:prstGeom>
        </p:spPr>
        <p:txBody>
          <a:bodyPr/>
          <a:lstStyle>
            <a:lvl1pPr>
              <a:defRPr/>
            </a:lvl1pPr>
          </a:lstStyle>
          <a:p>
            <a:pPr>
              <a:defRPr/>
            </a:pPr>
            <a:endParaRPr lang="en-US" altLang="zh-CN"/>
          </a:p>
        </p:txBody>
      </p:sp>
      <p:sp>
        <p:nvSpPr>
          <p:cNvPr id="6" name="页脚占位符 5"/>
          <p:cNvSpPr>
            <a:spLocks noGrp="1"/>
          </p:cNvSpPr>
          <p:nvPr>
            <p:ph type="ftr" sz="quarter" idx="11"/>
          </p:nvPr>
        </p:nvSpPr>
        <p:spPr>
          <a:xfrm>
            <a:off x="4165600" y="6248400"/>
            <a:ext cx="3860800" cy="457200"/>
          </a:xfrm>
          <a:prstGeom prst="rect">
            <a:avLst/>
          </a:prstGeom>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a:xfrm>
            <a:off x="8737600" y="6248400"/>
            <a:ext cx="2540000" cy="457200"/>
          </a:xfrm>
          <a:prstGeom prst="rect">
            <a:avLst/>
          </a:prstGeom>
        </p:spPr>
        <p:txBody>
          <a:bodyPr/>
          <a:lstStyle>
            <a:lvl1pPr>
              <a:defRPr/>
            </a:lvl1pPr>
          </a:lstStyle>
          <a:p>
            <a:pPr>
              <a:defRPr/>
            </a:pPr>
            <a:fld id="{4A44980B-21D5-4B00-B66C-19D018A64B8C}" type="slidenum">
              <a:rPr lang="en-US" altLang="zh-CN"/>
              <a:pPr>
                <a:defRPr/>
              </a:pPr>
              <a:t>‹#›</a:t>
            </a:fld>
            <a:endParaRPr lang="en-US" altLang="zh-CN"/>
          </a:p>
        </p:txBody>
      </p:sp>
    </p:spTree>
    <p:extLst>
      <p:ext uri="{BB962C8B-B14F-4D97-AF65-F5344CB8AC3E}">
        <p14:creationId xmlns:p14="http://schemas.microsoft.com/office/powerpoint/2010/main" val="634970505"/>
      </p:ext>
    </p:extLst>
  </p:cSld>
  <p:clrMapOvr>
    <a:masterClrMapping/>
  </p:clrMapOvr>
  <p:transition>
    <p:wipe di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6" name="灯片编号占位符 5"/>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0546D232-2191-432E-9834-DCF771344FCA}" type="slidenum">
              <a:rPr lang="en-US" altLang="zh-CN"/>
              <a:pPr>
                <a:defRPr/>
              </a:pPr>
              <a:t>‹#›</a:t>
            </a:fld>
            <a:endParaRPr lang="en-US" altLang="zh-CN"/>
          </a:p>
        </p:txBody>
      </p:sp>
      <p:sp>
        <p:nvSpPr>
          <p:cNvPr id="7" name="日期占位符 6"/>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1517381391"/>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xfrm>
            <a:off x="1219200" y="6324600"/>
            <a:ext cx="2540000" cy="457200"/>
          </a:xfrm>
          <a:prstGeom prst="rect">
            <a:avLst/>
          </a:prstGeom>
          <a:ln/>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a:xfrm>
            <a:off x="4470400" y="6324600"/>
            <a:ext cx="3860800" cy="457200"/>
          </a:xfrm>
          <a:prstGeom prst="rect">
            <a:avLst/>
          </a:prstGeom>
          <a:ln/>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xfrm>
            <a:off x="9042400" y="6324600"/>
            <a:ext cx="2540000" cy="457200"/>
          </a:xfrm>
          <a:prstGeom prst="rect">
            <a:avLst/>
          </a:prstGeom>
          <a:ln/>
        </p:spPr>
        <p:txBody>
          <a:bodyPr/>
          <a:lstStyle>
            <a:lvl1pPr>
              <a:defRPr/>
            </a:lvl1pPr>
          </a:lstStyle>
          <a:p>
            <a:pPr>
              <a:defRPr/>
            </a:pPr>
            <a:fld id="{E8661445-1F7A-42B9-B9BE-6A551694DD44}" type="slidenum">
              <a:rPr lang="en-US" altLang="zh-CN"/>
              <a:pPr>
                <a:defRPr/>
              </a:pPr>
              <a:t>‹#›</a:t>
            </a:fld>
            <a:endParaRPr lang="en-US" altLang="zh-CN"/>
          </a:p>
        </p:txBody>
      </p:sp>
    </p:spTree>
    <p:extLst>
      <p:ext uri="{BB962C8B-B14F-4D97-AF65-F5344CB8AC3E}">
        <p14:creationId xmlns:p14="http://schemas.microsoft.com/office/powerpoint/2010/main" val="4684774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a:prstGeom prst="rect">
            <a:avLst/>
          </a:prstGeo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09600" y="1981200"/>
            <a:ext cx="10972800" cy="3886200"/>
          </a:xfrm>
        </p:spPr>
        <p:txBody>
          <a:bodyPr/>
          <a:lstStyle/>
          <a:p>
            <a:pPr lvl="0"/>
            <a:endParaRPr lang="zh-CN" altLang="en-US" noProof="0"/>
          </a:p>
        </p:txBody>
      </p:sp>
      <p:sp>
        <p:nvSpPr>
          <p:cNvPr id="4" name="页脚占位符 3"/>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5" name="灯片编号占位符 4"/>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5DD037B6-2C0F-48FE-AB95-F6AD28914E0C}" type="slidenum">
              <a:rPr lang="en-US" altLang="zh-CN"/>
              <a:pPr>
                <a:defRPr/>
              </a:pPr>
              <a:t>‹#›</a:t>
            </a:fld>
            <a:endParaRPr lang="en-US" altLang="zh-CN"/>
          </a:p>
        </p:txBody>
      </p:sp>
      <p:sp>
        <p:nvSpPr>
          <p:cNvPr id="6" name="日期占位符 5"/>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133288673"/>
      </p:ext>
    </p:extLst>
  </p:cSld>
  <p:clrMapOvr>
    <a:masterClrMapping/>
  </p:clrMapOvr>
  <p:transition>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a:prstGeom prst="rect">
            <a:avLst/>
          </a:prstGeom>
        </p:spPr>
        <p:txBody>
          <a:bodyPr/>
          <a:lstStyle/>
          <a:p>
            <a:r>
              <a:rPr lang="zh-CN" altLang="en-US" smtClean="0"/>
              <a:t>单击此处编辑母版标题样式</a:t>
            </a:r>
            <a:endParaRPr lang="zh-CN" altLang="en-US"/>
          </a:p>
        </p:txBody>
      </p:sp>
      <p:sp>
        <p:nvSpPr>
          <p:cNvPr id="3" name="SmartArt 占位符 2"/>
          <p:cNvSpPr>
            <a:spLocks noGrp="1"/>
          </p:cNvSpPr>
          <p:nvPr>
            <p:ph type="dgm" idx="1"/>
          </p:nvPr>
        </p:nvSpPr>
        <p:spPr>
          <a:xfrm>
            <a:off x="609600" y="1981200"/>
            <a:ext cx="10972800" cy="3886200"/>
          </a:xfrm>
        </p:spPr>
        <p:txBody>
          <a:bodyPr/>
          <a:lstStyle/>
          <a:p>
            <a:pPr lvl="0"/>
            <a:endParaRPr lang="zh-CN" altLang="en-US" noProof="0"/>
          </a:p>
        </p:txBody>
      </p:sp>
      <p:sp>
        <p:nvSpPr>
          <p:cNvPr id="4" name="页脚占位符 3"/>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5" name="灯片编号占位符 4"/>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ED1DE89B-3405-40F8-A850-5D32BBCF98C1}" type="slidenum">
              <a:rPr lang="en-US" altLang="zh-CN"/>
              <a:pPr>
                <a:defRPr/>
              </a:pPr>
              <a:t>‹#›</a:t>
            </a:fld>
            <a:endParaRPr lang="en-US" altLang="zh-CN"/>
          </a:p>
        </p:txBody>
      </p:sp>
      <p:sp>
        <p:nvSpPr>
          <p:cNvPr id="6" name="日期占位符 5"/>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3156684055"/>
      </p:ext>
    </p:extLst>
  </p:cSld>
  <p:clrMapOvr>
    <a:masterClrMapping/>
  </p:clrMapOvr>
  <p:transition>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197600" y="1981200"/>
            <a:ext cx="5384800" cy="1866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197600" y="4000500"/>
            <a:ext cx="5384800" cy="1866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7" name="灯片编号占位符 6"/>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07234A26-09F4-43E3-A886-2A778BE81D93}" type="slidenum">
              <a:rPr lang="en-US" altLang="zh-CN"/>
              <a:pPr>
                <a:defRPr/>
              </a:pPr>
              <a:t>‹#›</a:t>
            </a:fld>
            <a:endParaRPr lang="en-US" altLang="zh-CN"/>
          </a:p>
        </p:txBody>
      </p:sp>
      <p:sp>
        <p:nvSpPr>
          <p:cNvPr id="8" name="日期占位符 7"/>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2858430464"/>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63352" y="44624"/>
            <a:ext cx="10515600" cy="687611"/>
          </a:xfrm>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p:txBody>
          <a:bodyPr/>
          <a:lstStyle>
            <a:lvl1pPr marL="228600" indent="-228600">
              <a:buSzPct val="90000"/>
              <a:buFont typeface="Wingdings" panose="05000000000000000000" pitchFamily="2" charset="2"/>
              <a:buChar char="u"/>
              <a:defRPr/>
            </a:lvl1pPr>
            <a:lvl2pPr marL="685800" indent="-228600">
              <a:buFont typeface="Wingdings" panose="05000000000000000000" pitchFamily="2" charset="2"/>
              <a:buChar char="Ø"/>
              <a:defRPr/>
            </a:lvl2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4F01AAF-5230-4DC7-AD0B-862717DD6E1A}" type="slidenum">
              <a:rPr lang="en-US" altLang="zh-CN" smtClean="0"/>
              <a:pPr>
                <a:defRPr/>
              </a:pPr>
              <a:t>‹#›</a:t>
            </a:fld>
            <a:endParaRPr lang="en-US" altLang="zh-CN"/>
          </a:p>
        </p:txBody>
      </p:sp>
    </p:spTree>
    <p:extLst>
      <p:ext uri="{BB962C8B-B14F-4D97-AF65-F5344CB8AC3E}">
        <p14:creationId xmlns:p14="http://schemas.microsoft.com/office/powerpoint/2010/main" val="290701232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tx1"/>
                </a:solidFill>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E346143-CD10-4A03-92A3-1CE15DD1099F}" type="slidenum">
              <a:rPr lang="en-US" altLang="zh-CN" smtClean="0"/>
              <a:pPr>
                <a:defRPr/>
              </a:pPr>
              <a:t>‹#›</a:t>
            </a:fld>
            <a:endParaRPr lang="en-US" altLang="zh-CN"/>
          </a:p>
        </p:txBody>
      </p:sp>
    </p:spTree>
    <p:extLst>
      <p:ext uri="{BB962C8B-B14F-4D97-AF65-F5344CB8AC3E}">
        <p14:creationId xmlns:p14="http://schemas.microsoft.com/office/powerpoint/2010/main" val="1680257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Content Placeholder 2"/>
          <p:cNvSpPr>
            <a:spLocks noGrp="1"/>
          </p:cNvSpPr>
          <p:nvPr>
            <p:ph sz="half" idx="1"/>
          </p:nvPr>
        </p:nvSpPr>
        <p:spPr>
          <a:xfrm>
            <a:off x="551384" y="1052736"/>
            <a:ext cx="5328592" cy="50522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315000" y="1052736"/>
            <a:ext cx="5325616" cy="50522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extLst>
      <p:ext uri="{BB962C8B-B14F-4D97-AF65-F5344CB8AC3E}">
        <p14:creationId xmlns:p14="http://schemas.microsoft.com/office/powerpoint/2010/main" val="1620640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91344" y="-37909"/>
            <a:ext cx="7416824" cy="802613"/>
          </a:xfrm>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695400" y="908720"/>
            <a:ext cx="5157787"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4" name="Content Placeholder 3"/>
          <p:cNvSpPr>
            <a:spLocks noGrp="1"/>
          </p:cNvSpPr>
          <p:nvPr>
            <p:ph sz="half" idx="2"/>
          </p:nvPr>
        </p:nvSpPr>
        <p:spPr>
          <a:xfrm>
            <a:off x="695400" y="1628800"/>
            <a:ext cx="5157787" cy="4464496"/>
          </a:xfrm>
        </p:spPr>
        <p:txBody>
          <a:bodyPr/>
          <a:lstStyle>
            <a:lvl1pPr>
              <a:defRPr sz="24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5" name="Text Placeholder 4"/>
          <p:cNvSpPr>
            <a:spLocks noGrp="1"/>
          </p:cNvSpPr>
          <p:nvPr>
            <p:ph type="body" sz="quarter" idx="3"/>
          </p:nvPr>
        </p:nvSpPr>
        <p:spPr>
          <a:xfrm>
            <a:off x="6241404" y="908720"/>
            <a:ext cx="5183188"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6" name="Content Placeholder 5"/>
          <p:cNvSpPr>
            <a:spLocks noGrp="1"/>
          </p:cNvSpPr>
          <p:nvPr>
            <p:ph sz="quarter" idx="4"/>
          </p:nvPr>
        </p:nvSpPr>
        <p:spPr>
          <a:xfrm>
            <a:off x="6241404" y="1628800"/>
            <a:ext cx="5183188" cy="4464496"/>
          </a:xfrm>
        </p:spPr>
        <p:txBody>
          <a:bodyPr/>
          <a:lstStyle>
            <a:lvl1pPr>
              <a:defRPr sz="24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extLst>
      <p:ext uri="{BB962C8B-B14F-4D97-AF65-F5344CB8AC3E}">
        <p14:creationId xmlns:p14="http://schemas.microsoft.com/office/powerpoint/2010/main" val="2312009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2704181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a:defRPr/>
            </a:pPr>
            <a:fld id="{DD0E9652-B3C6-4FC8-A4BB-837F7A0CE470}" type="slidenum">
              <a:rPr lang="en-US" altLang="zh-CN" smtClean="0"/>
              <a:pPr>
                <a:defRPr/>
              </a:pPr>
              <a:t>‹#›</a:t>
            </a:fld>
            <a:endParaRPr lang="en-US" altLang="zh-CN"/>
          </a:p>
        </p:txBody>
      </p:sp>
    </p:spTree>
    <p:extLst>
      <p:ext uri="{BB962C8B-B14F-4D97-AF65-F5344CB8AC3E}">
        <p14:creationId xmlns:p14="http://schemas.microsoft.com/office/powerpoint/2010/main" val="3797854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a:defRPr/>
            </a:pPr>
            <a:fld id="{37124B82-EB09-464E-9BE5-84074AEDA532}" type="slidenum">
              <a:rPr lang="en-US" altLang="zh-CN" smtClean="0"/>
              <a:pPr>
                <a:defRPr/>
              </a:pPr>
              <a:t>‹#›</a:t>
            </a:fld>
            <a:endParaRPr lang="en-US" altLang="zh-CN"/>
          </a:p>
        </p:txBody>
      </p:sp>
    </p:spTree>
    <p:extLst>
      <p:ext uri="{BB962C8B-B14F-4D97-AF65-F5344CB8AC3E}">
        <p14:creationId xmlns:p14="http://schemas.microsoft.com/office/powerpoint/2010/main" val="2291447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523F1C25-3B3C-4EB3-8038-CF54CA764B60}" type="slidenum">
              <a:rPr lang="en-US" altLang="zh-CN" smtClean="0"/>
              <a:pPr>
                <a:defRPr/>
              </a:pPr>
              <a:t>‹#›</a:t>
            </a:fld>
            <a:endParaRPr lang="en-US" altLang="zh-CN"/>
          </a:p>
        </p:txBody>
      </p:sp>
    </p:spTree>
    <p:extLst>
      <p:ext uri="{BB962C8B-B14F-4D97-AF65-F5344CB8AC3E}">
        <p14:creationId xmlns:p14="http://schemas.microsoft.com/office/powerpoint/2010/main" val="2281770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983778"/>
            <a:ext cx="10515600" cy="5193185"/>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7" name="Rectangle 7"/>
          <p:cNvSpPr>
            <a:spLocks noChangeArrowheads="1"/>
          </p:cNvSpPr>
          <p:nvPr userDrawn="1"/>
        </p:nvSpPr>
        <p:spPr bwMode="auto">
          <a:xfrm>
            <a:off x="2256367" y="1484314"/>
            <a:ext cx="95504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8" name="Rectangle 8"/>
          <p:cNvSpPr>
            <a:spLocks noChangeArrowheads="1"/>
          </p:cNvSpPr>
          <p:nvPr userDrawn="1"/>
        </p:nvSpPr>
        <p:spPr bwMode="auto">
          <a:xfrm>
            <a:off x="11889572" y="6604001"/>
            <a:ext cx="186013" cy="2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9" name="Rectangle 9"/>
          <p:cNvSpPr>
            <a:spLocks noChangeArrowheads="1"/>
          </p:cNvSpPr>
          <p:nvPr userDrawn="1"/>
        </p:nvSpPr>
        <p:spPr bwMode="auto">
          <a:xfrm>
            <a:off x="914400" y="6229350"/>
            <a:ext cx="23452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10" name="Rectangle 10"/>
          <p:cNvSpPr>
            <a:spLocks noChangeArrowheads="1"/>
          </p:cNvSpPr>
          <p:nvPr userDrawn="1"/>
        </p:nvSpPr>
        <p:spPr bwMode="auto">
          <a:xfrm>
            <a:off x="4165600" y="6229350"/>
            <a:ext cx="35644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11" name="Line 8"/>
          <p:cNvSpPr>
            <a:spLocks noChangeShapeType="1"/>
          </p:cNvSpPr>
          <p:nvPr userDrawn="1"/>
        </p:nvSpPr>
        <p:spPr bwMode="auto">
          <a:xfrm>
            <a:off x="0" y="764704"/>
            <a:ext cx="12192000" cy="0"/>
          </a:xfrm>
          <a:prstGeom prst="line">
            <a:avLst/>
          </a:prstGeom>
          <a:noFill/>
          <a:ln w="12700">
            <a:solidFill>
              <a:srgbClr val="5AAAE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4000"/>
          </a:p>
        </p:txBody>
      </p:sp>
      <p:sp>
        <p:nvSpPr>
          <p:cNvPr id="12" name="AutoShape 11"/>
          <p:cNvSpPr>
            <a:spLocks noChangeArrowheads="1"/>
          </p:cNvSpPr>
          <p:nvPr userDrawn="1"/>
        </p:nvSpPr>
        <p:spPr bwMode="auto">
          <a:xfrm flipH="1">
            <a:off x="11231034" y="6137276"/>
            <a:ext cx="960967"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13" name="Text Box 13"/>
          <p:cNvSpPr txBox="1">
            <a:spLocks noChangeArrowheads="1"/>
          </p:cNvSpPr>
          <p:nvPr userDrawn="1"/>
        </p:nvSpPr>
        <p:spPr bwMode="auto">
          <a:xfrm>
            <a:off x="9552384" y="6350"/>
            <a:ext cx="2639617" cy="338554"/>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1600" b="0" dirty="0" smtClean="0">
                <a:latin typeface="Comic Sans MS" panose="030F0702030302020204" pitchFamily="66" charset="0"/>
                <a:ea typeface="宋体" panose="02010600030101010101" pitchFamily="2" charset="-122"/>
              </a:rPr>
              <a:t>Data  Structures: Tree</a:t>
            </a:r>
          </a:p>
        </p:txBody>
      </p:sp>
      <p:sp>
        <p:nvSpPr>
          <p:cNvPr id="14" name="Rectangle 10"/>
          <p:cNvSpPr>
            <a:spLocks noChangeArrowheads="1"/>
          </p:cNvSpPr>
          <p:nvPr userDrawn="1"/>
        </p:nvSpPr>
        <p:spPr bwMode="auto">
          <a:xfrm>
            <a:off x="-24681" y="-64369"/>
            <a:ext cx="7754747" cy="813671"/>
          </a:xfrm>
          <a:prstGeom prst="rect">
            <a:avLst/>
          </a:prstGeom>
          <a:solidFill>
            <a:srgbClr val="CFEDFE"/>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2" name="Title Placeholder 1"/>
          <p:cNvSpPr>
            <a:spLocks noGrp="1"/>
          </p:cNvSpPr>
          <p:nvPr>
            <p:ph type="title"/>
          </p:nvPr>
        </p:nvSpPr>
        <p:spPr>
          <a:xfrm>
            <a:off x="263352" y="113730"/>
            <a:ext cx="7056784" cy="578966"/>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2779141053"/>
      </p:ext>
    </p:extLst>
  </p:cSld>
  <p:clrMap bg1="lt1" tx1="dk1" bg2="lt2" tx2="dk2" accent1="accent1" accent2="accent2" accent3="accent3" accent4="accent4" accent5="accent5" accent6="accent6" hlink="hlink" folHlink="folHlink"/>
  <p:sldLayoutIdLst>
    <p:sldLayoutId id="2147484947" r:id="rId1"/>
    <p:sldLayoutId id="2147484948" r:id="rId2"/>
    <p:sldLayoutId id="2147484949" r:id="rId3"/>
    <p:sldLayoutId id="2147484950" r:id="rId4"/>
    <p:sldLayoutId id="2147484951" r:id="rId5"/>
    <p:sldLayoutId id="2147484952" r:id="rId6"/>
    <p:sldLayoutId id="2147484953" r:id="rId7"/>
    <p:sldLayoutId id="2147484954" r:id="rId8"/>
    <p:sldLayoutId id="2147484955" r:id="rId9"/>
    <p:sldLayoutId id="2147484956" r:id="rId10"/>
    <p:sldLayoutId id="2147484957" r:id="rId11"/>
    <p:sldLayoutId id="2147484958" r:id="rId12"/>
    <p:sldLayoutId id="2147484959" r:id="rId13"/>
    <p:sldLayoutId id="2147484960" r:id="rId14"/>
    <p:sldLayoutId id="2147484961" r:id="rId15"/>
    <p:sldLayoutId id="2147484962" r:id="rId16"/>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rgbClr val="0000CC"/>
          </a:solidFill>
          <a:latin typeface="+mj-lt"/>
          <a:ea typeface="+mj-ea"/>
          <a:cs typeface="+mj-cs"/>
        </a:defRPr>
      </a:lvl1pPr>
    </p:titleStyle>
    <p:body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0.emf"/><Relationship Id="rId4" Type="http://schemas.openxmlformats.org/officeDocument/2006/relationships/oleObject" Target="../embeddings/oleObject1.bin"/></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slide" Target="slide193.xml"/><Relationship Id="rId3" Type="http://schemas.openxmlformats.org/officeDocument/2006/relationships/slide" Target="slide7.xml"/><Relationship Id="rId7" Type="http://schemas.openxmlformats.org/officeDocument/2006/relationships/slide" Target="slide40.xml"/><Relationship Id="rId12" Type="http://schemas.openxmlformats.org/officeDocument/2006/relationships/image" Target="../media/image21.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4.xml"/><Relationship Id="rId11" Type="http://schemas.openxmlformats.org/officeDocument/2006/relationships/image" Target="../media/image7.png"/><Relationship Id="rId5" Type="http://schemas.openxmlformats.org/officeDocument/2006/relationships/slide" Target="slide13.xml"/><Relationship Id="rId10" Type="http://schemas.openxmlformats.org/officeDocument/2006/relationships/slide" Target="slide74.xml"/><Relationship Id="rId4" Type="http://schemas.openxmlformats.org/officeDocument/2006/relationships/slide" Target="slide3.xml"/><Relationship Id="rId9" Type="http://schemas.openxmlformats.org/officeDocument/2006/relationships/slide" Target="slide3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2.wmf"/></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g"/><Relationship Id="rId1" Type="http://schemas.openxmlformats.org/officeDocument/2006/relationships/slideLayout" Target="../slideLayouts/slideLayout2.xml"/><Relationship Id="rId5" Type="http://schemas.openxmlformats.org/officeDocument/2006/relationships/image" Target="../media/image68.jpeg"/><Relationship Id="rId4" Type="http://schemas.openxmlformats.org/officeDocument/2006/relationships/image" Target="../media/image67.jpeg"/></Relationships>
</file>

<file path=ppt/slides/_rels/slide14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gif"/><Relationship Id="rId1" Type="http://schemas.openxmlformats.org/officeDocument/2006/relationships/slideLayout" Target="../slideLayouts/slideLayout2.xml"/><Relationship Id="rId4" Type="http://schemas.openxmlformats.org/officeDocument/2006/relationships/image" Target="../media/image7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79.jpeg"/><Relationship Id="rId5" Type="http://schemas.openxmlformats.org/officeDocument/2006/relationships/image" Target="../media/image78.gif"/><Relationship Id="rId4" Type="http://schemas.openxmlformats.org/officeDocument/2006/relationships/image" Target="../media/image77.gif"/></Relationships>
</file>

<file path=ppt/slides/_rels/slide16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gif"/><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slideLayout" Target="../slideLayouts/slideLayout12.xml"/><Relationship Id="rId1" Type="http://schemas.openxmlformats.org/officeDocument/2006/relationships/vmlDrawing" Target="../drawings/vmlDrawing9.vml"/><Relationship Id="rId6" Type="http://schemas.openxmlformats.org/officeDocument/2006/relationships/image" Target="../media/image81.wmf"/><Relationship Id="rId5" Type="http://schemas.openxmlformats.org/officeDocument/2006/relationships/oleObject" Target="../embeddings/oleObject15.bin"/><Relationship Id="rId4" Type="http://schemas.openxmlformats.org/officeDocument/2006/relationships/image" Target="../media/image80.wmf"/></Relationships>
</file>

<file path=ppt/slides/_rels/slide165.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9.bin"/><Relationship Id="rId5" Type="http://schemas.openxmlformats.org/officeDocument/2006/relationships/oleObject" Target="../embeddings/oleObject18.bin"/><Relationship Id="rId4" Type="http://schemas.openxmlformats.org/officeDocument/2006/relationships/image" Target="../media/image53.wmf"/></Relationships>
</file>

<file path=ppt/slides/_rels/slide166.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oleObject" Target="../embeddings/oleObject20.bin"/><Relationship Id="rId7"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83.wmf"/><Relationship Id="rId5" Type="http://schemas.openxmlformats.org/officeDocument/2006/relationships/oleObject" Target="../embeddings/oleObject21.bin"/><Relationship Id="rId4" Type="http://schemas.openxmlformats.org/officeDocument/2006/relationships/image" Target="../media/image53.wmf"/></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5.gif"/><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78.gif"/><Relationship Id="rId2" Type="http://schemas.openxmlformats.org/officeDocument/2006/relationships/image" Target="../media/image77.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78.gi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2.gif"/></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88.wmf"/></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15.jpeg"/><Relationship Id="rId4" Type="http://schemas.openxmlformats.org/officeDocument/2006/relationships/image" Target="../media/image89.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89.emf"/><Relationship Id="rId5" Type="http://schemas.openxmlformats.org/officeDocument/2006/relationships/oleObject" Target="../embeddings/oleObject27.bin"/><Relationship Id="rId4" Type="http://schemas.openxmlformats.org/officeDocument/2006/relationships/image" Target="../media/image90.emf"/></Relationships>
</file>

<file path=ppt/slides/_rels/slide19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21518;&#24207;&#36941;&#21382;.swf" TargetMode="External"/><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gif"/><Relationship Id="rId4" Type="http://schemas.openxmlformats.org/officeDocument/2006/relationships/image" Target="../media/image12.gif"/></Relationships>
</file>

<file path=ppt/slides/_rels/slide60.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43.w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slide" Target="slide86.xml"/><Relationship Id="rId2" Type="http://schemas.openxmlformats.org/officeDocument/2006/relationships/image" Target="../media/image42.gif"/><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2.gi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50.wmf"/></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43.wmf"/><Relationship Id="rId5" Type="http://schemas.openxmlformats.org/officeDocument/2006/relationships/oleObject" Target="../embeddings/oleObject6.bin"/><Relationship Id="rId4" Type="http://schemas.openxmlformats.org/officeDocument/2006/relationships/image" Target="../media/image51.wmf"/></Relationships>
</file>

<file path=ppt/slides/_rels/slide86.xml.rels><?xml version="1.0" encoding="UTF-8" standalone="yes"?>
<Relationships xmlns="http://schemas.openxmlformats.org/package/2006/relationships"><Relationship Id="rId3" Type="http://schemas.openxmlformats.org/officeDocument/2006/relationships/slide" Target="slide67.xml"/><Relationship Id="rId2" Type="http://schemas.openxmlformats.org/officeDocument/2006/relationships/image" Target="../media/image42.gi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90.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56.wmf"/><Relationship Id="rId3" Type="http://schemas.openxmlformats.org/officeDocument/2006/relationships/oleObject" Target="../embeddings/oleObject7.bin"/><Relationship Id="rId7" Type="http://schemas.openxmlformats.org/officeDocument/2006/relationships/image" Target="../media/image53.wmf"/><Relationship Id="rId12" Type="http://schemas.openxmlformats.org/officeDocument/2006/relationships/oleObject" Target="../embeddings/oleObject11.bin"/><Relationship Id="rId2" Type="http://schemas.openxmlformats.org/officeDocument/2006/relationships/slideLayout" Target="../slideLayouts/slideLayout13.xml"/><Relationship Id="rId1" Type="http://schemas.openxmlformats.org/officeDocument/2006/relationships/vmlDrawing" Target="../drawings/vmlDrawing6.vml"/><Relationship Id="rId6" Type="http://schemas.openxmlformats.org/officeDocument/2006/relationships/oleObject" Target="../embeddings/oleObject8.bin"/><Relationship Id="rId11" Type="http://schemas.openxmlformats.org/officeDocument/2006/relationships/image" Target="../media/image55.wmf"/><Relationship Id="rId5" Type="http://schemas.openxmlformats.org/officeDocument/2006/relationships/image" Target="../media/image39.jpeg"/><Relationship Id="rId10" Type="http://schemas.openxmlformats.org/officeDocument/2006/relationships/oleObject" Target="../embeddings/oleObject10.bin"/><Relationship Id="rId4" Type="http://schemas.openxmlformats.org/officeDocument/2006/relationships/image" Target="../media/image52.wmf"/><Relationship Id="rId9" Type="http://schemas.openxmlformats.org/officeDocument/2006/relationships/image" Target="../media/image54.wmf"/><Relationship Id="rId14" Type="http://schemas.openxmlformats.org/officeDocument/2006/relationships/image" Target="../media/image57.png"/></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52.wmf"/></Relationships>
</file>

<file path=ppt/slides/_rels/slide9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59.wmf"/><Relationship Id="rId4" Type="http://schemas.openxmlformats.org/officeDocument/2006/relationships/oleObject" Target="../embeddings/oleObject13.bin"/></Relationships>
</file>

<file path=ppt/slides/_rels/slide9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6"/>
          <p:cNvSpPr txBox="1">
            <a:spLocks noGrp="1" noChangeArrowheads="1"/>
          </p:cNvSpPr>
          <p:nvPr/>
        </p:nvSpPr>
        <p:spPr bwMode="auto">
          <a:xfrm>
            <a:off x="8543925" y="6454775"/>
            <a:ext cx="21336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r" eaLnBrk="1" hangingPunct="1">
              <a:spcBef>
                <a:spcPct val="0"/>
              </a:spcBef>
              <a:buClrTx/>
              <a:buSzTx/>
              <a:buFontTx/>
              <a:buNone/>
            </a:pPr>
            <a:fld id="{F139DD9C-E3C4-4B0A-B5A4-F7312205E5F0}" type="slidenum">
              <a:rPr lang="en-US" altLang="zh-CN" sz="1400">
                <a:solidFill>
                  <a:schemeClr val="bg1"/>
                </a:solidFill>
                <a:latin typeface="文泉驿微米黑" pitchFamily="34" charset="-122"/>
                <a:ea typeface="文泉驿微米黑" pitchFamily="34" charset="-122"/>
              </a:rPr>
              <a:pPr algn="r" eaLnBrk="1" hangingPunct="1">
                <a:spcBef>
                  <a:spcPct val="0"/>
                </a:spcBef>
                <a:buClrTx/>
                <a:buSzTx/>
                <a:buFontTx/>
                <a:buNone/>
              </a:pPr>
              <a:t>1</a:t>
            </a:fld>
            <a:endParaRPr lang="en-US" altLang="zh-CN" sz="1400">
              <a:solidFill>
                <a:schemeClr val="bg1"/>
              </a:solidFill>
              <a:latin typeface="文泉驿微米黑" pitchFamily="34" charset="-122"/>
              <a:ea typeface="文泉驿微米黑" pitchFamily="34" charset="-122"/>
            </a:endParaRPr>
          </a:p>
        </p:txBody>
      </p:sp>
      <p:sp>
        <p:nvSpPr>
          <p:cNvPr id="10243" name="Rectangle 12"/>
          <p:cNvSpPr>
            <a:spLocks noChangeArrowheads="1"/>
          </p:cNvSpPr>
          <p:nvPr/>
        </p:nvSpPr>
        <p:spPr bwMode="auto">
          <a:xfrm>
            <a:off x="0" y="0"/>
            <a:ext cx="12192000" cy="6858000"/>
          </a:xfrm>
          <a:prstGeom prst="rect">
            <a:avLst/>
          </a:prstGeom>
          <a:solidFill>
            <a:schemeClr val="bg1"/>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244" name="Rectangle 4"/>
          <p:cNvSpPr>
            <a:spLocks noGrp="1" noChangeArrowheads="1"/>
          </p:cNvSpPr>
          <p:nvPr>
            <p:ph type="ctrTitle"/>
          </p:nvPr>
        </p:nvSpPr>
        <p:spPr>
          <a:xfrm>
            <a:off x="1524000" y="1124744"/>
            <a:ext cx="9144000" cy="2387600"/>
          </a:xfrm>
        </p:spPr>
        <p:txBody>
          <a:bodyPr>
            <a:normAutofit/>
          </a:bodyPr>
          <a:lstStyle/>
          <a:p>
            <a:r>
              <a:rPr lang="zh-CN" altLang="en-US" sz="6900" b="1" dirty="0" smtClean="0">
                <a:solidFill>
                  <a:srgbClr val="C62400"/>
                </a:solidFill>
              </a:rPr>
              <a:t>数 </a:t>
            </a:r>
            <a:r>
              <a:rPr lang="zh-CN" altLang="en-US" sz="6900" b="1" dirty="0">
                <a:solidFill>
                  <a:srgbClr val="C62400"/>
                </a:solidFill>
              </a:rPr>
              <a:t>据 结 </a:t>
            </a:r>
            <a:r>
              <a:rPr lang="zh-CN" altLang="en-US" sz="6900" b="1" dirty="0" smtClean="0">
                <a:solidFill>
                  <a:srgbClr val="C62400"/>
                </a:solidFill>
              </a:rPr>
              <a:t>构</a:t>
            </a:r>
            <a:r>
              <a:rPr lang="en-US" altLang="zh-CN" sz="6900" b="1" dirty="0" smtClean="0">
                <a:solidFill>
                  <a:srgbClr val="C62400"/>
                </a:solidFill>
              </a:rPr>
              <a:t/>
            </a:r>
            <a:br>
              <a:rPr lang="en-US" altLang="zh-CN" sz="6900" b="1" dirty="0" smtClean="0">
                <a:solidFill>
                  <a:srgbClr val="C62400"/>
                </a:solidFill>
              </a:rPr>
            </a:br>
            <a:r>
              <a:rPr lang="zh-CN" altLang="en-US" sz="7200" b="1" dirty="0" smtClean="0">
                <a:solidFill>
                  <a:srgbClr val="C62400"/>
                </a:solidFill>
                <a:latin typeface="华文仿宋" panose="02010600040101010101" pitchFamily="2" charset="-122"/>
                <a:ea typeface="华文仿宋" panose="02010600040101010101" pitchFamily="2" charset="-122"/>
              </a:rPr>
              <a:t>第</a:t>
            </a:r>
            <a:r>
              <a:rPr lang="en-US" altLang="zh-CN" sz="7200" b="1" dirty="0" smtClean="0">
                <a:solidFill>
                  <a:srgbClr val="C62400"/>
                </a:solidFill>
                <a:latin typeface="华文仿宋" panose="02010600040101010101" pitchFamily="2" charset="-122"/>
                <a:ea typeface="华文仿宋" panose="02010600040101010101" pitchFamily="2" charset="-122"/>
              </a:rPr>
              <a:t>5</a:t>
            </a:r>
            <a:r>
              <a:rPr lang="zh-CN" altLang="en-US" sz="7200" b="1" dirty="0" smtClean="0">
                <a:solidFill>
                  <a:srgbClr val="C62400"/>
                </a:solidFill>
                <a:latin typeface="华文仿宋" panose="02010600040101010101" pitchFamily="2" charset="-122"/>
                <a:ea typeface="华文仿宋" panose="02010600040101010101" pitchFamily="2" charset="-122"/>
              </a:rPr>
              <a:t>章 </a:t>
            </a:r>
            <a:r>
              <a:rPr lang="zh-CN" altLang="en-US" sz="7200" b="1" dirty="0">
                <a:solidFill>
                  <a:srgbClr val="C62400"/>
                </a:solidFill>
                <a:latin typeface="华文仿宋" panose="02010600040101010101" pitchFamily="2" charset="-122"/>
                <a:ea typeface="华文仿宋" panose="02010600040101010101" pitchFamily="2" charset="-122"/>
              </a:rPr>
              <a:t>树与二叉树</a:t>
            </a:r>
            <a:endParaRPr lang="zh-CN" altLang="en-US" sz="6900" b="1" dirty="0">
              <a:solidFill>
                <a:srgbClr val="C62400"/>
              </a:solidFill>
            </a:endParaRPr>
          </a:p>
        </p:txBody>
      </p:sp>
      <p:pic>
        <p:nvPicPr>
          <p:cNvPr id="1024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3780"/>
            <a:ext cx="85439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Text Box 7"/>
          <p:cNvSpPr txBox="1">
            <a:spLocks noChangeArrowheads="1"/>
          </p:cNvSpPr>
          <p:nvPr/>
        </p:nvSpPr>
        <p:spPr bwMode="auto">
          <a:xfrm>
            <a:off x="1774825" y="4292601"/>
            <a:ext cx="8642350" cy="227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zh-CN" altLang="en-US" sz="2800" dirty="0">
                <a:latin typeface="楷体_GB2312" pitchFamily="49" charset="-122"/>
              </a:rPr>
              <a:t>姜鑫维</a:t>
            </a:r>
          </a:p>
          <a:p>
            <a:pPr algn="ctr">
              <a:spcBef>
                <a:spcPct val="50000"/>
              </a:spcBef>
              <a:buClrTx/>
              <a:buSzTx/>
              <a:buFontTx/>
              <a:buNone/>
            </a:pPr>
            <a:r>
              <a:rPr lang="en-US" altLang="zh-CN" sz="2800" dirty="0">
                <a:latin typeface="楷体_GB2312" pitchFamily="49" charset="-122"/>
              </a:rPr>
              <a:t>ysjxw@qq.com</a:t>
            </a:r>
          </a:p>
          <a:p>
            <a:pPr algn="ctr">
              <a:spcBef>
                <a:spcPct val="50000"/>
              </a:spcBef>
              <a:buClrTx/>
              <a:buSzTx/>
              <a:buFontTx/>
              <a:buNone/>
            </a:pPr>
            <a:r>
              <a:rPr lang="en-US" altLang="zh-CN" sz="1800" dirty="0">
                <a:latin typeface="楷体_GB2312" pitchFamily="49" charset="-122"/>
              </a:rPr>
              <a:t>https://xinweijiang.github.io/course/ds-a/</a:t>
            </a:r>
            <a:endParaRPr lang="zh-CN" altLang="en-US" sz="1800" dirty="0">
              <a:latin typeface="楷体_GB2312" pitchFamily="49" charset="-122"/>
            </a:endParaRPr>
          </a:p>
          <a:p>
            <a:pPr algn="ctr">
              <a:spcBef>
                <a:spcPct val="50000"/>
              </a:spcBef>
              <a:buClrTx/>
              <a:buSzTx/>
              <a:buFontTx/>
              <a:buNone/>
            </a:pPr>
            <a:r>
              <a:rPr lang="en-US" altLang="zh-CN" sz="2800" dirty="0" smtClean="0">
                <a:latin typeface="华文仿宋" panose="02010600040101010101" pitchFamily="2" charset="-122"/>
                <a:ea typeface="华文仿宋" panose="02010600040101010101" pitchFamily="2" charset="-122"/>
              </a:rPr>
              <a:t>2023</a:t>
            </a:r>
            <a:r>
              <a:rPr lang="zh-CN" altLang="en-US" sz="2800" dirty="0" smtClean="0">
                <a:latin typeface="华文仿宋" panose="02010600040101010101" pitchFamily="2" charset="-122"/>
                <a:ea typeface="华文仿宋" panose="02010600040101010101" pitchFamily="2" charset="-122"/>
              </a:rPr>
              <a:t>年</a:t>
            </a:r>
            <a:r>
              <a:rPr lang="zh-CN" altLang="en-US" sz="2800" dirty="0">
                <a:latin typeface="华文仿宋" panose="02010600040101010101" pitchFamily="2" charset="-122"/>
                <a:ea typeface="华文仿宋" panose="02010600040101010101" pitchFamily="2" charset="-122"/>
              </a:rPr>
              <a:t>秋</a:t>
            </a:r>
          </a:p>
        </p:txBody>
      </p:sp>
    </p:spTree>
    <p:extLst>
      <p:ext uri="{BB962C8B-B14F-4D97-AF65-F5344CB8AC3E}">
        <p14:creationId xmlns:p14="http://schemas.microsoft.com/office/powerpoint/2010/main" val="2580829472"/>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479376" y="0"/>
            <a:ext cx="5148064" cy="762000"/>
          </a:xfrm>
        </p:spPr>
        <p:txBody>
          <a:bodyPr/>
          <a:lstStyle/>
          <a:p>
            <a:pPr>
              <a:defRPr/>
            </a:pPr>
            <a:r>
              <a:rPr lang="zh-CN" altLang="en-US" b="1" dirty="0" smtClean="0">
                <a:effectLst>
                  <a:outerShdw blurRad="38100" dist="38100" dir="2700000" algn="tl">
                    <a:srgbClr val="000000"/>
                  </a:outerShdw>
                </a:effectLst>
              </a:rPr>
              <a:t>树结构示例</a:t>
            </a:r>
            <a:r>
              <a:rPr lang="en-US" altLang="zh-CN" b="1" dirty="0" smtClean="0">
                <a:effectLst>
                  <a:outerShdw blurRad="38100" dist="38100" dir="2700000" algn="tl">
                    <a:srgbClr val="000000"/>
                  </a:outerShdw>
                </a:effectLst>
              </a:rPr>
              <a:t>3</a:t>
            </a:r>
            <a:r>
              <a:rPr lang="zh-CN" altLang="en-US" b="1" dirty="0" smtClean="0">
                <a:effectLst>
                  <a:outerShdw blurRad="38100" dist="38100" dir="2700000" algn="tl">
                    <a:srgbClr val="000000"/>
                  </a:outerShdw>
                </a:effectLst>
              </a:rPr>
              <a:t>：</a:t>
            </a:r>
            <a:r>
              <a:rPr lang="en-US" altLang="zh-CN" b="1" dirty="0" smtClean="0">
                <a:effectLst>
                  <a:outerShdw blurRad="38100" dist="38100" dir="2700000" algn="tl">
                    <a:srgbClr val="000000"/>
                  </a:outerShdw>
                </a:effectLst>
              </a:rPr>
              <a:t>DNS</a:t>
            </a:r>
          </a:p>
        </p:txBody>
      </p:sp>
      <p:sp>
        <p:nvSpPr>
          <p:cNvPr id="27651" name="Rectangle 4"/>
          <p:cNvSpPr>
            <a:spLocks noChangeArrowheads="1"/>
          </p:cNvSpPr>
          <p:nvPr/>
        </p:nvSpPr>
        <p:spPr bwMode="auto">
          <a:xfrm>
            <a:off x="1881188" y="4868863"/>
            <a:ext cx="5478462"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800" dirty="0">
                <a:solidFill>
                  <a:schemeClr val="tx2"/>
                </a:solidFill>
                <a:latin typeface="Times New Roman" panose="02020603050405020304" pitchFamily="18" charset="0"/>
              </a:rPr>
              <a:t>命名语法：</a:t>
            </a:r>
          </a:p>
          <a:p>
            <a:pPr eaLnBrk="1" hangingPunct="1"/>
            <a:r>
              <a:rPr lang="zh-CN" altLang="en-US" sz="2800" dirty="0">
                <a:solidFill>
                  <a:schemeClr val="tx2"/>
                </a:solidFill>
                <a:latin typeface="Times New Roman" panose="02020603050405020304" pitchFamily="18" charset="0"/>
              </a:rPr>
              <a:t>	主机名</a:t>
            </a:r>
            <a:r>
              <a:rPr lang="en-US" altLang="zh-CN" sz="2800" dirty="0">
                <a:solidFill>
                  <a:schemeClr val="tx2"/>
                </a:solidFill>
                <a:latin typeface="Times New Roman" panose="02020603050405020304" pitchFamily="18" charset="0"/>
              </a:rPr>
              <a:t>.</a:t>
            </a:r>
            <a:r>
              <a:rPr lang="zh-CN" altLang="en-US" sz="2800" dirty="0">
                <a:solidFill>
                  <a:schemeClr val="tx2"/>
                </a:solidFill>
                <a:latin typeface="Times New Roman" panose="02020603050405020304" pitchFamily="18" charset="0"/>
              </a:rPr>
              <a:t>单位名</a:t>
            </a:r>
            <a:r>
              <a:rPr lang="en-US" altLang="zh-CN" sz="2800" dirty="0">
                <a:solidFill>
                  <a:schemeClr val="tx2"/>
                </a:solidFill>
                <a:latin typeface="Times New Roman" panose="02020603050405020304" pitchFamily="18" charset="0"/>
              </a:rPr>
              <a:t>.</a:t>
            </a:r>
            <a:r>
              <a:rPr lang="zh-CN" altLang="en-US" sz="2800" dirty="0">
                <a:solidFill>
                  <a:schemeClr val="tx2"/>
                </a:solidFill>
                <a:latin typeface="Times New Roman" panose="02020603050405020304" pitchFamily="18" charset="0"/>
              </a:rPr>
              <a:t>类型名</a:t>
            </a:r>
            <a:r>
              <a:rPr lang="en-US" altLang="zh-CN" sz="2800" dirty="0">
                <a:solidFill>
                  <a:schemeClr val="tx2"/>
                </a:solidFill>
                <a:latin typeface="Times New Roman" panose="02020603050405020304" pitchFamily="18" charset="0"/>
              </a:rPr>
              <a:t>.</a:t>
            </a:r>
            <a:r>
              <a:rPr lang="zh-CN" altLang="en-US" sz="2800" dirty="0">
                <a:solidFill>
                  <a:schemeClr val="tx2"/>
                </a:solidFill>
                <a:latin typeface="Times New Roman" panose="02020603050405020304" pitchFamily="18" charset="0"/>
              </a:rPr>
              <a:t>国家代码</a:t>
            </a:r>
          </a:p>
          <a:p>
            <a:pPr eaLnBrk="1" hangingPunct="1"/>
            <a:r>
              <a:rPr lang="zh-CN" altLang="en-US" sz="2800" dirty="0">
                <a:solidFill>
                  <a:schemeClr val="tx2"/>
                </a:solidFill>
                <a:latin typeface="Times New Roman" panose="02020603050405020304" pitchFamily="18" charset="0"/>
              </a:rPr>
              <a:t>	例如：</a:t>
            </a:r>
            <a:r>
              <a:rPr lang="en-US" altLang="zh-CN" sz="2800" dirty="0">
                <a:solidFill>
                  <a:schemeClr val="tx2"/>
                </a:solidFill>
                <a:latin typeface="Times New Roman" panose="02020603050405020304" pitchFamily="18" charset="0"/>
              </a:rPr>
              <a:t>cs.cug.edu.cn</a:t>
            </a:r>
          </a:p>
        </p:txBody>
      </p:sp>
      <p:sp>
        <p:nvSpPr>
          <p:cNvPr id="27652" name="Text Box 5"/>
          <p:cNvSpPr txBox="1">
            <a:spLocks noChangeArrowheads="1"/>
          </p:cNvSpPr>
          <p:nvPr/>
        </p:nvSpPr>
        <p:spPr bwMode="auto">
          <a:xfrm>
            <a:off x="7788275" y="1154113"/>
            <a:ext cx="2700338" cy="433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lang="zh-CN" altLang="en-US" sz="2400" dirty="0">
                <a:latin typeface="Times New Roman" panose="02020603050405020304" pitchFamily="18" charset="0"/>
                <a:ea typeface="宋体" panose="02010600030101010101" pitchFamily="2" charset="-122"/>
              </a:rPr>
              <a:t>以树型结构实现域名的搜索：</a:t>
            </a:r>
          </a:p>
          <a:p>
            <a:pPr eaLnBrk="1" hangingPunct="1">
              <a:spcBef>
                <a:spcPct val="50000"/>
              </a:spcBef>
            </a:pPr>
            <a:r>
              <a:rPr lang="en-US" altLang="zh-CN" sz="2400" dirty="0">
                <a:latin typeface="Times New Roman" panose="02020603050405020304" pitchFamily="18" charset="0"/>
                <a:ea typeface="宋体" panose="02010600030101010101" pitchFamily="2" charset="-122"/>
              </a:rPr>
              <a:t>www.cug.edu.cn</a:t>
            </a:r>
            <a:r>
              <a:rPr lang="zh-CN" altLang="en-US" sz="2400" dirty="0">
                <a:latin typeface="Times New Roman" panose="02020603050405020304" pitchFamily="18" charset="0"/>
                <a:ea typeface="宋体" panose="02010600030101010101" pitchFamily="2" charset="-122"/>
              </a:rPr>
              <a:t>在该树从根到叶子的各层结点就应是</a:t>
            </a:r>
            <a:r>
              <a:rPr lang="en-US" altLang="zh-CN" sz="2400" dirty="0">
                <a:latin typeface="Times New Roman" panose="02020603050405020304" pitchFamily="18" charset="0"/>
                <a:ea typeface="宋体" panose="02010600030101010101" pitchFamily="2" charset="-122"/>
              </a:rPr>
              <a:t>root</a:t>
            </a:r>
            <a:r>
              <a:rPr lang="zh-CN" altLang="en-US" sz="2400" dirty="0">
                <a:latin typeface="Times New Roman" panose="02020603050405020304" pitchFamily="18" charset="0"/>
                <a:ea typeface="宋体" panose="02010600030101010101" pitchFamily="2" charset="-122"/>
              </a:rPr>
              <a:t>、</a:t>
            </a:r>
            <a:r>
              <a:rPr lang="en-US" altLang="zh-CN" sz="2400" dirty="0" err="1">
                <a:latin typeface="Times New Roman" panose="02020603050405020304" pitchFamily="18" charset="0"/>
                <a:ea typeface="宋体" panose="02010600030101010101" pitchFamily="2" charset="-122"/>
              </a:rPr>
              <a:t>cn</a:t>
            </a:r>
            <a:r>
              <a:rPr lang="zh-CN" altLang="en-US" sz="2400" dirty="0">
                <a:latin typeface="Times New Roman" panose="02020603050405020304" pitchFamily="18" charset="0"/>
                <a:ea typeface="宋体" panose="02010600030101010101" pitchFamily="2" charset="-122"/>
              </a:rPr>
              <a:t>、</a:t>
            </a:r>
            <a:r>
              <a:rPr lang="en-US" altLang="zh-CN" sz="2400" dirty="0" err="1">
                <a:latin typeface="Times New Roman" panose="02020603050405020304" pitchFamily="18" charset="0"/>
                <a:ea typeface="宋体" panose="02010600030101010101" pitchFamily="2" charset="-122"/>
              </a:rPr>
              <a:t>edu</a:t>
            </a:r>
            <a:r>
              <a:rPr lang="zh-CN" altLang="en-US" sz="2400" dirty="0">
                <a:latin typeface="Times New Roman" panose="02020603050405020304" pitchFamily="18" charset="0"/>
                <a:ea typeface="宋体" panose="02010600030101010101" pitchFamily="2" charset="-122"/>
              </a:rPr>
              <a:t>、</a:t>
            </a:r>
            <a:r>
              <a:rPr lang="en-US" altLang="zh-CN" sz="2400" dirty="0" err="1">
                <a:latin typeface="Times New Roman" panose="02020603050405020304" pitchFamily="18" charset="0"/>
                <a:ea typeface="宋体" panose="02010600030101010101" pitchFamily="2" charset="-122"/>
              </a:rPr>
              <a:t>cug</a:t>
            </a: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www</a:t>
            </a:r>
            <a:r>
              <a:rPr lang="zh-CN" altLang="en-US" sz="2400" dirty="0">
                <a:latin typeface="Times New Roman" panose="02020603050405020304" pitchFamily="18" charset="0"/>
                <a:ea typeface="宋体" panose="02010600030101010101" pitchFamily="2" charset="-122"/>
              </a:rPr>
              <a:t>。叶节点</a:t>
            </a:r>
            <a:r>
              <a:rPr lang="en-US" altLang="zh-CN" sz="2400" dirty="0">
                <a:latin typeface="Times New Roman" panose="02020603050405020304" pitchFamily="18" charset="0"/>
                <a:ea typeface="宋体" panose="02010600030101010101" pitchFamily="2" charset="-122"/>
              </a:rPr>
              <a:t>www</a:t>
            </a:r>
            <a:r>
              <a:rPr lang="zh-CN" altLang="en-US" sz="2400" dirty="0">
                <a:latin typeface="Times New Roman" panose="02020603050405020304" pitchFamily="18" charset="0"/>
                <a:ea typeface="宋体" panose="02010600030101010101" pitchFamily="2" charset="-122"/>
              </a:rPr>
              <a:t>另有一个数据域，存放中国地质大学站点的</a:t>
            </a:r>
            <a:r>
              <a:rPr lang="en-US" altLang="zh-CN" sz="2400" dirty="0">
                <a:latin typeface="Times New Roman" panose="02020603050405020304" pitchFamily="18" charset="0"/>
                <a:ea typeface="宋体" panose="02010600030101010101" pitchFamily="2" charset="-122"/>
              </a:rPr>
              <a:t>IP</a:t>
            </a:r>
            <a:r>
              <a:rPr lang="zh-CN" altLang="en-US" sz="2400" dirty="0">
                <a:latin typeface="Times New Roman" panose="02020603050405020304" pitchFamily="18" charset="0"/>
                <a:ea typeface="宋体" panose="02010600030101010101" pitchFamily="2" charset="-122"/>
              </a:rPr>
              <a:t>地址</a:t>
            </a:r>
            <a:r>
              <a:rPr lang="en-US" altLang="zh-CN" sz="2400" dirty="0">
                <a:latin typeface="Times New Roman" panose="02020603050405020304" pitchFamily="18" charset="0"/>
                <a:ea typeface="宋体" panose="02010600030101010101" pitchFamily="2" charset="-122"/>
              </a:rPr>
              <a:t>202.114.207.64 </a:t>
            </a:r>
          </a:p>
        </p:txBody>
      </p:sp>
      <p:graphicFrame>
        <p:nvGraphicFramePr>
          <p:cNvPr id="27653" name="Object 3"/>
          <p:cNvGraphicFramePr>
            <a:graphicFrameLocks noChangeAspect="1"/>
          </p:cNvGraphicFramePr>
          <p:nvPr/>
        </p:nvGraphicFramePr>
        <p:xfrm>
          <a:off x="2063751" y="1258889"/>
          <a:ext cx="5686425" cy="3621087"/>
        </p:xfrm>
        <a:graphic>
          <a:graphicData uri="http://schemas.openxmlformats.org/presentationml/2006/ole">
            <mc:AlternateContent xmlns:mc="http://schemas.openxmlformats.org/markup-compatibility/2006">
              <mc:Choice xmlns:v="urn:schemas-microsoft-com:vml" Requires="v">
                <p:oleObj spid="_x0000_s27794" name="Visio" r:id="rId4" imgW="4592422" imgH="2924251" progId="Visio.Drawing.11">
                  <p:embed/>
                </p:oleObj>
              </mc:Choice>
              <mc:Fallback>
                <p:oleObj name="Visio" r:id="rId4" imgW="4592422" imgH="2924251"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3751" y="1258889"/>
                        <a:ext cx="5686425" cy="3621087"/>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738" name="Group 5"/>
          <p:cNvGrpSpPr>
            <a:grpSpLocks/>
          </p:cNvGrpSpPr>
          <p:nvPr/>
        </p:nvGrpSpPr>
        <p:grpSpPr bwMode="auto">
          <a:xfrm>
            <a:off x="2638426" y="1592264"/>
            <a:ext cx="6640513" cy="504825"/>
            <a:chOff x="589" y="913"/>
            <a:chExt cx="4183" cy="318"/>
          </a:xfrm>
        </p:grpSpPr>
        <p:sp>
          <p:nvSpPr>
            <p:cNvPr id="116832" name="Rectangle 6"/>
            <p:cNvSpPr>
              <a:spLocks noChangeArrowheads="1"/>
            </p:cNvSpPr>
            <p:nvPr/>
          </p:nvSpPr>
          <p:spPr bwMode="auto">
            <a:xfrm>
              <a:off x="589" y="913"/>
              <a:ext cx="4151" cy="318"/>
            </a:xfrm>
            <a:prstGeom prst="rect">
              <a:avLst/>
            </a:prstGeom>
            <a:solidFill>
              <a:srgbClr val="FFFFCC"/>
            </a:solidFill>
            <a:ln w="25400">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6833" name="Text Box 7"/>
            <p:cNvSpPr txBox="1">
              <a:spLocks noChangeArrowheads="1"/>
            </p:cNvSpPr>
            <p:nvPr/>
          </p:nvSpPr>
          <p:spPr bwMode="auto">
            <a:xfrm>
              <a:off x="663" y="913"/>
              <a:ext cx="410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latin typeface="Times New Roman" panose="02020603050405020304" pitchFamily="18" charset="0"/>
                </a:rPr>
                <a:t>leftChild     ltag       data      rtag   rightChild</a:t>
              </a:r>
              <a:r>
                <a:rPr lang="en-US" altLang="zh-CN" sz="1800"/>
                <a:t> </a:t>
              </a:r>
            </a:p>
          </p:txBody>
        </p:sp>
        <p:sp>
          <p:nvSpPr>
            <p:cNvPr id="116834" name="Line 8"/>
            <p:cNvSpPr>
              <a:spLocks noChangeShapeType="1"/>
            </p:cNvSpPr>
            <p:nvPr/>
          </p:nvSpPr>
          <p:spPr bwMode="auto">
            <a:xfrm>
              <a:off x="1610"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35" name="Line 9"/>
            <p:cNvSpPr>
              <a:spLocks noChangeShapeType="1"/>
            </p:cNvSpPr>
            <p:nvPr/>
          </p:nvSpPr>
          <p:spPr bwMode="auto">
            <a:xfrm>
              <a:off x="2245"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36" name="Line 10"/>
            <p:cNvSpPr>
              <a:spLocks noChangeShapeType="1"/>
            </p:cNvSpPr>
            <p:nvPr/>
          </p:nvSpPr>
          <p:spPr bwMode="auto">
            <a:xfrm>
              <a:off x="3016"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37" name="Line 11"/>
            <p:cNvSpPr>
              <a:spLocks noChangeShapeType="1"/>
            </p:cNvSpPr>
            <p:nvPr/>
          </p:nvSpPr>
          <p:spPr bwMode="auto">
            <a:xfrm>
              <a:off x="3628"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6739" name="Group 12"/>
          <p:cNvGrpSpPr>
            <a:grpSpLocks/>
          </p:cNvGrpSpPr>
          <p:nvPr/>
        </p:nvGrpSpPr>
        <p:grpSpPr bwMode="auto">
          <a:xfrm>
            <a:off x="1703389" y="2673350"/>
            <a:ext cx="3457575" cy="2438400"/>
            <a:chOff x="-23" y="1569"/>
            <a:chExt cx="2178" cy="1536"/>
          </a:xfrm>
        </p:grpSpPr>
        <p:sp>
          <p:nvSpPr>
            <p:cNvPr id="116806" name="Line 13"/>
            <p:cNvSpPr>
              <a:spLocks noChangeShapeType="1"/>
            </p:cNvSpPr>
            <p:nvPr/>
          </p:nvSpPr>
          <p:spPr bwMode="auto">
            <a:xfrm flipH="1">
              <a:off x="1372" y="2319"/>
              <a:ext cx="261" cy="499"/>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07" name="Line 14"/>
            <p:cNvSpPr>
              <a:spLocks noChangeShapeType="1"/>
            </p:cNvSpPr>
            <p:nvPr/>
          </p:nvSpPr>
          <p:spPr bwMode="auto">
            <a:xfrm>
              <a:off x="577" y="2366"/>
              <a:ext cx="192" cy="432"/>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08" name="Line 15"/>
            <p:cNvSpPr>
              <a:spLocks noChangeShapeType="1"/>
            </p:cNvSpPr>
            <p:nvPr/>
          </p:nvSpPr>
          <p:spPr bwMode="auto">
            <a:xfrm>
              <a:off x="1179" y="1865"/>
              <a:ext cx="408" cy="363"/>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09" name="Line 16"/>
            <p:cNvSpPr>
              <a:spLocks noChangeShapeType="1"/>
            </p:cNvSpPr>
            <p:nvPr/>
          </p:nvSpPr>
          <p:spPr bwMode="auto">
            <a:xfrm flipH="1">
              <a:off x="577" y="1842"/>
              <a:ext cx="444" cy="380"/>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65" name="Oval 17"/>
            <p:cNvSpPr>
              <a:spLocks noChangeArrowheads="1"/>
            </p:cNvSpPr>
            <p:nvPr/>
          </p:nvSpPr>
          <p:spPr bwMode="auto">
            <a:xfrm>
              <a:off x="937" y="1646"/>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206866" name="Oval 18"/>
            <p:cNvSpPr>
              <a:spLocks noChangeArrowheads="1"/>
            </p:cNvSpPr>
            <p:nvPr/>
          </p:nvSpPr>
          <p:spPr bwMode="auto">
            <a:xfrm>
              <a:off x="385" y="2126"/>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6867" name="Oval 19"/>
            <p:cNvSpPr>
              <a:spLocks noChangeArrowheads="1"/>
            </p:cNvSpPr>
            <p:nvPr/>
          </p:nvSpPr>
          <p:spPr bwMode="auto">
            <a:xfrm>
              <a:off x="1209" y="275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6868" name="Oval 20"/>
            <p:cNvSpPr>
              <a:spLocks noChangeArrowheads="1"/>
            </p:cNvSpPr>
            <p:nvPr/>
          </p:nvSpPr>
          <p:spPr bwMode="auto">
            <a:xfrm>
              <a:off x="1519" y="2144"/>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6869" name="Oval 21"/>
            <p:cNvSpPr>
              <a:spLocks noChangeArrowheads="1"/>
            </p:cNvSpPr>
            <p:nvPr/>
          </p:nvSpPr>
          <p:spPr bwMode="auto">
            <a:xfrm>
              <a:off x="673" y="275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16815" name="Text Box 22"/>
            <p:cNvSpPr txBox="1">
              <a:spLocks noChangeArrowheads="1"/>
            </p:cNvSpPr>
            <p:nvPr/>
          </p:nvSpPr>
          <p:spPr bwMode="auto">
            <a:xfrm>
              <a:off x="937" y="1569"/>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116816" name="Text Box 23"/>
            <p:cNvSpPr txBox="1">
              <a:spLocks noChangeArrowheads="1"/>
            </p:cNvSpPr>
            <p:nvPr/>
          </p:nvSpPr>
          <p:spPr bwMode="auto">
            <a:xfrm>
              <a:off x="385" y="2078"/>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116817" name="Text Box 24"/>
            <p:cNvSpPr txBox="1">
              <a:spLocks noChangeArrowheads="1"/>
            </p:cNvSpPr>
            <p:nvPr/>
          </p:nvSpPr>
          <p:spPr bwMode="auto">
            <a:xfrm>
              <a:off x="1539" y="2067"/>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116818" name="Text Box 25"/>
            <p:cNvSpPr txBox="1">
              <a:spLocks noChangeArrowheads="1"/>
            </p:cNvSpPr>
            <p:nvPr/>
          </p:nvSpPr>
          <p:spPr bwMode="auto">
            <a:xfrm>
              <a:off x="673" y="2702"/>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116819" name="Text Box 26"/>
            <p:cNvSpPr txBox="1">
              <a:spLocks noChangeArrowheads="1"/>
            </p:cNvSpPr>
            <p:nvPr/>
          </p:nvSpPr>
          <p:spPr bwMode="auto">
            <a:xfrm>
              <a:off x="1224" y="2682"/>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116820" name="Freeform 27"/>
            <p:cNvSpPr>
              <a:spLocks/>
            </p:cNvSpPr>
            <p:nvPr/>
          </p:nvSpPr>
          <p:spPr bwMode="auto">
            <a:xfrm>
              <a:off x="862" y="1911"/>
              <a:ext cx="169" cy="1194"/>
            </a:xfrm>
            <a:custGeom>
              <a:avLst/>
              <a:gdLst>
                <a:gd name="T0" fmla="*/ 0 w 169"/>
                <a:gd name="T1" fmla="*/ 1111 h 1194"/>
                <a:gd name="T2" fmla="*/ 45 w 169"/>
                <a:gd name="T3" fmla="*/ 1179 h 1194"/>
                <a:gd name="T4" fmla="*/ 113 w 169"/>
                <a:gd name="T5" fmla="*/ 1179 h 1194"/>
                <a:gd name="T6" fmla="*/ 158 w 169"/>
                <a:gd name="T7" fmla="*/ 1088 h 1194"/>
                <a:gd name="T8" fmla="*/ 158 w 169"/>
                <a:gd name="T9" fmla="*/ 839 h 1194"/>
                <a:gd name="T10" fmla="*/ 90 w 169"/>
                <a:gd name="T11" fmla="*/ 567 h 1194"/>
                <a:gd name="T12" fmla="*/ 113 w 169"/>
                <a:gd name="T13" fmla="*/ 181 h 1194"/>
                <a:gd name="T14" fmla="*/ 158 w 169"/>
                <a:gd name="T15" fmla="*/ 0 h 11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9" h="1194">
                  <a:moveTo>
                    <a:pt x="0" y="1111"/>
                  </a:moveTo>
                  <a:cubicBezTo>
                    <a:pt x="13" y="1139"/>
                    <a:pt x="26" y="1168"/>
                    <a:pt x="45" y="1179"/>
                  </a:cubicBezTo>
                  <a:cubicBezTo>
                    <a:pt x="64" y="1190"/>
                    <a:pt x="94" y="1194"/>
                    <a:pt x="113" y="1179"/>
                  </a:cubicBezTo>
                  <a:cubicBezTo>
                    <a:pt x="132" y="1164"/>
                    <a:pt x="151" y="1145"/>
                    <a:pt x="158" y="1088"/>
                  </a:cubicBezTo>
                  <a:cubicBezTo>
                    <a:pt x="165" y="1031"/>
                    <a:pt x="169" y="926"/>
                    <a:pt x="158" y="839"/>
                  </a:cubicBezTo>
                  <a:cubicBezTo>
                    <a:pt x="147" y="752"/>
                    <a:pt x="97" y="677"/>
                    <a:pt x="90" y="567"/>
                  </a:cubicBezTo>
                  <a:cubicBezTo>
                    <a:pt x="83" y="457"/>
                    <a:pt x="102" y="275"/>
                    <a:pt x="113" y="181"/>
                  </a:cubicBezTo>
                  <a:cubicBezTo>
                    <a:pt x="124" y="87"/>
                    <a:pt x="151" y="30"/>
                    <a:pt x="158" y="0"/>
                  </a:cubicBezTo>
                </a:path>
              </a:pathLst>
            </a:custGeom>
            <a:noFill/>
            <a:ln w="25400">
              <a:solidFill>
                <a:schemeClr val="accent4">
                  <a:lumMod val="50000"/>
                </a:schemeClr>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accent4">
                    <a:lumMod val="50000"/>
                  </a:schemeClr>
                </a:solidFill>
              </a:endParaRPr>
            </a:p>
          </p:txBody>
        </p:sp>
        <p:sp>
          <p:nvSpPr>
            <p:cNvPr id="116821" name="Freeform 28"/>
            <p:cNvSpPr>
              <a:spLocks/>
            </p:cNvSpPr>
            <p:nvPr/>
          </p:nvSpPr>
          <p:spPr bwMode="auto">
            <a:xfrm flipH="1">
              <a:off x="1123" y="1911"/>
              <a:ext cx="169" cy="1194"/>
            </a:xfrm>
            <a:custGeom>
              <a:avLst/>
              <a:gdLst>
                <a:gd name="T0" fmla="*/ 0 w 169"/>
                <a:gd name="T1" fmla="*/ 1111 h 1194"/>
                <a:gd name="T2" fmla="*/ 45 w 169"/>
                <a:gd name="T3" fmla="*/ 1179 h 1194"/>
                <a:gd name="T4" fmla="*/ 113 w 169"/>
                <a:gd name="T5" fmla="*/ 1179 h 1194"/>
                <a:gd name="T6" fmla="*/ 158 w 169"/>
                <a:gd name="T7" fmla="*/ 1088 h 1194"/>
                <a:gd name="T8" fmla="*/ 158 w 169"/>
                <a:gd name="T9" fmla="*/ 839 h 1194"/>
                <a:gd name="T10" fmla="*/ 90 w 169"/>
                <a:gd name="T11" fmla="*/ 567 h 1194"/>
                <a:gd name="T12" fmla="*/ 113 w 169"/>
                <a:gd name="T13" fmla="*/ 181 h 1194"/>
                <a:gd name="T14" fmla="*/ 158 w 169"/>
                <a:gd name="T15" fmla="*/ 0 h 11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9" h="1194">
                  <a:moveTo>
                    <a:pt x="0" y="1111"/>
                  </a:moveTo>
                  <a:cubicBezTo>
                    <a:pt x="13" y="1139"/>
                    <a:pt x="26" y="1168"/>
                    <a:pt x="45" y="1179"/>
                  </a:cubicBezTo>
                  <a:cubicBezTo>
                    <a:pt x="64" y="1190"/>
                    <a:pt x="94" y="1194"/>
                    <a:pt x="113" y="1179"/>
                  </a:cubicBezTo>
                  <a:cubicBezTo>
                    <a:pt x="132" y="1164"/>
                    <a:pt x="151" y="1145"/>
                    <a:pt x="158" y="1088"/>
                  </a:cubicBezTo>
                  <a:cubicBezTo>
                    <a:pt x="165" y="1031"/>
                    <a:pt x="169" y="926"/>
                    <a:pt x="158" y="839"/>
                  </a:cubicBezTo>
                  <a:cubicBezTo>
                    <a:pt x="147" y="752"/>
                    <a:pt x="97" y="677"/>
                    <a:pt x="90" y="567"/>
                  </a:cubicBezTo>
                  <a:cubicBezTo>
                    <a:pt x="83" y="457"/>
                    <a:pt x="102" y="275"/>
                    <a:pt x="113" y="181"/>
                  </a:cubicBezTo>
                  <a:cubicBezTo>
                    <a:pt x="124" y="87"/>
                    <a:pt x="151" y="30"/>
                    <a:pt x="158" y="0"/>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22" name="Freeform 29"/>
            <p:cNvSpPr>
              <a:spLocks/>
            </p:cNvSpPr>
            <p:nvPr/>
          </p:nvSpPr>
          <p:spPr bwMode="auto">
            <a:xfrm>
              <a:off x="517" y="2409"/>
              <a:ext cx="231" cy="673"/>
            </a:xfrm>
            <a:custGeom>
              <a:avLst/>
              <a:gdLst>
                <a:gd name="T0" fmla="*/ 231 w 231"/>
                <a:gd name="T1" fmla="*/ 613 h 673"/>
                <a:gd name="T2" fmla="*/ 186 w 231"/>
                <a:gd name="T3" fmla="*/ 658 h 673"/>
                <a:gd name="T4" fmla="*/ 118 w 231"/>
                <a:gd name="T5" fmla="*/ 658 h 673"/>
                <a:gd name="T6" fmla="*/ 27 w 231"/>
                <a:gd name="T7" fmla="*/ 567 h 673"/>
                <a:gd name="T8" fmla="*/ 4 w 231"/>
                <a:gd name="T9" fmla="*/ 159 h 673"/>
                <a:gd name="T10" fmla="*/ 4 w 231"/>
                <a:gd name="T11" fmla="*/ 0 h 6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673">
                  <a:moveTo>
                    <a:pt x="231" y="613"/>
                  </a:moveTo>
                  <a:cubicBezTo>
                    <a:pt x="218" y="632"/>
                    <a:pt x="205" y="651"/>
                    <a:pt x="186" y="658"/>
                  </a:cubicBezTo>
                  <a:cubicBezTo>
                    <a:pt x="167" y="665"/>
                    <a:pt x="144" y="673"/>
                    <a:pt x="118" y="658"/>
                  </a:cubicBezTo>
                  <a:cubicBezTo>
                    <a:pt x="92" y="643"/>
                    <a:pt x="46" y="650"/>
                    <a:pt x="27" y="567"/>
                  </a:cubicBezTo>
                  <a:cubicBezTo>
                    <a:pt x="8" y="484"/>
                    <a:pt x="8" y="253"/>
                    <a:pt x="4" y="159"/>
                  </a:cubicBezTo>
                  <a:cubicBezTo>
                    <a:pt x="0" y="65"/>
                    <a:pt x="4" y="26"/>
                    <a:pt x="4" y="0"/>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23" name="Freeform 30"/>
            <p:cNvSpPr>
              <a:spLocks/>
            </p:cNvSpPr>
            <p:nvPr/>
          </p:nvSpPr>
          <p:spPr bwMode="auto">
            <a:xfrm>
              <a:off x="204" y="2387"/>
              <a:ext cx="249" cy="95"/>
            </a:xfrm>
            <a:custGeom>
              <a:avLst/>
              <a:gdLst>
                <a:gd name="T0" fmla="*/ 249 w 249"/>
                <a:gd name="T1" fmla="*/ 0 h 95"/>
                <a:gd name="T2" fmla="*/ 204 w 249"/>
                <a:gd name="T3" fmla="*/ 69 h 95"/>
                <a:gd name="T4" fmla="*/ 68 w 249"/>
                <a:gd name="T5" fmla="*/ 91 h 95"/>
                <a:gd name="T6" fmla="*/ 0 w 249"/>
                <a:gd name="T7" fmla="*/ 91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9" h="95">
                  <a:moveTo>
                    <a:pt x="249" y="0"/>
                  </a:moveTo>
                  <a:cubicBezTo>
                    <a:pt x="241" y="27"/>
                    <a:pt x="234" y="54"/>
                    <a:pt x="204" y="69"/>
                  </a:cubicBezTo>
                  <a:cubicBezTo>
                    <a:pt x="174" y="84"/>
                    <a:pt x="102" y="87"/>
                    <a:pt x="68" y="91"/>
                  </a:cubicBezTo>
                  <a:cubicBezTo>
                    <a:pt x="34" y="95"/>
                    <a:pt x="11" y="91"/>
                    <a:pt x="0" y="91"/>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24" name="Freeform 31"/>
            <p:cNvSpPr>
              <a:spLocks/>
            </p:cNvSpPr>
            <p:nvPr/>
          </p:nvSpPr>
          <p:spPr bwMode="auto">
            <a:xfrm flipH="1">
              <a:off x="1406" y="2417"/>
              <a:ext cx="249" cy="673"/>
            </a:xfrm>
            <a:custGeom>
              <a:avLst/>
              <a:gdLst>
                <a:gd name="T0" fmla="*/ 659 w 231"/>
                <a:gd name="T1" fmla="*/ 613 h 673"/>
                <a:gd name="T2" fmla="*/ 534 w 231"/>
                <a:gd name="T3" fmla="*/ 658 h 673"/>
                <a:gd name="T4" fmla="*/ 337 w 231"/>
                <a:gd name="T5" fmla="*/ 658 h 673"/>
                <a:gd name="T6" fmla="*/ 77 w 231"/>
                <a:gd name="T7" fmla="*/ 567 h 673"/>
                <a:gd name="T8" fmla="*/ 4 w 231"/>
                <a:gd name="T9" fmla="*/ 159 h 673"/>
                <a:gd name="T10" fmla="*/ 4 w 231"/>
                <a:gd name="T11" fmla="*/ 0 h 6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673">
                  <a:moveTo>
                    <a:pt x="231" y="613"/>
                  </a:moveTo>
                  <a:cubicBezTo>
                    <a:pt x="218" y="632"/>
                    <a:pt x="205" y="651"/>
                    <a:pt x="186" y="658"/>
                  </a:cubicBezTo>
                  <a:cubicBezTo>
                    <a:pt x="167" y="665"/>
                    <a:pt x="144" y="673"/>
                    <a:pt x="118" y="658"/>
                  </a:cubicBezTo>
                  <a:cubicBezTo>
                    <a:pt x="92" y="643"/>
                    <a:pt x="46" y="650"/>
                    <a:pt x="27" y="567"/>
                  </a:cubicBezTo>
                  <a:cubicBezTo>
                    <a:pt x="8" y="484"/>
                    <a:pt x="8" y="253"/>
                    <a:pt x="4" y="159"/>
                  </a:cubicBezTo>
                  <a:cubicBezTo>
                    <a:pt x="0" y="65"/>
                    <a:pt x="4" y="26"/>
                    <a:pt x="4" y="0"/>
                  </a:cubicBezTo>
                </a:path>
              </a:pathLst>
            </a:custGeom>
            <a:noFill/>
            <a:ln w="25400">
              <a:solidFill>
                <a:schemeClr val="accent4">
                  <a:lumMod val="50000"/>
                </a:schemeClr>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accent4">
                    <a:lumMod val="50000"/>
                  </a:schemeClr>
                </a:solidFill>
              </a:endParaRPr>
            </a:p>
          </p:txBody>
        </p:sp>
        <p:sp>
          <p:nvSpPr>
            <p:cNvPr id="116825" name="Freeform 32"/>
            <p:cNvSpPr>
              <a:spLocks/>
            </p:cNvSpPr>
            <p:nvPr/>
          </p:nvSpPr>
          <p:spPr bwMode="auto">
            <a:xfrm flipH="1">
              <a:off x="1723" y="2409"/>
              <a:ext cx="249" cy="95"/>
            </a:xfrm>
            <a:custGeom>
              <a:avLst/>
              <a:gdLst>
                <a:gd name="T0" fmla="*/ 249 w 249"/>
                <a:gd name="T1" fmla="*/ 0 h 95"/>
                <a:gd name="T2" fmla="*/ 204 w 249"/>
                <a:gd name="T3" fmla="*/ 69 h 95"/>
                <a:gd name="T4" fmla="*/ 68 w 249"/>
                <a:gd name="T5" fmla="*/ 91 h 95"/>
                <a:gd name="T6" fmla="*/ 0 w 249"/>
                <a:gd name="T7" fmla="*/ 91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9" h="95">
                  <a:moveTo>
                    <a:pt x="249" y="0"/>
                  </a:moveTo>
                  <a:cubicBezTo>
                    <a:pt x="241" y="27"/>
                    <a:pt x="234" y="54"/>
                    <a:pt x="204" y="69"/>
                  </a:cubicBezTo>
                  <a:cubicBezTo>
                    <a:pt x="174" y="84"/>
                    <a:pt x="102" y="87"/>
                    <a:pt x="68" y="91"/>
                  </a:cubicBezTo>
                  <a:cubicBezTo>
                    <a:pt x="34" y="95"/>
                    <a:pt x="11" y="91"/>
                    <a:pt x="0" y="91"/>
                  </a:cubicBezTo>
                </a:path>
              </a:pathLst>
            </a:custGeom>
            <a:noFill/>
            <a:ln w="25400">
              <a:solidFill>
                <a:schemeClr val="accent4">
                  <a:lumMod val="50000"/>
                </a:schemeClr>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26" name="Text Box 33"/>
            <p:cNvSpPr txBox="1">
              <a:spLocks noChangeArrowheads="1"/>
            </p:cNvSpPr>
            <p:nvPr/>
          </p:nvSpPr>
          <p:spPr bwMode="auto">
            <a:xfrm>
              <a:off x="-23" y="2432"/>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116827" name="Text Box 34"/>
            <p:cNvSpPr txBox="1">
              <a:spLocks noChangeArrowheads="1"/>
            </p:cNvSpPr>
            <p:nvPr/>
          </p:nvSpPr>
          <p:spPr bwMode="auto">
            <a:xfrm>
              <a:off x="136" y="2795"/>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116828" name="Text Box 35"/>
            <p:cNvSpPr txBox="1">
              <a:spLocks noChangeArrowheads="1"/>
            </p:cNvSpPr>
            <p:nvPr/>
          </p:nvSpPr>
          <p:spPr bwMode="auto">
            <a:xfrm>
              <a:off x="1065" y="2115"/>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116829" name="Text Box 36"/>
            <p:cNvSpPr txBox="1">
              <a:spLocks noChangeArrowheads="1"/>
            </p:cNvSpPr>
            <p:nvPr/>
          </p:nvSpPr>
          <p:spPr bwMode="auto">
            <a:xfrm>
              <a:off x="657" y="2251"/>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dirty="0" err="1">
                  <a:solidFill>
                    <a:schemeClr val="accent4">
                      <a:lumMod val="50000"/>
                    </a:schemeClr>
                  </a:solidFill>
                  <a:latin typeface="Times New Roman" panose="02020603050405020304" pitchFamily="18" charset="0"/>
                </a:rPr>
                <a:t>succ</a:t>
              </a:r>
              <a:endParaRPr lang="en-US" altLang="zh-CN" sz="2000" dirty="0">
                <a:solidFill>
                  <a:schemeClr val="accent4">
                    <a:lumMod val="50000"/>
                  </a:schemeClr>
                </a:solidFill>
                <a:latin typeface="Times New Roman" panose="02020603050405020304" pitchFamily="18" charset="0"/>
              </a:endParaRPr>
            </a:p>
          </p:txBody>
        </p:sp>
        <p:sp>
          <p:nvSpPr>
            <p:cNvPr id="116830" name="Text Box 37"/>
            <p:cNvSpPr txBox="1">
              <a:spLocks noChangeArrowheads="1"/>
            </p:cNvSpPr>
            <p:nvPr/>
          </p:nvSpPr>
          <p:spPr bwMode="auto">
            <a:xfrm>
              <a:off x="1746" y="2455"/>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dirty="0" err="1">
                  <a:solidFill>
                    <a:schemeClr val="accent4">
                      <a:lumMod val="50000"/>
                    </a:schemeClr>
                  </a:solidFill>
                  <a:latin typeface="Times New Roman" panose="02020603050405020304" pitchFamily="18" charset="0"/>
                </a:rPr>
                <a:t>succ</a:t>
              </a:r>
              <a:endParaRPr lang="en-US" altLang="zh-CN" sz="2000" dirty="0">
                <a:solidFill>
                  <a:schemeClr val="accent4">
                    <a:lumMod val="50000"/>
                  </a:schemeClr>
                </a:solidFill>
                <a:latin typeface="Times New Roman" panose="02020603050405020304" pitchFamily="18" charset="0"/>
              </a:endParaRPr>
            </a:p>
          </p:txBody>
        </p:sp>
        <p:sp>
          <p:nvSpPr>
            <p:cNvPr id="116831" name="Text Box 38"/>
            <p:cNvSpPr txBox="1">
              <a:spLocks noChangeArrowheads="1"/>
            </p:cNvSpPr>
            <p:nvPr/>
          </p:nvSpPr>
          <p:spPr bwMode="auto">
            <a:xfrm>
              <a:off x="1610" y="2772"/>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dirty="0" err="1">
                  <a:solidFill>
                    <a:schemeClr val="accent4">
                      <a:lumMod val="50000"/>
                    </a:schemeClr>
                  </a:solidFill>
                  <a:latin typeface="Times New Roman" panose="02020603050405020304" pitchFamily="18" charset="0"/>
                </a:rPr>
                <a:t>succ</a:t>
              </a:r>
              <a:endParaRPr lang="en-US" altLang="zh-CN" sz="2000" dirty="0">
                <a:solidFill>
                  <a:schemeClr val="accent4">
                    <a:lumMod val="50000"/>
                  </a:schemeClr>
                </a:solidFill>
                <a:latin typeface="Times New Roman" panose="02020603050405020304" pitchFamily="18" charset="0"/>
              </a:endParaRPr>
            </a:p>
          </p:txBody>
        </p:sp>
      </p:grpSp>
      <p:grpSp>
        <p:nvGrpSpPr>
          <p:cNvPr id="116740" name="Group 123"/>
          <p:cNvGrpSpPr>
            <a:grpSpLocks/>
          </p:cNvGrpSpPr>
          <p:nvPr/>
        </p:nvGrpSpPr>
        <p:grpSpPr bwMode="auto">
          <a:xfrm>
            <a:off x="5076825" y="2230439"/>
            <a:ext cx="5232400" cy="2962275"/>
            <a:chOff x="2238" y="1412"/>
            <a:chExt cx="3296" cy="1866"/>
          </a:xfrm>
        </p:grpSpPr>
        <p:grpSp>
          <p:nvGrpSpPr>
            <p:cNvPr id="116742" name="Group 41"/>
            <p:cNvGrpSpPr>
              <a:grpSpLocks/>
            </p:cNvGrpSpPr>
            <p:nvPr/>
          </p:nvGrpSpPr>
          <p:grpSpPr bwMode="auto">
            <a:xfrm>
              <a:off x="2691" y="2992"/>
              <a:ext cx="1044" cy="274"/>
              <a:chOff x="3696" y="3452"/>
              <a:chExt cx="1044" cy="274"/>
            </a:xfrm>
          </p:grpSpPr>
          <p:sp>
            <p:nvSpPr>
              <p:cNvPr id="116801" name="Rectangle 42"/>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6802" name="Line 43"/>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03" name="Line 44"/>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04" name="Line 45"/>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05" name="Line 46"/>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6743" name="Text Box 47"/>
            <p:cNvSpPr txBox="1">
              <a:spLocks noChangeArrowheads="1"/>
            </p:cNvSpPr>
            <p:nvPr/>
          </p:nvSpPr>
          <p:spPr bwMode="auto">
            <a:xfrm>
              <a:off x="3088" y="2970"/>
              <a:ext cx="239"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D</a:t>
              </a:r>
            </a:p>
          </p:txBody>
        </p:sp>
        <p:grpSp>
          <p:nvGrpSpPr>
            <p:cNvPr id="116744" name="Group 50"/>
            <p:cNvGrpSpPr>
              <a:grpSpLocks/>
            </p:cNvGrpSpPr>
            <p:nvPr/>
          </p:nvGrpSpPr>
          <p:grpSpPr bwMode="auto">
            <a:xfrm>
              <a:off x="3372" y="1723"/>
              <a:ext cx="1044" cy="310"/>
              <a:chOff x="4377" y="1820"/>
              <a:chExt cx="1044" cy="310"/>
            </a:xfrm>
          </p:grpSpPr>
          <p:grpSp>
            <p:nvGrpSpPr>
              <p:cNvPr id="116794" name="Group 51"/>
              <p:cNvGrpSpPr>
                <a:grpSpLocks/>
              </p:cNvGrpSpPr>
              <p:nvPr/>
            </p:nvGrpSpPr>
            <p:grpSpPr bwMode="auto">
              <a:xfrm>
                <a:off x="4377" y="1842"/>
                <a:ext cx="1044" cy="274"/>
                <a:chOff x="3696" y="3452"/>
                <a:chExt cx="1044" cy="274"/>
              </a:xfrm>
            </p:grpSpPr>
            <p:sp>
              <p:nvSpPr>
                <p:cNvPr id="116796" name="Rectangle 52"/>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6797" name="Line 53"/>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98" name="Line 54"/>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99" name="Line 55"/>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800" name="Line 56"/>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6795" name="Text Box 57"/>
              <p:cNvSpPr txBox="1">
                <a:spLocks noChangeArrowheads="1"/>
              </p:cNvSpPr>
              <p:nvPr/>
            </p:nvSpPr>
            <p:spPr bwMode="auto">
              <a:xfrm>
                <a:off x="4774" y="1820"/>
                <a:ext cx="241"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A</a:t>
                </a:r>
              </a:p>
            </p:txBody>
          </p:sp>
        </p:grpSp>
        <p:grpSp>
          <p:nvGrpSpPr>
            <p:cNvPr id="116745" name="Group 59"/>
            <p:cNvGrpSpPr>
              <a:grpSpLocks/>
            </p:cNvGrpSpPr>
            <p:nvPr/>
          </p:nvGrpSpPr>
          <p:grpSpPr bwMode="auto">
            <a:xfrm>
              <a:off x="4097" y="2992"/>
              <a:ext cx="1044" cy="274"/>
              <a:chOff x="3696" y="3452"/>
              <a:chExt cx="1044" cy="274"/>
            </a:xfrm>
          </p:grpSpPr>
          <p:sp>
            <p:nvSpPr>
              <p:cNvPr id="116789" name="Rectangle 60"/>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6790" name="Line 61"/>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91" name="Line 62"/>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92" name="Line 63"/>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93" name="Line 64"/>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6746" name="Text Box 65"/>
            <p:cNvSpPr txBox="1">
              <a:spLocks noChangeArrowheads="1"/>
            </p:cNvSpPr>
            <p:nvPr/>
          </p:nvSpPr>
          <p:spPr bwMode="auto">
            <a:xfrm>
              <a:off x="4494" y="2970"/>
              <a:ext cx="23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E</a:t>
              </a:r>
            </a:p>
          </p:txBody>
        </p:sp>
        <p:grpSp>
          <p:nvGrpSpPr>
            <p:cNvPr id="116747" name="Group 118"/>
            <p:cNvGrpSpPr>
              <a:grpSpLocks/>
            </p:cNvGrpSpPr>
            <p:nvPr/>
          </p:nvGrpSpPr>
          <p:grpSpPr bwMode="auto">
            <a:xfrm>
              <a:off x="2329" y="2335"/>
              <a:ext cx="1088" cy="310"/>
              <a:chOff x="2329" y="2335"/>
              <a:chExt cx="1088" cy="310"/>
            </a:xfrm>
          </p:grpSpPr>
          <p:grpSp>
            <p:nvGrpSpPr>
              <p:cNvPr id="116781" name="Group 69"/>
              <p:cNvGrpSpPr>
                <a:grpSpLocks/>
              </p:cNvGrpSpPr>
              <p:nvPr/>
            </p:nvGrpSpPr>
            <p:grpSpPr bwMode="auto">
              <a:xfrm>
                <a:off x="2373" y="2357"/>
                <a:ext cx="1044" cy="274"/>
                <a:chOff x="3696" y="3452"/>
                <a:chExt cx="1044" cy="274"/>
              </a:xfrm>
            </p:grpSpPr>
            <p:sp>
              <p:nvSpPr>
                <p:cNvPr id="116784" name="Rectangle 70"/>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6785" name="Line 71"/>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86" name="Line 72"/>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87" name="Line 73"/>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88" name="Line 74"/>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6782" name="Text Box 75"/>
              <p:cNvSpPr txBox="1">
                <a:spLocks noChangeArrowheads="1"/>
              </p:cNvSpPr>
              <p:nvPr/>
            </p:nvSpPr>
            <p:spPr bwMode="auto">
              <a:xfrm>
                <a:off x="2770" y="2335"/>
                <a:ext cx="241"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B</a:t>
                </a:r>
              </a:p>
            </p:txBody>
          </p:sp>
          <p:sp>
            <p:nvSpPr>
              <p:cNvPr id="116783" name="Text Box 77"/>
              <p:cNvSpPr txBox="1">
                <a:spLocks noChangeArrowheads="1"/>
              </p:cNvSpPr>
              <p:nvPr/>
            </p:nvSpPr>
            <p:spPr bwMode="auto">
              <a:xfrm>
                <a:off x="2329" y="2338"/>
                <a:ext cx="24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grpSp>
        <p:grpSp>
          <p:nvGrpSpPr>
            <p:cNvPr id="116748" name="Group 115"/>
            <p:cNvGrpSpPr>
              <a:grpSpLocks/>
            </p:cNvGrpSpPr>
            <p:nvPr/>
          </p:nvGrpSpPr>
          <p:grpSpPr bwMode="auto">
            <a:xfrm>
              <a:off x="4369" y="2335"/>
              <a:ext cx="1044" cy="308"/>
              <a:chOff x="4369" y="2335"/>
              <a:chExt cx="1044" cy="308"/>
            </a:xfrm>
          </p:grpSpPr>
          <p:grpSp>
            <p:nvGrpSpPr>
              <p:cNvPr id="116773" name="Group 79"/>
              <p:cNvGrpSpPr>
                <a:grpSpLocks/>
              </p:cNvGrpSpPr>
              <p:nvPr/>
            </p:nvGrpSpPr>
            <p:grpSpPr bwMode="auto">
              <a:xfrm>
                <a:off x="4369" y="2357"/>
                <a:ext cx="1044" cy="274"/>
                <a:chOff x="3696" y="3452"/>
                <a:chExt cx="1044" cy="274"/>
              </a:xfrm>
            </p:grpSpPr>
            <p:sp>
              <p:nvSpPr>
                <p:cNvPr id="116776" name="Rectangle 80"/>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6777" name="Line 81"/>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78" name="Line 82"/>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79" name="Line 83"/>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80" name="Line 84"/>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6774" name="Text Box 85"/>
              <p:cNvSpPr txBox="1">
                <a:spLocks noChangeArrowheads="1"/>
              </p:cNvSpPr>
              <p:nvPr/>
            </p:nvSpPr>
            <p:spPr bwMode="auto">
              <a:xfrm>
                <a:off x="4766" y="2335"/>
                <a:ext cx="239"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C</a:t>
                </a:r>
              </a:p>
            </p:txBody>
          </p:sp>
          <p:sp>
            <p:nvSpPr>
              <p:cNvPr id="116775" name="Text Box 86"/>
              <p:cNvSpPr txBox="1">
                <a:spLocks noChangeArrowheads="1"/>
              </p:cNvSpPr>
              <p:nvPr/>
            </p:nvSpPr>
            <p:spPr bwMode="auto">
              <a:xfrm>
                <a:off x="5165" y="2338"/>
                <a:ext cx="24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grpSp>
        <p:sp>
          <p:nvSpPr>
            <p:cNvPr id="116749" name="Line 88"/>
            <p:cNvSpPr>
              <a:spLocks noChangeShapeType="1"/>
            </p:cNvSpPr>
            <p:nvPr/>
          </p:nvSpPr>
          <p:spPr bwMode="auto">
            <a:xfrm flipH="1">
              <a:off x="3016" y="1904"/>
              <a:ext cx="476" cy="454"/>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0" name="Line 89"/>
            <p:cNvSpPr>
              <a:spLocks noChangeShapeType="1"/>
            </p:cNvSpPr>
            <p:nvPr/>
          </p:nvSpPr>
          <p:spPr bwMode="auto">
            <a:xfrm>
              <a:off x="4332" y="1904"/>
              <a:ext cx="476" cy="454"/>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1" name="Line 90"/>
            <p:cNvSpPr>
              <a:spLocks noChangeShapeType="1"/>
            </p:cNvSpPr>
            <p:nvPr/>
          </p:nvSpPr>
          <p:spPr bwMode="auto">
            <a:xfrm flipH="1">
              <a:off x="4332" y="2494"/>
              <a:ext cx="158" cy="505"/>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2" name="Line 91"/>
            <p:cNvSpPr>
              <a:spLocks noChangeShapeType="1"/>
            </p:cNvSpPr>
            <p:nvPr/>
          </p:nvSpPr>
          <p:spPr bwMode="auto">
            <a:xfrm>
              <a:off x="3311" y="2500"/>
              <a:ext cx="136" cy="476"/>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3" name="Freeform 92"/>
            <p:cNvSpPr>
              <a:spLocks/>
            </p:cNvSpPr>
            <p:nvPr/>
          </p:nvSpPr>
          <p:spPr bwMode="auto">
            <a:xfrm>
              <a:off x="3893" y="1586"/>
              <a:ext cx="273" cy="137"/>
            </a:xfrm>
            <a:custGeom>
              <a:avLst/>
              <a:gdLst>
                <a:gd name="T0" fmla="*/ 273 w 273"/>
                <a:gd name="T1" fmla="*/ 1 h 137"/>
                <a:gd name="T2" fmla="*/ 137 w 273"/>
                <a:gd name="T3" fmla="*/ 23 h 137"/>
                <a:gd name="T4" fmla="*/ 0 w 273"/>
                <a:gd name="T5" fmla="*/ 137 h 137"/>
                <a:gd name="T6" fmla="*/ 0 60000 65536"/>
                <a:gd name="T7" fmla="*/ 0 60000 65536"/>
                <a:gd name="T8" fmla="*/ 0 60000 65536"/>
              </a:gdLst>
              <a:ahLst/>
              <a:cxnLst>
                <a:cxn ang="T6">
                  <a:pos x="T0" y="T1"/>
                </a:cxn>
                <a:cxn ang="T7">
                  <a:pos x="T2" y="T3"/>
                </a:cxn>
                <a:cxn ang="T8">
                  <a:pos x="T4" y="T5"/>
                </a:cxn>
              </a:cxnLst>
              <a:rect l="0" t="0" r="r" b="b"/>
              <a:pathLst>
                <a:path w="273" h="137">
                  <a:moveTo>
                    <a:pt x="273" y="1"/>
                  </a:moveTo>
                  <a:cubicBezTo>
                    <a:pt x="227" y="0"/>
                    <a:pt x="182" y="0"/>
                    <a:pt x="137" y="23"/>
                  </a:cubicBezTo>
                  <a:cubicBezTo>
                    <a:pt x="92" y="46"/>
                    <a:pt x="23" y="118"/>
                    <a:pt x="0" y="137"/>
                  </a:cubicBezTo>
                </a:path>
              </a:pathLst>
            </a:custGeom>
            <a:noFill/>
            <a:ln w="25400">
              <a:solidFill>
                <a:srgbClr val="339966"/>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4" name="Text Box 93"/>
            <p:cNvSpPr txBox="1">
              <a:spLocks noChangeArrowheads="1"/>
            </p:cNvSpPr>
            <p:nvPr/>
          </p:nvSpPr>
          <p:spPr bwMode="auto">
            <a:xfrm>
              <a:off x="4143" y="1412"/>
              <a:ext cx="52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rgbClr val="000066"/>
                  </a:solidFill>
                </a:rPr>
                <a:t>root</a:t>
              </a:r>
            </a:p>
          </p:txBody>
        </p:sp>
        <p:sp>
          <p:nvSpPr>
            <p:cNvPr id="116755" name="Freeform 98"/>
            <p:cNvSpPr>
              <a:spLocks/>
            </p:cNvSpPr>
            <p:nvPr/>
          </p:nvSpPr>
          <p:spPr bwMode="auto">
            <a:xfrm>
              <a:off x="2487" y="2630"/>
              <a:ext cx="314" cy="499"/>
            </a:xfrm>
            <a:custGeom>
              <a:avLst/>
              <a:gdLst>
                <a:gd name="T0" fmla="*/ 295 w 314"/>
                <a:gd name="T1" fmla="*/ 919 h 476"/>
                <a:gd name="T2" fmla="*/ 295 w 314"/>
                <a:gd name="T3" fmla="*/ 701 h 476"/>
                <a:gd name="T4" fmla="*/ 182 w 314"/>
                <a:gd name="T5" fmla="*/ 394 h 476"/>
                <a:gd name="T6" fmla="*/ 46 w 314"/>
                <a:gd name="T7" fmla="*/ 219 h 476"/>
                <a:gd name="T8" fmla="*/ 0 w 314"/>
                <a:gd name="T9" fmla="*/ 0 h 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4" h="476">
                  <a:moveTo>
                    <a:pt x="295" y="476"/>
                  </a:moveTo>
                  <a:cubicBezTo>
                    <a:pt x="304" y="442"/>
                    <a:pt x="314" y="408"/>
                    <a:pt x="295" y="363"/>
                  </a:cubicBezTo>
                  <a:cubicBezTo>
                    <a:pt x="276" y="318"/>
                    <a:pt x="223" y="246"/>
                    <a:pt x="182" y="204"/>
                  </a:cubicBezTo>
                  <a:cubicBezTo>
                    <a:pt x="141" y="162"/>
                    <a:pt x="76" y="147"/>
                    <a:pt x="46" y="113"/>
                  </a:cubicBezTo>
                  <a:cubicBezTo>
                    <a:pt x="16" y="79"/>
                    <a:pt x="8" y="19"/>
                    <a:pt x="0" y="0"/>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6" name="Freeform 99"/>
            <p:cNvSpPr>
              <a:spLocks/>
            </p:cNvSpPr>
            <p:nvPr/>
          </p:nvSpPr>
          <p:spPr bwMode="auto">
            <a:xfrm flipH="1">
              <a:off x="5027" y="2630"/>
              <a:ext cx="269" cy="499"/>
            </a:xfrm>
            <a:custGeom>
              <a:avLst/>
              <a:gdLst>
                <a:gd name="T0" fmla="*/ 33 w 314"/>
                <a:gd name="T1" fmla="*/ 919 h 476"/>
                <a:gd name="T2" fmla="*/ 33 w 314"/>
                <a:gd name="T3" fmla="*/ 701 h 476"/>
                <a:gd name="T4" fmla="*/ 21 w 314"/>
                <a:gd name="T5" fmla="*/ 394 h 476"/>
                <a:gd name="T6" fmla="*/ 5 w 314"/>
                <a:gd name="T7" fmla="*/ 219 h 476"/>
                <a:gd name="T8" fmla="*/ 0 w 314"/>
                <a:gd name="T9" fmla="*/ 0 h 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4" h="476">
                  <a:moveTo>
                    <a:pt x="295" y="476"/>
                  </a:moveTo>
                  <a:cubicBezTo>
                    <a:pt x="304" y="442"/>
                    <a:pt x="314" y="408"/>
                    <a:pt x="295" y="363"/>
                  </a:cubicBezTo>
                  <a:cubicBezTo>
                    <a:pt x="276" y="318"/>
                    <a:pt x="223" y="246"/>
                    <a:pt x="182" y="204"/>
                  </a:cubicBezTo>
                  <a:cubicBezTo>
                    <a:pt x="141" y="162"/>
                    <a:pt x="76" y="147"/>
                    <a:pt x="46" y="113"/>
                  </a:cubicBezTo>
                  <a:cubicBezTo>
                    <a:pt x="16" y="79"/>
                    <a:pt x="8" y="19"/>
                    <a:pt x="0" y="0"/>
                  </a:cubicBezTo>
                </a:path>
              </a:pathLst>
            </a:custGeom>
            <a:noFill/>
            <a:ln w="25400">
              <a:solidFill>
                <a:schemeClr val="accent4">
                  <a:lumMod val="50000"/>
                </a:schemeClr>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7" name="Freeform 100"/>
            <p:cNvSpPr>
              <a:spLocks/>
            </p:cNvSpPr>
            <p:nvPr/>
          </p:nvSpPr>
          <p:spPr bwMode="auto">
            <a:xfrm>
              <a:off x="3984" y="2018"/>
              <a:ext cx="227" cy="1111"/>
            </a:xfrm>
            <a:custGeom>
              <a:avLst/>
              <a:gdLst>
                <a:gd name="T0" fmla="*/ 709 w 208"/>
                <a:gd name="T1" fmla="*/ 1440 h 1089"/>
                <a:gd name="T2" fmla="*/ 402 w 208"/>
                <a:gd name="T3" fmla="*/ 1321 h 1089"/>
                <a:gd name="T4" fmla="*/ 166 w 208"/>
                <a:gd name="T5" fmla="*/ 1021 h 1089"/>
                <a:gd name="T6" fmla="*/ 89 w 208"/>
                <a:gd name="T7" fmla="*/ 811 h 1089"/>
                <a:gd name="T8" fmla="*/ 4 w 208"/>
                <a:gd name="T9" fmla="*/ 179 h 1089"/>
                <a:gd name="T10" fmla="*/ 4 w 208"/>
                <a:gd name="T11" fmla="*/ 0 h 10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8" h="1089">
                  <a:moveTo>
                    <a:pt x="208" y="1089"/>
                  </a:moveTo>
                  <a:cubicBezTo>
                    <a:pt x="176" y="1070"/>
                    <a:pt x="144" y="1051"/>
                    <a:pt x="117" y="998"/>
                  </a:cubicBezTo>
                  <a:cubicBezTo>
                    <a:pt x="90" y="945"/>
                    <a:pt x="64" y="835"/>
                    <a:pt x="49" y="771"/>
                  </a:cubicBezTo>
                  <a:cubicBezTo>
                    <a:pt x="34" y="707"/>
                    <a:pt x="34" y="719"/>
                    <a:pt x="27" y="613"/>
                  </a:cubicBezTo>
                  <a:cubicBezTo>
                    <a:pt x="20" y="507"/>
                    <a:pt x="8" y="238"/>
                    <a:pt x="4" y="136"/>
                  </a:cubicBezTo>
                  <a:cubicBezTo>
                    <a:pt x="0" y="34"/>
                    <a:pt x="4" y="23"/>
                    <a:pt x="4" y="0"/>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8" name="Freeform 101"/>
            <p:cNvSpPr>
              <a:spLocks/>
            </p:cNvSpPr>
            <p:nvPr/>
          </p:nvSpPr>
          <p:spPr bwMode="auto">
            <a:xfrm flipH="1">
              <a:off x="3644" y="2018"/>
              <a:ext cx="159" cy="1111"/>
            </a:xfrm>
            <a:custGeom>
              <a:avLst/>
              <a:gdLst>
                <a:gd name="T0" fmla="*/ 5 w 208"/>
                <a:gd name="T1" fmla="*/ 1440 h 1089"/>
                <a:gd name="T2" fmla="*/ 3 w 208"/>
                <a:gd name="T3" fmla="*/ 1321 h 1089"/>
                <a:gd name="T4" fmla="*/ 2 w 208"/>
                <a:gd name="T5" fmla="*/ 1021 h 1089"/>
                <a:gd name="T6" fmla="*/ 2 w 208"/>
                <a:gd name="T7" fmla="*/ 811 h 1089"/>
                <a:gd name="T8" fmla="*/ 2 w 208"/>
                <a:gd name="T9" fmla="*/ 179 h 1089"/>
                <a:gd name="T10" fmla="*/ 2 w 208"/>
                <a:gd name="T11" fmla="*/ 0 h 10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8" h="1089">
                  <a:moveTo>
                    <a:pt x="208" y="1089"/>
                  </a:moveTo>
                  <a:cubicBezTo>
                    <a:pt x="176" y="1070"/>
                    <a:pt x="144" y="1051"/>
                    <a:pt x="117" y="998"/>
                  </a:cubicBezTo>
                  <a:cubicBezTo>
                    <a:pt x="90" y="945"/>
                    <a:pt x="64" y="835"/>
                    <a:pt x="49" y="771"/>
                  </a:cubicBezTo>
                  <a:cubicBezTo>
                    <a:pt x="34" y="707"/>
                    <a:pt x="34" y="719"/>
                    <a:pt x="27" y="613"/>
                  </a:cubicBezTo>
                  <a:cubicBezTo>
                    <a:pt x="20" y="507"/>
                    <a:pt x="8" y="238"/>
                    <a:pt x="4" y="136"/>
                  </a:cubicBezTo>
                  <a:cubicBezTo>
                    <a:pt x="0" y="34"/>
                    <a:pt x="4" y="23"/>
                    <a:pt x="4" y="0"/>
                  </a:cubicBezTo>
                </a:path>
              </a:pathLst>
            </a:custGeom>
            <a:noFill/>
            <a:ln w="25400">
              <a:solidFill>
                <a:schemeClr val="accent4">
                  <a:lumMod val="50000"/>
                </a:schemeClr>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9" name="Text Box 102"/>
            <p:cNvSpPr txBox="1">
              <a:spLocks noChangeArrowheads="1"/>
            </p:cNvSpPr>
            <p:nvPr/>
          </p:nvSpPr>
          <p:spPr bwMode="auto">
            <a:xfrm>
              <a:off x="2238" y="2766"/>
              <a:ext cx="46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tx2"/>
                  </a:solidFill>
                  <a:latin typeface="Times New Roman" panose="02020603050405020304" pitchFamily="18" charset="0"/>
                </a:rPr>
                <a:t>pred</a:t>
              </a:r>
            </a:p>
          </p:txBody>
        </p:sp>
        <p:sp>
          <p:nvSpPr>
            <p:cNvPr id="116760" name="Text Box 104"/>
            <p:cNvSpPr txBox="1">
              <a:spLocks noChangeArrowheads="1"/>
            </p:cNvSpPr>
            <p:nvPr/>
          </p:nvSpPr>
          <p:spPr bwMode="auto">
            <a:xfrm>
              <a:off x="3757" y="2701"/>
              <a:ext cx="46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tx2"/>
                  </a:solidFill>
                  <a:latin typeface="Times New Roman" panose="02020603050405020304" pitchFamily="18" charset="0"/>
                </a:rPr>
                <a:t>pred</a:t>
              </a:r>
            </a:p>
          </p:txBody>
        </p:sp>
        <p:sp>
          <p:nvSpPr>
            <p:cNvPr id="116761" name="Text Box 107"/>
            <p:cNvSpPr txBox="1">
              <a:spLocks noChangeArrowheads="1"/>
            </p:cNvSpPr>
            <p:nvPr/>
          </p:nvSpPr>
          <p:spPr bwMode="auto">
            <a:xfrm>
              <a:off x="3614" y="2449"/>
              <a:ext cx="43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dirty="0" err="1">
                  <a:solidFill>
                    <a:schemeClr val="accent4">
                      <a:lumMod val="50000"/>
                    </a:schemeClr>
                  </a:solidFill>
                  <a:latin typeface="Times New Roman" panose="02020603050405020304" pitchFamily="18" charset="0"/>
                </a:rPr>
                <a:t>succ</a:t>
              </a:r>
              <a:endParaRPr lang="en-US" altLang="zh-CN" sz="2200" dirty="0">
                <a:solidFill>
                  <a:schemeClr val="accent4">
                    <a:lumMod val="50000"/>
                  </a:schemeClr>
                </a:solidFill>
                <a:latin typeface="Times New Roman" panose="02020603050405020304" pitchFamily="18" charset="0"/>
              </a:endParaRPr>
            </a:p>
          </p:txBody>
        </p:sp>
        <p:sp>
          <p:nvSpPr>
            <p:cNvPr id="116762" name="Text Box 109"/>
            <p:cNvSpPr txBox="1">
              <a:spLocks noChangeArrowheads="1"/>
            </p:cNvSpPr>
            <p:nvPr/>
          </p:nvSpPr>
          <p:spPr bwMode="auto">
            <a:xfrm>
              <a:off x="5096" y="2747"/>
              <a:ext cx="43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accent4">
                      <a:lumMod val="50000"/>
                    </a:schemeClr>
                  </a:solidFill>
                  <a:latin typeface="Times New Roman" panose="02020603050405020304" pitchFamily="18" charset="0"/>
                </a:rPr>
                <a:t>succ</a:t>
              </a:r>
            </a:p>
          </p:txBody>
        </p:sp>
        <p:sp>
          <p:nvSpPr>
            <p:cNvPr id="116763" name="Text Box 110"/>
            <p:cNvSpPr txBox="1">
              <a:spLocks noChangeArrowheads="1"/>
            </p:cNvSpPr>
            <p:nvPr/>
          </p:nvSpPr>
          <p:spPr bwMode="auto">
            <a:xfrm>
              <a:off x="3575" y="173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0</a:t>
              </a:r>
            </a:p>
          </p:txBody>
        </p:sp>
        <p:sp>
          <p:nvSpPr>
            <p:cNvPr id="116764" name="Text Box 111"/>
            <p:cNvSpPr txBox="1">
              <a:spLocks noChangeArrowheads="1"/>
            </p:cNvSpPr>
            <p:nvPr/>
          </p:nvSpPr>
          <p:spPr bwMode="auto">
            <a:xfrm>
              <a:off x="3991" y="173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0</a:t>
              </a:r>
            </a:p>
          </p:txBody>
        </p:sp>
        <p:sp>
          <p:nvSpPr>
            <p:cNvPr id="116765" name="Text Box 112"/>
            <p:cNvSpPr txBox="1">
              <a:spLocks noChangeArrowheads="1"/>
            </p:cNvSpPr>
            <p:nvPr/>
          </p:nvSpPr>
          <p:spPr bwMode="auto">
            <a:xfrm>
              <a:off x="2986" y="23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0</a:t>
              </a:r>
            </a:p>
          </p:txBody>
        </p:sp>
        <p:sp>
          <p:nvSpPr>
            <p:cNvPr id="116766" name="Text Box 113"/>
            <p:cNvSpPr txBox="1">
              <a:spLocks noChangeArrowheads="1"/>
            </p:cNvSpPr>
            <p:nvPr/>
          </p:nvSpPr>
          <p:spPr bwMode="auto">
            <a:xfrm>
              <a:off x="4573" y="23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0</a:t>
              </a:r>
            </a:p>
          </p:txBody>
        </p:sp>
        <p:sp>
          <p:nvSpPr>
            <p:cNvPr id="116767" name="Text Box 114"/>
            <p:cNvSpPr txBox="1">
              <a:spLocks noChangeArrowheads="1"/>
            </p:cNvSpPr>
            <p:nvPr/>
          </p:nvSpPr>
          <p:spPr bwMode="auto">
            <a:xfrm>
              <a:off x="4981" y="23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1</a:t>
              </a:r>
            </a:p>
          </p:txBody>
        </p:sp>
        <p:sp>
          <p:nvSpPr>
            <p:cNvPr id="116768" name="Text Box 117"/>
            <p:cNvSpPr txBox="1">
              <a:spLocks noChangeArrowheads="1"/>
            </p:cNvSpPr>
            <p:nvPr/>
          </p:nvSpPr>
          <p:spPr bwMode="auto">
            <a:xfrm>
              <a:off x="2562" y="23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1</a:t>
              </a:r>
            </a:p>
          </p:txBody>
        </p:sp>
        <p:sp>
          <p:nvSpPr>
            <p:cNvPr id="116769" name="Text Box 119"/>
            <p:cNvSpPr txBox="1">
              <a:spLocks noChangeArrowheads="1"/>
            </p:cNvSpPr>
            <p:nvPr/>
          </p:nvSpPr>
          <p:spPr bwMode="auto">
            <a:xfrm>
              <a:off x="2880"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1</a:t>
              </a:r>
            </a:p>
          </p:txBody>
        </p:sp>
        <p:sp>
          <p:nvSpPr>
            <p:cNvPr id="116770" name="Text Box 120"/>
            <p:cNvSpPr txBox="1">
              <a:spLocks noChangeArrowheads="1"/>
            </p:cNvSpPr>
            <p:nvPr/>
          </p:nvSpPr>
          <p:spPr bwMode="auto">
            <a:xfrm>
              <a:off x="3311"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1</a:t>
              </a:r>
            </a:p>
          </p:txBody>
        </p:sp>
        <p:sp>
          <p:nvSpPr>
            <p:cNvPr id="116771" name="Text Box 121"/>
            <p:cNvSpPr txBox="1">
              <a:spLocks noChangeArrowheads="1"/>
            </p:cNvSpPr>
            <p:nvPr/>
          </p:nvSpPr>
          <p:spPr bwMode="auto">
            <a:xfrm>
              <a:off x="4309"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1</a:t>
              </a:r>
            </a:p>
          </p:txBody>
        </p:sp>
        <p:sp>
          <p:nvSpPr>
            <p:cNvPr id="116772" name="Text Box 122"/>
            <p:cNvSpPr txBox="1">
              <a:spLocks noChangeArrowheads="1"/>
            </p:cNvSpPr>
            <p:nvPr/>
          </p:nvSpPr>
          <p:spPr bwMode="auto">
            <a:xfrm>
              <a:off x="4717"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rPr>
                <a:t>1</a:t>
              </a:r>
            </a:p>
          </p:txBody>
        </p:sp>
      </p:grpSp>
      <p:sp>
        <p:nvSpPr>
          <p:cNvPr id="116741" name="Rectangle 124"/>
          <p:cNvSpPr>
            <a:spLocks noGrp="1" noChangeArrowheads="1"/>
          </p:cNvSpPr>
          <p:nvPr>
            <p:ph type="title"/>
          </p:nvPr>
        </p:nvSpPr>
        <p:spPr>
          <a:xfrm>
            <a:off x="821532" y="0"/>
            <a:ext cx="5580063" cy="719138"/>
          </a:xfrm>
        </p:spPr>
        <p:txBody>
          <a:bodyPr/>
          <a:lstStyle/>
          <a:p>
            <a:r>
              <a:rPr lang="zh-CN" altLang="en-US" sz="3200" b="1" dirty="0">
                <a:ea typeface="华文新魏" panose="02010800040101010101" pitchFamily="2" charset="-122"/>
              </a:rPr>
              <a:t>线索化二叉树及其链表表示</a:t>
            </a:r>
          </a:p>
        </p:txBody>
      </p:sp>
    </p:spTree>
  </p:cSld>
  <p:clrMapOvr>
    <a:masterClrMapping/>
  </p:clrMapOvr>
  <p:transition spd="slow"/>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3"/>
          <p:cNvSpPr>
            <a:spLocks noGrp="1" noChangeArrowheads="1"/>
          </p:cNvSpPr>
          <p:nvPr>
            <p:ph type="title"/>
          </p:nvPr>
        </p:nvSpPr>
        <p:spPr>
          <a:xfrm>
            <a:off x="839416" y="0"/>
            <a:ext cx="5915025" cy="739775"/>
          </a:xfrm>
        </p:spPr>
        <p:txBody>
          <a:bodyPr/>
          <a:lstStyle/>
          <a:p>
            <a:r>
              <a:rPr lang="zh-CN" altLang="en-US" sz="3200" b="1">
                <a:ea typeface="华文新魏" panose="02010800040101010101" pitchFamily="2" charset="-122"/>
              </a:rPr>
              <a:t>线索化二叉树的类定义</a:t>
            </a:r>
          </a:p>
        </p:txBody>
      </p:sp>
      <p:sp>
        <p:nvSpPr>
          <p:cNvPr id="207876" name="Rectangle 4"/>
          <p:cNvSpPr>
            <a:spLocks noGrp="1" noChangeArrowheads="1"/>
          </p:cNvSpPr>
          <p:nvPr>
            <p:ph idx="1"/>
          </p:nvPr>
        </p:nvSpPr>
        <p:spPr>
          <a:xfrm>
            <a:off x="-24680" y="1268760"/>
            <a:ext cx="4536504" cy="2880320"/>
          </a:xfrm>
        </p:spPr>
        <p:txBody>
          <a:bodyPr>
            <a:noAutofit/>
          </a:bodyPr>
          <a:lstStyle/>
          <a:p>
            <a:pPr>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template &lt;class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p>
          <a:p>
            <a:pPr>
              <a:spcBef>
                <a:spcPct val="10000"/>
              </a:spcBef>
              <a:buFont typeface="Wingdings" panose="05000000000000000000" pitchFamily="2" charset="2"/>
              <a:buNone/>
              <a:defRPr/>
            </a:pPr>
            <a:r>
              <a:rPr lang="en-US" altLang="zh-CN" sz="1800" b="1" dirty="0" err="1">
                <a:latin typeface="Times New Roman" panose="02020603050405020304" pitchFamily="18" charset="0"/>
                <a:ea typeface="隶书" panose="02010509060101010101" pitchFamily="49" charset="-122"/>
              </a:rPr>
              <a:t>struct</a:t>
            </a:r>
            <a:r>
              <a:rPr lang="en-US" altLang="zh-CN" sz="1800" b="1" dirty="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ThreadNode</a:t>
            </a:r>
            <a:r>
              <a:rPr lang="en-US" altLang="zh-CN" sz="1800" b="1" dirty="0" smtClean="0">
                <a:latin typeface="Times New Roman" panose="02020603050405020304" pitchFamily="18" charset="0"/>
                <a:ea typeface="隶书" panose="02010509060101010101" pitchFamily="49" charset="-122"/>
              </a:rPr>
              <a:t> {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线索二叉树的结点类</a:t>
            </a:r>
          </a:p>
          <a:p>
            <a:pPr>
              <a:spcBef>
                <a:spcPct val="10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ltag</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rtag</a:t>
            </a:r>
            <a:r>
              <a:rPr lang="en-US" altLang="zh-CN" sz="1800" b="1" dirty="0" smtClean="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线索标志</a:t>
            </a:r>
          </a:p>
          <a:p>
            <a:pPr>
              <a:spcBef>
                <a:spcPct val="10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线索或子女指针</a:t>
            </a:r>
          </a:p>
          <a:p>
            <a:pPr>
              <a:spcBef>
                <a:spcPct val="10000"/>
              </a:spcBef>
              <a:buFont typeface="Wingdings" panose="05000000000000000000" pitchFamily="2" charset="2"/>
              <a:buNone/>
              <a:defRPr/>
            </a:pPr>
            <a:r>
              <a:rPr lang="en-US" altLang="zh-CN" sz="1800"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ThreadNode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leftChild</a:t>
            </a:r>
            <a:r>
              <a:rPr lang="en-US" altLang="zh-CN" sz="1800" b="1" dirty="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rightChild</a:t>
            </a:r>
            <a:r>
              <a:rPr lang="en-US" altLang="zh-CN" sz="1800" b="1" dirty="0" smtClean="0">
                <a:latin typeface="Times New Roman" panose="02020603050405020304" pitchFamily="18" charset="0"/>
                <a:ea typeface="隶书" panose="02010509060101010101" pitchFamily="49" charset="-122"/>
              </a:rPr>
              <a:t>;</a:t>
            </a:r>
            <a:endParaRPr lang="en-US" altLang="zh-CN" sz="1800" b="1" dirty="0">
              <a:latin typeface="Times New Roman" panose="02020603050405020304" pitchFamily="18" charset="0"/>
              <a:ea typeface="隶书" panose="02010509060101010101" pitchFamily="49" charset="-122"/>
            </a:endParaRPr>
          </a:p>
          <a:p>
            <a:pPr>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T </a:t>
            </a:r>
            <a:r>
              <a:rPr lang="en-US" altLang="zh-CN" sz="1800" dirty="0">
                <a:latin typeface="Times New Roman" panose="02020603050405020304" pitchFamily="18" charset="0"/>
                <a:ea typeface="隶书" panose="02010509060101010101" pitchFamily="49" charset="-122"/>
              </a:rPr>
              <a:t>data</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结点数据</a:t>
            </a:r>
          </a:p>
          <a:p>
            <a:pPr>
              <a:spcBef>
                <a:spcPct val="10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ThreadNode</a:t>
            </a:r>
            <a:r>
              <a:rPr lang="en-US" altLang="zh-CN" sz="1800" dirty="0" smtClean="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 item</a:t>
            </a:r>
            <a:r>
              <a:rPr lang="en-US" altLang="zh-CN" sz="1800" b="1" dirty="0">
                <a:latin typeface="Times New Roman" panose="02020603050405020304" pitchFamily="18" charset="0"/>
                <a:ea typeface="隶书" panose="02010509060101010101" pitchFamily="49" charset="-122"/>
              </a:rPr>
              <a:t>) : </a:t>
            </a:r>
            <a:r>
              <a:rPr lang="en-US" altLang="zh-CN" sz="1800" dirty="0">
                <a:latin typeface="Times New Roman" panose="02020603050405020304" pitchFamily="18" charset="0"/>
                <a:ea typeface="隶书" panose="02010509060101010101" pitchFamily="49" charset="-122"/>
              </a:rPr>
              <a:t>data(item)</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leftChild</a:t>
            </a:r>
            <a:r>
              <a:rPr lang="en-US" altLang="zh-CN" sz="1800" dirty="0">
                <a:latin typeface="Times New Roman" panose="02020603050405020304" pitchFamily="18" charset="0"/>
                <a:ea typeface="隶书" panose="02010509060101010101" pitchFamily="49" charset="-122"/>
              </a:rPr>
              <a:t> (NULL</a:t>
            </a:r>
            <a:r>
              <a:rPr lang="en-US" altLang="zh-CN" sz="1800" dirty="0" smtClean="0">
                <a:latin typeface="Times New Roman" panose="02020603050405020304" pitchFamily="18" charset="0"/>
                <a:ea typeface="隶书" panose="02010509060101010101" pitchFamily="49" charset="-122"/>
              </a:rPr>
              <a:t>)</a:t>
            </a:r>
            <a:r>
              <a:rPr lang="en-US" altLang="zh-CN" sz="1800" b="1"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rightChild</a:t>
            </a:r>
            <a:r>
              <a:rPr lang="en-US" altLang="zh-CN" sz="1800"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(NULL)</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ltag</a:t>
            </a:r>
            <a:r>
              <a:rPr lang="en-US" altLang="zh-CN" sz="1800" dirty="0">
                <a:latin typeface="Times New Roman" panose="02020603050405020304" pitchFamily="18" charset="0"/>
                <a:ea typeface="隶书" panose="02010509060101010101" pitchFamily="49" charset="-122"/>
              </a:rPr>
              <a:t>(0)</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rtag</a:t>
            </a:r>
            <a:r>
              <a:rPr lang="en-US" altLang="zh-CN" sz="1800" dirty="0">
                <a:latin typeface="Times New Roman" panose="02020603050405020304" pitchFamily="18" charset="0"/>
                <a:ea typeface="隶书" panose="02010509060101010101" pitchFamily="49" charset="-122"/>
              </a:rPr>
              <a:t>(0)</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 	//</a:t>
            </a:r>
            <a:r>
              <a:rPr lang="zh-CN" altLang="en-US" sz="1800" dirty="0">
                <a:solidFill>
                  <a:schemeClr val="tx2"/>
                </a:solidFill>
                <a:latin typeface="Times New Roman" panose="02020603050405020304" pitchFamily="18" charset="0"/>
                <a:ea typeface="隶书" panose="02010509060101010101" pitchFamily="49" charset="-122"/>
              </a:rPr>
              <a:t>构造函数</a:t>
            </a:r>
          </a:p>
          <a:p>
            <a:pPr>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a:t>
            </a:r>
          </a:p>
        </p:txBody>
      </p:sp>
      <p:sp>
        <p:nvSpPr>
          <p:cNvPr id="4" name="Rectangle 4"/>
          <p:cNvSpPr txBox="1">
            <a:spLocks noChangeArrowheads="1"/>
          </p:cNvSpPr>
          <p:nvPr/>
        </p:nvSpPr>
        <p:spPr>
          <a:xfrm>
            <a:off x="4943872" y="830612"/>
            <a:ext cx="7128792" cy="558006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05000"/>
              </a:lnSpc>
              <a:spcBef>
                <a:spcPct val="5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rPr>
              <a:t>template &lt;class</a:t>
            </a:r>
            <a:r>
              <a:rPr kumimoji="0" lang="en-US" altLang="zh-CN" sz="1800" b="0" dirty="0" smtClean="0">
                <a:latin typeface="Times New Roman" panose="02020603050405020304" pitchFamily="18" charset="0"/>
              </a:rPr>
              <a:t> T</a:t>
            </a:r>
            <a:r>
              <a:rPr kumimoji="0" lang="en-US" altLang="zh-CN" sz="1800" b="1" dirty="0" smtClean="0">
                <a:latin typeface="Times New Roman" panose="02020603050405020304" pitchFamily="18" charset="0"/>
              </a:rPr>
              <a:t>&gt;</a:t>
            </a:r>
          </a:p>
          <a:p>
            <a:pPr fontAlgn="auto">
              <a:lnSpc>
                <a:spcPct val="105000"/>
              </a:lnSpc>
              <a:spcBef>
                <a:spcPct val="5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class</a:t>
            </a:r>
            <a:r>
              <a:rPr kumimoji="0" lang="en-US" altLang="zh-CN" sz="1800" b="0"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ThreadTree</a:t>
            </a:r>
            <a:r>
              <a:rPr kumimoji="0" lang="en-US" altLang="zh-CN" sz="1800" b="1" dirty="0" smtClean="0">
                <a:latin typeface="Times New Roman" panose="02020603050405020304" pitchFamily="18" charset="0"/>
                <a:ea typeface="隶书" panose="02010509060101010101" pitchFamily="49" charset="-122"/>
              </a:rPr>
              <a:t> {			</a:t>
            </a:r>
            <a:r>
              <a:rPr kumimoji="0" lang="en-US" altLang="zh-CN" sz="1800" b="1" dirty="0" smtClean="0">
                <a:solidFill>
                  <a:schemeClr val="tx2"/>
                </a:solidFill>
                <a:latin typeface="Times New Roman" panose="02020603050405020304" pitchFamily="18" charset="0"/>
                <a:ea typeface="隶书" panose="02010509060101010101" pitchFamily="49" charset="-122"/>
              </a:rPr>
              <a:t>//</a:t>
            </a:r>
            <a:r>
              <a:rPr kumimoji="0" lang="zh-CN" altLang="en-US" sz="1800" b="0" dirty="0" smtClean="0">
                <a:solidFill>
                  <a:schemeClr val="tx2"/>
                </a:solidFill>
                <a:latin typeface="Times New Roman" panose="02020603050405020304" pitchFamily="18" charset="0"/>
                <a:ea typeface="隶书" panose="02010509060101010101" pitchFamily="49" charset="-122"/>
              </a:rPr>
              <a:t>线索化二叉树类</a:t>
            </a:r>
          </a:p>
          <a:p>
            <a:pPr fontAlgn="auto">
              <a:lnSpc>
                <a:spcPct val="105000"/>
              </a:lnSpc>
              <a:spcBef>
                <a:spcPct val="5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protected:</a:t>
            </a:r>
          </a:p>
          <a:p>
            <a:pPr fontAlgn="auto">
              <a:lnSpc>
                <a:spcPct val="105000"/>
              </a:lnSpc>
              <a:spcBef>
                <a:spcPct val="5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root</a:t>
            </a: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1" dirty="0" smtClean="0">
                <a:solidFill>
                  <a:schemeClr val="tx2"/>
                </a:solidFill>
                <a:latin typeface="Times New Roman" panose="02020603050405020304" pitchFamily="18" charset="0"/>
                <a:ea typeface="隶书" panose="02010509060101010101" pitchFamily="49" charset="-122"/>
              </a:rPr>
              <a:t>//</a:t>
            </a:r>
            <a:r>
              <a:rPr kumimoji="0" lang="zh-CN" altLang="en-US" sz="1800" b="0" dirty="0" smtClean="0">
                <a:solidFill>
                  <a:schemeClr val="tx2"/>
                </a:solidFill>
                <a:latin typeface="Times New Roman" panose="02020603050405020304" pitchFamily="18" charset="0"/>
                <a:ea typeface="隶书" panose="02010509060101010101" pitchFamily="49" charset="-122"/>
              </a:rPr>
              <a:t>树的根指针</a:t>
            </a:r>
          </a:p>
          <a:p>
            <a:pPr fontAlgn="auto">
              <a:lnSpc>
                <a:spcPct val="105000"/>
              </a:lnSpc>
              <a:spcBef>
                <a:spcPct val="5000"/>
              </a:spcBef>
              <a:spcAft>
                <a:spcPts val="0"/>
              </a:spcAft>
              <a:buFont typeface="Wingdings" panose="05000000000000000000" pitchFamily="2" charset="2"/>
              <a:buNone/>
              <a:defRPr/>
            </a:pPr>
            <a:r>
              <a:rPr kumimoji="0" lang="zh-CN" altLang="en-US" sz="1800" b="1" dirty="0" smtClean="0">
                <a:latin typeface="Times New Roman" panose="02020603050405020304" pitchFamily="18" charset="0"/>
                <a:ea typeface="隶书" panose="02010509060101010101" pitchFamily="49" charset="-122"/>
              </a:rPr>
              <a:t>     </a:t>
            </a:r>
            <a:r>
              <a:rPr kumimoji="0" lang="en-US" altLang="zh-CN" sz="1800" b="1" dirty="0" smtClean="0">
                <a:latin typeface="Times New Roman" panose="02020603050405020304" pitchFamily="18" charset="0"/>
                <a:ea typeface="隶书" panose="02010509060101010101" pitchFamily="49" charset="-122"/>
              </a:rPr>
              <a:t>void </a:t>
            </a:r>
            <a:r>
              <a:rPr kumimoji="0" lang="en-US" altLang="zh-CN" sz="1800" b="0" dirty="0" err="1" smtClean="0">
                <a:latin typeface="Times New Roman" panose="02020603050405020304" pitchFamily="18" charset="0"/>
                <a:ea typeface="隶书" panose="02010509060101010101" pitchFamily="49" charset="-122"/>
              </a:rPr>
              <a:t>createInThread</a:t>
            </a:r>
            <a:r>
              <a:rPr kumimoji="0" lang="en-US" altLang="zh-CN" sz="1800" b="0"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current</a:t>
            </a: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*&amp; </a:t>
            </a:r>
            <a:r>
              <a:rPr kumimoji="0" lang="en-US" altLang="zh-CN" sz="1800" b="0" dirty="0" smtClean="0">
                <a:latin typeface="Times New Roman" panose="02020603050405020304" pitchFamily="18" charset="0"/>
                <a:ea typeface="隶书" panose="02010509060101010101" pitchFamily="49" charset="-122"/>
              </a:rPr>
              <a:t>pre)</a:t>
            </a:r>
            <a:r>
              <a:rPr kumimoji="0" lang="en-US" altLang="zh-CN" sz="1800" b="1" dirty="0" smtClean="0">
                <a:latin typeface="Times New Roman" panose="02020603050405020304" pitchFamily="18" charset="0"/>
                <a:ea typeface="隶书" panose="02010509060101010101" pitchFamily="49" charset="-122"/>
              </a:rPr>
              <a:t>;</a:t>
            </a:r>
          </a:p>
          <a:p>
            <a:pPr fontAlgn="auto">
              <a:lnSpc>
                <a:spcPct val="105000"/>
              </a:lnSpc>
              <a:spcBef>
                <a:spcPct val="5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1" dirty="0" smtClean="0">
                <a:solidFill>
                  <a:schemeClr val="tx2"/>
                </a:solidFill>
                <a:latin typeface="Times New Roman" panose="02020603050405020304" pitchFamily="18" charset="0"/>
                <a:ea typeface="隶书" panose="02010509060101010101" pitchFamily="49" charset="-122"/>
              </a:rPr>
              <a:t>//</a:t>
            </a:r>
            <a:r>
              <a:rPr kumimoji="0" lang="zh-CN" altLang="en-US" sz="1800" b="0" dirty="0" smtClean="0">
                <a:solidFill>
                  <a:schemeClr val="tx2"/>
                </a:solidFill>
                <a:latin typeface="Times New Roman" panose="02020603050405020304" pitchFamily="18" charset="0"/>
                <a:ea typeface="隶书" panose="02010509060101010101" pitchFamily="49" charset="-122"/>
              </a:rPr>
              <a:t>中序遍历建立线索二叉树</a:t>
            </a:r>
          </a:p>
          <a:p>
            <a:pPr fontAlgn="auto">
              <a:lnSpc>
                <a:spcPct val="105000"/>
              </a:lnSpc>
              <a:spcBef>
                <a:spcPct val="5000"/>
              </a:spcBef>
              <a:spcAft>
                <a:spcPts val="0"/>
              </a:spcAft>
              <a:buFont typeface="Wingdings" panose="05000000000000000000" pitchFamily="2" charset="2"/>
              <a:buNone/>
              <a:defRPr/>
            </a:pPr>
            <a:r>
              <a:rPr kumimoji="0" lang="zh-CN" altLang="en-US" sz="1800" b="1"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parent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1" dirty="0" smtClean="0">
                <a:solidFill>
                  <a:schemeClr val="tx2"/>
                </a:solidFill>
                <a:latin typeface="Times New Roman" panose="02020603050405020304" pitchFamily="18" charset="0"/>
                <a:ea typeface="隶书" panose="02010509060101010101" pitchFamily="49" charset="-122"/>
              </a:rPr>
              <a:t>//</a:t>
            </a:r>
            <a:r>
              <a:rPr kumimoji="0" lang="zh-CN" altLang="en-US" sz="1800" b="0" dirty="0" smtClean="0">
                <a:solidFill>
                  <a:schemeClr val="tx2"/>
                </a:solidFill>
                <a:latin typeface="Times New Roman" panose="02020603050405020304" pitchFamily="18" charset="0"/>
                <a:ea typeface="隶书" panose="02010509060101010101" pitchFamily="49" charset="-122"/>
              </a:rPr>
              <a:t>寻找结点</a:t>
            </a:r>
            <a:r>
              <a:rPr kumimoji="0" lang="en-US" altLang="zh-CN" sz="1800" b="0" dirty="0" smtClean="0">
                <a:solidFill>
                  <a:schemeClr val="tx2"/>
                </a:solidFill>
                <a:latin typeface="Times New Roman" panose="02020603050405020304" pitchFamily="18" charset="0"/>
                <a:ea typeface="隶书" panose="02010509060101010101" pitchFamily="49" charset="-122"/>
              </a:rPr>
              <a:t>t</a:t>
            </a:r>
            <a:r>
              <a:rPr kumimoji="0" lang="zh-CN" altLang="en-US" sz="1800" b="0" dirty="0" smtClean="0">
                <a:solidFill>
                  <a:schemeClr val="tx2"/>
                </a:solidFill>
                <a:latin typeface="Times New Roman" panose="02020603050405020304" pitchFamily="18" charset="0"/>
                <a:ea typeface="隶书" panose="02010509060101010101" pitchFamily="49" charset="-122"/>
              </a:rPr>
              <a:t>的双亲结点</a:t>
            </a:r>
          </a:p>
          <a:p>
            <a:pPr fontAlgn="auto">
              <a:lnSpc>
                <a:spcPct val="105000"/>
              </a:lnSpc>
              <a:spcBef>
                <a:spcPct val="5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public:</a:t>
            </a:r>
          </a:p>
          <a:p>
            <a:pPr fontAlgn="auto">
              <a:lnSpc>
                <a:spcPct val="105000"/>
              </a:lnSpc>
              <a:spcBef>
                <a:spcPct val="5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ThreadTree</a:t>
            </a:r>
            <a:r>
              <a:rPr kumimoji="0" lang="en-US" altLang="zh-CN" sz="1800" b="0" dirty="0" smtClean="0">
                <a:latin typeface="Times New Roman" panose="02020603050405020304" pitchFamily="18" charset="0"/>
                <a:ea typeface="隶书" panose="02010509060101010101" pitchFamily="49" charset="-122"/>
              </a:rPr>
              <a:t> ()</a:t>
            </a:r>
            <a:r>
              <a:rPr kumimoji="0" lang="en-US" altLang="zh-CN" sz="1800" b="1" dirty="0" smtClean="0">
                <a:latin typeface="Times New Roman" panose="02020603050405020304" pitchFamily="18" charset="0"/>
                <a:ea typeface="隶书" panose="02010509060101010101" pitchFamily="49" charset="-122"/>
              </a:rPr>
              <a:t> : </a:t>
            </a:r>
            <a:r>
              <a:rPr kumimoji="0" lang="en-US" altLang="zh-CN" sz="1800" b="0" dirty="0" smtClean="0">
                <a:latin typeface="Times New Roman" panose="02020603050405020304" pitchFamily="18" charset="0"/>
                <a:ea typeface="隶书" panose="02010509060101010101" pitchFamily="49" charset="-122"/>
              </a:rPr>
              <a:t>root (NULL)</a:t>
            </a:r>
            <a:r>
              <a:rPr kumimoji="0" lang="en-US" altLang="zh-CN" sz="1800" b="1" dirty="0" smtClean="0">
                <a:latin typeface="Times New Roman" panose="02020603050405020304" pitchFamily="18" charset="0"/>
                <a:ea typeface="隶书" panose="02010509060101010101" pitchFamily="49" charset="-122"/>
              </a:rPr>
              <a:t> { }		</a:t>
            </a:r>
            <a:r>
              <a:rPr kumimoji="0" lang="en-US" altLang="zh-CN" sz="1800" b="1" dirty="0" smtClean="0">
                <a:solidFill>
                  <a:schemeClr val="tx2"/>
                </a:solidFill>
                <a:latin typeface="Times New Roman" panose="02020603050405020304" pitchFamily="18" charset="0"/>
                <a:ea typeface="隶书" panose="02010509060101010101" pitchFamily="49" charset="-122"/>
              </a:rPr>
              <a:t>//</a:t>
            </a:r>
            <a:r>
              <a:rPr kumimoji="0" lang="zh-CN" altLang="en-US" sz="1800" b="0" dirty="0" smtClean="0">
                <a:solidFill>
                  <a:schemeClr val="tx2"/>
                </a:solidFill>
                <a:latin typeface="Times New Roman" panose="02020603050405020304" pitchFamily="18" charset="0"/>
                <a:ea typeface="隶书" panose="02010509060101010101" pitchFamily="49" charset="-122"/>
              </a:rPr>
              <a:t>构造函数</a:t>
            </a:r>
            <a:endParaRPr kumimoji="0" lang="en-US" altLang="zh-CN" sz="1800" b="0" dirty="0" smtClean="0">
              <a:solidFill>
                <a:schemeClr val="tx2"/>
              </a:solidFill>
              <a:latin typeface="Times New Roman" panose="02020603050405020304" pitchFamily="18" charset="0"/>
              <a:ea typeface="隶书" panose="02010509060101010101" pitchFamily="49" charset="-122"/>
            </a:endParaRPr>
          </a:p>
          <a:p>
            <a:pPr fontAlgn="auto">
              <a:lnSpc>
                <a:spcPct val="105000"/>
              </a:lnSpc>
              <a:spcBef>
                <a:spcPct val="5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void </a:t>
            </a:r>
            <a:r>
              <a:rPr kumimoji="0" lang="en-US" altLang="zh-CN" sz="1800" b="0" dirty="0" err="1" smtClean="0">
                <a:latin typeface="Times New Roman" panose="02020603050405020304" pitchFamily="18" charset="0"/>
                <a:ea typeface="隶书" panose="02010509060101010101" pitchFamily="49" charset="-122"/>
              </a:rPr>
              <a:t>createInThread</a:t>
            </a:r>
            <a:r>
              <a:rPr kumimoji="0" lang="en-US" altLang="zh-CN" sz="1800" b="0" dirty="0" smtClean="0">
                <a:latin typeface="Times New Roman" panose="02020603050405020304" pitchFamily="18" charset="0"/>
                <a:ea typeface="隶书" panose="02010509060101010101" pitchFamily="49" charset="-122"/>
              </a:rPr>
              <a:t>()</a:t>
            </a: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1" dirty="0" smtClean="0">
                <a:solidFill>
                  <a:schemeClr val="tx2"/>
                </a:solidFill>
                <a:latin typeface="Times New Roman" panose="02020603050405020304" pitchFamily="18" charset="0"/>
                <a:ea typeface="隶书" panose="02010509060101010101" pitchFamily="49" charset="-122"/>
              </a:rPr>
              <a:t>//</a:t>
            </a:r>
            <a:r>
              <a:rPr kumimoji="0" lang="zh-CN" altLang="en-US" sz="1800" b="0" dirty="0" smtClean="0">
                <a:solidFill>
                  <a:schemeClr val="tx2"/>
                </a:solidFill>
                <a:latin typeface="Times New Roman" panose="02020603050405020304" pitchFamily="18" charset="0"/>
                <a:ea typeface="隶书" panose="02010509060101010101" pitchFamily="49" charset="-122"/>
              </a:rPr>
              <a:t>建立中序线索二叉树</a:t>
            </a:r>
          </a:p>
          <a:p>
            <a:pPr fontAlgn="auto">
              <a:lnSpc>
                <a:spcPct val="105000"/>
              </a:lnSpc>
              <a:spcBef>
                <a:spcPct val="15000"/>
              </a:spcBef>
              <a:spcAft>
                <a:spcPts val="0"/>
              </a:spcAft>
              <a:buNone/>
              <a:defRPr/>
            </a:pPr>
            <a:r>
              <a:rPr kumimoji="0" lang="zh-CN" altLang="en-US" sz="1800" b="1" dirty="0" smtClean="0">
                <a:latin typeface="Times New Roman" panose="02020603050405020304" pitchFamily="18" charset="0"/>
                <a:ea typeface="隶书" panose="02010509060101010101" pitchFamily="49" charset="-122"/>
              </a:rPr>
              <a:t>     </a:t>
            </a:r>
            <a:r>
              <a:rPr kumimoji="0" lang="en-US" altLang="zh-CN" sz="1800" dirty="0">
                <a:solidFill>
                  <a:schemeClr val="tx2"/>
                </a:solidFill>
                <a:latin typeface="Times New Roman" panose="02020603050405020304" pitchFamily="18" charset="0"/>
                <a:ea typeface="隶书" panose="02010509060101010101" pitchFamily="49" charset="-122"/>
              </a:rPr>
              <a:t>//</a:t>
            </a:r>
            <a:r>
              <a:rPr kumimoji="0" lang="zh-CN" altLang="en-US" sz="1800" b="0" dirty="0">
                <a:solidFill>
                  <a:schemeClr val="tx2"/>
                </a:solidFill>
                <a:latin typeface="Times New Roman" panose="02020603050405020304" pitchFamily="18" charset="0"/>
                <a:ea typeface="隶书" panose="02010509060101010101" pitchFamily="49" charset="-122"/>
              </a:rPr>
              <a:t>寻找中序下第一个结点</a:t>
            </a:r>
          </a:p>
          <a:p>
            <a:pPr fontAlgn="auto">
              <a:lnSpc>
                <a:spcPct val="105000"/>
              </a:lnSpc>
              <a:spcBef>
                <a:spcPct val="15000"/>
              </a:spcBef>
              <a:spcAft>
                <a:spcPts val="0"/>
              </a:spcAft>
              <a:buFont typeface="Wingdings" panose="05000000000000000000" pitchFamily="2" charset="2"/>
              <a:buNone/>
              <a:defRPr/>
            </a:pPr>
            <a:r>
              <a:rPr kumimoji="0" lang="en-US" altLang="zh-CN" sz="1800" b="0"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First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current)</a:t>
            </a:r>
            <a:r>
              <a:rPr kumimoji="0" lang="en-US" altLang="zh-CN" sz="1800" b="1" dirty="0" smtClean="0">
                <a:latin typeface="Times New Roman" panose="02020603050405020304" pitchFamily="18" charset="0"/>
                <a:ea typeface="隶书" panose="02010509060101010101" pitchFamily="49" charset="-122"/>
              </a:rPr>
              <a:t>;</a:t>
            </a:r>
            <a:r>
              <a:rPr kumimoji="0" lang="zh-CN" altLang="en-US" sz="1800" b="1" dirty="0" smtClean="0">
                <a:latin typeface="Times New Roman" panose="02020603050405020304" pitchFamily="18" charset="0"/>
                <a:ea typeface="隶书" panose="02010509060101010101" pitchFamily="49" charset="-122"/>
              </a:rPr>
              <a:t> </a:t>
            </a:r>
            <a:endParaRPr kumimoji="0" lang="en-US" altLang="zh-CN" sz="1800" b="1" dirty="0" smtClean="0">
              <a:latin typeface="Times New Roman" panose="02020603050405020304" pitchFamily="18" charset="0"/>
              <a:ea typeface="隶书" panose="02010509060101010101" pitchFamily="49" charset="-122"/>
            </a:endParaRPr>
          </a:p>
          <a:p>
            <a:pPr fontAlgn="auto">
              <a:lnSpc>
                <a:spcPct val="105000"/>
              </a:lnSpc>
              <a:spcBef>
                <a:spcPct val="15000"/>
              </a:spcBef>
              <a:spcAft>
                <a:spcPts val="0"/>
              </a:spcAft>
              <a:buNone/>
              <a:defRPr/>
            </a:pPr>
            <a:r>
              <a:rPr kumimoji="0" lang="en-US" altLang="zh-CN" sz="1800" dirty="0">
                <a:latin typeface="Times New Roman" panose="02020603050405020304" pitchFamily="18" charset="0"/>
                <a:ea typeface="隶书" panose="02010509060101010101" pitchFamily="49" charset="-122"/>
              </a:rPr>
              <a:t>	</a:t>
            </a:r>
            <a:r>
              <a:rPr kumimoji="0" lang="en-US" altLang="zh-CN" sz="1800" dirty="0">
                <a:solidFill>
                  <a:schemeClr val="tx2"/>
                </a:solidFill>
                <a:latin typeface="Times New Roman" panose="02020603050405020304" pitchFamily="18" charset="0"/>
                <a:ea typeface="隶书" panose="02010509060101010101" pitchFamily="49" charset="-122"/>
              </a:rPr>
              <a:t>//</a:t>
            </a:r>
            <a:r>
              <a:rPr kumimoji="0" lang="zh-CN" altLang="en-US" sz="1800" b="0" dirty="0">
                <a:solidFill>
                  <a:schemeClr val="tx2"/>
                </a:solidFill>
                <a:latin typeface="Times New Roman" panose="02020603050405020304" pitchFamily="18" charset="0"/>
                <a:ea typeface="隶书" panose="02010509060101010101" pitchFamily="49" charset="-122"/>
              </a:rPr>
              <a:t>寻找中序下最后一个结点</a:t>
            </a:r>
          </a:p>
          <a:p>
            <a:pPr fontAlgn="auto">
              <a:lnSpc>
                <a:spcPct val="105000"/>
              </a:lnSpc>
              <a:spcBef>
                <a:spcPct val="15000"/>
              </a:spcBef>
              <a:spcAft>
                <a:spcPts val="0"/>
              </a:spcAft>
              <a:buFont typeface="Wingdings" panose="05000000000000000000" pitchFamily="2" charset="2"/>
              <a:buNone/>
              <a:defRPr/>
            </a:pPr>
            <a:r>
              <a:rPr kumimoji="0" lang="en-US" altLang="zh-CN" sz="1800" b="0"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Last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current)</a:t>
            </a:r>
            <a:r>
              <a:rPr kumimoji="0" lang="en-US" altLang="zh-CN" sz="1800" b="1" dirty="0" smtClean="0">
                <a:latin typeface="Times New Roman" panose="02020603050405020304" pitchFamily="18" charset="0"/>
                <a:ea typeface="隶书" panose="02010509060101010101" pitchFamily="49" charset="-122"/>
              </a:rPr>
              <a:t>;</a:t>
            </a:r>
            <a:r>
              <a:rPr kumimoji="0" lang="en-US" altLang="zh-CN" sz="1800" b="1" dirty="0" smtClean="0">
                <a:solidFill>
                  <a:schemeClr val="tx2"/>
                </a:solidFill>
                <a:latin typeface="Times New Roman" panose="02020603050405020304" pitchFamily="18" charset="0"/>
                <a:ea typeface="隶书" panose="02010509060101010101" pitchFamily="49" charset="-122"/>
              </a:rPr>
              <a:t> </a:t>
            </a:r>
            <a:r>
              <a:rPr kumimoji="0" lang="zh-CN" altLang="en-US" sz="1800" b="1" dirty="0" smtClean="0">
                <a:latin typeface="Times New Roman" panose="02020603050405020304" pitchFamily="18" charset="0"/>
                <a:ea typeface="隶书" panose="02010509060101010101" pitchFamily="49" charset="-122"/>
              </a:rPr>
              <a:t>	 </a:t>
            </a:r>
            <a:endParaRPr kumimoji="0" lang="en-US" altLang="zh-CN" sz="1800" b="1" dirty="0" smtClean="0">
              <a:latin typeface="Times New Roman" panose="02020603050405020304" pitchFamily="18" charset="0"/>
              <a:ea typeface="隶书" panose="02010509060101010101" pitchFamily="49" charset="-122"/>
            </a:endParaRPr>
          </a:p>
          <a:p>
            <a:pPr fontAlgn="auto">
              <a:lnSpc>
                <a:spcPct val="105000"/>
              </a:lnSpc>
              <a:spcBef>
                <a:spcPct val="15000"/>
              </a:spcBef>
              <a:spcAft>
                <a:spcPts val="0"/>
              </a:spcAft>
              <a:buNone/>
              <a:defRPr/>
            </a:pPr>
            <a:r>
              <a:rPr kumimoji="0" lang="en-US" altLang="zh-CN" sz="1800" dirty="0">
                <a:latin typeface="Times New Roman" panose="02020603050405020304" pitchFamily="18" charset="0"/>
                <a:ea typeface="隶书" panose="02010509060101010101" pitchFamily="49" charset="-122"/>
              </a:rPr>
              <a:t>	</a:t>
            </a:r>
            <a:r>
              <a:rPr kumimoji="0" lang="en-US" altLang="zh-CN" sz="1800" dirty="0">
                <a:solidFill>
                  <a:schemeClr val="tx2"/>
                </a:solidFill>
                <a:latin typeface="Times New Roman" panose="02020603050405020304" pitchFamily="18" charset="0"/>
                <a:ea typeface="隶书" panose="02010509060101010101" pitchFamily="49" charset="-122"/>
              </a:rPr>
              <a:t>//</a:t>
            </a:r>
            <a:r>
              <a:rPr kumimoji="0" lang="zh-CN" altLang="en-US" sz="1800" b="0" dirty="0">
                <a:solidFill>
                  <a:schemeClr val="tx2"/>
                </a:solidFill>
                <a:latin typeface="Times New Roman" panose="02020603050405020304" pitchFamily="18" charset="0"/>
                <a:ea typeface="隶书" panose="02010509060101010101" pitchFamily="49" charset="-122"/>
              </a:rPr>
              <a:t>寻找结点在中序下的后继结点</a:t>
            </a:r>
          </a:p>
          <a:p>
            <a:pPr fontAlgn="auto">
              <a:lnSpc>
                <a:spcPct val="105000"/>
              </a:lnSpc>
              <a:spcBef>
                <a:spcPct val="15000"/>
              </a:spcBef>
              <a:spcAft>
                <a:spcPts val="0"/>
              </a:spcAft>
              <a:buFont typeface="Wingdings" panose="05000000000000000000" pitchFamily="2" charset="2"/>
              <a:buNone/>
              <a:defRPr/>
            </a:pPr>
            <a:r>
              <a:rPr kumimoji="0" lang="en-US" altLang="zh-CN" sz="1800" b="0"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Next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current)</a:t>
            </a:r>
            <a:r>
              <a:rPr kumimoji="0" lang="en-US" altLang="zh-CN" sz="1800" b="1" dirty="0" smtClean="0">
                <a:latin typeface="Times New Roman" panose="02020603050405020304" pitchFamily="18" charset="0"/>
                <a:ea typeface="隶书" panose="02010509060101010101" pitchFamily="49" charset="-122"/>
              </a:rPr>
              <a:t>;</a:t>
            </a:r>
          </a:p>
          <a:p>
            <a:pPr fontAlgn="auto">
              <a:spcBef>
                <a:spcPct val="5000"/>
              </a:spcBef>
              <a:spcAft>
                <a:spcPts val="0"/>
              </a:spcAft>
              <a:buNone/>
              <a:defRPr/>
            </a:pPr>
            <a:r>
              <a:rPr kumimoji="0" lang="en-US" altLang="zh-CN" sz="1800" b="1" dirty="0" smtClean="0">
                <a:solidFill>
                  <a:schemeClr val="tx2"/>
                </a:solidFill>
                <a:latin typeface="Times New Roman" panose="02020603050405020304" pitchFamily="18" charset="0"/>
                <a:ea typeface="隶书" panose="02010509060101010101" pitchFamily="49" charset="-122"/>
              </a:rPr>
              <a:t>	</a:t>
            </a:r>
            <a:r>
              <a:rPr kumimoji="0" lang="en-US" altLang="zh-CN" sz="1800" dirty="0">
                <a:solidFill>
                  <a:schemeClr val="tx2"/>
                </a:solidFill>
                <a:latin typeface="Times New Roman" panose="02020603050405020304" pitchFamily="18" charset="0"/>
                <a:ea typeface="隶书" panose="02010509060101010101" pitchFamily="49" charset="-122"/>
              </a:rPr>
              <a:t> //</a:t>
            </a:r>
            <a:r>
              <a:rPr kumimoji="0" lang="zh-CN" altLang="en-US" sz="1800" b="0" dirty="0">
                <a:solidFill>
                  <a:schemeClr val="tx2"/>
                </a:solidFill>
                <a:latin typeface="Times New Roman" panose="02020603050405020304" pitchFamily="18" charset="0"/>
                <a:ea typeface="隶书" panose="02010509060101010101" pitchFamily="49" charset="-122"/>
              </a:rPr>
              <a:t>寻找结点在中序下的前驱</a:t>
            </a:r>
            <a:r>
              <a:rPr kumimoji="0" lang="zh-CN" altLang="en-US" sz="1800" b="0" dirty="0" smtClean="0">
                <a:solidFill>
                  <a:schemeClr val="tx2"/>
                </a:solidFill>
                <a:latin typeface="Times New Roman" panose="02020603050405020304" pitchFamily="18" charset="0"/>
                <a:ea typeface="隶书" panose="02010509060101010101" pitchFamily="49" charset="-122"/>
              </a:rPr>
              <a:t>结点</a:t>
            </a:r>
            <a:endParaRPr kumimoji="0" lang="en-US" altLang="zh-CN" sz="1800" b="0" dirty="0" smtClean="0">
              <a:solidFill>
                <a:schemeClr val="tx2"/>
              </a:solidFill>
              <a:latin typeface="Times New Roman" panose="02020603050405020304" pitchFamily="18" charset="0"/>
              <a:ea typeface="隶书" panose="02010509060101010101" pitchFamily="49" charset="-122"/>
            </a:endParaRPr>
          </a:p>
          <a:p>
            <a:pPr fontAlgn="auto">
              <a:spcBef>
                <a:spcPct val="5000"/>
              </a:spcBef>
              <a:spcAft>
                <a:spcPts val="0"/>
              </a:spcAft>
              <a:buNone/>
              <a:defRPr/>
            </a:pPr>
            <a:r>
              <a:rPr kumimoji="0" lang="en-US" altLang="zh-CN" sz="1800" b="0" dirty="0">
                <a:solidFill>
                  <a:schemeClr val="tx2"/>
                </a:solidFill>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Prior (</a:t>
            </a:r>
            <a:r>
              <a:rPr kumimoji="0" lang="en-US" altLang="zh-CN" sz="1800" b="0" dirty="0" err="1" smtClean="0">
                <a:latin typeface="Times New Roman" panose="02020603050405020304" pitchFamily="18" charset="0"/>
                <a:ea typeface="隶书" panose="02010509060101010101" pitchFamily="49" charset="-122"/>
              </a:rPr>
              <a:t>ThreadNode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smtClean="0">
                <a:latin typeface="Times New Roman" panose="02020603050405020304" pitchFamily="18" charset="0"/>
                <a:ea typeface="隶书" panose="02010509060101010101" pitchFamily="49" charset="-122"/>
              </a:rPr>
              <a:t>current</a:t>
            </a:r>
            <a:r>
              <a:rPr kumimoji="0" lang="en-US" altLang="zh-CN" sz="1800" b="1" dirty="0" smtClean="0">
                <a:latin typeface="Times New Roman" panose="02020603050405020304" pitchFamily="18" charset="0"/>
                <a:ea typeface="隶书" panose="02010509060101010101" pitchFamily="49" charset="-122"/>
              </a:rPr>
              <a:t>);</a:t>
            </a:r>
            <a:r>
              <a:rPr kumimoji="0" lang="en-US" altLang="zh-CN" sz="1800" b="1" dirty="0" smtClean="0">
                <a:solidFill>
                  <a:schemeClr val="tx2"/>
                </a:solidFill>
                <a:latin typeface="Times New Roman" panose="02020603050405020304" pitchFamily="18" charset="0"/>
                <a:ea typeface="隶书" panose="02010509060101010101" pitchFamily="49" charset="-122"/>
              </a:rPr>
              <a:t>		</a:t>
            </a:r>
            <a:endParaRPr kumimoji="0" lang="zh-CN" altLang="en-US" sz="1800" b="0" dirty="0" smtClean="0">
              <a:solidFill>
                <a:schemeClr val="tx2"/>
              </a:solidFill>
              <a:latin typeface="Times New Roman" panose="02020603050405020304" pitchFamily="18" charset="0"/>
              <a:ea typeface="隶书" panose="02010509060101010101" pitchFamily="49" charset="-122"/>
            </a:endParaRPr>
          </a:p>
          <a:p>
            <a:pPr fontAlgn="auto">
              <a:spcBef>
                <a:spcPct val="5000"/>
              </a:spcBef>
              <a:spcAft>
                <a:spcPts val="0"/>
              </a:spcAft>
              <a:buFont typeface="Wingdings" panose="05000000000000000000" pitchFamily="2" charset="2"/>
              <a:buNone/>
              <a:defRPr/>
            </a:pPr>
            <a:r>
              <a:rPr kumimoji="0" lang="zh-CN" altLang="en-US" sz="1800" b="1" dirty="0" smtClean="0">
                <a:latin typeface="Times New Roman" panose="02020603050405020304" pitchFamily="18" charset="0"/>
                <a:ea typeface="隶书" panose="02010509060101010101" pitchFamily="49" charset="-122"/>
              </a:rPr>
              <a:t>	       </a:t>
            </a:r>
            <a:r>
              <a:rPr kumimoji="0" lang="en-US" altLang="zh-CN" sz="1800" b="1" dirty="0" smtClean="0">
                <a:latin typeface="Times New Roman" panose="02020603050405020304" pitchFamily="18" charset="0"/>
                <a:ea typeface="隶书" panose="02010509060101010101" pitchFamily="49" charset="-122"/>
              </a:rPr>
              <a:t>………</a:t>
            </a:r>
          </a:p>
          <a:p>
            <a:pPr fontAlgn="auto">
              <a:spcBef>
                <a:spcPct val="5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a:t>
            </a:r>
            <a:endParaRPr kumimoji="0" lang="zh-CN" altLang="en-US" sz="1800" b="1" dirty="0">
              <a:latin typeface="Times New Roman" panose="02020603050405020304" pitchFamily="18" charset="0"/>
              <a:ea typeface="隶书" panose="02010509060101010101" pitchFamily="49" charset="-122"/>
            </a:endParaRPr>
          </a:p>
        </p:txBody>
      </p:sp>
      <p:cxnSp>
        <p:nvCxnSpPr>
          <p:cNvPr id="3" name="直接连接符 2"/>
          <p:cNvCxnSpPr/>
          <p:nvPr/>
        </p:nvCxnSpPr>
        <p:spPr>
          <a:xfrm>
            <a:off x="4655840" y="908720"/>
            <a:ext cx="0" cy="576064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695400" y="9053"/>
            <a:ext cx="6696075" cy="720726"/>
          </a:xfrm>
        </p:spPr>
        <p:txBody>
          <a:bodyPr/>
          <a:lstStyle/>
          <a:p>
            <a:r>
              <a:rPr lang="zh-CN" altLang="en-US" sz="3200" b="1">
                <a:ea typeface="华文新魏" panose="02010800040101010101" pitchFamily="2" charset="-122"/>
              </a:rPr>
              <a:t>通过中序遍历建立中序线索化二叉树</a:t>
            </a:r>
          </a:p>
        </p:txBody>
      </p:sp>
      <p:sp>
        <p:nvSpPr>
          <p:cNvPr id="210947" name="Rectangle 3"/>
          <p:cNvSpPr>
            <a:spLocks noGrp="1" noChangeArrowheads="1"/>
          </p:cNvSpPr>
          <p:nvPr>
            <p:ph idx="1"/>
          </p:nvPr>
        </p:nvSpPr>
        <p:spPr>
          <a:xfrm>
            <a:off x="1703389" y="765175"/>
            <a:ext cx="8785225" cy="2159000"/>
          </a:xfrm>
          <a:ln>
            <a:solidFill>
              <a:schemeClr val="tx2"/>
            </a:solidFill>
          </a:ln>
        </p:spPr>
        <p:txBody>
          <a:bodyPr>
            <a:normAutofit lnSpcReduction="10000"/>
          </a:bodyPr>
          <a:lstStyle/>
          <a:p>
            <a:pPr>
              <a:spcBef>
                <a:spcPct val="1000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template &lt;class</a:t>
            </a:r>
            <a:r>
              <a:rPr lang="en-US" altLang="zh-CN" sz="1600" dirty="0">
                <a:latin typeface="Times New Roman" panose="02020603050405020304" pitchFamily="18" charset="0"/>
                <a:ea typeface="隶书" panose="02010509060101010101" pitchFamily="49" charset="-122"/>
              </a:rPr>
              <a:t> T</a:t>
            </a:r>
            <a:r>
              <a:rPr lang="en-US" altLang="zh-CN" sz="1600" b="1" dirty="0">
                <a:latin typeface="Times New Roman" panose="02020603050405020304" pitchFamily="18" charset="0"/>
                <a:ea typeface="隶书" panose="02010509060101010101" pitchFamily="49" charset="-122"/>
              </a:rPr>
              <a:t>&gt;</a:t>
            </a:r>
          </a:p>
          <a:p>
            <a:pPr>
              <a:spcBef>
                <a:spcPct val="1000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void </a:t>
            </a:r>
            <a:r>
              <a:rPr lang="en-US" altLang="zh-CN" sz="1600" dirty="0" err="1">
                <a:latin typeface="Times New Roman" panose="02020603050405020304" pitchFamily="18" charset="0"/>
                <a:ea typeface="隶书" panose="02010509060101010101" pitchFamily="49" charset="-122"/>
              </a:rPr>
              <a:t>ThreadTree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a:t>
            </a:r>
            <a:r>
              <a:rPr lang="en-US" altLang="zh-CN" sz="1600" dirty="0" err="1">
                <a:latin typeface="Times New Roman" panose="02020603050405020304" pitchFamily="18" charset="0"/>
                <a:ea typeface="隶书" panose="02010509060101010101" pitchFamily="49" charset="-122"/>
              </a:rPr>
              <a:t>createInThread</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ThreadNode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a:latin typeface="Times New Roman" panose="02020603050405020304" pitchFamily="18" charset="0"/>
                <a:ea typeface="隶书" panose="02010509060101010101" pitchFamily="49" charset="-122"/>
              </a:rPr>
              <a:t>pre = NULL</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前驱结点指针</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if </a:t>
            </a:r>
            <a:r>
              <a:rPr lang="en-US" altLang="zh-CN" sz="1600" dirty="0">
                <a:latin typeface="Times New Roman" panose="02020603050405020304" pitchFamily="18" charset="0"/>
                <a:ea typeface="隶书" panose="02010509060101010101" pitchFamily="49" charset="-122"/>
              </a:rPr>
              <a:t>(root != NULL)</a:t>
            </a:r>
            <a:r>
              <a:rPr lang="en-US" altLang="zh-CN" sz="1600" b="1" dirty="0">
                <a:latin typeface="Times New Roman" panose="02020603050405020304" pitchFamily="18" charset="0"/>
                <a:ea typeface="隶书" panose="02010509060101010101" pitchFamily="49" charset="-122"/>
              </a:rPr>
              <a:t> {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非空二叉树</a:t>
            </a:r>
            <a:r>
              <a:rPr lang="en-US" altLang="zh-CN" sz="1600" dirty="0">
                <a:solidFill>
                  <a:schemeClr val="tx2"/>
                </a:solidFill>
                <a:latin typeface="Times New Roman" panose="02020603050405020304" pitchFamily="18" charset="0"/>
                <a:ea typeface="隶书" panose="02010509060101010101" pitchFamily="49" charset="-122"/>
              </a:rPr>
              <a:t>, </a:t>
            </a:r>
            <a:r>
              <a:rPr lang="zh-CN" altLang="en-US" sz="1600" dirty="0">
                <a:solidFill>
                  <a:schemeClr val="tx2"/>
                </a:solidFill>
                <a:latin typeface="Times New Roman" panose="02020603050405020304" pitchFamily="18" charset="0"/>
                <a:ea typeface="隶书" panose="02010509060101010101" pitchFamily="49" charset="-122"/>
              </a:rPr>
              <a:t>线索化</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dirty="0" err="1">
                <a:solidFill>
                  <a:srgbClr val="FF0000"/>
                </a:solidFill>
                <a:latin typeface="Times New Roman" panose="02020603050405020304" pitchFamily="18" charset="0"/>
                <a:ea typeface="隶书" panose="02010509060101010101" pitchFamily="49" charset="-122"/>
              </a:rPr>
              <a:t>createInThread</a:t>
            </a:r>
            <a:r>
              <a:rPr lang="en-US" altLang="zh-CN" sz="1600" dirty="0">
                <a:solidFill>
                  <a:srgbClr val="FF0000"/>
                </a:solidFill>
                <a:latin typeface="Times New Roman" panose="02020603050405020304" pitchFamily="18" charset="0"/>
                <a:ea typeface="隶书" panose="02010509060101010101" pitchFamily="49" charset="-122"/>
              </a:rPr>
              <a:t> (root, pre)</a:t>
            </a:r>
            <a:r>
              <a:rPr lang="en-US" altLang="zh-CN" sz="1600" b="1" dirty="0">
                <a:solidFill>
                  <a:srgbClr val="FF0000"/>
                </a:solidFill>
                <a:latin typeface="Times New Roman" panose="02020603050405020304" pitchFamily="18" charset="0"/>
                <a:ea typeface="隶书" panose="02010509060101010101" pitchFamily="49" charset="-122"/>
              </a:rPr>
              <a:t>;</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中序遍历线索化二叉树</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pre</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rightChild</a:t>
            </a:r>
            <a:r>
              <a:rPr lang="en-US" altLang="zh-CN" sz="1600" dirty="0">
                <a:latin typeface="Times New Roman" panose="02020603050405020304" pitchFamily="18" charset="0"/>
                <a:ea typeface="隶书" panose="02010509060101010101" pitchFamily="49" charset="-122"/>
              </a:rPr>
              <a:t> = NULL</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pre</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rtag</a:t>
            </a:r>
            <a:r>
              <a:rPr lang="en-US" altLang="zh-CN" sz="1600" dirty="0">
                <a:latin typeface="Times New Roman" panose="02020603050405020304" pitchFamily="18" charset="0"/>
                <a:ea typeface="隶书" panose="02010509060101010101" pitchFamily="49" charset="-122"/>
              </a:rPr>
              <a:t> = 1</a:t>
            </a:r>
            <a:r>
              <a:rPr lang="en-US" altLang="zh-CN" sz="1600" b="1" dirty="0">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后处理中序最后一个结点</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a:t>
            </a:r>
          </a:p>
        </p:txBody>
      </p:sp>
      <p:sp>
        <p:nvSpPr>
          <p:cNvPr id="4" name="Rectangle 2"/>
          <p:cNvSpPr txBox="1">
            <a:spLocks noChangeArrowheads="1"/>
          </p:cNvSpPr>
          <p:nvPr/>
        </p:nvSpPr>
        <p:spPr bwMode="auto">
          <a:xfrm>
            <a:off x="1703389" y="2997200"/>
            <a:ext cx="8785225" cy="384333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600" dirty="0">
                <a:latin typeface="Times New Roman" panose="02020603050405020304" pitchFamily="18" charset="0"/>
                <a:ea typeface="隶书" panose="02010509060101010101" pitchFamily="49" charset="-122"/>
              </a:rPr>
              <a:t>template &lt;class </a:t>
            </a:r>
            <a:r>
              <a:rPr lang="en-US" altLang="zh-CN" sz="1600" b="0" dirty="0">
                <a:latin typeface="Times New Roman" panose="02020603050405020304" pitchFamily="18" charset="0"/>
                <a:ea typeface="隶书" panose="02010509060101010101" pitchFamily="49" charset="-122"/>
              </a:rPr>
              <a:t>T</a:t>
            </a:r>
            <a:r>
              <a:rPr lang="en-US" altLang="zh-CN" sz="1600"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600" dirty="0">
                <a:latin typeface="Times New Roman" panose="02020603050405020304" pitchFamily="18" charset="0"/>
                <a:ea typeface="隶书" panose="02010509060101010101" pitchFamily="49" charset="-122"/>
              </a:rPr>
              <a:t>void </a:t>
            </a:r>
            <a:r>
              <a:rPr lang="en-US" altLang="zh-CN" sz="1600" b="0" dirty="0" err="1">
                <a:latin typeface="Times New Roman" panose="02020603050405020304" pitchFamily="18" charset="0"/>
                <a:ea typeface="隶书" panose="02010509060101010101" pitchFamily="49" charset="-122"/>
              </a:rPr>
              <a:t>ThreadTree</a:t>
            </a:r>
            <a:r>
              <a:rPr lang="en-US" altLang="zh-CN" sz="1600" dirty="0">
                <a:latin typeface="Times New Roman" panose="02020603050405020304" pitchFamily="18" charset="0"/>
                <a:ea typeface="隶书" panose="02010509060101010101" pitchFamily="49" charset="-122"/>
              </a:rPr>
              <a:t>&lt;</a:t>
            </a:r>
            <a:r>
              <a:rPr lang="en-US" altLang="zh-CN" sz="1600" b="0" dirty="0">
                <a:latin typeface="Times New Roman" panose="02020603050405020304" pitchFamily="18" charset="0"/>
                <a:ea typeface="隶书" panose="02010509060101010101" pitchFamily="49" charset="-122"/>
              </a:rPr>
              <a:t>T</a:t>
            </a:r>
            <a:r>
              <a:rPr lang="en-US" altLang="zh-CN" sz="1600" dirty="0">
                <a:latin typeface="Times New Roman" panose="02020603050405020304" pitchFamily="18" charset="0"/>
                <a:ea typeface="隶书" panose="02010509060101010101" pitchFamily="49" charset="-122"/>
              </a:rPr>
              <a:t>&gt;::</a:t>
            </a:r>
            <a:r>
              <a:rPr lang="en-US" altLang="zh-CN" sz="1600" b="0" dirty="0" err="1">
                <a:latin typeface="Times New Roman" panose="02020603050405020304" pitchFamily="18" charset="0"/>
                <a:ea typeface="隶书" panose="02010509060101010101" pitchFamily="49" charset="-122"/>
              </a:rPr>
              <a:t>createInThread</a:t>
            </a:r>
            <a:r>
              <a:rPr lang="en-US" altLang="zh-CN" sz="1600" b="0" dirty="0">
                <a:latin typeface="Times New Roman" panose="02020603050405020304" pitchFamily="18" charset="0"/>
                <a:ea typeface="隶书" panose="02010509060101010101" pitchFamily="49" charset="-122"/>
              </a:rPr>
              <a:t> (</a:t>
            </a:r>
            <a:r>
              <a:rPr lang="en-US" altLang="zh-CN" sz="1600" b="0" dirty="0" err="1">
                <a:latin typeface="Times New Roman" panose="02020603050405020304" pitchFamily="18" charset="0"/>
                <a:ea typeface="隶书" panose="02010509060101010101" pitchFamily="49" charset="-122"/>
              </a:rPr>
              <a:t>ThreadNode</a:t>
            </a:r>
            <a:r>
              <a:rPr lang="en-US" altLang="zh-CN" sz="1600" dirty="0">
                <a:latin typeface="Times New Roman" panose="02020603050405020304" pitchFamily="18" charset="0"/>
                <a:ea typeface="隶书" panose="02010509060101010101" pitchFamily="49" charset="-122"/>
              </a:rPr>
              <a:t>&lt;</a:t>
            </a:r>
            <a:r>
              <a:rPr lang="en-US" altLang="zh-CN" sz="1600" b="0" dirty="0">
                <a:latin typeface="Times New Roman" panose="02020603050405020304" pitchFamily="18" charset="0"/>
                <a:ea typeface="隶书" panose="02010509060101010101" pitchFamily="49" charset="-122"/>
              </a:rPr>
              <a:t>T</a:t>
            </a:r>
            <a:r>
              <a:rPr lang="en-US" altLang="zh-CN" sz="1600" dirty="0">
                <a:latin typeface="Times New Roman" panose="02020603050405020304" pitchFamily="18" charset="0"/>
                <a:ea typeface="隶书" panose="02010509060101010101" pitchFamily="49" charset="-122"/>
              </a:rPr>
              <a:t>&gt; *</a:t>
            </a:r>
            <a:r>
              <a:rPr lang="en-US" altLang="zh-CN" sz="1600" b="0" dirty="0">
                <a:latin typeface="Times New Roman" panose="02020603050405020304" pitchFamily="18" charset="0"/>
                <a:ea typeface="隶书" panose="02010509060101010101" pitchFamily="49" charset="-122"/>
              </a:rPr>
              <a:t>current</a:t>
            </a:r>
            <a:r>
              <a:rPr lang="en-US" altLang="zh-CN" sz="1600" dirty="0">
                <a:latin typeface="Times New Roman" panose="02020603050405020304" pitchFamily="18" charset="0"/>
                <a:ea typeface="隶书" panose="02010509060101010101" pitchFamily="49" charset="-122"/>
              </a:rPr>
              <a:t>, </a:t>
            </a:r>
            <a:r>
              <a:rPr lang="en-US" altLang="zh-CN" sz="1600" b="0" dirty="0" err="1">
                <a:latin typeface="Times New Roman" panose="02020603050405020304" pitchFamily="18" charset="0"/>
                <a:ea typeface="隶书" panose="02010509060101010101" pitchFamily="49" charset="-122"/>
              </a:rPr>
              <a:t>ThreadNode</a:t>
            </a:r>
            <a:r>
              <a:rPr lang="en-US" altLang="zh-CN" sz="1600" dirty="0">
                <a:latin typeface="Times New Roman" panose="02020603050405020304" pitchFamily="18" charset="0"/>
                <a:ea typeface="隶书" panose="02010509060101010101" pitchFamily="49" charset="-122"/>
              </a:rPr>
              <a:t>&lt;</a:t>
            </a:r>
            <a:r>
              <a:rPr lang="en-US" altLang="zh-CN" sz="1600" b="0" dirty="0">
                <a:latin typeface="Times New Roman" panose="02020603050405020304" pitchFamily="18" charset="0"/>
                <a:ea typeface="隶书" panose="02010509060101010101" pitchFamily="49" charset="-122"/>
              </a:rPr>
              <a:t>T</a:t>
            </a:r>
            <a:r>
              <a:rPr lang="en-US" altLang="zh-CN" sz="1600" dirty="0">
                <a:latin typeface="Times New Roman" panose="02020603050405020304" pitchFamily="18" charset="0"/>
                <a:ea typeface="隶书" panose="02010509060101010101" pitchFamily="49" charset="-122"/>
              </a:rPr>
              <a:t>&gt; *&amp; </a:t>
            </a:r>
            <a:r>
              <a:rPr lang="en-US" altLang="zh-CN" sz="1600" b="0" dirty="0">
                <a:latin typeface="Times New Roman" panose="02020603050405020304" pitchFamily="18" charset="0"/>
                <a:ea typeface="隶书" panose="02010509060101010101" pitchFamily="49" charset="-122"/>
              </a:rPr>
              <a:t>pre)</a:t>
            </a:r>
            <a:r>
              <a:rPr lang="en-US" altLang="zh-CN" sz="16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600" dirty="0">
                <a:solidFill>
                  <a:schemeClr val="tx2"/>
                </a:solidFill>
                <a:latin typeface="Times New Roman" panose="02020603050405020304" pitchFamily="18" charset="0"/>
                <a:ea typeface="隶书" panose="02010509060101010101" pitchFamily="49" charset="-122"/>
              </a:rPr>
              <a:t>//</a:t>
            </a:r>
            <a:r>
              <a:rPr lang="zh-CN" altLang="en-US" sz="1600" b="0" dirty="0">
                <a:solidFill>
                  <a:schemeClr val="tx2"/>
                </a:solidFill>
                <a:latin typeface="Times New Roman" panose="02020603050405020304" pitchFamily="18" charset="0"/>
                <a:ea typeface="隶书" panose="02010509060101010101" pitchFamily="49" charset="-122"/>
              </a:rPr>
              <a:t>通过中序遍历</a:t>
            </a:r>
            <a:r>
              <a:rPr lang="en-US" altLang="zh-CN" sz="1600" b="0" dirty="0">
                <a:solidFill>
                  <a:schemeClr val="tx2"/>
                </a:solidFill>
                <a:latin typeface="Times New Roman" panose="02020603050405020304" pitchFamily="18" charset="0"/>
                <a:ea typeface="隶书" panose="02010509060101010101" pitchFamily="49" charset="-122"/>
              </a:rPr>
              <a:t>, </a:t>
            </a:r>
            <a:r>
              <a:rPr lang="zh-CN" altLang="en-US" sz="1600" b="0" dirty="0">
                <a:solidFill>
                  <a:schemeClr val="tx2"/>
                </a:solidFill>
                <a:latin typeface="Times New Roman" panose="02020603050405020304" pitchFamily="18" charset="0"/>
                <a:ea typeface="隶书" panose="02010509060101010101" pitchFamily="49" charset="-122"/>
              </a:rPr>
              <a:t>对二叉树进行线索化</a:t>
            </a:r>
          </a:p>
          <a:p>
            <a:pPr>
              <a:spcBef>
                <a:spcPct val="5000"/>
              </a:spcBef>
              <a:buFont typeface="Wingdings" panose="05000000000000000000" pitchFamily="2" charset="2"/>
              <a:buNone/>
              <a:defRPr/>
            </a:pPr>
            <a:r>
              <a:rPr lang="zh-CN" altLang="en-US" sz="1600"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if </a:t>
            </a:r>
            <a:r>
              <a:rPr lang="en-US" altLang="zh-CN" sz="1600" b="0" dirty="0">
                <a:latin typeface="Times New Roman" panose="02020603050405020304" pitchFamily="18" charset="0"/>
                <a:ea typeface="隶书" panose="02010509060101010101" pitchFamily="49" charset="-122"/>
              </a:rPr>
              <a:t>(current == NULL)</a:t>
            </a:r>
            <a:r>
              <a:rPr lang="en-US" altLang="zh-CN" sz="1600" dirty="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600" dirty="0">
                <a:latin typeface="Times New Roman" panose="02020603050405020304" pitchFamily="18" charset="0"/>
                <a:ea typeface="隶书" panose="02010509060101010101" pitchFamily="49" charset="-122"/>
              </a:rPr>
              <a:t>     </a:t>
            </a:r>
            <a:r>
              <a:rPr lang="en-US" altLang="zh-CN" sz="1600" b="0" dirty="0" err="1">
                <a:latin typeface="Times New Roman" panose="02020603050405020304" pitchFamily="18" charset="0"/>
                <a:ea typeface="隶书" panose="02010509060101010101" pitchFamily="49" charset="-122"/>
              </a:rPr>
              <a:t>createInThread</a:t>
            </a:r>
            <a:r>
              <a:rPr lang="en-US" altLang="zh-CN" sz="1600" b="0" dirty="0">
                <a:latin typeface="Times New Roman" panose="02020603050405020304" pitchFamily="18" charset="0"/>
                <a:ea typeface="隶书" panose="02010509060101010101" pitchFamily="49" charset="-122"/>
              </a:rPr>
              <a:t> (current-&gt;</a:t>
            </a:r>
            <a:r>
              <a:rPr lang="en-US" altLang="zh-CN" sz="1600" b="0" dirty="0" err="1">
                <a:latin typeface="Times New Roman" panose="02020603050405020304" pitchFamily="18" charset="0"/>
                <a:ea typeface="隶书" panose="02010509060101010101" pitchFamily="49" charset="-122"/>
              </a:rPr>
              <a:t>leftChild</a:t>
            </a:r>
            <a:r>
              <a:rPr lang="en-US" altLang="zh-CN" sz="1600" dirty="0">
                <a:latin typeface="Times New Roman" panose="02020603050405020304" pitchFamily="18" charset="0"/>
                <a:ea typeface="隶书" panose="02010509060101010101" pitchFamily="49" charset="-122"/>
              </a:rPr>
              <a:t>,</a:t>
            </a:r>
            <a:r>
              <a:rPr lang="en-US" altLang="zh-CN" sz="1600" b="0" dirty="0">
                <a:latin typeface="Times New Roman" panose="02020603050405020304" pitchFamily="18" charset="0"/>
                <a:ea typeface="隶书" panose="02010509060101010101" pitchFamily="49" charset="-122"/>
              </a:rPr>
              <a:t> pre)</a:t>
            </a:r>
            <a:r>
              <a:rPr lang="en-US" altLang="zh-CN" sz="1600" dirty="0">
                <a:latin typeface="Times New Roman" panose="02020603050405020304" pitchFamily="18" charset="0"/>
                <a:ea typeface="隶书" panose="02010509060101010101" pitchFamily="49" charset="-122"/>
              </a:rPr>
              <a:t>;	</a:t>
            </a:r>
            <a:r>
              <a:rPr lang="en-US" altLang="zh-CN" sz="1600" dirty="0">
                <a:solidFill>
                  <a:schemeClr val="tx2"/>
                </a:solidFill>
                <a:latin typeface="Times New Roman" panose="02020603050405020304" pitchFamily="18" charset="0"/>
                <a:ea typeface="隶书" panose="02010509060101010101" pitchFamily="49" charset="-122"/>
              </a:rPr>
              <a:t>//</a:t>
            </a:r>
            <a:r>
              <a:rPr lang="zh-CN" altLang="en-US" sz="1600" b="0" dirty="0">
                <a:solidFill>
                  <a:schemeClr val="tx2"/>
                </a:solidFill>
                <a:latin typeface="Times New Roman" panose="02020603050405020304" pitchFamily="18" charset="0"/>
                <a:ea typeface="隶书" panose="02010509060101010101" pitchFamily="49" charset="-122"/>
              </a:rPr>
              <a:t>递归</a:t>
            </a:r>
            <a:r>
              <a:rPr lang="en-US" altLang="zh-CN" sz="1600" b="0" dirty="0">
                <a:solidFill>
                  <a:schemeClr val="tx2"/>
                </a:solidFill>
                <a:latin typeface="Times New Roman" panose="02020603050405020304" pitchFamily="18" charset="0"/>
                <a:ea typeface="隶书" panose="02010509060101010101" pitchFamily="49" charset="-122"/>
              </a:rPr>
              <a:t>, </a:t>
            </a:r>
            <a:r>
              <a:rPr lang="zh-CN" altLang="en-US" sz="1600" b="0" dirty="0">
                <a:solidFill>
                  <a:schemeClr val="tx2"/>
                </a:solidFill>
                <a:latin typeface="Times New Roman" panose="02020603050405020304" pitchFamily="18" charset="0"/>
                <a:ea typeface="隶书" panose="02010509060101010101" pitchFamily="49" charset="-122"/>
              </a:rPr>
              <a:t>左子树线索化</a:t>
            </a:r>
          </a:p>
          <a:p>
            <a:pPr>
              <a:spcBef>
                <a:spcPct val="5000"/>
              </a:spcBef>
              <a:buFont typeface="Wingdings" panose="05000000000000000000" pitchFamily="2" charset="2"/>
              <a:buNone/>
              <a:defRPr/>
            </a:pPr>
            <a:r>
              <a:rPr lang="zh-CN" altLang="en-US" sz="1600"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if </a:t>
            </a:r>
            <a:r>
              <a:rPr lang="en-US" altLang="zh-CN" sz="1600" b="0" dirty="0">
                <a:latin typeface="Times New Roman" panose="02020603050405020304" pitchFamily="18" charset="0"/>
                <a:ea typeface="隶书" panose="02010509060101010101" pitchFamily="49" charset="-122"/>
              </a:rPr>
              <a:t>(current</a:t>
            </a:r>
            <a:r>
              <a:rPr lang="en-US" altLang="zh-CN" sz="1600" b="0" dirty="0">
                <a:latin typeface="楷体_GB2312" pitchFamily="49" charset="-122"/>
              </a:rPr>
              <a:t>-&gt;</a:t>
            </a:r>
            <a:r>
              <a:rPr lang="en-US" altLang="zh-CN" sz="1600" b="0" dirty="0" err="1">
                <a:latin typeface="Times New Roman" panose="02020603050405020304" pitchFamily="18" charset="0"/>
                <a:ea typeface="隶书" panose="02010509060101010101" pitchFamily="49" charset="-122"/>
              </a:rPr>
              <a:t>leftChild</a:t>
            </a:r>
            <a:r>
              <a:rPr lang="en-US" altLang="zh-CN" sz="1600" b="0" dirty="0">
                <a:latin typeface="Times New Roman" panose="02020603050405020304" pitchFamily="18" charset="0"/>
                <a:ea typeface="隶书" panose="02010509060101010101" pitchFamily="49" charset="-122"/>
              </a:rPr>
              <a:t> == NULL) </a:t>
            </a:r>
            <a:r>
              <a:rPr lang="en-US" altLang="zh-CN" sz="1600" dirty="0">
                <a:latin typeface="Times New Roman" panose="02020603050405020304" pitchFamily="18" charset="0"/>
                <a:ea typeface="隶书" panose="02010509060101010101" pitchFamily="49" charset="-122"/>
              </a:rPr>
              <a:t>{	</a:t>
            </a:r>
            <a:r>
              <a:rPr lang="en-US" altLang="zh-CN" sz="1600" dirty="0">
                <a:solidFill>
                  <a:schemeClr val="tx2"/>
                </a:solidFill>
                <a:latin typeface="Times New Roman" panose="02020603050405020304" pitchFamily="18" charset="0"/>
                <a:ea typeface="隶书" panose="02010509060101010101" pitchFamily="49" charset="-122"/>
              </a:rPr>
              <a:t>//</a:t>
            </a:r>
            <a:r>
              <a:rPr lang="zh-CN" altLang="en-US" sz="1600" b="0" dirty="0">
                <a:solidFill>
                  <a:schemeClr val="tx2"/>
                </a:solidFill>
                <a:latin typeface="Times New Roman" panose="02020603050405020304" pitchFamily="18" charset="0"/>
                <a:ea typeface="隶书" panose="02010509060101010101" pitchFamily="49" charset="-122"/>
              </a:rPr>
              <a:t>建立当前结点的前驱线索</a:t>
            </a:r>
          </a:p>
          <a:p>
            <a:pPr>
              <a:spcBef>
                <a:spcPct val="5000"/>
              </a:spcBef>
              <a:buFont typeface="Wingdings" panose="05000000000000000000" pitchFamily="2" charset="2"/>
              <a:buNone/>
              <a:defRPr/>
            </a:pPr>
            <a:r>
              <a:rPr lang="zh-CN" altLang="en-US" sz="1600"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	</a:t>
            </a:r>
            <a:r>
              <a:rPr lang="en-US" altLang="zh-CN" sz="1600" b="0" dirty="0">
                <a:latin typeface="Times New Roman" panose="02020603050405020304" pitchFamily="18" charset="0"/>
                <a:ea typeface="隶书" panose="02010509060101010101" pitchFamily="49" charset="-122"/>
              </a:rPr>
              <a:t>current</a:t>
            </a:r>
            <a:r>
              <a:rPr lang="en-US" altLang="zh-CN" sz="1600" b="0" dirty="0">
                <a:latin typeface="楷体_GB2312" pitchFamily="49" charset="-122"/>
              </a:rPr>
              <a:t>-&gt;</a:t>
            </a:r>
            <a:r>
              <a:rPr lang="en-US" altLang="zh-CN" sz="1600" b="0" dirty="0" err="1">
                <a:latin typeface="Times New Roman" panose="02020603050405020304" pitchFamily="18" charset="0"/>
                <a:ea typeface="隶书" panose="02010509060101010101" pitchFamily="49" charset="-122"/>
              </a:rPr>
              <a:t>leftChild</a:t>
            </a:r>
            <a:r>
              <a:rPr lang="en-US" altLang="zh-CN" sz="1600" b="0" dirty="0">
                <a:latin typeface="Times New Roman" panose="02020603050405020304" pitchFamily="18" charset="0"/>
                <a:ea typeface="隶书" panose="02010509060101010101" pitchFamily="49" charset="-122"/>
              </a:rPr>
              <a:t> = pre</a:t>
            </a:r>
            <a:r>
              <a:rPr lang="en-US" altLang="zh-CN" sz="1600" dirty="0">
                <a:latin typeface="Times New Roman" panose="02020603050405020304" pitchFamily="18" charset="0"/>
                <a:ea typeface="隶书" panose="02010509060101010101" pitchFamily="49" charset="-122"/>
              </a:rPr>
              <a:t>;   </a:t>
            </a:r>
            <a:r>
              <a:rPr lang="en-US" altLang="zh-CN" sz="1600" b="0" dirty="0">
                <a:latin typeface="Times New Roman" panose="02020603050405020304" pitchFamily="18" charset="0"/>
                <a:ea typeface="隶书" panose="02010509060101010101" pitchFamily="49" charset="-122"/>
              </a:rPr>
              <a:t>current</a:t>
            </a:r>
            <a:r>
              <a:rPr lang="en-US" altLang="zh-CN" sz="1600" b="0" dirty="0">
                <a:latin typeface="楷体_GB2312" pitchFamily="49" charset="-122"/>
              </a:rPr>
              <a:t>-&gt;</a:t>
            </a:r>
            <a:r>
              <a:rPr lang="en-US" altLang="zh-CN" sz="1600" b="0" dirty="0" err="1">
                <a:latin typeface="Times New Roman" panose="02020603050405020304" pitchFamily="18" charset="0"/>
                <a:ea typeface="隶书" panose="02010509060101010101" pitchFamily="49" charset="-122"/>
              </a:rPr>
              <a:t>ltag</a:t>
            </a:r>
            <a:r>
              <a:rPr lang="en-US" altLang="zh-CN" sz="1600" b="0" dirty="0">
                <a:latin typeface="Times New Roman" panose="02020603050405020304" pitchFamily="18" charset="0"/>
                <a:ea typeface="隶书" panose="02010509060101010101" pitchFamily="49" charset="-122"/>
              </a:rPr>
              <a:t> = 1</a:t>
            </a:r>
            <a:r>
              <a:rPr lang="en-US" altLang="zh-CN" sz="16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600"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600" dirty="0">
                <a:latin typeface="Times New Roman" panose="02020603050405020304" pitchFamily="18" charset="0"/>
                <a:ea typeface="隶书" panose="02010509060101010101" pitchFamily="49" charset="-122"/>
              </a:rPr>
              <a:t> 	if </a:t>
            </a:r>
            <a:r>
              <a:rPr lang="en-US" altLang="zh-CN" sz="1600" b="0" dirty="0">
                <a:latin typeface="Times New Roman" panose="02020603050405020304" pitchFamily="18" charset="0"/>
                <a:ea typeface="隶书" panose="02010509060101010101" pitchFamily="49" charset="-122"/>
              </a:rPr>
              <a:t>(pre != NULL</a:t>
            </a:r>
            <a:r>
              <a:rPr lang="en-US" altLang="zh-CN" sz="1600" dirty="0">
                <a:latin typeface="Times New Roman" panose="02020603050405020304" pitchFamily="18" charset="0"/>
                <a:ea typeface="隶书" panose="02010509060101010101" pitchFamily="49" charset="-122"/>
              </a:rPr>
              <a:t> &amp;&amp; </a:t>
            </a:r>
            <a:r>
              <a:rPr lang="en-US" altLang="zh-CN" sz="1600" b="0" dirty="0">
                <a:latin typeface="Times New Roman" panose="02020603050405020304" pitchFamily="18" charset="0"/>
                <a:ea typeface="隶书" panose="02010509060101010101" pitchFamily="49" charset="-122"/>
              </a:rPr>
              <a:t>pre</a:t>
            </a:r>
            <a:r>
              <a:rPr lang="en-US" altLang="zh-CN" sz="1600" b="0" dirty="0">
                <a:latin typeface="楷体_GB2312" pitchFamily="49" charset="-122"/>
              </a:rPr>
              <a:t>-&gt;</a:t>
            </a:r>
            <a:r>
              <a:rPr lang="en-US" altLang="zh-CN" sz="1600" b="0" dirty="0" err="1">
                <a:latin typeface="Times New Roman" panose="02020603050405020304" pitchFamily="18" charset="0"/>
                <a:ea typeface="隶书" panose="02010509060101010101" pitchFamily="49" charset="-122"/>
              </a:rPr>
              <a:t>rightChild</a:t>
            </a:r>
            <a:r>
              <a:rPr lang="en-US" altLang="zh-CN" sz="1600" b="0" dirty="0">
                <a:latin typeface="Times New Roman" panose="02020603050405020304" pitchFamily="18" charset="0"/>
                <a:ea typeface="隶书" panose="02010509060101010101" pitchFamily="49" charset="-122"/>
              </a:rPr>
              <a:t> == NULL)</a:t>
            </a:r>
            <a:r>
              <a:rPr lang="en-US" altLang="zh-CN" sz="1600" dirty="0">
                <a:latin typeface="Times New Roman" panose="02020603050405020304" pitchFamily="18" charset="0"/>
                <a:ea typeface="隶书" panose="02010509060101010101" pitchFamily="49" charset="-122"/>
              </a:rPr>
              <a:t> { /</a:t>
            </a:r>
            <a:r>
              <a:rPr lang="en-US" altLang="zh-CN" sz="1600" dirty="0">
                <a:solidFill>
                  <a:schemeClr val="tx2"/>
                </a:solidFill>
                <a:latin typeface="Times New Roman" panose="02020603050405020304" pitchFamily="18" charset="0"/>
                <a:ea typeface="隶书" panose="02010509060101010101" pitchFamily="49" charset="-122"/>
              </a:rPr>
              <a:t>/</a:t>
            </a:r>
            <a:r>
              <a:rPr lang="zh-CN" altLang="en-US" sz="1600" b="0" dirty="0">
                <a:solidFill>
                  <a:schemeClr val="tx2"/>
                </a:solidFill>
                <a:latin typeface="Times New Roman" panose="02020603050405020304" pitchFamily="18" charset="0"/>
                <a:ea typeface="隶书" panose="02010509060101010101" pitchFamily="49" charset="-122"/>
              </a:rPr>
              <a:t>建立前驱结点的后继线索</a:t>
            </a:r>
          </a:p>
          <a:p>
            <a:pPr>
              <a:buFont typeface="Wingdings" panose="05000000000000000000" pitchFamily="2" charset="2"/>
              <a:buNone/>
              <a:defRPr/>
            </a:pPr>
            <a:r>
              <a:rPr lang="en-US" altLang="zh-CN" sz="1600" b="0" dirty="0">
                <a:latin typeface="Times New Roman" panose="02020603050405020304" pitchFamily="18" charset="0"/>
                <a:ea typeface="隶书" panose="02010509060101010101" pitchFamily="49" charset="-122"/>
              </a:rPr>
              <a:t>		pre</a:t>
            </a:r>
            <a:r>
              <a:rPr lang="en-US" altLang="zh-CN" sz="1600" b="0" dirty="0">
                <a:latin typeface="楷体_GB2312" pitchFamily="49" charset="-122"/>
              </a:rPr>
              <a:t>-&gt;</a:t>
            </a:r>
            <a:r>
              <a:rPr lang="en-US" altLang="zh-CN" sz="1600" b="0" dirty="0" err="1">
                <a:latin typeface="Times New Roman" panose="02020603050405020304" pitchFamily="18" charset="0"/>
                <a:ea typeface="隶书" panose="02010509060101010101" pitchFamily="49" charset="-122"/>
              </a:rPr>
              <a:t>rightChild</a:t>
            </a:r>
            <a:r>
              <a:rPr lang="en-US" altLang="zh-CN" sz="1600" b="0" dirty="0">
                <a:latin typeface="Times New Roman" panose="02020603050405020304" pitchFamily="18" charset="0"/>
                <a:ea typeface="隶书" panose="02010509060101010101" pitchFamily="49" charset="-122"/>
              </a:rPr>
              <a:t> = current</a:t>
            </a:r>
            <a:r>
              <a:rPr lang="en-US" altLang="zh-CN" sz="1600" dirty="0">
                <a:latin typeface="Times New Roman" panose="02020603050405020304" pitchFamily="18" charset="0"/>
                <a:ea typeface="隶书" panose="02010509060101010101" pitchFamily="49" charset="-122"/>
              </a:rPr>
              <a:t>;</a:t>
            </a:r>
            <a:r>
              <a:rPr lang="en-US" altLang="zh-CN" sz="1600" b="0" dirty="0">
                <a:latin typeface="Times New Roman" panose="02020603050405020304" pitchFamily="18" charset="0"/>
                <a:ea typeface="隶书" panose="02010509060101010101" pitchFamily="49" charset="-122"/>
              </a:rPr>
              <a:t>   pre</a:t>
            </a:r>
            <a:r>
              <a:rPr lang="en-US" altLang="zh-CN" sz="1600" b="0" dirty="0">
                <a:latin typeface="楷体_GB2312" pitchFamily="49" charset="-122"/>
              </a:rPr>
              <a:t>-&gt;</a:t>
            </a:r>
            <a:r>
              <a:rPr lang="en-US" altLang="zh-CN" sz="1600" b="0" dirty="0" err="1">
                <a:latin typeface="Times New Roman" panose="02020603050405020304" pitchFamily="18" charset="0"/>
                <a:ea typeface="隶书" panose="02010509060101010101" pitchFamily="49" charset="-122"/>
              </a:rPr>
              <a:t>rtag</a:t>
            </a:r>
            <a:r>
              <a:rPr lang="en-US" altLang="zh-CN" sz="1600" b="0" dirty="0">
                <a:latin typeface="Times New Roman" panose="02020603050405020304" pitchFamily="18" charset="0"/>
                <a:ea typeface="隶书" panose="02010509060101010101" pitchFamily="49" charset="-122"/>
              </a:rPr>
              <a:t> = 1</a:t>
            </a:r>
            <a:r>
              <a:rPr lang="en-US" altLang="zh-CN" sz="16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600" dirty="0">
                <a:latin typeface="Times New Roman" panose="02020603050405020304" pitchFamily="18" charset="0"/>
                <a:ea typeface="隶书" panose="02010509060101010101" pitchFamily="49" charset="-122"/>
              </a:rPr>
              <a:t>	}</a:t>
            </a:r>
            <a:r>
              <a:rPr lang="en-US" altLang="zh-CN" sz="1600" b="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600" b="0" dirty="0">
                <a:latin typeface="Times New Roman" panose="02020603050405020304" pitchFamily="18" charset="0"/>
                <a:ea typeface="隶书" panose="02010509060101010101" pitchFamily="49" charset="-122"/>
              </a:rPr>
              <a:t>      pre = current</a:t>
            </a:r>
            <a:r>
              <a:rPr lang="en-US" altLang="zh-CN" sz="1600" dirty="0">
                <a:latin typeface="Times New Roman" panose="02020603050405020304" pitchFamily="18" charset="0"/>
                <a:ea typeface="隶书" panose="02010509060101010101" pitchFamily="49" charset="-122"/>
              </a:rPr>
              <a:t>;</a:t>
            </a:r>
            <a:r>
              <a:rPr lang="en-US" altLang="zh-CN" sz="1600" b="0" dirty="0">
                <a:latin typeface="Times New Roman" panose="02020603050405020304" pitchFamily="18" charset="0"/>
                <a:ea typeface="隶书" panose="02010509060101010101" pitchFamily="49" charset="-122"/>
              </a:rPr>
              <a:t>		</a:t>
            </a:r>
            <a:r>
              <a:rPr lang="en-US" altLang="zh-CN" sz="1600" dirty="0">
                <a:solidFill>
                  <a:schemeClr val="tx2"/>
                </a:solidFill>
                <a:latin typeface="Times New Roman" panose="02020603050405020304" pitchFamily="18" charset="0"/>
                <a:ea typeface="隶书" panose="02010509060101010101" pitchFamily="49" charset="-122"/>
              </a:rPr>
              <a:t>//</a:t>
            </a:r>
            <a:r>
              <a:rPr lang="zh-CN" altLang="en-US" sz="1600" b="0" dirty="0">
                <a:solidFill>
                  <a:schemeClr val="tx2"/>
                </a:solidFill>
                <a:latin typeface="Times New Roman" panose="02020603050405020304" pitchFamily="18" charset="0"/>
                <a:ea typeface="隶书" panose="02010509060101010101" pitchFamily="49" charset="-122"/>
              </a:rPr>
              <a:t>前驱跟上</a:t>
            </a:r>
            <a:r>
              <a:rPr lang="en-US" altLang="zh-CN" sz="1600" b="0" dirty="0">
                <a:solidFill>
                  <a:schemeClr val="tx2"/>
                </a:solidFill>
                <a:latin typeface="Times New Roman" panose="02020603050405020304" pitchFamily="18" charset="0"/>
                <a:ea typeface="隶书" panose="02010509060101010101" pitchFamily="49" charset="-122"/>
              </a:rPr>
              <a:t>,</a:t>
            </a:r>
            <a:r>
              <a:rPr lang="zh-CN" altLang="en-US" sz="1600" b="0" dirty="0">
                <a:solidFill>
                  <a:schemeClr val="tx2"/>
                </a:solidFill>
                <a:latin typeface="Times New Roman" panose="02020603050405020304" pitchFamily="18" charset="0"/>
                <a:ea typeface="隶书" panose="02010509060101010101" pitchFamily="49" charset="-122"/>
              </a:rPr>
              <a:t>当前指针向前遍历</a:t>
            </a:r>
          </a:p>
          <a:p>
            <a:pPr>
              <a:buFont typeface="Wingdings" panose="05000000000000000000" pitchFamily="2" charset="2"/>
              <a:buNone/>
              <a:defRPr/>
            </a:pPr>
            <a:r>
              <a:rPr lang="en-US" altLang="zh-CN" sz="1600" b="0" dirty="0">
                <a:latin typeface="Times New Roman" panose="02020603050405020304" pitchFamily="18" charset="0"/>
                <a:ea typeface="隶书" panose="02010509060101010101" pitchFamily="49" charset="-122"/>
              </a:rPr>
              <a:t>	</a:t>
            </a:r>
            <a:r>
              <a:rPr lang="en-US" altLang="zh-CN" sz="1600" b="0" dirty="0" err="1">
                <a:latin typeface="Times New Roman" panose="02020603050405020304" pitchFamily="18" charset="0"/>
                <a:ea typeface="隶书" panose="02010509060101010101" pitchFamily="49" charset="-122"/>
              </a:rPr>
              <a:t>createInThread</a:t>
            </a:r>
            <a:r>
              <a:rPr lang="en-US" altLang="zh-CN" sz="1600" b="0" dirty="0">
                <a:latin typeface="Times New Roman" panose="02020603050405020304" pitchFamily="18" charset="0"/>
                <a:ea typeface="隶书" panose="02010509060101010101" pitchFamily="49" charset="-122"/>
              </a:rPr>
              <a:t> (current</a:t>
            </a:r>
            <a:r>
              <a:rPr lang="en-US" altLang="zh-CN" sz="1600" b="0" dirty="0">
                <a:latin typeface="楷体_GB2312" pitchFamily="49" charset="-122"/>
              </a:rPr>
              <a:t>-&gt;</a:t>
            </a:r>
            <a:r>
              <a:rPr lang="en-US" altLang="zh-CN" sz="1600" b="0" dirty="0" err="1">
                <a:latin typeface="Times New Roman" panose="02020603050405020304" pitchFamily="18" charset="0"/>
                <a:ea typeface="隶书" panose="02010509060101010101" pitchFamily="49" charset="-122"/>
              </a:rPr>
              <a:t>rightChild</a:t>
            </a:r>
            <a:r>
              <a:rPr lang="en-US" altLang="zh-CN" sz="1600" dirty="0">
                <a:latin typeface="Times New Roman" panose="02020603050405020304" pitchFamily="18" charset="0"/>
                <a:ea typeface="隶书" panose="02010509060101010101" pitchFamily="49" charset="-122"/>
              </a:rPr>
              <a:t>, </a:t>
            </a:r>
            <a:r>
              <a:rPr lang="en-US" altLang="zh-CN" sz="1600" b="0" dirty="0">
                <a:latin typeface="Times New Roman" panose="02020603050405020304" pitchFamily="18" charset="0"/>
                <a:ea typeface="隶书" panose="02010509060101010101" pitchFamily="49" charset="-122"/>
              </a:rPr>
              <a:t> pre)</a:t>
            </a:r>
            <a:r>
              <a:rPr lang="en-US" altLang="zh-CN" sz="1600" dirty="0">
                <a:latin typeface="Times New Roman" panose="02020603050405020304" pitchFamily="18" charset="0"/>
                <a:ea typeface="隶书" panose="02010509060101010101" pitchFamily="49" charset="-122"/>
              </a:rPr>
              <a:t>;</a:t>
            </a:r>
            <a:r>
              <a:rPr lang="en-US" altLang="zh-CN" sz="1600" b="0" dirty="0">
                <a:latin typeface="Times New Roman" panose="02020603050405020304" pitchFamily="18" charset="0"/>
                <a:ea typeface="隶书" panose="02010509060101010101" pitchFamily="49" charset="-122"/>
              </a:rPr>
              <a:t>   </a:t>
            </a:r>
            <a:r>
              <a:rPr lang="en-US" altLang="zh-CN" sz="1600" dirty="0">
                <a:solidFill>
                  <a:schemeClr val="tx2"/>
                </a:solidFill>
                <a:latin typeface="Times New Roman" panose="02020603050405020304" pitchFamily="18" charset="0"/>
                <a:ea typeface="隶书" panose="02010509060101010101" pitchFamily="49" charset="-122"/>
              </a:rPr>
              <a:t>//</a:t>
            </a:r>
            <a:r>
              <a:rPr lang="zh-CN" altLang="en-US" sz="1600" b="0" dirty="0">
                <a:solidFill>
                  <a:schemeClr val="tx2"/>
                </a:solidFill>
                <a:latin typeface="Times New Roman" panose="02020603050405020304" pitchFamily="18" charset="0"/>
                <a:ea typeface="隶书" panose="02010509060101010101" pitchFamily="49" charset="-122"/>
              </a:rPr>
              <a:t>递归</a:t>
            </a:r>
            <a:r>
              <a:rPr lang="en-US" altLang="zh-CN" sz="1600" b="0" dirty="0">
                <a:solidFill>
                  <a:schemeClr val="tx2"/>
                </a:solidFill>
                <a:latin typeface="Times New Roman" panose="02020603050405020304" pitchFamily="18" charset="0"/>
                <a:ea typeface="隶书" panose="02010509060101010101" pitchFamily="49" charset="-122"/>
              </a:rPr>
              <a:t>, </a:t>
            </a:r>
            <a:r>
              <a:rPr lang="zh-CN" altLang="en-US" sz="1600" b="0" dirty="0">
                <a:solidFill>
                  <a:schemeClr val="tx2"/>
                </a:solidFill>
                <a:latin typeface="Times New Roman" panose="02020603050405020304" pitchFamily="18" charset="0"/>
                <a:ea typeface="隶书" panose="02010509060101010101" pitchFamily="49" charset="-122"/>
              </a:rPr>
              <a:t>右子树线索化</a:t>
            </a:r>
          </a:p>
          <a:p>
            <a:pPr>
              <a:buFont typeface="Wingdings" panose="05000000000000000000" pitchFamily="2" charset="2"/>
              <a:buNone/>
              <a:defRPr/>
            </a:pPr>
            <a:r>
              <a:rPr lang="en-US" altLang="zh-CN" sz="1600" dirty="0">
                <a:latin typeface="Times New Roman" panose="02020603050405020304" pitchFamily="18" charset="0"/>
                <a:ea typeface="隶书" panose="02010509060101010101" pitchFamily="49" charset="-122"/>
              </a:rPr>
              <a:t>};</a:t>
            </a:r>
            <a:endParaRPr lang="en-US" altLang="zh-CN" sz="1600" b="0" dirty="0">
              <a:latin typeface="Times New Roman" panose="02020603050405020304" pitchFamily="18" charset="0"/>
              <a:ea typeface="隶书" panose="02010509060101010101" pitchFamily="49" charset="-122"/>
            </a:endParaRPr>
          </a:p>
        </p:txBody>
      </p:sp>
      <p:sp>
        <p:nvSpPr>
          <p:cNvPr id="5" name="Text Box 9"/>
          <p:cNvSpPr txBox="1">
            <a:spLocks noChangeArrowheads="1"/>
          </p:cNvSpPr>
          <p:nvPr/>
        </p:nvSpPr>
        <p:spPr bwMode="auto">
          <a:xfrm>
            <a:off x="10928137" y="6188450"/>
            <a:ext cx="122904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rgbClr val="FF6600"/>
              </a:buClr>
              <a:buSzPct val="65000"/>
              <a:buFont typeface="Wingdings" panose="05000000000000000000" pitchFamily="2" charset="2"/>
              <a:buNone/>
            </a:pPr>
            <a:r>
              <a:rPr lang="zh-CN" altLang="en-US" sz="2000" dirty="0">
                <a:solidFill>
                  <a:srgbClr val="0000FF"/>
                </a:solidFill>
                <a:latin typeface="Times New Roman" panose="02020603050405020304" pitchFamily="18" charset="0"/>
              </a:rPr>
              <a:t>双向链表</a:t>
            </a:r>
            <a:endParaRPr lang="en-US" altLang="zh-CN" sz="2000" dirty="0">
              <a:solidFill>
                <a:srgbClr val="0000FF"/>
              </a:solidFill>
              <a:latin typeface="Times New Roman" panose="02020603050405020304" pitchFamily="18" charset="0"/>
            </a:endParaRPr>
          </a:p>
        </p:txBody>
      </p:sp>
      <p:pic>
        <p:nvPicPr>
          <p:cNvPr id="6" name="Picture 2" descr="http://ts1.mm.bing.net/th?&amp;id=HN.608022753602833226&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0647" y="4115175"/>
            <a:ext cx="1506537"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5"/>
          <p:cNvSpPr>
            <a:spLocks noChangeArrowheads="1"/>
          </p:cNvSpPr>
          <p:nvPr/>
        </p:nvSpPr>
        <p:spPr bwMode="auto">
          <a:xfrm>
            <a:off x="4648200" y="8382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0835" name="Text Box 6"/>
          <p:cNvSpPr txBox="1">
            <a:spLocks noChangeArrowheads="1"/>
          </p:cNvSpPr>
          <p:nvPr/>
        </p:nvSpPr>
        <p:spPr bwMode="auto">
          <a:xfrm>
            <a:off x="5319714" y="792164"/>
            <a:ext cx="1493837"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0836" name="Line 7"/>
          <p:cNvSpPr>
            <a:spLocks noChangeShapeType="1"/>
          </p:cNvSpPr>
          <p:nvPr/>
        </p:nvSpPr>
        <p:spPr bwMode="auto">
          <a:xfrm>
            <a:off x="5257800" y="8382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37" name="Line 8"/>
          <p:cNvSpPr>
            <a:spLocks noChangeShapeType="1"/>
          </p:cNvSpPr>
          <p:nvPr/>
        </p:nvSpPr>
        <p:spPr bwMode="auto">
          <a:xfrm>
            <a:off x="5791200" y="8382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38" name="Line 9"/>
          <p:cNvSpPr>
            <a:spLocks noChangeShapeType="1"/>
          </p:cNvSpPr>
          <p:nvPr/>
        </p:nvSpPr>
        <p:spPr bwMode="auto">
          <a:xfrm>
            <a:off x="6324600" y="8382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39" name="Line 10"/>
          <p:cNvSpPr>
            <a:spLocks noChangeShapeType="1"/>
          </p:cNvSpPr>
          <p:nvPr/>
        </p:nvSpPr>
        <p:spPr bwMode="auto">
          <a:xfrm>
            <a:off x="6858000" y="8382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0" name="Rectangle 11"/>
          <p:cNvSpPr>
            <a:spLocks noChangeArrowheads="1"/>
          </p:cNvSpPr>
          <p:nvPr/>
        </p:nvSpPr>
        <p:spPr bwMode="auto">
          <a:xfrm>
            <a:off x="2362200" y="24384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0841" name="Text Box 12"/>
          <p:cNvSpPr txBox="1">
            <a:spLocks noChangeArrowheads="1"/>
          </p:cNvSpPr>
          <p:nvPr/>
        </p:nvSpPr>
        <p:spPr bwMode="auto">
          <a:xfrm>
            <a:off x="2514601" y="2392364"/>
            <a:ext cx="232727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B   0   </a:t>
            </a:r>
            <a:endParaRPr lang="en-US" altLang="zh-CN" sz="3200">
              <a:solidFill>
                <a:schemeClr val="tx2"/>
              </a:solidFill>
              <a:latin typeface="Times New Roman" panose="02020603050405020304" pitchFamily="18" charset="0"/>
            </a:endParaRPr>
          </a:p>
        </p:txBody>
      </p:sp>
      <p:sp>
        <p:nvSpPr>
          <p:cNvPr id="120842" name="Line 13"/>
          <p:cNvSpPr>
            <a:spLocks noChangeShapeType="1"/>
          </p:cNvSpPr>
          <p:nvPr/>
        </p:nvSpPr>
        <p:spPr bwMode="auto">
          <a:xfrm>
            <a:off x="29718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3" name="Line 14"/>
          <p:cNvSpPr>
            <a:spLocks noChangeShapeType="1"/>
          </p:cNvSpPr>
          <p:nvPr/>
        </p:nvSpPr>
        <p:spPr bwMode="auto">
          <a:xfrm>
            <a:off x="35052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4" name="Line 15"/>
          <p:cNvSpPr>
            <a:spLocks noChangeShapeType="1"/>
          </p:cNvSpPr>
          <p:nvPr/>
        </p:nvSpPr>
        <p:spPr bwMode="auto">
          <a:xfrm>
            <a:off x="40386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5" name="Line 16"/>
          <p:cNvSpPr>
            <a:spLocks noChangeShapeType="1"/>
          </p:cNvSpPr>
          <p:nvPr/>
        </p:nvSpPr>
        <p:spPr bwMode="auto">
          <a:xfrm>
            <a:off x="45720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6" name="Rectangle 17"/>
          <p:cNvSpPr>
            <a:spLocks noChangeArrowheads="1"/>
          </p:cNvSpPr>
          <p:nvPr/>
        </p:nvSpPr>
        <p:spPr bwMode="auto">
          <a:xfrm>
            <a:off x="6858000" y="24384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0847" name="Text Box 18"/>
          <p:cNvSpPr txBox="1">
            <a:spLocks noChangeArrowheads="1"/>
          </p:cNvSpPr>
          <p:nvPr/>
        </p:nvSpPr>
        <p:spPr bwMode="auto">
          <a:xfrm>
            <a:off x="7000875" y="2392364"/>
            <a:ext cx="255270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0   </a:t>
            </a:r>
            <a:endParaRPr lang="en-US" altLang="zh-CN" sz="3200">
              <a:solidFill>
                <a:schemeClr val="tx2"/>
              </a:solidFill>
              <a:latin typeface="Times New Roman" panose="02020603050405020304" pitchFamily="18" charset="0"/>
            </a:endParaRPr>
          </a:p>
        </p:txBody>
      </p:sp>
      <p:sp>
        <p:nvSpPr>
          <p:cNvPr id="120848" name="Line 19"/>
          <p:cNvSpPr>
            <a:spLocks noChangeShapeType="1"/>
          </p:cNvSpPr>
          <p:nvPr/>
        </p:nvSpPr>
        <p:spPr bwMode="auto">
          <a:xfrm>
            <a:off x="74676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9" name="Line 20"/>
          <p:cNvSpPr>
            <a:spLocks noChangeShapeType="1"/>
          </p:cNvSpPr>
          <p:nvPr/>
        </p:nvSpPr>
        <p:spPr bwMode="auto">
          <a:xfrm>
            <a:off x="80010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0" name="Line 21"/>
          <p:cNvSpPr>
            <a:spLocks noChangeShapeType="1"/>
          </p:cNvSpPr>
          <p:nvPr/>
        </p:nvSpPr>
        <p:spPr bwMode="auto">
          <a:xfrm>
            <a:off x="85344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1" name="Line 22"/>
          <p:cNvSpPr>
            <a:spLocks noChangeShapeType="1"/>
          </p:cNvSpPr>
          <p:nvPr/>
        </p:nvSpPr>
        <p:spPr bwMode="auto">
          <a:xfrm>
            <a:off x="9067800" y="24384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2" name="Rectangle 23"/>
          <p:cNvSpPr>
            <a:spLocks noChangeArrowheads="1"/>
          </p:cNvSpPr>
          <p:nvPr/>
        </p:nvSpPr>
        <p:spPr bwMode="auto">
          <a:xfrm>
            <a:off x="2895600" y="41910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0853" name="Text Box 24"/>
          <p:cNvSpPr txBox="1">
            <a:spLocks noChangeArrowheads="1"/>
          </p:cNvSpPr>
          <p:nvPr/>
        </p:nvSpPr>
        <p:spPr bwMode="auto">
          <a:xfrm>
            <a:off x="3017838" y="4144964"/>
            <a:ext cx="2595562"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D   0   </a:t>
            </a:r>
            <a:endParaRPr lang="en-US" altLang="zh-CN" sz="3200">
              <a:solidFill>
                <a:schemeClr val="tx2"/>
              </a:solidFill>
              <a:latin typeface="Times New Roman" panose="02020603050405020304" pitchFamily="18" charset="0"/>
            </a:endParaRPr>
          </a:p>
        </p:txBody>
      </p:sp>
      <p:sp>
        <p:nvSpPr>
          <p:cNvPr id="120854" name="Line 25"/>
          <p:cNvSpPr>
            <a:spLocks noChangeShapeType="1"/>
          </p:cNvSpPr>
          <p:nvPr/>
        </p:nvSpPr>
        <p:spPr bwMode="auto">
          <a:xfrm>
            <a:off x="35052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5" name="Line 26"/>
          <p:cNvSpPr>
            <a:spLocks noChangeShapeType="1"/>
          </p:cNvSpPr>
          <p:nvPr/>
        </p:nvSpPr>
        <p:spPr bwMode="auto">
          <a:xfrm>
            <a:off x="40386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6" name="Line 27"/>
          <p:cNvSpPr>
            <a:spLocks noChangeShapeType="1"/>
          </p:cNvSpPr>
          <p:nvPr/>
        </p:nvSpPr>
        <p:spPr bwMode="auto">
          <a:xfrm>
            <a:off x="45720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7" name="Line 28"/>
          <p:cNvSpPr>
            <a:spLocks noChangeShapeType="1"/>
          </p:cNvSpPr>
          <p:nvPr/>
        </p:nvSpPr>
        <p:spPr bwMode="auto">
          <a:xfrm>
            <a:off x="51054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8" name="Rectangle 29"/>
          <p:cNvSpPr>
            <a:spLocks noChangeArrowheads="1"/>
          </p:cNvSpPr>
          <p:nvPr/>
        </p:nvSpPr>
        <p:spPr bwMode="auto">
          <a:xfrm>
            <a:off x="6324600" y="41910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0859" name="Text Box 30"/>
          <p:cNvSpPr txBox="1">
            <a:spLocks noChangeArrowheads="1"/>
          </p:cNvSpPr>
          <p:nvPr/>
        </p:nvSpPr>
        <p:spPr bwMode="auto">
          <a:xfrm>
            <a:off x="6457950" y="4144964"/>
            <a:ext cx="2573338"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E   0   </a:t>
            </a:r>
            <a:endParaRPr lang="en-US" altLang="zh-CN" sz="3200">
              <a:solidFill>
                <a:schemeClr val="tx2"/>
              </a:solidFill>
              <a:latin typeface="Times New Roman" panose="02020603050405020304" pitchFamily="18" charset="0"/>
            </a:endParaRPr>
          </a:p>
        </p:txBody>
      </p:sp>
      <p:sp>
        <p:nvSpPr>
          <p:cNvPr id="120860" name="Line 31"/>
          <p:cNvSpPr>
            <a:spLocks noChangeShapeType="1"/>
          </p:cNvSpPr>
          <p:nvPr/>
        </p:nvSpPr>
        <p:spPr bwMode="auto">
          <a:xfrm>
            <a:off x="69342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1" name="Line 32"/>
          <p:cNvSpPr>
            <a:spLocks noChangeShapeType="1"/>
          </p:cNvSpPr>
          <p:nvPr/>
        </p:nvSpPr>
        <p:spPr bwMode="auto">
          <a:xfrm>
            <a:off x="74676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2" name="Line 33"/>
          <p:cNvSpPr>
            <a:spLocks noChangeShapeType="1"/>
          </p:cNvSpPr>
          <p:nvPr/>
        </p:nvSpPr>
        <p:spPr bwMode="auto">
          <a:xfrm>
            <a:off x="80010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3" name="Line 34"/>
          <p:cNvSpPr>
            <a:spLocks noChangeShapeType="1"/>
          </p:cNvSpPr>
          <p:nvPr/>
        </p:nvSpPr>
        <p:spPr bwMode="auto">
          <a:xfrm>
            <a:off x="8534400" y="41910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4" name="Line 35"/>
          <p:cNvSpPr>
            <a:spLocks noChangeShapeType="1"/>
          </p:cNvSpPr>
          <p:nvPr/>
        </p:nvSpPr>
        <p:spPr bwMode="auto">
          <a:xfrm flipH="1">
            <a:off x="3886200" y="1143000"/>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5" name="Line 36"/>
          <p:cNvSpPr>
            <a:spLocks noChangeShapeType="1"/>
          </p:cNvSpPr>
          <p:nvPr/>
        </p:nvSpPr>
        <p:spPr bwMode="auto">
          <a:xfrm>
            <a:off x="7162800" y="1066800"/>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6" name="Line 37"/>
          <p:cNvSpPr>
            <a:spLocks noChangeShapeType="1"/>
          </p:cNvSpPr>
          <p:nvPr/>
        </p:nvSpPr>
        <p:spPr bwMode="auto">
          <a:xfrm>
            <a:off x="4800600" y="2667000"/>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7" name="Line 38"/>
          <p:cNvSpPr>
            <a:spLocks noChangeShapeType="1"/>
          </p:cNvSpPr>
          <p:nvPr/>
        </p:nvSpPr>
        <p:spPr bwMode="auto">
          <a:xfrm flipH="1">
            <a:off x="6781800" y="2667000"/>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8" name="Line 39"/>
          <p:cNvSpPr>
            <a:spLocks noChangeShapeType="1"/>
          </p:cNvSpPr>
          <p:nvPr/>
        </p:nvSpPr>
        <p:spPr bwMode="auto">
          <a:xfrm flipH="1">
            <a:off x="6019800" y="381000"/>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9" name="Text Box 40"/>
          <p:cNvSpPr txBox="1">
            <a:spLocks noChangeArrowheads="1"/>
          </p:cNvSpPr>
          <p:nvPr/>
        </p:nvSpPr>
        <p:spPr bwMode="auto">
          <a:xfrm>
            <a:off x="5257801" y="0"/>
            <a:ext cx="90646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0870" name="Text Box 41"/>
          <p:cNvSpPr txBox="1">
            <a:spLocks noChangeArrowheads="1"/>
          </p:cNvSpPr>
          <p:nvPr/>
        </p:nvSpPr>
        <p:spPr bwMode="auto">
          <a:xfrm>
            <a:off x="2308226" y="0"/>
            <a:ext cx="25685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 == NULL</a:t>
            </a:r>
            <a:endParaRPr lang="en-US" altLang="zh-CN" sz="2400">
              <a:latin typeface="Times New Roman" panose="02020603050405020304" pitchFamily="18" charset="0"/>
            </a:endParaRPr>
          </a:p>
        </p:txBody>
      </p:sp>
      <p:sp>
        <p:nvSpPr>
          <p:cNvPr id="120871" name="Text Box 42"/>
          <p:cNvSpPr txBox="1">
            <a:spLocks noChangeArrowheads="1"/>
          </p:cNvSpPr>
          <p:nvPr/>
        </p:nvSpPr>
        <p:spPr bwMode="auto">
          <a:xfrm>
            <a:off x="6553200" y="0"/>
            <a:ext cx="1493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current</a:t>
            </a:r>
            <a:endParaRPr lang="en-US" altLang="zh-CN" sz="2400">
              <a:latin typeface="Times New Roman" panose="02020603050405020304" pitchFamily="18" charset="0"/>
            </a:endParaRPr>
          </a:p>
        </p:txBody>
      </p:sp>
      <p:sp>
        <p:nvSpPr>
          <p:cNvPr id="120872" name="Line 43"/>
          <p:cNvSpPr>
            <a:spLocks noChangeShapeType="1"/>
          </p:cNvSpPr>
          <p:nvPr/>
        </p:nvSpPr>
        <p:spPr bwMode="auto">
          <a:xfrm flipH="1">
            <a:off x="6324600" y="381000"/>
            <a:ext cx="228600" cy="4572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Rectangle 2"/>
          <p:cNvSpPr txBox="1">
            <a:spLocks noChangeArrowheads="1"/>
          </p:cNvSpPr>
          <p:nvPr/>
        </p:nvSpPr>
        <p:spPr>
          <a:xfrm>
            <a:off x="3103564"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void </a:t>
            </a:r>
            <a:r>
              <a:rPr lang="en-US" altLang="zh-CN" sz="1100" b="0" dirty="0" err="1">
                <a:latin typeface="Times New Roman" panose="02020603050405020304" pitchFamily="18" charset="0"/>
                <a:ea typeface="隶书" panose="02010509060101010101" pitchFamily="49" charset="-122"/>
              </a:rPr>
              <a:t>ThreadTree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t>
            </a:r>
            <a:r>
              <a:rPr lang="en-US" altLang="zh-CN" sz="1100" b="0" dirty="0">
                <a:latin typeface="Times New Roman" panose="02020603050405020304" pitchFamily="18" charset="0"/>
                <a:ea typeface="隶书" panose="02010509060101010101" pitchFamily="49" charset="-122"/>
              </a:rPr>
              <a:t>current</a:t>
            </a: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*&amp; </a:t>
            </a:r>
            <a:r>
              <a:rPr lang="en-US" altLang="zh-CN" sz="1100" b="0" dirty="0">
                <a:latin typeface="Times New Roman" panose="02020603050405020304" pitchFamily="18" charset="0"/>
                <a:ea typeface="隶书" panose="02010509060101010101" pitchFamily="49" charset="-122"/>
              </a:rPr>
              <a:t>pre)</a:t>
            </a:r>
            <a:r>
              <a:rPr lang="en-US" altLang="zh-CN" sz="11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(current == NULL)</a:t>
            </a:r>
            <a:r>
              <a:rPr lang="en-US" altLang="zh-CN" sz="1100" dirty="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(current-&gt;</a:t>
            </a:r>
            <a:r>
              <a:rPr lang="en-US" altLang="zh-CN" sz="1100" b="0" dirty="0" err="1">
                <a:latin typeface="Times New Roman" panose="02020603050405020304" pitchFamily="18" charset="0"/>
                <a:ea typeface="隶书" panose="02010509060101010101" pitchFamily="49" charset="-122"/>
              </a:rPr>
              <a:t>leftChild</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a:latin typeface="Times New Roman" panose="02020603050405020304" pitchFamily="18" charset="0"/>
                <a:ea typeface="隶书" panose="02010509060101010101" pitchFamily="49" charset="-122"/>
              </a:rPr>
              <a:t>	</a:t>
            </a:r>
            <a:r>
              <a:rPr lang="en-US" altLang="zh-CN" sz="1100" dirty="0">
                <a:latin typeface="Times New Roman" panose="02020603050405020304" pitchFamily="18" charset="0"/>
                <a:ea typeface="隶书" panose="02010509060101010101" pitchFamily="49" charset="-122"/>
              </a:rPr>
              <a:t>if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NULL) </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pre</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(pre != NULL</a:t>
            </a:r>
            <a:r>
              <a:rPr lang="en-US" altLang="zh-CN" sz="1100" dirty="0">
                <a:latin typeface="Times New Roman" panose="02020603050405020304" pitchFamily="18" charset="0"/>
                <a:ea typeface="隶书" panose="02010509060101010101" pitchFamily="49" charset="-122"/>
              </a:rPr>
              <a:t> &amp;&amp;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NULL)</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a:latin typeface="Times New Roman" panose="02020603050405020304" pitchFamily="18" charset="0"/>
                <a:ea typeface="隶书" panose="02010509060101010101" pitchFamily="49" charset="-122"/>
              </a:rPr>
              <a:t>     	pre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
        <p:nvSpPr>
          <p:cNvPr id="42" name="椭圆形标注 41"/>
          <p:cNvSpPr/>
          <p:nvPr/>
        </p:nvSpPr>
        <p:spPr bwMode="auto">
          <a:xfrm>
            <a:off x="1588146" y="5229200"/>
            <a:ext cx="1440160" cy="515963"/>
          </a:xfrm>
          <a:prstGeom prst="wedgeEllipseCallout">
            <a:avLst>
              <a:gd name="adj1" fmla="val 58862"/>
              <a:gd name="adj2" fmla="val 47156"/>
            </a:avLst>
          </a:prstGeom>
          <a:ln/>
          <a:extLst/>
        </p:spPr>
        <p:style>
          <a:lnRef idx="2">
            <a:schemeClr val="accent5">
              <a:shade val="50000"/>
            </a:schemeClr>
          </a:lnRef>
          <a:fillRef idx="1">
            <a:schemeClr val="accent5"/>
          </a:fillRef>
          <a:effectRef idx="0">
            <a:schemeClr val="accent5"/>
          </a:effectRef>
          <a:fontRef idx="minor">
            <a:schemeClr val="lt1"/>
          </a:fontRef>
        </p:style>
        <p:txBody>
          <a:bodyPr rtlCol="0" anchor="b"/>
          <a:lstStyle/>
          <a:p>
            <a:pPr algn="ctr" eaLnBrk="1" hangingPunct="1"/>
            <a:r>
              <a:rPr lang="zh-CN" altLang="en-US" sz="2000" dirty="0" smtClean="0">
                <a:solidFill>
                  <a:schemeClr val="bg1"/>
                </a:solidFill>
                <a:ea typeface="黑体" panose="02010609060101010101" pitchFamily="49" charset="-122"/>
              </a:rPr>
              <a:t>左到底</a:t>
            </a:r>
            <a:endParaRPr lang="zh-CN" altLang="en-US" sz="2000" dirty="0">
              <a:solidFill>
                <a:schemeClr val="bg1"/>
              </a:solidFill>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anim calcmode="lin" valueType="num">
                                      <p:cBhvr>
                                        <p:cTn id="8" dur="500" fill="hold"/>
                                        <p:tgtEl>
                                          <p:spTgt spid="42"/>
                                        </p:tgtEl>
                                        <p:attrNameLst>
                                          <p:attrName>ppt_x</p:attrName>
                                        </p:attrNameLst>
                                      </p:cBhvr>
                                      <p:tavLst>
                                        <p:tav tm="0">
                                          <p:val>
                                            <p:strVal val="#ppt_x"/>
                                          </p:val>
                                        </p:tav>
                                        <p:tav tm="100000">
                                          <p:val>
                                            <p:strVal val="#ppt_x"/>
                                          </p:val>
                                        </p:tav>
                                      </p:tavLst>
                                    </p:anim>
                                    <p:anim calcmode="lin" valueType="num">
                                      <p:cBhvr>
                                        <p:cTn id="9" dur="5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5"/>
          <p:cNvSpPr>
            <a:spLocks noChangeArrowheads="1"/>
          </p:cNvSpPr>
          <p:nvPr/>
        </p:nvSpPr>
        <p:spPr bwMode="auto">
          <a:xfrm>
            <a:off x="4648200" y="7381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1859" name="Text Box 6"/>
          <p:cNvSpPr txBox="1">
            <a:spLocks noChangeArrowheads="1"/>
          </p:cNvSpPr>
          <p:nvPr/>
        </p:nvSpPr>
        <p:spPr bwMode="auto">
          <a:xfrm>
            <a:off x="5319714" y="692150"/>
            <a:ext cx="149383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1860" name="Line 7"/>
          <p:cNvSpPr>
            <a:spLocks noChangeShapeType="1"/>
          </p:cNvSpPr>
          <p:nvPr/>
        </p:nvSpPr>
        <p:spPr bwMode="auto">
          <a:xfrm>
            <a:off x="5257800" y="7381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1" name="Line 8"/>
          <p:cNvSpPr>
            <a:spLocks noChangeShapeType="1"/>
          </p:cNvSpPr>
          <p:nvPr/>
        </p:nvSpPr>
        <p:spPr bwMode="auto">
          <a:xfrm>
            <a:off x="5791200" y="7381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2" name="Line 9"/>
          <p:cNvSpPr>
            <a:spLocks noChangeShapeType="1"/>
          </p:cNvSpPr>
          <p:nvPr/>
        </p:nvSpPr>
        <p:spPr bwMode="auto">
          <a:xfrm>
            <a:off x="6324600" y="7381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3" name="Line 10"/>
          <p:cNvSpPr>
            <a:spLocks noChangeShapeType="1"/>
          </p:cNvSpPr>
          <p:nvPr/>
        </p:nvSpPr>
        <p:spPr bwMode="auto">
          <a:xfrm>
            <a:off x="6858000" y="7381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4" name="Rectangle 11"/>
          <p:cNvSpPr>
            <a:spLocks noChangeArrowheads="1"/>
          </p:cNvSpPr>
          <p:nvPr/>
        </p:nvSpPr>
        <p:spPr bwMode="auto">
          <a:xfrm>
            <a:off x="2362200" y="23383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1865" name="Text Box 12"/>
          <p:cNvSpPr txBox="1">
            <a:spLocks noChangeArrowheads="1"/>
          </p:cNvSpPr>
          <p:nvPr/>
        </p:nvSpPr>
        <p:spPr bwMode="auto">
          <a:xfrm>
            <a:off x="2514601" y="2292350"/>
            <a:ext cx="23272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B   0   </a:t>
            </a:r>
            <a:endParaRPr lang="en-US" altLang="zh-CN" sz="3200">
              <a:solidFill>
                <a:schemeClr val="tx2"/>
              </a:solidFill>
              <a:latin typeface="Times New Roman" panose="02020603050405020304" pitchFamily="18" charset="0"/>
            </a:endParaRPr>
          </a:p>
        </p:txBody>
      </p:sp>
      <p:sp>
        <p:nvSpPr>
          <p:cNvPr id="121866" name="Line 13"/>
          <p:cNvSpPr>
            <a:spLocks noChangeShapeType="1"/>
          </p:cNvSpPr>
          <p:nvPr/>
        </p:nvSpPr>
        <p:spPr bwMode="auto">
          <a:xfrm>
            <a:off x="29718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7" name="Line 14"/>
          <p:cNvSpPr>
            <a:spLocks noChangeShapeType="1"/>
          </p:cNvSpPr>
          <p:nvPr/>
        </p:nvSpPr>
        <p:spPr bwMode="auto">
          <a:xfrm>
            <a:off x="35052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8" name="Line 15"/>
          <p:cNvSpPr>
            <a:spLocks noChangeShapeType="1"/>
          </p:cNvSpPr>
          <p:nvPr/>
        </p:nvSpPr>
        <p:spPr bwMode="auto">
          <a:xfrm>
            <a:off x="40386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9" name="Line 16"/>
          <p:cNvSpPr>
            <a:spLocks noChangeShapeType="1"/>
          </p:cNvSpPr>
          <p:nvPr/>
        </p:nvSpPr>
        <p:spPr bwMode="auto">
          <a:xfrm>
            <a:off x="45720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0" name="Rectangle 17"/>
          <p:cNvSpPr>
            <a:spLocks noChangeArrowheads="1"/>
          </p:cNvSpPr>
          <p:nvPr/>
        </p:nvSpPr>
        <p:spPr bwMode="auto">
          <a:xfrm>
            <a:off x="6858000" y="23383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1871" name="Text Box 18"/>
          <p:cNvSpPr txBox="1">
            <a:spLocks noChangeArrowheads="1"/>
          </p:cNvSpPr>
          <p:nvPr/>
        </p:nvSpPr>
        <p:spPr bwMode="auto">
          <a:xfrm>
            <a:off x="7000875" y="2292350"/>
            <a:ext cx="25527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0   </a:t>
            </a:r>
            <a:endParaRPr lang="en-US" altLang="zh-CN" sz="3200">
              <a:solidFill>
                <a:schemeClr val="tx2"/>
              </a:solidFill>
              <a:latin typeface="Times New Roman" panose="02020603050405020304" pitchFamily="18" charset="0"/>
            </a:endParaRPr>
          </a:p>
        </p:txBody>
      </p:sp>
      <p:sp>
        <p:nvSpPr>
          <p:cNvPr id="121872" name="Line 19"/>
          <p:cNvSpPr>
            <a:spLocks noChangeShapeType="1"/>
          </p:cNvSpPr>
          <p:nvPr/>
        </p:nvSpPr>
        <p:spPr bwMode="auto">
          <a:xfrm>
            <a:off x="74676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3" name="Line 20"/>
          <p:cNvSpPr>
            <a:spLocks noChangeShapeType="1"/>
          </p:cNvSpPr>
          <p:nvPr/>
        </p:nvSpPr>
        <p:spPr bwMode="auto">
          <a:xfrm>
            <a:off x="80010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4" name="Line 21"/>
          <p:cNvSpPr>
            <a:spLocks noChangeShapeType="1"/>
          </p:cNvSpPr>
          <p:nvPr/>
        </p:nvSpPr>
        <p:spPr bwMode="auto">
          <a:xfrm>
            <a:off x="85344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5" name="Line 22"/>
          <p:cNvSpPr>
            <a:spLocks noChangeShapeType="1"/>
          </p:cNvSpPr>
          <p:nvPr/>
        </p:nvSpPr>
        <p:spPr bwMode="auto">
          <a:xfrm>
            <a:off x="9067800" y="23383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6" name="Rectangle 23"/>
          <p:cNvSpPr>
            <a:spLocks noChangeArrowheads="1"/>
          </p:cNvSpPr>
          <p:nvPr/>
        </p:nvSpPr>
        <p:spPr bwMode="auto">
          <a:xfrm>
            <a:off x="2895600" y="40909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1877" name="Text Box 24"/>
          <p:cNvSpPr txBox="1">
            <a:spLocks noChangeArrowheads="1"/>
          </p:cNvSpPr>
          <p:nvPr/>
        </p:nvSpPr>
        <p:spPr bwMode="auto">
          <a:xfrm>
            <a:off x="3017838" y="4044950"/>
            <a:ext cx="2595562"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D   0   </a:t>
            </a:r>
            <a:endParaRPr lang="en-US" altLang="zh-CN" sz="3200">
              <a:solidFill>
                <a:schemeClr val="tx2"/>
              </a:solidFill>
              <a:latin typeface="Times New Roman" panose="02020603050405020304" pitchFamily="18" charset="0"/>
            </a:endParaRPr>
          </a:p>
        </p:txBody>
      </p:sp>
      <p:sp>
        <p:nvSpPr>
          <p:cNvPr id="121878" name="Line 25"/>
          <p:cNvSpPr>
            <a:spLocks noChangeShapeType="1"/>
          </p:cNvSpPr>
          <p:nvPr/>
        </p:nvSpPr>
        <p:spPr bwMode="auto">
          <a:xfrm>
            <a:off x="35052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79" name="Line 26"/>
          <p:cNvSpPr>
            <a:spLocks noChangeShapeType="1"/>
          </p:cNvSpPr>
          <p:nvPr/>
        </p:nvSpPr>
        <p:spPr bwMode="auto">
          <a:xfrm>
            <a:off x="40386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0" name="Line 27"/>
          <p:cNvSpPr>
            <a:spLocks noChangeShapeType="1"/>
          </p:cNvSpPr>
          <p:nvPr/>
        </p:nvSpPr>
        <p:spPr bwMode="auto">
          <a:xfrm>
            <a:off x="45720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1" name="Line 28"/>
          <p:cNvSpPr>
            <a:spLocks noChangeShapeType="1"/>
          </p:cNvSpPr>
          <p:nvPr/>
        </p:nvSpPr>
        <p:spPr bwMode="auto">
          <a:xfrm>
            <a:off x="51054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2" name="Rectangle 29"/>
          <p:cNvSpPr>
            <a:spLocks noChangeArrowheads="1"/>
          </p:cNvSpPr>
          <p:nvPr/>
        </p:nvSpPr>
        <p:spPr bwMode="auto">
          <a:xfrm>
            <a:off x="6324600" y="40909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1883" name="Text Box 30"/>
          <p:cNvSpPr txBox="1">
            <a:spLocks noChangeArrowheads="1"/>
          </p:cNvSpPr>
          <p:nvPr/>
        </p:nvSpPr>
        <p:spPr bwMode="auto">
          <a:xfrm>
            <a:off x="6457950" y="4044950"/>
            <a:ext cx="25733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E   0   </a:t>
            </a:r>
            <a:endParaRPr lang="en-US" altLang="zh-CN" sz="3200">
              <a:solidFill>
                <a:schemeClr val="tx2"/>
              </a:solidFill>
              <a:latin typeface="Times New Roman" panose="02020603050405020304" pitchFamily="18" charset="0"/>
            </a:endParaRPr>
          </a:p>
        </p:txBody>
      </p:sp>
      <p:sp>
        <p:nvSpPr>
          <p:cNvPr id="121884" name="Line 31"/>
          <p:cNvSpPr>
            <a:spLocks noChangeShapeType="1"/>
          </p:cNvSpPr>
          <p:nvPr/>
        </p:nvSpPr>
        <p:spPr bwMode="auto">
          <a:xfrm>
            <a:off x="69342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5" name="Line 32"/>
          <p:cNvSpPr>
            <a:spLocks noChangeShapeType="1"/>
          </p:cNvSpPr>
          <p:nvPr/>
        </p:nvSpPr>
        <p:spPr bwMode="auto">
          <a:xfrm>
            <a:off x="74676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6" name="Line 33"/>
          <p:cNvSpPr>
            <a:spLocks noChangeShapeType="1"/>
          </p:cNvSpPr>
          <p:nvPr/>
        </p:nvSpPr>
        <p:spPr bwMode="auto">
          <a:xfrm>
            <a:off x="80010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7" name="Line 34"/>
          <p:cNvSpPr>
            <a:spLocks noChangeShapeType="1"/>
          </p:cNvSpPr>
          <p:nvPr/>
        </p:nvSpPr>
        <p:spPr bwMode="auto">
          <a:xfrm>
            <a:off x="8534400" y="40909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8" name="Line 35"/>
          <p:cNvSpPr>
            <a:spLocks noChangeShapeType="1"/>
          </p:cNvSpPr>
          <p:nvPr/>
        </p:nvSpPr>
        <p:spPr bwMode="auto">
          <a:xfrm flipH="1">
            <a:off x="3886200" y="1042988"/>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89" name="Line 36"/>
          <p:cNvSpPr>
            <a:spLocks noChangeShapeType="1"/>
          </p:cNvSpPr>
          <p:nvPr/>
        </p:nvSpPr>
        <p:spPr bwMode="auto">
          <a:xfrm>
            <a:off x="7162800" y="966788"/>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90" name="Line 37"/>
          <p:cNvSpPr>
            <a:spLocks noChangeShapeType="1"/>
          </p:cNvSpPr>
          <p:nvPr/>
        </p:nvSpPr>
        <p:spPr bwMode="auto">
          <a:xfrm>
            <a:off x="4800600" y="2566988"/>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91" name="Line 38"/>
          <p:cNvSpPr>
            <a:spLocks noChangeShapeType="1"/>
          </p:cNvSpPr>
          <p:nvPr/>
        </p:nvSpPr>
        <p:spPr bwMode="auto">
          <a:xfrm flipH="1">
            <a:off x="6781800" y="2566988"/>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92" name="Line 39"/>
          <p:cNvSpPr>
            <a:spLocks noChangeShapeType="1"/>
          </p:cNvSpPr>
          <p:nvPr/>
        </p:nvSpPr>
        <p:spPr bwMode="auto">
          <a:xfrm flipH="1">
            <a:off x="6019800" y="280988"/>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93" name="Text Box 40"/>
          <p:cNvSpPr txBox="1">
            <a:spLocks noChangeArrowheads="1"/>
          </p:cNvSpPr>
          <p:nvPr/>
        </p:nvSpPr>
        <p:spPr bwMode="auto">
          <a:xfrm>
            <a:off x="5160964" y="-31750"/>
            <a:ext cx="9048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1894" name="Text Box 41"/>
          <p:cNvSpPr txBox="1">
            <a:spLocks noChangeArrowheads="1"/>
          </p:cNvSpPr>
          <p:nvPr/>
        </p:nvSpPr>
        <p:spPr bwMode="auto">
          <a:xfrm>
            <a:off x="2362201" y="-23813"/>
            <a:ext cx="25685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 == NULL</a:t>
            </a:r>
            <a:endParaRPr lang="en-US" altLang="zh-CN" sz="2400">
              <a:latin typeface="Times New Roman" panose="02020603050405020304" pitchFamily="18" charset="0"/>
            </a:endParaRPr>
          </a:p>
        </p:txBody>
      </p:sp>
      <p:sp>
        <p:nvSpPr>
          <p:cNvPr id="121895" name="Text Box 42"/>
          <p:cNvSpPr txBox="1">
            <a:spLocks noChangeArrowheads="1"/>
          </p:cNvSpPr>
          <p:nvPr/>
        </p:nvSpPr>
        <p:spPr bwMode="auto">
          <a:xfrm>
            <a:off x="2362200" y="1271589"/>
            <a:ext cx="1493838"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current</a:t>
            </a:r>
            <a:endParaRPr lang="en-US" altLang="zh-CN" sz="2400">
              <a:latin typeface="Times New Roman" panose="02020603050405020304" pitchFamily="18" charset="0"/>
            </a:endParaRPr>
          </a:p>
        </p:txBody>
      </p:sp>
      <p:sp>
        <p:nvSpPr>
          <p:cNvPr id="121896" name="Line 43"/>
          <p:cNvSpPr>
            <a:spLocks noChangeShapeType="1"/>
          </p:cNvSpPr>
          <p:nvPr/>
        </p:nvSpPr>
        <p:spPr bwMode="auto">
          <a:xfrm>
            <a:off x="3124201" y="1804988"/>
            <a:ext cx="258763"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Rectangle 2"/>
          <p:cNvSpPr txBox="1">
            <a:spLocks noChangeArrowheads="1"/>
          </p:cNvSpPr>
          <p:nvPr/>
        </p:nvSpPr>
        <p:spPr>
          <a:xfrm>
            <a:off x="3103564"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void </a:t>
            </a:r>
            <a:r>
              <a:rPr lang="en-US" altLang="zh-CN" sz="1100" b="0" dirty="0" err="1">
                <a:latin typeface="Times New Roman" panose="02020603050405020304" pitchFamily="18" charset="0"/>
                <a:ea typeface="隶书" panose="02010509060101010101" pitchFamily="49" charset="-122"/>
              </a:rPr>
              <a:t>ThreadTree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t>
            </a:r>
            <a:r>
              <a:rPr lang="en-US" altLang="zh-CN" sz="1100" b="0" dirty="0">
                <a:latin typeface="Times New Roman" panose="02020603050405020304" pitchFamily="18" charset="0"/>
                <a:ea typeface="隶书" panose="02010509060101010101" pitchFamily="49" charset="-122"/>
              </a:rPr>
              <a:t>current</a:t>
            </a: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*&amp; </a:t>
            </a:r>
            <a:r>
              <a:rPr lang="en-US" altLang="zh-CN" sz="1100" b="0" dirty="0">
                <a:latin typeface="Times New Roman" panose="02020603050405020304" pitchFamily="18" charset="0"/>
                <a:ea typeface="隶书" panose="02010509060101010101" pitchFamily="49" charset="-122"/>
              </a:rPr>
              <a:t>pre)</a:t>
            </a:r>
            <a:r>
              <a:rPr lang="en-US" altLang="zh-CN" sz="11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(current == NULL)</a:t>
            </a:r>
            <a:r>
              <a:rPr lang="en-US" altLang="zh-CN" sz="1100" dirty="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(current-&gt;</a:t>
            </a:r>
            <a:r>
              <a:rPr lang="en-US" altLang="zh-CN" sz="1100" b="0" dirty="0" err="1">
                <a:latin typeface="Times New Roman" panose="02020603050405020304" pitchFamily="18" charset="0"/>
                <a:ea typeface="隶书" panose="02010509060101010101" pitchFamily="49" charset="-122"/>
              </a:rPr>
              <a:t>leftChild</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a:latin typeface="Times New Roman" panose="02020603050405020304" pitchFamily="18" charset="0"/>
                <a:ea typeface="隶书" panose="02010509060101010101" pitchFamily="49" charset="-122"/>
              </a:rPr>
              <a:t>	</a:t>
            </a:r>
            <a:r>
              <a:rPr lang="en-US" altLang="zh-CN" sz="1100" dirty="0">
                <a:latin typeface="Times New Roman" panose="02020603050405020304" pitchFamily="18" charset="0"/>
                <a:ea typeface="隶书" panose="02010509060101010101" pitchFamily="49" charset="-122"/>
              </a:rPr>
              <a:t>if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NULL) </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pre</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(pre != NULL</a:t>
            </a:r>
            <a:r>
              <a:rPr lang="en-US" altLang="zh-CN" sz="1100" dirty="0">
                <a:latin typeface="Times New Roman" panose="02020603050405020304" pitchFamily="18" charset="0"/>
                <a:ea typeface="隶书" panose="02010509060101010101" pitchFamily="49" charset="-122"/>
              </a:rPr>
              <a:t> &amp;&amp;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NULL)</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a:latin typeface="Times New Roman" panose="02020603050405020304" pitchFamily="18" charset="0"/>
                <a:ea typeface="隶书" panose="02010509060101010101" pitchFamily="49" charset="-122"/>
              </a:rPr>
              <a:t>     	pre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5"/>
          <p:cNvSpPr>
            <a:spLocks noChangeArrowheads="1"/>
          </p:cNvSpPr>
          <p:nvPr/>
        </p:nvSpPr>
        <p:spPr bwMode="auto">
          <a:xfrm>
            <a:off x="4648200" y="6223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2883" name="Text Box 6"/>
          <p:cNvSpPr txBox="1">
            <a:spLocks noChangeArrowheads="1"/>
          </p:cNvSpPr>
          <p:nvPr/>
        </p:nvSpPr>
        <p:spPr bwMode="auto">
          <a:xfrm>
            <a:off x="5319714" y="576264"/>
            <a:ext cx="1493837"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2884" name="Line 7"/>
          <p:cNvSpPr>
            <a:spLocks noChangeShapeType="1"/>
          </p:cNvSpPr>
          <p:nvPr/>
        </p:nvSpPr>
        <p:spPr bwMode="auto">
          <a:xfrm>
            <a:off x="5257800" y="6223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85" name="Line 8"/>
          <p:cNvSpPr>
            <a:spLocks noChangeShapeType="1"/>
          </p:cNvSpPr>
          <p:nvPr/>
        </p:nvSpPr>
        <p:spPr bwMode="auto">
          <a:xfrm>
            <a:off x="5791200" y="6223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86" name="Line 9"/>
          <p:cNvSpPr>
            <a:spLocks noChangeShapeType="1"/>
          </p:cNvSpPr>
          <p:nvPr/>
        </p:nvSpPr>
        <p:spPr bwMode="auto">
          <a:xfrm>
            <a:off x="6324600" y="6223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87" name="Line 10"/>
          <p:cNvSpPr>
            <a:spLocks noChangeShapeType="1"/>
          </p:cNvSpPr>
          <p:nvPr/>
        </p:nvSpPr>
        <p:spPr bwMode="auto">
          <a:xfrm>
            <a:off x="6858000" y="6223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88" name="Rectangle 11"/>
          <p:cNvSpPr>
            <a:spLocks noChangeArrowheads="1"/>
          </p:cNvSpPr>
          <p:nvPr/>
        </p:nvSpPr>
        <p:spPr bwMode="auto">
          <a:xfrm>
            <a:off x="2362200" y="22225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2889" name="Text Box 12"/>
          <p:cNvSpPr txBox="1">
            <a:spLocks noChangeArrowheads="1"/>
          </p:cNvSpPr>
          <p:nvPr/>
        </p:nvSpPr>
        <p:spPr bwMode="auto">
          <a:xfrm>
            <a:off x="2514601" y="2176464"/>
            <a:ext cx="232727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B   0   </a:t>
            </a:r>
            <a:endParaRPr lang="en-US" altLang="zh-CN" sz="3200">
              <a:solidFill>
                <a:schemeClr val="tx2"/>
              </a:solidFill>
              <a:latin typeface="Times New Roman" panose="02020603050405020304" pitchFamily="18" charset="0"/>
            </a:endParaRPr>
          </a:p>
        </p:txBody>
      </p:sp>
      <p:sp>
        <p:nvSpPr>
          <p:cNvPr id="122890" name="Line 13"/>
          <p:cNvSpPr>
            <a:spLocks noChangeShapeType="1"/>
          </p:cNvSpPr>
          <p:nvPr/>
        </p:nvSpPr>
        <p:spPr bwMode="auto">
          <a:xfrm>
            <a:off x="29718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1" name="Line 14"/>
          <p:cNvSpPr>
            <a:spLocks noChangeShapeType="1"/>
          </p:cNvSpPr>
          <p:nvPr/>
        </p:nvSpPr>
        <p:spPr bwMode="auto">
          <a:xfrm>
            <a:off x="35052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2" name="Line 15"/>
          <p:cNvSpPr>
            <a:spLocks noChangeShapeType="1"/>
          </p:cNvSpPr>
          <p:nvPr/>
        </p:nvSpPr>
        <p:spPr bwMode="auto">
          <a:xfrm>
            <a:off x="40386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3" name="Line 16"/>
          <p:cNvSpPr>
            <a:spLocks noChangeShapeType="1"/>
          </p:cNvSpPr>
          <p:nvPr/>
        </p:nvSpPr>
        <p:spPr bwMode="auto">
          <a:xfrm>
            <a:off x="45720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4" name="Rectangle 17"/>
          <p:cNvSpPr>
            <a:spLocks noChangeArrowheads="1"/>
          </p:cNvSpPr>
          <p:nvPr/>
        </p:nvSpPr>
        <p:spPr bwMode="auto">
          <a:xfrm>
            <a:off x="6858000" y="22225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2895" name="Text Box 18"/>
          <p:cNvSpPr txBox="1">
            <a:spLocks noChangeArrowheads="1"/>
          </p:cNvSpPr>
          <p:nvPr/>
        </p:nvSpPr>
        <p:spPr bwMode="auto">
          <a:xfrm>
            <a:off x="7000875" y="2176464"/>
            <a:ext cx="255270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0   </a:t>
            </a:r>
            <a:endParaRPr lang="en-US" altLang="zh-CN" sz="3200">
              <a:solidFill>
                <a:schemeClr val="tx2"/>
              </a:solidFill>
              <a:latin typeface="Times New Roman" panose="02020603050405020304" pitchFamily="18" charset="0"/>
            </a:endParaRPr>
          </a:p>
        </p:txBody>
      </p:sp>
      <p:sp>
        <p:nvSpPr>
          <p:cNvPr id="122896" name="Line 19"/>
          <p:cNvSpPr>
            <a:spLocks noChangeShapeType="1"/>
          </p:cNvSpPr>
          <p:nvPr/>
        </p:nvSpPr>
        <p:spPr bwMode="auto">
          <a:xfrm>
            <a:off x="74676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7" name="Line 20"/>
          <p:cNvSpPr>
            <a:spLocks noChangeShapeType="1"/>
          </p:cNvSpPr>
          <p:nvPr/>
        </p:nvSpPr>
        <p:spPr bwMode="auto">
          <a:xfrm>
            <a:off x="80010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8" name="Line 21"/>
          <p:cNvSpPr>
            <a:spLocks noChangeShapeType="1"/>
          </p:cNvSpPr>
          <p:nvPr/>
        </p:nvSpPr>
        <p:spPr bwMode="auto">
          <a:xfrm>
            <a:off x="85344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9" name="Line 22"/>
          <p:cNvSpPr>
            <a:spLocks noChangeShapeType="1"/>
          </p:cNvSpPr>
          <p:nvPr/>
        </p:nvSpPr>
        <p:spPr bwMode="auto">
          <a:xfrm>
            <a:off x="9067800" y="22225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0" name="Rectangle 23"/>
          <p:cNvSpPr>
            <a:spLocks noChangeArrowheads="1"/>
          </p:cNvSpPr>
          <p:nvPr/>
        </p:nvSpPr>
        <p:spPr bwMode="auto">
          <a:xfrm>
            <a:off x="2895600" y="39751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2901" name="Text Box 24"/>
          <p:cNvSpPr txBox="1">
            <a:spLocks noChangeArrowheads="1"/>
          </p:cNvSpPr>
          <p:nvPr/>
        </p:nvSpPr>
        <p:spPr bwMode="auto">
          <a:xfrm>
            <a:off x="3276600" y="3929064"/>
            <a:ext cx="234950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D   0   </a:t>
            </a:r>
            <a:endParaRPr lang="en-US" altLang="zh-CN" sz="3200">
              <a:solidFill>
                <a:schemeClr val="tx2"/>
              </a:solidFill>
              <a:latin typeface="Times New Roman" panose="02020603050405020304" pitchFamily="18" charset="0"/>
            </a:endParaRPr>
          </a:p>
        </p:txBody>
      </p:sp>
      <p:sp>
        <p:nvSpPr>
          <p:cNvPr id="122902" name="Line 25"/>
          <p:cNvSpPr>
            <a:spLocks noChangeShapeType="1"/>
          </p:cNvSpPr>
          <p:nvPr/>
        </p:nvSpPr>
        <p:spPr bwMode="auto">
          <a:xfrm>
            <a:off x="35052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3" name="Line 26"/>
          <p:cNvSpPr>
            <a:spLocks noChangeShapeType="1"/>
          </p:cNvSpPr>
          <p:nvPr/>
        </p:nvSpPr>
        <p:spPr bwMode="auto">
          <a:xfrm>
            <a:off x="40386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4" name="Line 27"/>
          <p:cNvSpPr>
            <a:spLocks noChangeShapeType="1"/>
          </p:cNvSpPr>
          <p:nvPr/>
        </p:nvSpPr>
        <p:spPr bwMode="auto">
          <a:xfrm>
            <a:off x="45720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5" name="Line 28"/>
          <p:cNvSpPr>
            <a:spLocks noChangeShapeType="1"/>
          </p:cNvSpPr>
          <p:nvPr/>
        </p:nvSpPr>
        <p:spPr bwMode="auto">
          <a:xfrm>
            <a:off x="51054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6" name="Rectangle 29"/>
          <p:cNvSpPr>
            <a:spLocks noChangeArrowheads="1"/>
          </p:cNvSpPr>
          <p:nvPr/>
        </p:nvSpPr>
        <p:spPr bwMode="auto">
          <a:xfrm>
            <a:off x="6324600" y="3975100"/>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2907" name="Text Box 30"/>
          <p:cNvSpPr txBox="1">
            <a:spLocks noChangeArrowheads="1"/>
          </p:cNvSpPr>
          <p:nvPr/>
        </p:nvSpPr>
        <p:spPr bwMode="auto">
          <a:xfrm>
            <a:off x="6457950" y="3929064"/>
            <a:ext cx="2573338"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E   0   </a:t>
            </a:r>
            <a:endParaRPr lang="en-US" altLang="zh-CN" sz="3200">
              <a:solidFill>
                <a:schemeClr val="tx2"/>
              </a:solidFill>
              <a:latin typeface="Times New Roman" panose="02020603050405020304" pitchFamily="18" charset="0"/>
            </a:endParaRPr>
          </a:p>
        </p:txBody>
      </p:sp>
      <p:sp>
        <p:nvSpPr>
          <p:cNvPr id="122908" name="Line 31"/>
          <p:cNvSpPr>
            <a:spLocks noChangeShapeType="1"/>
          </p:cNvSpPr>
          <p:nvPr/>
        </p:nvSpPr>
        <p:spPr bwMode="auto">
          <a:xfrm>
            <a:off x="69342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9" name="Line 32"/>
          <p:cNvSpPr>
            <a:spLocks noChangeShapeType="1"/>
          </p:cNvSpPr>
          <p:nvPr/>
        </p:nvSpPr>
        <p:spPr bwMode="auto">
          <a:xfrm>
            <a:off x="74676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0" name="Line 33"/>
          <p:cNvSpPr>
            <a:spLocks noChangeShapeType="1"/>
          </p:cNvSpPr>
          <p:nvPr/>
        </p:nvSpPr>
        <p:spPr bwMode="auto">
          <a:xfrm>
            <a:off x="80010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1" name="Line 34"/>
          <p:cNvSpPr>
            <a:spLocks noChangeShapeType="1"/>
          </p:cNvSpPr>
          <p:nvPr/>
        </p:nvSpPr>
        <p:spPr bwMode="auto">
          <a:xfrm>
            <a:off x="8534400" y="3975100"/>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2" name="Line 35"/>
          <p:cNvSpPr>
            <a:spLocks noChangeShapeType="1"/>
          </p:cNvSpPr>
          <p:nvPr/>
        </p:nvSpPr>
        <p:spPr bwMode="auto">
          <a:xfrm flipH="1">
            <a:off x="3886200" y="927100"/>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3" name="Line 36"/>
          <p:cNvSpPr>
            <a:spLocks noChangeShapeType="1"/>
          </p:cNvSpPr>
          <p:nvPr/>
        </p:nvSpPr>
        <p:spPr bwMode="auto">
          <a:xfrm>
            <a:off x="7162800" y="850900"/>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4" name="Line 37"/>
          <p:cNvSpPr>
            <a:spLocks noChangeShapeType="1"/>
          </p:cNvSpPr>
          <p:nvPr/>
        </p:nvSpPr>
        <p:spPr bwMode="auto">
          <a:xfrm>
            <a:off x="4800600" y="2451100"/>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5" name="Line 38"/>
          <p:cNvSpPr>
            <a:spLocks noChangeShapeType="1"/>
          </p:cNvSpPr>
          <p:nvPr/>
        </p:nvSpPr>
        <p:spPr bwMode="auto">
          <a:xfrm flipH="1">
            <a:off x="6781800" y="2451100"/>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6" name="Line 39"/>
          <p:cNvSpPr>
            <a:spLocks noChangeShapeType="1"/>
          </p:cNvSpPr>
          <p:nvPr/>
        </p:nvSpPr>
        <p:spPr bwMode="auto">
          <a:xfrm flipH="1">
            <a:off x="6019800" y="165100"/>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7" name="Text Box 40"/>
          <p:cNvSpPr txBox="1">
            <a:spLocks noChangeArrowheads="1"/>
          </p:cNvSpPr>
          <p:nvPr/>
        </p:nvSpPr>
        <p:spPr bwMode="auto">
          <a:xfrm>
            <a:off x="5051426" y="0"/>
            <a:ext cx="90646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2918" name="Text Box 41"/>
          <p:cNvSpPr txBox="1">
            <a:spLocks noChangeArrowheads="1"/>
          </p:cNvSpPr>
          <p:nvPr/>
        </p:nvSpPr>
        <p:spPr bwMode="auto">
          <a:xfrm>
            <a:off x="2667001" y="1185864"/>
            <a:ext cx="77152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a:t>
            </a:r>
            <a:endParaRPr lang="en-US" altLang="zh-CN" sz="2400">
              <a:latin typeface="Times New Roman" panose="02020603050405020304" pitchFamily="18" charset="0"/>
            </a:endParaRPr>
          </a:p>
        </p:txBody>
      </p:sp>
      <p:sp>
        <p:nvSpPr>
          <p:cNvPr id="122919" name="Line 42"/>
          <p:cNvSpPr>
            <a:spLocks noChangeShapeType="1"/>
          </p:cNvSpPr>
          <p:nvPr/>
        </p:nvSpPr>
        <p:spPr bwMode="auto">
          <a:xfrm>
            <a:off x="3124201" y="1689100"/>
            <a:ext cx="258763"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20" name="Text Box 43"/>
          <p:cNvSpPr txBox="1">
            <a:spLocks noChangeArrowheads="1"/>
          </p:cNvSpPr>
          <p:nvPr/>
        </p:nvSpPr>
        <p:spPr bwMode="auto">
          <a:xfrm>
            <a:off x="3230564" y="2908300"/>
            <a:ext cx="149383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current</a:t>
            </a:r>
            <a:endParaRPr lang="en-US" altLang="zh-CN" sz="2400">
              <a:latin typeface="Times New Roman" panose="02020603050405020304" pitchFamily="18" charset="0"/>
            </a:endParaRPr>
          </a:p>
        </p:txBody>
      </p:sp>
      <p:sp>
        <p:nvSpPr>
          <p:cNvPr id="122921" name="Line 44"/>
          <p:cNvSpPr>
            <a:spLocks noChangeShapeType="1"/>
          </p:cNvSpPr>
          <p:nvPr/>
        </p:nvSpPr>
        <p:spPr bwMode="auto">
          <a:xfrm>
            <a:off x="3992563" y="3441700"/>
            <a:ext cx="258762"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22" name="Line 45"/>
          <p:cNvSpPr>
            <a:spLocks noChangeShapeType="1"/>
          </p:cNvSpPr>
          <p:nvPr/>
        </p:nvSpPr>
        <p:spPr bwMode="auto">
          <a:xfrm flipH="1" flipV="1">
            <a:off x="2819400" y="2832100"/>
            <a:ext cx="3810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Rectangle 2"/>
          <p:cNvSpPr txBox="1">
            <a:spLocks noChangeArrowheads="1"/>
          </p:cNvSpPr>
          <p:nvPr/>
        </p:nvSpPr>
        <p:spPr>
          <a:xfrm>
            <a:off x="3103564"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void </a:t>
            </a:r>
            <a:r>
              <a:rPr lang="en-US" altLang="zh-CN" sz="1100" b="0" dirty="0" err="1">
                <a:latin typeface="Times New Roman" panose="02020603050405020304" pitchFamily="18" charset="0"/>
                <a:ea typeface="隶书" panose="02010509060101010101" pitchFamily="49" charset="-122"/>
              </a:rPr>
              <a:t>ThreadTree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t>
            </a:r>
            <a:r>
              <a:rPr lang="en-US" altLang="zh-CN" sz="1100" b="0" dirty="0">
                <a:latin typeface="Times New Roman" panose="02020603050405020304" pitchFamily="18" charset="0"/>
                <a:ea typeface="隶书" panose="02010509060101010101" pitchFamily="49" charset="-122"/>
              </a:rPr>
              <a:t>current</a:t>
            </a: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*&amp; </a:t>
            </a:r>
            <a:r>
              <a:rPr lang="en-US" altLang="zh-CN" sz="1100" b="0" dirty="0">
                <a:latin typeface="Times New Roman" panose="02020603050405020304" pitchFamily="18" charset="0"/>
                <a:ea typeface="隶书" panose="02010509060101010101" pitchFamily="49" charset="-122"/>
              </a:rPr>
              <a:t>pre)</a:t>
            </a:r>
            <a:r>
              <a:rPr lang="en-US" altLang="zh-CN" sz="11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(current == NULL)</a:t>
            </a:r>
            <a:r>
              <a:rPr lang="en-US" altLang="zh-CN" sz="1100" dirty="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(current-&gt;</a:t>
            </a:r>
            <a:r>
              <a:rPr lang="en-US" altLang="zh-CN" sz="1100" b="0" dirty="0" err="1">
                <a:latin typeface="Times New Roman" panose="02020603050405020304" pitchFamily="18" charset="0"/>
                <a:ea typeface="隶书" panose="02010509060101010101" pitchFamily="49" charset="-122"/>
              </a:rPr>
              <a:t>leftChild</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a:latin typeface="Times New Roman" panose="02020603050405020304" pitchFamily="18" charset="0"/>
                <a:ea typeface="隶书" panose="02010509060101010101" pitchFamily="49" charset="-122"/>
              </a:rPr>
              <a:t>	</a:t>
            </a:r>
            <a:r>
              <a:rPr lang="en-US" altLang="zh-CN" sz="1100" dirty="0">
                <a:latin typeface="Times New Roman" panose="02020603050405020304" pitchFamily="18" charset="0"/>
                <a:ea typeface="隶书" panose="02010509060101010101" pitchFamily="49" charset="-122"/>
              </a:rPr>
              <a:t>if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NULL) </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pre</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(pre != NULL</a:t>
            </a:r>
            <a:r>
              <a:rPr lang="en-US" altLang="zh-CN" sz="1100" dirty="0">
                <a:latin typeface="Times New Roman" panose="02020603050405020304" pitchFamily="18" charset="0"/>
                <a:ea typeface="隶书" panose="02010509060101010101" pitchFamily="49" charset="-122"/>
              </a:rPr>
              <a:t> &amp;&amp;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NULL)</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a:latin typeface="Times New Roman" panose="02020603050405020304" pitchFamily="18" charset="0"/>
                <a:ea typeface="隶书" panose="02010509060101010101" pitchFamily="49" charset="-122"/>
              </a:rPr>
              <a:t>     	pre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5"/>
          <p:cNvSpPr>
            <a:spLocks noChangeArrowheads="1"/>
          </p:cNvSpPr>
          <p:nvPr/>
        </p:nvSpPr>
        <p:spPr bwMode="auto">
          <a:xfrm>
            <a:off x="4648200" y="8112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3907" name="Text Box 6"/>
          <p:cNvSpPr txBox="1">
            <a:spLocks noChangeArrowheads="1"/>
          </p:cNvSpPr>
          <p:nvPr/>
        </p:nvSpPr>
        <p:spPr bwMode="auto">
          <a:xfrm>
            <a:off x="5319714" y="765175"/>
            <a:ext cx="149383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3908" name="Line 7"/>
          <p:cNvSpPr>
            <a:spLocks noChangeShapeType="1"/>
          </p:cNvSpPr>
          <p:nvPr/>
        </p:nvSpPr>
        <p:spPr bwMode="auto">
          <a:xfrm>
            <a:off x="52578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09" name="Line 8"/>
          <p:cNvSpPr>
            <a:spLocks noChangeShapeType="1"/>
          </p:cNvSpPr>
          <p:nvPr/>
        </p:nvSpPr>
        <p:spPr bwMode="auto">
          <a:xfrm>
            <a:off x="57912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0" name="Line 9"/>
          <p:cNvSpPr>
            <a:spLocks noChangeShapeType="1"/>
          </p:cNvSpPr>
          <p:nvPr/>
        </p:nvSpPr>
        <p:spPr bwMode="auto">
          <a:xfrm>
            <a:off x="63246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1" name="Line 10"/>
          <p:cNvSpPr>
            <a:spLocks noChangeShapeType="1"/>
          </p:cNvSpPr>
          <p:nvPr/>
        </p:nvSpPr>
        <p:spPr bwMode="auto">
          <a:xfrm>
            <a:off x="68580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2" name="Rectangle 11"/>
          <p:cNvSpPr>
            <a:spLocks noChangeArrowheads="1"/>
          </p:cNvSpPr>
          <p:nvPr/>
        </p:nvSpPr>
        <p:spPr bwMode="auto">
          <a:xfrm>
            <a:off x="2362200" y="24114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3913" name="Text Box 12"/>
          <p:cNvSpPr txBox="1">
            <a:spLocks noChangeArrowheads="1"/>
          </p:cNvSpPr>
          <p:nvPr/>
        </p:nvSpPr>
        <p:spPr bwMode="auto">
          <a:xfrm>
            <a:off x="2514601" y="2365375"/>
            <a:ext cx="23272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B   0   </a:t>
            </a:r>
            <a:endParaRPr lang="en-US" altLang="zh-CN" sz="3200">
              <a:solidFill>
                <a:schemeClr val="tx2"/>
              </a:solidFill>
              <a:latin typeface="Times New Roman" panose="02020603050405020304" pitchFamily="18" charset="0"/>
            </a:endParaRPr>
          </a:p>
        </p:txBody>
      </p:sp>
      <p:sp>
        <p:nvSpPr>
          <p:cNvPr id="123914" name="Line 13"/>
          <p:cNvSpPr>
            <a:spLocks noChangeShapeType="1"/>
          </p:cNvSpPr>
          <p:nvPr/>
        </p:nvSpPr>
        <p:spPr bwMode="auto">
          <a:xfrm>
            <a:off x="29718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5" name="Line 14"/>
          <p:cNvSpPr>
            <a:spLocks noChangeShapeType="1"/>
          </p:cNvSpPr>
          <p:nvPr/>
        </p:nvSpPr>
        <p:spPr bwMode="auto">
          <a:xfrm>
            <a:off x="35052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6" name="Line 15"/>
          <p:cNvSpPr>
            <a:spLocks noChangeShapeType="1"/>
          </p:cNvSpPr>
          <p:nvPr/>
        </p:nvSpPr>
        <p:spPr bwMode="auto">
          <a:xfrm>
            <a:off x="40386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7" name="Line 16"/>
          <p:cNvSpPr>
            <a:spLocks noChangeShapeType="1"/>
          </p:cNvSpPr>
          <p:nvPr/>
        </p:nvSpPr>
        <p:spPr bwMode="auto">
          <a:xfrm>
            <a:off x="45720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8" name="Rectangle 17"/>
          <p:cNvSpPr>
            <a:spLocks noChangeArrowheads="1"/>
          </p:cNvSpPr>
          <p:nvPr/>
        </p:nvSpPr>
        <p:spPr bwMode="auto">
          <a:xfrm>
            <a:off x="6858000" y="24114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3919" name="Text Box 18"/>
          <p:cNvSpPr txBox="1">
            <a:spLocks noChangeArrowheads="1"/>
          </p:cNvSpPr>
          <p:nvPr/>
        </p:nvSpPr>
        <p:spPr bwMode="auto">
          <a:xfrm>
            <a:off x="7000875" y="2365375"/>
            <a:ext cx="25527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0   </a:t>
            </a:r>
            <a:endParaRPr lang="en-US" altLang="zh-CN" sz="3200">
              <a:solidFill>
                <a:schemeClr val="tx2"/>
              </a:solidFill>
              <a:latin typeface="Times New Roman" panose="02020603050405020304" pitchFamily="18" charset="0"/>
            </a:endParaRPr>
          </a:p>
        </p:txBody>
      </p:sp>
      <p:sp>
        <p:nvSpPr>
          <p:cNvPr id="123920" name="Line 19"/>
          <p:cNvSpPr>
            <a:spLocks noChangeShapeType="1"/>
          </p:cNvSpPr>
          <p:nvPr/>
        </p:nvSpPr>
        <p:spPr bwMode="auto">
          <a:xfrm>
            <a:off x="74676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1" name="Line 20"/>
          <p:cNvSpPr>
            <a:spLocks noChangeShapeType="1"/>
          </p:cNvSpPr>
          <p:nvPr/>
        </p:nvSpPr>
        <p:spPr bwMode="auto">
          <a:xfrm>
            <a:off x="80010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2" name="Line 21"/>
          <p:cNvSpPr>
            <a:spLocks noChangeShapeType="1"/>
          </p:cNvSpPr>
          <p:nvPr/>
        </p:nvSpPr>
        <p:spPr bwMode="auto">
          <a:xfrm>
            <a:off x="85344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3" name="Line 22"/>
          <p:cNvSpPr>
            <a:spLocks noChangeShapeType="1"/>
          </p:cNvSpPr>
          <p:nvPr/>
        </p:nvSpPr>
        <p:spPr bwMode="auto">
          <a:xfrm>
            <a:off x="90678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4" name="Rectangle 23"/>
          <p:cNvSpPr>
            <a:spLocks noChangeArrowheads="1"/>
          </p:cNvSpPr>
          <p:nvPr/>
        </p:nvSpPr>
        <p:spPr bwMode="auto">
          <a:xfrm>
            <a:off x="2895600" y="41640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3925" name="Text Box 24"/>
          <p:cNvSpPr txBox="1">
            <a:spLocks noChangeArrowheads="1"/>
          </p:cNvSpPr>
          <p:nvPr/>
        </p:nvSpPr>
        <p:spPr bwMode="auto">
          <a:xfrm>
            <a:off x="3276600" y="4117975"/>
            <a:ext cx="2001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D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endParaRPr>
          </a:p>
        </p:txBody>
      </p:sp>
      <p:sp>
        <p:nvSpPr>
          <p:cNvPr id="123926" name="Line 25"/>
          <p:cNvSpPr>
            <a:spLocks noChangeShapeType="1"/>
          </p:cNvSpPr>
          <p:nvPr/>
        </p:nvSpPr>
        <p:spPr bwMode="auto">
          <a:xfrm>
            <a:off x="35052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7" name="Line 26"/>
          <p:cNvSpPr>
            <a:spLocks noChangeShapeType="1"/>
          </p:cNvSpPr>
          <p:nvPr/>
        </p:nvSpPr>
        <p:spPr bwMode="auto">
          <a:xfrm>
            <a:off x="40386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8" name="Line 27"/>
          <p:cNvSpPr>
            <a:spLocks noChangeShapeType="1"/>
          </p:cNvSpPr>
          <p:nvPr/>
        </p:nvSpPr>
        <p:spPr bwMode="auto">
          <a:xfrm>
            <a:off x="45720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29" name="Line 28"/>
          <p:cNvSpPr>
            <a:spLocks noChangeShapeType="1"/>
          </p:cNvSpPr>
          <p:nvPr/>
        </p:nvSpPr>
        <p:spPr bwMode="auto">
          <a:xfrm>
            <a:off x="51054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0" name="Rectangle 29"/>
          <p:cNvSpPr>
            <a:spLocks noChangeArrowheads="1"/>
          </p:cNvSpPr>
          <p:nvPr/>
        </p:nvSpPr>
        <p:spPr bwMode="auto">
          <a:xfrm>
            <a:off x="6324600" y="41640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3931" name="Text Box 30"/>
          <p:cNvSpPr txBox="1">
            <a:spLocks noChangeArrowheads="1"/>
          </p:cNvSpPr>
          <p:nvPr/>
        </p:nvSpPr>
        <p:spPr bwMode="auto">
          <a:xfrm>
            <a:off x="6457950" y="4117975"/>
            <a:ext cx="25733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E   0   </a:t>
            </a:r>
            <a:endParaRPr lang="en-US" altLang="zh-CN" sz="3200">
              <a:solidFill>
                <a:schemeClr val="tx2"/>
              </a:solidFill>
              <a:latin typeface="Times New Roman" panose="02020603050405020304" pitchFamily="18" charset="0"/>
            </a:endParaRPr>
          </a:p>
        </p:txBody>
      </p:sp>
      <p:sp>
        <p:nvSpPr>
          <p:cNvPr id="123932" name="Line 31"/>
          <p:cNvSpPr>
            <a:spLocks noChangeShapeType="1"/>
          </p:cNvSpPr>
          <p:nvPr/>
        </p:nvSpPr>
        <p:spPr bwMode="auto">
          <a:xfrm>
            <a:off x="69342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3" name="Line 32"/>
          <p:cNvSpPr>
            <a:spLocks noChangeShapeType="1"/>
          </p:cNvSpPr>
          <p:nvPr/>
        </p:nvSpPr>
        <p:spPr bwMode="auto">
          <a:xfrm>
            <a:off x="74676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4" name="Line 33"/>
          <p:cNvSpPr>
            <a:spLocks noChangeShapeType="1"/>
          </p:cNvSpPr>
          <p:nvPr/>
        </p:nvSpPr>
        <p:spPr bwMode="auto">
          <a:xfrm>
            <a:off x="80010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5" name="Line 34"/>
          <p:cNvSpPr>
            <a:spLocks noChangeShapeType="1"/>
          </p:cNvSpPr>
          <p:nvPr/>
        </p:nvSpPr>
        <p:spPr bwMode="auto">
          <a:xfrm>
            <a:off x="85344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6" name="Line 35"/>
          <p:cNvSpPr>
            <a:spLocks noChangeShapeType="1"/>
          </p:cNvSpPr>
          <p:nvPr/>
        </p:nvSpPr>
        <p:spPr bwMode="auto">
          <a:xfrm flipH="1">
            <a:off x="3886200" y="1116013"/>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7" name="Line 36"/>
          <p:cNvSpPr>
            <a:spLocks noChangeShapeType="1"/>
          </p:cNvSpPr>
          <p:nvPr/>
        </p:nvSpPr>
        <p:spPr bwMode="auto">
          <a:xfrm>
            <a:off x="7162800" y="1039813"/>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8" name="Line 37"/>
          <p:cNvSpPr>
            <a:spLocks noChangeShapeType="1"/>
          </p:cNvSpPr>
          <p:nvPr/>
        </p:nvSpPr>
        <p:spPr bwMode="auto">
          <a:xfrm>
            <a:off x="4800600" y="2640013"/>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9" name="Line 38"/>
          <p:cNvSpPr>
            <a:spLocks noChangeShapeType="1"/>
          </p:cNvSpPr>
          <p:nvPr/>
        </p:nvSpPr>
        <p:spPr bwMode="auto">
          <a:xfrm flipH="1">
            <a:off x="6781800" y="2640013"/>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40" name="Line 39"/>
          <p:cNvSpPr>
            <a:spLocks noChangeShapeType="1"/>
          </p:cNvSpPr>
          <p:nvPr/>
        </p:nvSpPr>
        <p:spPr bwMode="auto">
          <a:xfrm flipH="1">
            <a:off x="6019800" y="354013"/>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41" name="Text Box 40"/>
          <p:cNvSpPr txBox="1">
            <a:spLocks noChangeArrowheads="1"/>
          </p:cNvSpPr>
          <p:nvPr/>
        </p:nvSpPr>
        <p:spPr bwMode="auto">
          <a:xfrm>
            <a:off x="5265738" y="-26988"/>
            <a:ext cx="906462"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3942" name="Text Box 41"/>
          <p:cNvSpPr txBox="1">
            <a:spLocks noChangeArrowheads="1"/>
          </p:cNvSpPr>
          <p:nvPr/>
        </p:nvSpPr>
        <p:spPr bwMode="auto">
          <a:xfrm>
            <a:off x="3505201" y="3127375"/>
            <a:ext cx="7715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a:t>
            </a:r>
            <a:endParaRPr lang="en-US" altLang="zh-CN" sz="2400">
              <a:latin typeface="Times New Roman" panose="02020603050405020304" pitchFamily="18" charset="0"/>
            </a:endParaRPr>
          </a:p>
        </p:txBody>
      </p:sp>
      <p:sp>
        <p:nvSpPr>
          <p:cNvPr id="123943" name="Line 42"/>
          <p:cNvSpPr>
            <a:spLocks noChangeShapeType="1"/>
          </p:cNvSpPr>
          <p:nvPr/>
        </p:nvSpPr>
        <p:spPr bwMode="auto">
          <a:xfrm>
            <a:off x="3962401" y="3630613"/>
            <a:ext cx="258763"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44" name="Text Box 43"/>
          <p:cNvSpPr txBox="1">
            <a:spLocks noChangeArrowheads="1"/>
          </p:cNvSpPr>
          <p:nvPr/>
        </p:nvSpPr>
        <p:spPr bwMode="auto">
          <a:xfrm>
            <a:off x="3429000" y="-26988"/>
            <a:ext cx="1493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current</a:t>
            </a:r>
            <a:endParaRPr lang="en-US" altLang="zh-CN" sz="2400">
              <a:latin typeface="Times New Roman" panose="02020603050405020304" pitchFamily="18" charset="0"/>
            </a:endParaRPr>
          </a:p>
        </p:txBody>
      </p:sp>
      <p:sp>
        <p:nvSpPr>
          <p:cNvPr id="123945" name="Line 44"/>
          <p:cNvSpPr>
            <a:spLocks noChangeShapeType="1"/>
          </p:cNvSpPr>
          <p:nvPr/>
        </p:nvSpPr>
        <p:spPr bwMode="auto">
          <a:xfrm>
            <a:off x="4906963" y="277813"/>
            <a:ext cx="258762"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46" name="Line 45"/>
          <p:cNvSpPr>
            <a:spLocks noChangeShapeType="1"/>
          </p:cNvSpPr>
          <p:nvPr/>
        </p:nvSpPr>
        <p:spPr bwMode="auto">
          <a:xfrm flipH="1" flipV="1">
            <a:off x="2819400" y="3021013"/>
            <a:ext cx="3810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47" name="Line 46"/>
          <p:cNvSpPr>
            <a:spLocks noChangeShapeType="1"/>
          </p:cNvSpPr>
          <p:nvPr/>
        </p:nvSpPr>
        <p:spPr bwMode="auto">
          <a:xfrm flipV="1">
            <a:off x="5334000" y="1420813"/>
            <a:ext cx="5334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Rectangle 2"/>
          <p:cNvSpPr txBox="1">
            <a:spLocks noChangeArrowheads="1"/>
          </p:cNvSpPr>
          <p:nvPr/>
        </p:nvSpPr>
        <p:spPr>
          <a:xfrm>
            <a:off x="3103564"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void </a:t>
            </a:r>
            <a:r>
              <a:rPr lang="en-US" altLang="zh-CN" sz="1100" b="0" dirty="0" err="1">
                <a:latin typeface="Times New Roman" panose="02020603050405020304" pitchFamily="18" charset="0"/>
                <a:ea typeface="隶书" panose="02010509060101010101" pitchFamily="49" charset="-122"/>
              </a:rPr>
              <a:t>ThreadTree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t>
            </a:r>
            <a:r>
              <a:rPr lang="en-US" altLang="zh-CN" sz="1100" b="0" dirty="0">
                <a:latin typeface="Times New Roman" panose="02020603050405020304" pitchFamily="18" charset="0"/>
                <a:ea typeface="隶书" panose="02010509060101010101" pitchFamily="49" charset="-122"/>
              </a:rPr>
              <a:t>current</a:t>
            </a: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*&amp; </a:t>
            </a:r>
            <a:r>
              <a:rPr lang="en-US" altLang="zh-CN" sz="1100" b="0" dirty="0">
                <a:latin typeface="Times New Roman" panose="02020603050405020304" pitchFamily="18" charset="0"/>
                <a:ea typeface="隶书" panose="02010509060101010101" pitchFamily="49" charset="-122"/>
              </a:rPr>
              <a:t>pre)</a:t>
            </a:r>
            <a:r>
              <a:rPr lang="en-US" altLang="zh-CN" sz="11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(current == NULL)</a:t>
            </a:r>
            <a:r>
              <a:rPr lang="en-US" altLang="zh-CN" sz="1100" dirty="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(current-&gt;</a:t>
            </a:r>
            <a:r>
              <a:rPr lang="en-US" altLang="zh-CN" sz="1100" b="0" dirty="0" err="1">
                <a:latin typeface="Times New Roman" panose="02020603050405020304" pitchFamily="18" charset="0"/>
                <a:ea typeface="隶书" panose="02010509060101010101" pitchFamily="49" charset="-122"/>
              </a:rPr>
              <a:t>leftChild</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a:latin typeface="Times New Roman" panose="02020603050405020304" pitchFamily="18" charset="0"/>
                <a:ea typeface="隶书" panose="02010509060101010101" pitchFamily="49" charset="-122"/>
              </a:rPr>
              <a:t>	</a:t>
            </a:r>
            <a:r>
              <a:rPr lang="en-US" altLang="zh-CN" sz="1100" dirty="0">
                <a:latin typeface="Times New Roman" panose="02020603050405020304" pitchFamily="18" charset="0"/>
                <a:ea typeface="隶书" panose="02010509060101010101" pitchFamily="49" charset="-122"/>
              </a:rPr>
              <a:t>if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NULL) </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pre</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(pre != NULL</a:t>
            </a:r>
            <a:r>
              <a:rPr lang="en-US" altLang="zh-CN" sz="1100" dirty="0">
                <a:latin typeface="Times New Roman" panose="02020603050405020304" pitchFamily="18" charset="0"/>
                <a:ea typeface="隶书" panose="02010509060101010101" pitchFamily="49" charset="-122"/>
              </a:rPr>
              <a:t> &amp;&amp;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NULL)</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a:latin typeface="Times New Roman" panose="02020603050405020304" pitchFamily="18" charset="0"/>
                <a:ea typeface="隶书" panose="02010509060101010101" pitchFamily="49" charset="-122"/>
              </a:rPr>
              <a:t>     	pre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5"/>
          <p:cNvSpPr>
            <a:spLocks noChangeArrowheads="1"/>
          </p:cNvSpPr>
          <p:nvPr/>
        </p:nvSpPr>
        <p:spPr bwMode="auto">
          <a:xfrm>
            <a:off x="4648200" y="8112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4931" name="Text Box 6"/>
          <p:cNvSpPr txBox="1">
            <a:spLocks noChangeArrowheads="1"/>
          </p:cNvSpPr>
          <p:nvPr/>
        </p:nvSpPr>
        <p:spPr bwMode="auto">
          <a:xfrm>
            <a:off x="5319714" y="765175"/>
            <a:ext cx="149383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4932" name="Line 7"/>
          <p:cNvSpPr>
            <a:spLocks noChangeShapeType="1"/>
          </p:cNvSpPr>
          <p:nvPr/>
        </p:nvSpPr>
        <p:spPr bwMode="auto">
          <a:xfrm>
            <a:off x="52578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33" name="Line 8"/>
          <p:cNvSpPr>
            <a:spLocks noChangeShapeType="1"/>
          </p:cNvSpPr>
          <p:nvPr/>
        </p:nvSpPr>
        <p:spPr bwMode="auto">
          <a:xfrm>
            <a:off x="57912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34" name="Line 9"/>
          <p:cNvSpPr>
            <a:spLocks noChangeShapeType="1"/>
          </p:cNvSpPr>
          <p:nvPr/>
        </p:nvSpPr>
        <p:spPr bwMode="auto">
          <a:xfrm>
            <a:off x="63246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35" name="Line 10"/>
          <p:cNvSpPr>
            <a:spLocks noChangeShapeType="1"/>
          </p:cNvSpPr>
          <p:nvPr/>
        </p:nvSpPr>
        <p:spPr bwMode="auto">
          <a:xfrm>
            <a:off x="6858000" y="8112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36" name="Rectangle 11"/>
          <p:cNvSpPr>
            <a:spLocks noChangeArrowheads="1"/>
          </p:cNvSpPr>
          <p:nvPr/>
        </p:nvSpPr>
        <p:spPr bwMode="auto">
          <a:xfrm>
            <a:off x="2362200" y="24114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4937" name="Text Box 12"/>
          <p:cNvSpPr txBox="1">
            <a:spLocks noChangeArrowheads="1"/>
          </p:cNvSpPr>
          <p:nvPr/>
        </p:nvSpPr>
        <p:spPr bwMode="auto">
          <a:xfrm>
            <a:off x="2514601" y="2365375"/>
            <a:ext cx="23272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B   0   </a:t>
            </a:r>
            <a:endParaRPr lang="en-US" altLang="zh-CN" sz="3200">
              <a:solidFill>
                <a:schemeClr val="tx2"/>
              </a:solidFill>
              <a:latin typeface="Times New Roman" panose="02020603050405020304" pitchFamily="18" charset="0"/>
            </a:endParaRPr>
          </a:p>
        </p:txBody>
      </p:sp>
      <p:sp>
        <p:nvSpPr>
          <p:cNvPr id="124938" name="Line 13"/>
          <p:cNvSpPr>
            <a:spLocks noChangeShapeType="1"/>
          </p:cNvSpPr>
          <p:nvPr/>
        </p:nvSpPr>
        <p:spPr bwMode="auto">
          <a:xfrm>
            <a:off x="29718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39" name="Line 14"/>
          <p:cNvSpPr>
            <a:spLocks noChangeShapeType="1"/>
          </p:cNvSpPr>
          <p:nvPr/>
        </p:nvSpPr>
        <p:spPr bwMode="auto">
          <a:xfrm>
            <a:off x="35052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0" name="Line 15"/>
          <p:cNvSpPr>
            <a:spLocks noChangeShapeType="1"/>
          </p:cNvSpPr>
          <p:nvPr/>
        </p:nvSpPr>
        <p:spPr bwMode="auto">
          <a:xfrm>
            <a:off x="40386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1" name="Line 16"/>
          <p:cNvSpPr>
            <a:spLocks noChangeShapeType="1"/>
          </p:cNvSpPr>
          <p:nvPr/>
        </p:nvSpPr>
        <p:spPr bwMode="auto">
          <a:xfrm>
            <a:off x="45720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2" name="Rectangle 17"/>
          <p:cNvSpPr>
            <a:spLocks noChangeArrowheads="1"/>
          </p:cNvSpPr>
          <p:nvPr/>
        </p:nvSpPr>
        <p:spPr bwMode="auto">
          <a:xfrm>
            <a:off x="6858000" y="24114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4943" name="Text Box 18"/>
          <p:cNvSpPr txBox="1">
            <a:spLocks noChangeArrowheads="1"/>
          </p:cNvSpPr>
          <p:nvPr/>
        </p:nvSpPr>
        <p:spPr bwMode="auto">
          <a:xfrm>
            <a:off x="7000875" y="2365375"/>
            <a:ext cx="25527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0   </a:t>
            </a:r>
            <a:endParaRPr lang="en-US" altLang="zh-CN" sz="3200">
              <a:solidFill>
                <a:schemeClr val="tx2"/>
              </a:solidFill>
              <a:latin typeface="Times New Roman" panose="02020603050405020304" pitchFamily="18" charset="0"/>
            </a:endParaRPr>
          </a:p>
        </p:txBody>
      </p:sp>
      <p:sp>
        <p:nvSpPr>
          <p:cNvPr id="124944" name="Line 19"/>
          <p:cNvSpPr>
            <a:spLocks noChangeShapeType="1"/>
          </p:cNvSpPr>
          <p:nvPr/>
        </p:nvSpPr>
        <p:spPr bwMode="auto">
          <a:xfrm>
            <a:off x="74676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5" name="Line 20"/>
          <p:cNvSpPr>
            <a:spLocks noChangeShapeType="1"/>
          </p:cNvSpPr>
          <p:nvPr/>
        </p:nvSpPr>
        <p:spPr bwMode="auto">
          <a:xfrm>
            <a:off x="80010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6" name="Line 21"/>
          <p:cNvSpPr>
            <a:spLocks noChangeShapeType="1"/>
          </p:cNvSpPr>
          <p:nvPr/>
        </p:nvSpPr>
        <p:spPr bwMode="auto">
          <a:xfrm>
            <a:off x="85344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7" name="Line 22"/>
          <p:cNvSpPr>
            <a:spLocks noChangeShapeType="1"/>
          </p:cNvSpPr>
          <p:nvPr/>
        </p:nvSpPr>
        <p:spPr bwMode="auto">
          <a:xfrm>
            <a:off x="9067800" y="24114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48" name="Rectangle 23"/>
          <p:cNvSpPr>
            <a:spLocks noChangeArrowheads="1"/>
          </p:cNvSpPr>
          <p:nvPr/>
        </p:nvSpPr>
        <p:spPr bwMode="auto">
          <a:xfrm>
            <a:off x="2895600" y="41640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4949" name="Text Box 24"/>
          <p:cNvSpPr txBox="1">
            <a:spLocks noChangeArrowheads="1"/>
          </p:cNvSpPr>
          <p:nvPr/>
        </p:nvSpPr>
        <p:spPr bwMode="auto">
          <a:xfrm>
            <a:off x="3276600" y="4117975"/>
            <a:ext cx="2001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D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endParaRPr>
          </a:p>
        </p:txBody>
      </p:sp>
      <p:sp>
        <p:nvSpPr>
          <p:cNvPr id="124950" name="Line 25"/>
          <p:cNvSpPr>
            <a:spLocks noChangeShapeType="1"/>
          </p:cNvSpPr>
          <p:nvPr/>
        </p:nvSpPr>
        <p:spPr bwMode="auto">
          <a:xfrm>
            <a:off x="35052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1" name="Line 26"/>
          <p:cNvSpPr>
            <a:spLocks noChangeShapeType="1"/>
          </p:cNvSpPr>
          <p:nvPr/>
        </p:nvSpPr>
        <p:spPr bwMode="auto">
          <a:xfrm>
            <a:off x="40386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2" name="Line 27"/>
          <p:cNvSpPr>
            <a:spLocks noChangeShapeType="1"/>
          </p:cNvSpPr>
          <p:nvPr/>
        </p:nvSpPr>
        <p:spPr bwMode="auto">
          <a:xfrm>
            <a:off x="45720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3" name="Line 28"/>
          <p:cNvSpPr>
            <a:spLocks noChangeShapeType="1"/>
          </p:cNvSpPr>
          <p:nvPr/>
        </p:nvSpPr>
        <p:spPr bwMode="auto">
          <a:xfrm>
            <a:off x="51054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4" name="Rectangle 29"/>
          <p:cNvSpPr>
            <a:spLocks noChangeArrowheads="1"/>
          </p:cNvSpPr>
          <p:nvPr/>
        </p:nvSpPr>
        <p:spPr bwMode="auto">
          <a:xfrm>
            <a:off x="6324600" y="4164013"/>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4955" name="Text Box 30"/>
          <p:cNvSpPr txBox="1">
            <a:spLocks noChangeArrowheads="1"/>
          </p:cNvSpPr>
          <p:nvPr/>
        </p:nvSpPr>
        <p:spPr bwMode="auto">
          <a:xfrm>
            <a:off x="7010401" y="4117975"/>
            <a:ext cx="21240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E   0    </a:t>
            </a:r>
            <a:endParaRPr lang="en-US" altLang="zh-CN" sz="3200">
              <a:solidFill>
                <a:schemeClr val="tx2"/>
              </a:solidFill>
              <a:latin typeface="Times New Roman" panose="02020603050405020304" pitchFamily="18" charset="0"/>
            </a:endParaRPr>
          </a:p>
        </p:txBody>
      </p:sp>
      <p:sp>
        <p:nvSpPr>
          <p:cNvPr id="124956" name="Line 31"/>
          <p:cNvSpPr>
            <a:spLocks noChangeShapeType="1"/>
          </p:cNvSpPr>
          <p:nvPr/>
        </p:nvSpPr>
        <p:spPr bwMode="auto">
          <a:xfrm>
            <a:off x="69342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7" name="Line 32"/>
          <p:cNvSpPr>
            <a:spLocks noChangeShapeType="1"/>
          </p:cNvSpPr>
          <p:nvPr/>
        </p:nvSpPr>
        <p:spPr bwMode="auto">
          <a:xfrm>
            <a:off x="74676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8" name="Line 33"/>
          <p:cNvSpPr>
            <a:spLocks noChangeShapeType="1"/>
          </p:cNvSpPr>
          <p:nvPr/>
        </p:nvSpPr>
        <p:spPr bwMode="auto">
          <a:xfrm>
            <a:off x="80010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59" name="Line 34"/>
          <p:cNvSpPr>
            <a:spLocks noChangeShapeType="1"/>
          </p:cNvSpPr>
          <p:nvPr/>
        </p:nvSpPr>
        <p:spPr bwMode="auto">
          <a:xfrm>
            <a:off x="8534400" y="4164013"/>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0" name="Line 35"/>
          <p:cNvSpPr>
            <a:spLocks noChangeShapeType="1"/>
          </p:cNvSpPr>
          <p:nvPr/>
        </p:nvSpPr>
        <p:spPr bwMode="auto">
          <a:xfrm flipH="1">
            <a:off x="3886200" y="1116013"/>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1" name="Line 36"/>
          <p:cNvSpPr>
            <a:spLocks noChangeShapeType="1"/>
          </p:cNvSpPr>
          <p:nvPr/>
        </p:nvSpPr>
        <p:spPr bwMode="auto">
          <a:xfrm>
            <a:off x="7162800" y="1039813"/>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2" name="Line 37"/>
          <p:cNvSpPr>
            <a:spLocks noChangeShapeType="1"/>
          </p:cNvSpPr>
          <p:nvPr/>
        </p:nvSpPr>
        <p:spPr bwMode="auto">
          <a:xfrm>
            <a:off x="4800600" y="2640013"/>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3" name="Line 38"/>
          <p:cNvSpPr>
            <a:spLocks noChangeShapeType="1"/>
          </p:cNvSpPr>
          <p:nvPr/>
        </p:nvSpPr>
        <p:spPr bwMode="auto">
          <a:xfrm flipH="1">
            <a:off x="6781800" y="2640013"/>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4" name="Line 39"/>
          <p:cNvSpPr>
            <a:spLocks noChangeShapeType="1"/>
          </p:cNvSpPr>
          <p:nvPr/>
        </p:nvSpPr>
        <p:spPr bwMode="auto">
          <a:xfrm flipH="1">
            <a:off x="6019800" y="354013"/>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5" name="Text Box 40"/>
          <p:cNvSpPr txBox="1">
            <a:spLocks noChangeArrowheads="1"/>
          </p:cNvSpPr>
          <p:nvPr/>
        </p:nvSpPr>
        <p:spPr bwMode="auto">
          <a:xfrm>
            <a:off x="5265738" y="-26988"/>
            <a:ext cx="906462"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4966" name="Text Box 41"/>
          <p:cNvSpPr txBox="1">
            <a:spLocks noChangeArrowheads="1"/>
          </p:cNvSpPr>
          <p:nvPr/>
        </p:nvSpPr>
        <p:spPr bwMode="auto">
          <a:xfrm>
            <a:off x="4105276" y="-26988"/>
            <a:ext cx="7715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a:t>
            </a:r>
            <a:endParaRPr lang="en-US" altLang="zh-CN" sz="2400">
              <a:latin typeface="Times New Roman" panose="02020603050405020304" pitchFamily="18" charset="0"/>
            </a:endParaRPr>
          </a:p>
        </p:txBody>
      </p:sp>
      <p:sp>
        <p:nvSpPr>
          <p:cNvPr id="124967" name="Line 42"/>
          <p:cNvSpPr>
            <a:spLocks noChangeShapeType="1"/>
          </p:cNvSpPr>
          <p:nvPr/>
        </p:nvSpPr>
        <p:spPr bwMode="auto">
          <a:xfrm>
            <a:off x="4867276" y="323850"/>
            <a:ext cx="258763"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68" name="Text Box 43"/>
          <p:cNvSpPr txBox="1">
            <a:spLocks noChangeArrowheads="1"/>
          </p:cNvSpPr>
          <p:nvPr/>
        </p:nvSpPr>
        <p:spPr bwMode="auto">
          <a:xfrm>
            <a:off x="8031164" y="3325814"/>
            <a:ext cx="1493837"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current</a:t>
            </a:r>
            <a:endParaRPr lang="en-US" altLang="zh-CN" sz="2400">
              <a:latin typeface="Times New Roman" panose="02020603050405020304" pitchFamily="18" charset="0"/>
            </a:endParaRPr>
          </a:p>
        </p:txBody>
      </p:sp>
      <p:sp>
        <p:nvSpPr>
          <p:cNvPr id="124969" name="Line 44"/>
          <p:cNvSpPr>
            <a:spLocks noChangeShapeType="1"/>
          </p:cNvSpPr>
          <p:nvPr/>
        </p:nvSpPr>
        <p:spPr bwMode="auto">
          <a:xfrm flipH="1">
            <a:off x="7696200" y="3630613"/>
            <a:ext cx="304800"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70" name="Line 45"/>
          <p:cNvSpPr>
            <a:spLocks noChangeShapeType="1"/>
          </p:cNvSpPr>
          <p:nvPr/>
        </p:nvSpPr>
        <p:spPr bwMode="auto">
          <a:xfrm flipH="1" flipV="1">
            <a:off x="2819400" y="3021013"/>
            <a:ext cx="3810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71" name="Line 46"/>
          <p:cNvSpPr>
            <a:spLocks noChangeShapeType="1"/>
          </p:cNvSpPr>
          <p:nvPr/>
        </p:nvSpPr>
        <p:spPr bwMode="auto">
          <a:xfrm flipV="1">
            <a:off x="5334000" y="1420813"/>
            <a:ext cx="5334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72" name="Line 47"/>
          <p:cNvSpPr>
            <a:spLocks noChangeShapeType="1"/>
          </p:cNvSpPr>
          <p:nvPr/>
        </p:nvSpPr>
        <p:spPr bwMode="auto">
          <a:xfrm flipH="1" flipV="1">
            <a:off x="6248400" y="1420813"/>
            <a:ext cx="3810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Rectangle 2"/>
          <p:cNvSpPr txBox="1">
            <a:spLocks noChangeArrowheads="1"/>
          </p:cNvSpPr>
          <p:nvPr/>
        </p:nvSpPr>
        <p:spPr>
          <a:xfrm>
            <a:off x="3103564"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void </a:t>
            </a:r>
            <a:r>
              <a:rPr lang="en-US" altLang="zh-CN" sz="1100" b="0" dirty="0" err="1">
                <a:latin typeface="Times New Roman" panose="02020603050405020304" pitchFamily="18" charset="0"/>
                <a:ea typeface="隶书" panose="02010509060101010101" pitchFamily="49" charset="-122"/>
              </a:rPr>
              <a:t>ThreadTree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t>
            </a:r>
            <a:r>
              <a:rPr lang="en-US" altLang="zh-CN" sz="1100" b="0" dirty="0">
                <a:latin typeface="Times New Roman" panose="02020603050405020304" pitchFamily="18" charset="0"/>
                <a:ea typeface="隶书" panose="02010509060101010101" pitchFamily="49" charset="-122"/>
              </a:rPr>
              <a:t>current</a:t>
            </a: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*&amp; </a:t>
            </a:r>
            <a:r>
              <a:rPr lang="en-US" altLang="zh-CN" sz="1100" b="0" dirty="0">
                <a:latin typeface="Times New Roman" panose="02020603050405020304" pitchFamily="18" charset="0"/>
                <a:ea typeface="隶书" panose="02010509060101010101" pitchFamily="49" charset="-122"/>
              </a:rPr>
              <a:t>pre)</a:t>
            </a:r>
            <a:r>
              <a:rPr lang="en-US" altLang="zh-CN" sz="11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(current == NULL)</a:t>
            </a:r>
            <a:r>
              <a:rPr lang="en-US" altLang="zh-CN" sz="1100" dirty="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(current-&gt;</a:t>
            </a:r>
            <a:r>
              <a:rPr lang="en-US" altLang="zh-CN" sz="1100" b="0" dirty="0" err="1">
                <a:latin typeface="Times New Roman" panose="02020603050405020304" pitchFamily="18" charset="0"/>
                <a:ea typeface="隶书" panose="02010509060101010101" pitchFamily="49" charset="-122"/>
              </a:rPr>
              <a:t>leftChild</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a:latin typeface="Times New Roman" panose="02020603050405020304" pitchFamily="18" charset="0"/>
                <a:ea typeface="隶书" panose="02010509060101010101" pitchFamily="49" charset="-122"/>
              </a:rPr>
              <a:t>	</a:t>
            </a:r>
            <a:r>
              <a:rPr lang="en-US" altLang="zh-CN" sz="1100" dirty="0">
                <a:latin typeface="Times New Roman" panose="02020603050405020304" pitchFamily="18" charset="0"/>
                <a:ea typeface="隶书" panose="02010509060101010101" pitchFamily="49" charset="-122"/>
              </a:rPr>
              <a:t>if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NULL) </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pre</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(pre != NULL</a:t>
            </a:r>
            <a:r>
              <a:rPr lang="en-US" altLang="zh-CN" sz="1100" dirty="0">
                <a:latin typeface="Times New Roman" panose="02020603050405020304" pitchFamily="18" charset="0"/>
                <a:ea typeface="隶书" panose="02010509060101010101" pitchFamily="49" charset="-122"/>
              </a:rPr>
              <a:t> &amp;&amp;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NULL)</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a:latin typeface="Times New Roman" panose="02020603050405020304" pitchFamily="18" charset="0"/>
                <a:ea typeface="隶书" panose="02010509060101010101" pitchFamily="49" charset="-122"/>
              </a:rPr>
              <a:t>     	pre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5"/>
          <p:cNvSpPr>
            <a:spLocks noChangeArrowheads="1"/>
          </p:cNvSpPr>
          <p:nvPr/>
        </p:nvSpPr>
        <p:spPr bwMode="auto">
          <a:xfrm>
            <a:off x="4648200" y="5222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5955" name="Text Box 6"/>
          <p:cNvSpPr txBox="1">
            <a:spLocks noChangeArrowheads="1"/>
          </p:cNvSpPr>
          <p:nvPr/>
        </p:nvSpPr>
        <p:spPr bwMode="auto">
          <a:xfrm>
            <a:off x="5319714" y="476250"/>
            <a:ext cx="149383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5956" name="Line 7"/>
          <p:cNvSpPr>
            <a:spLocks noChangeShapeType="1"/>
          </p:cNvSpPr>
          <p:nvPr/>
        </p:nvSpPr>
        <p:spPr bwMode="auto">
          <a:xfrm>
            <a:off x="52578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57" name="Line 8"/>
          <p:cNvSpPr>
            <a:spLocks noChangeShapeType="1"/>
          </p:cNvSpPr>
          <p:nvPr/>
        </p:nvSpPr>
        <p:spPr bwMode="auto">
          <a:xfrm>
            <a:off x="57912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58" name="Line 9"/>
          <p:cNvSpPr>
            <a:spLocks noChangeShapeType="1"/>
          </p:cNvSpPr>
          <p:nvPr/>
        </p:nvSpPr>
        <p:spPr bwMode="auto">
          <a:xfrm>
            <a:off x="63246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59" name="Line 10"/>
          <p:cNvSpPr>
            <a:spLocks noChangeShapeType="1"/>
          </p:cNvSpPr>
          <p:nvPr/>
        </p:nvSpPr>
        <p:spPr bwMode="auto">
          <a:xfrm>
            <a:off x="68580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0" name="Rectangle 11"/>
          <p:cNvSpPr>
            <a:spLocks noChangeArrowheads="1"/>
          </p:cNvSpPr>
          <p:nvPr/>
        </p:nvSpPr>
        <p:spPr bwMode="auto">
          <a:xfrm>
            <a:off x="2362200" y="21224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5961" name="Text Box 12"/>
          <p:cNvSpPr txBox="1">
            <a:spLocks noChangeArrowheads="1"/>
          </p:cNvSpPr>
          <p:nvPr/>
        </p:nvSpPr>
        <p:spPr bwMode="auto">
          <a:xfrm>
            <a:off x="2514601" y="2076450"/>
            <a:ext cx="23272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B   0   </a:t>
            </a:r>
            <a:endParaRPr lang="en-US" altLang="zh-CN" sz="3200">
              <a:solidFill>
                <a:schemeClr val="tx2"/>
              </a:solidFill>
              <a:latin typeface="Times New Roman" panose="02020603050405020304" pitchFamily="18" charset="0"/>
            </a:endParaRPr>
          </a:p>
        </p:txBody>
      </p:sp>
      <p:sp>
        <p:nvSpPr>
          <p:cNvPr id="125962" name="Line 13"/>
          <p:cNvSpPr>
            <a:spLocks noChangeShapeType="1"/>
          </p:cNvSpPr>
          <p:nvPr/>
        </p:nvSpPr>
        <p:spPr bwMode="auto">
          <a:xfrm>
            <a:off x="29718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3" name="Line 14"/>
          <p:cNvSpPr>
            <a:spLocks noChangeShapeType="1"/>
          </p:cNvSpPr>
          <p:nvPr/>
        </p:nvSpPr>
        <p:spPr bwMode="auto">
          <a:xfrm>
            <a:off x="35052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4" name="Line 15"/>
          <p:cNvSpPr>
            <a:spLocks noChangeShapeType="1"/>
          </p:cNvSpPr>
          <p:nvPr/>
        </p:nvSpPr>
        <p:spPr bwMode="auto">
          <a:xfrm>
            <a:off x="40386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5" name="Line 16"/>
          <p:cNvSpPr>
            <a:spLocks noChangeShapeType="1"/>
          </p:cNvSpPr>
          <p:nvPr/>
        </p:nvSpPr>
        <p:spPr bwMode="auto">
          <a:xfrm>
            <a:off x="45720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6" name="Rectangle 17"/>
          <p:cNvSpPr>
            <a:spLocks noChangeArrowheads="1"/>
          </p:cNvSpPr>
          <p:nvPr/>
        </p:nvSpPr>
        <p:spPr bwMode="auto">
          <a:xfrm>
            <a:off x="6858000" y="21224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5967" name="Text Box 18"/>
          <p:cNvSpPr txBox="1">
            <a:spLocks noChangeArrowheads="1"/>
          </p:cNvSpPr>
          <p:nvPr/>
        </p:nvSpPr>
        <p:spPr bwMode="auto">
          <a:xfrm>
            <a:off x="7000875" y="2076450"/>
            <a:ext cx="25527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0   </a:t>
            </a:r>
            <a:endParaRPr lang="en-US" altLang="zh-CN" sz="3200">
              <a:solidFill>
                <a:schemeClr val="tx2"/>
              </a:solidFill>
              <a:latin typeface="Times New Roman" panose="02020603050405020304" pitchFamily="18" charset="0"/>
            </a:endParaRPr>
          </a:p>
        </p:txBody>
      </p:sp>
      <p:sp>
        <p:nvSpPr>
          <p:cNvPr id="125968" name="Line 19"/>
          <p:cNvSpPr>
            <a:spLocks noChangeShapeType="1"/>
          </p:cNvSpPr>
          <p:nvPr/>
        </p:nvSpPr>
        <p:spPr bwMode="auto">
          <a:xfrm>
            <a:off x="74676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9" name="Line 20"/>
          <p:cNvSpPr>
            <a:spLocks noChangeShapeType="1"/>
          </p:cNvSpPr>
          <p:nvPr/>
        </p:nvSpPr>
        <p:spPr bwMode="auto">
          <a:xfrm>
            <a:off x="80010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0" name="Line 21"/>
          <p:cNvSpPr>
            <a:spLocks noChangeShapeType="1"/>
          </p:cNvSpPr>
          <p:nvPr/>
        </p:nvSpPr>
        <p:spPr bwMode="auto">
          <a:xfrm>
            <a:off x="85344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1" name="Line 22"/>
          <p:cNvSpPr>
            <a:spLocks noChangeShapeType="1"/>
          </p:cNvSpPr>
          <p:nvPr/>
        </p:nvSpPr>
        <p:spPr bwMode="auto">
          <a:xfrm>
            <a:off x="90678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2" name="Rectangle 23"/>
          <p:cNvSpPr>
            <a:spLocks noChangeArrowheads="1"/>
          </p:cNvSpPr>
          <p:nvPr/>
        </p:nvSpPr>
        <p:spPr bwMode="auto">
          <a:xfrm>
            <a:off x="2895600" y="38750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5973" name="Text Box 24"/>
          <p:cNvSpPr txBox="1">
            <a:spLocks noChangeArrowheads="1"/>
          </p:cNvSpPr>
          <p:nvPr/>
        </p:nvSpPr>
        <p:spPr bwMode="auto">
          <a:xfrm>
            <a:off x="3276600" y="3829050"/>
            <a:ext cx="2001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D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endParaRPr>
          </a:p>
        </p:txBody>
      </p:sp>
      <p:sp>
        <p:nvSpPr>
          <p:cNvPr id="125974" name="Line 25"/>
          <p:cNvSpPr>
            <a:spLocks noChangeShapeType="1"/>
          </p:cNvSpPr>
          <p:nvPr/>
        </p:nvSpPr>
        <p:spPr bwMode="auto">
          <a:xfrm>
            <a:off x="35052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5" name="Line 26"/>
          <p:cNvSpPr>
            <a:spLocks noChangeShapeType="1"/>
          </p:cNvSpPr>
          <p:nvPr/>
        </p:nvSpPr>
        <p:spPr bwMode="auto">
          <a:xfrm>
            <a:off x="40386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6" name="Line 27"/>
          <p:cNvSpPr>
            <a:spLocks noChangeShapeType="1"/>
          </p:cNvSpPr>
          <p:nvPr/>
        </p:nvSpPr>
        <p:spPr bwMode="auto">
          <a:xfrm>
            <a:off x="45720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7" name="Line 28"/>
          <p:cNvSpPr>
            <a:spLocks noChangeShapeType="1"/>
          </p:cNvSpPr>
          <p:nvPr/>
        </p:nvSpPr>
        <p:spPr bwMode="auto">
          <a:xfrm>
            <a:off x="51054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8" name="Rectangle 29"/>
          <p:cNvSpPr>
            <a:spLocks noChangeArrowheads="1"/>
          </p:cNvSpPr>
          <p:nvPr/>
        </p:nvSpPr>
        <p:spPr bwMode="auto">
          <a:xfrm>
            <a:off x="6324600" y="38750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5979" name="Text Box 30"/>
          <p:cNvSpPr txBox="1">
            <a:spLocks noChangeArrowheads="1"/>
          </p:cNvSpPr>
          <p:nvPr/>
        </p:nvSpPr>
        <p:spPr bwMode="auto">
          <a:xfrm>
            <a:off x="7010401" y="3829050"/>
            <a:ext cx="177641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E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endParaRPr>
          </a:p>
        </p:txBody>
      </p:sp>
      <p:sp>
        <p:nvSpPr>
          <p:cNvPr id="125980" name="Line 31"/>
          <p:cNvSpPr>
            <a:spLocks noChangeShapeType="1"/>
          </p:cNvSpPr>
          <p:nvPr/>
        </p:nvSpPr>
        <p:spPr bwMode="auto">
          <a:xfrm>
            <a:off x="69342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1" name="Line 32"/>
          <p:cNvSpPr>
            <a:spLocks noChangeShapeType="1"/>
          </p:cNvSpPr>
          <p:nvPr/>
        </p:nvSpPr>
        <p:spPr bwMode="auto">
          <a:xfrm>
            <a:off x="74676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2" name="Line 33"/>
          <p:cNvSpPr>
            <a:spLocks noChangeShapeType="1"/>
          </p:cNvSpPr>
          <p:nvPr/>
        </p:nvSpPr>
        <p:spPr bwMode="auto">
          <a:xfrm>
            <a:off x="80010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3" name="Line 34"/>
          <p:cNvSpPr>
            <a:spLocks noChangeShapeType="1"/>
          </p:cNvSpPr>
          <p:nvPr/>
        </p:nvSpPr>
        <p:spPr bwMode="auto">
          <a:xfrm>
            <a:off x="85344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4" name="Line 35"/>
          <p:cNvSpPr>
            <a:spLocks noChangeShapeType="1"/>
          </p:cNvSpPr>
          <p:nvPr/>
        </p:nvSpPr>
        <p:spPr bwMode="auto">
          <a:xfrm flipH="1">
            <a:off x="3886200" y="827088"/>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5" name="Line 36"/>
          <p:cNvSpPr>
            <a:spLocks noChangeShapeType="1"/>
          </p:cNvSpPr>
          <p:nvPr/>
        </p:nvSpPr>
        <p:spPr bwMode="auto">
          <a:xfrm>
            <a:off x="7162800" y="750888"/>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6" name="Line 37"/>
          <p:cNvSpPr>
            <a:spLocks noChangeShapeType="1"/>
          </p:cNvSpPr>
          <p:nvPr/>
        </p:nvSpPr>
        <p:spPr bwMode="auto">
          <a:xfrm>
            <a:off x="4800600" y="2351088"/>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7" name="Line 38"/>
          <p:cNvSpPr>
            <a:spLocks noChangeShapeType="1"/>
          </p:cNvSpPr>
          <p:nvPr/>
        </p:nvSpPr>
        <p:spPr bwMode="auto">
          <a:xfrm flipH="1">
            <a:off x="6781800" y="2351088"/>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8" name="Line 39"/>
          <p:cNvSpPr>
            <a:spLocks noChangeShapeType="1"/>
          </p:cNvSpPr>
          <p:nvPr/>
        </p:nvSpPr>
        <p:spPr bwMode="auto">
          <a:xfrm flipH="1">
            <a:off x="6019800" y="65088"/>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89" name="Text Box 40"/>
          <p:cNvSpPr txBox="1">
            <a:spLocks noChangeArrowheads="1"/>
          </p:cNvSpPr>
          <p:nvPr/>
        </p:nvSpPr>
        <p:spPr bwMode="auto">
          <a:xfrm>
            <a:off x="4927601" y="-79375"/>
            <a:ext cx="90646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5990" name="Text Box 41"/>
          <p:cNvSpPr txBox="1">
            <a:spLocks noChangeArrowheads="1"/>
          </p:cNvSpPr>
          <p:nvPr/>
        </p:nvSpPr>
        <p:spPr bwMode="auto">
          <a:xfrm>
            <a:off x="8001001" y="3036889"/>
            <a:ext cx="77152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a:t>
            </a:r>
          </a:p>
        </p:txBody>
      </p:sp>
      <p:sp>
        <p:nvSpPr>
          <p:cNvPr id="125991" name="Line 42"/>
          <p:cNvSpPr>
            <a:spLocks noChangeShapeType="1"/>
          </p:cNvSpPr>
          <p:nvPr/>
        </p:nvSpPr>
        <p:spPr bwMode="auto">
          <a:xfrm flipH="1">
            <a:off x="7696200" y="3341688"/>
            <a:ext cx="304800"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92" name="Line 43"/>
          <p:cNvSpPr>
            <a:spLocks noChangeShapeType="1"/>
          </p:cNvSpPr>
          <p:nvPr/>
        </p:nvSpPr>
        <p:spPr bwMode="auto">
          <a:xfrm flipH="1" flipV="1">
            <a:off x="2819400" y="2732088"/>
            <a:ext cx="3810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93" name="Line 44"/>
          <p:cNvSpPr>
            <a:spLocks noChangeShapeType="1"/>
          </p:cNvSpPr>
          <p:nvPr/>
        </p:nvSpPr>
        <p:spPr bwMode="auto">
          <a:xfrm flipV="1">
            <a:off x="5334000" y="1131888"/>
            <a:ext cx="5334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94" name="Line 45"/>
          <p:cNvSpPr>
            <a:spLocks noChangeShapeType="1"/>
          </p:cNvSpPr>
          <p:nvPr/>
        </p:nvSpPr>
        <p:spPr bwMode="auto">
          <a:xfrm flipH="1" flipV="1">
            <a:off x="6248400" y="1131888"/>
            <a:ext cx="3810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95" name="Text Box 46"/>
          <p:cNvSpPr txBox="1">
            <a:spLocks noChangeArrowheads="1"/>
          </p:cNvSpPr>
          <p:nvPr/>
        </p:nvSpPr>
        <p:spPr bwMode="auto">
          <a:xfrm>
            <a:off x="8382000" y="1085850"/>
            <a:ext cx="1493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current</a:t>
            </a:r>
            <a:endParaRPr lang="en-US" altLang="zh-CN" sz="2400">
              <a:latin typeface="Times New Roman" panose="02020603050405020304" pitchFamily="18" charset="0"/>
            </a:endParaRPr>
          </a:p>
        </p:txBody>
      </p:sp>
      <p:sp>
        <p:nvSpPr>
          <p:cNvPr id="125996" name="Line 47"/>
          <p:cNvSpPr>
            <a:spLocks noChangeShapeType="1"/>
          </p:cNvSpPr>
          <p:nvPr/>
        </p:nvSpPr>
        <p:spPr bwMode="auto">
          <a:xfrm flipH="1">
            <a:off x="8458200" y="1589088"/>
            <a:ext cx="304800"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97" name="Line 48"/>
          <p:cNvSpPr>
            <a:spLocks noChangeShapeType="1"/>
          </p:cNvSpPr>
          <p:nvPr/>
        </p:nvSpPr>
        <p:spPr bwMode="auto">
          <a:xfrm flipV="1">
            <a:off x="8763000" y="2732088"/>
            <a:ext cx="4572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Rectangle 2"/>
          <p:cNvSpPr txBox="1">
            <a:spLocks noChangeArrowheads="1"/>
          </p:cNvSpPr>
          <p:nvPr/>
        </p:nvSpPr>
        <p:spPr>
          <a:xfrm>
            <a:off x="3103564"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void </a:t>
            </a:r>
            <a:r>
              <a:rPr lang="en-US" altLang="zh-CN" sz="1100" b="0" dirty="0" err="1">
                <a:latin typeface="Times New Roman" panose="02020603050405020304" pitchFamily="18" charset="0"/>
                <a:ea typeface="隶书" panose="02010509060101010101" pitchFamily="49" charset="-122"/>
              </a:rPr>
              <a:t>ThreadTree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t>
            </a:r>
            <a:r>
              <a:rPr lang="en-US" altLang="zh-CN" sz="1100" b="0" dirty="0">
                <a:latin typeface="Times New Roman" panose="02020603050405020304" pitchFamily="18" charset="0"/>
                <a:ea typeface="隶书" panose="02010509060101010101" pitchFamily="49" charset="-122"/>
              </a:rPr>
              <a:t>current</a:t>
            </a: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*&amp; </a:t>
            </a:r>
            <a:r>
              <a:rPr lang="en-US" altLang="zh-CN" sz="1100" b="0" dirty="0">
                <a:latin typeface="Times New Roman" panose="02020603050405020304" pitchFamily="18" charset="0"/>
                <a:ea typeface="隶书" panose="02010509060101010101" pitchFamily="49" charset="-122"/>
              </a:rPr>
              <a:t>pre)</a:t>
            </a:r>
            <a:r>
              <a:rPr lang="en-US" altLang="zh-CN" sz="11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(current == NULL)</a:t>
            </a:r>
            <a:r>
              <a:rPr lang="en-US" altLang="zh-CN" sz="1100" dirty="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(current-&gt;</a:t>
            </a:r>
            <a:r>
              <a:rPr lang="en-US" altLang="zh-CN" sz="1100" b="0" dirty="0" err="1">
                <a:latin typeface="Times New Roman" panose="02020603050405020304" pitchFamily="18" charset="0"/>
                <a:ea typeface="隶书" panose="02010509060101010101" pitchFamily="49" charset="-122"/>
              </a:rPr>
              <a:t>leftChild</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a:latin typeface="Times New Roman" panose="02020603050405020304" pitchFamily="18" charset="0"/>
                <a:ea typeface="隶书" panose="02010509060101010101" pitchFamily="49" charset="-122"/>
              </a:rPr>
              <a:t>	</a:t>
            </a:r>
            <a:r>
              <a:rPr lang="en-US" altLang="zh-CN" sz="1100" dirty="0">
                <a:latin typeface="Times New Roman" panose="02020603050405020304" pitchFamily="18" charset="0"/>
                <a:ea typeface="隶书" panose="02010509060101010101" pitchFamily="49" charset="-122"/>
              </a:rPr>
              <a:t>if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NULL) </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pre</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(pre != NULL</a:t>
            </a:r>
            <a:r>
              <a:rPr lang="en-US" altLang="zh-CN" sz="1100" dirty="0">
                <a:latin typeface="Times New Roman" panose="02020603050405020304" pitchFamily="18" charset="0"/>
                <a:ea typeface="隶书" panose="02010509060101010101" pitchFamily="49" charset="-122"/>
              </a:rPr>
              <a:t> &amp;&amp;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NULL)</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a:latin typeface="Times New Roman" panose="02020603050405020304" pitchFamily="18" charset="0"/>
                <a:ea typeface="隶书" panose="02010509060101010101" pitchFamily="49" charset="-122"/>
              </a:rPr>
              <a:t>     	pre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5"/>
          <p:cNvSpPr>
            <a:spLocks noChangeArrowheads="1"/>
          </p:cNvSpPr>
          <p:nvPr/>
        </p:nvSpPr>
        <p:spPr bwMode="auto">
          <a:xfrm>
            <a:off x="4648200" y="5222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6979" name="Text Box 6"/>
          <p:cNvSpPr txBox="1">
            <a:spLocks noChangeArrowheads="1"/>
          </p:cNvSpPr>
          <p:nvPr/>
        </p:nvSpPr>
        <p:spPr bwMode="auto">
          <a:xfrm>
            <a:off x="5319714" y="476250"/>
            <a:ext cx="149383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0   A   0</a:t>
            </a:r>
            <a:endParaRPr lang="en-US" altLang="zh-CN" sz="3200">
              <a:solidFill>
                <a:schemeClr val="tx2"/>
              </a:solidFill>
              <a:latin typeface="Times New Roman" panose="02020603050405020304" pitchFamily="18" charset="0"/>
            </a:endParaRPr>
          </a:p>
        </p:txBody>
      </p:sp>
      <p:sp>
        <p:nvSpPr>
          <p:cNvPr id="126980" name="Line 7"/>
          <p:cNvSpPr>
            <a:spLocks noChangeShapeType="1"/>
          </p:cNvSpPr>
          <p:nvPr/>
        </p:nvSpPr>
        <p:spPr bwMode="auto">
          <a:xfrm>
            <a:off x="52578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1" name="Line 8"/>
          <p:cNvSpPr>
            <a:spLocks noChangeShapeType="1"/>
          </p:cNvSpPr>
          <p:nvPr/>
        </p:nvSpPr>
        <p:spPr bwMode="auto">
          <a:xfrm>
            <a:off x="57912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2" name="Line 9"/>
          <p:cNvSpPr>
            <a:spLocks noChangeShapeType="1"/>
          </p:cNvSpPr>
          <p:nvPr/>
        </p:nvSpPr>
        <p:spPr bwMode="auto">
          <a:xfrm>
            <a:off x="63246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3" name="Line 10"/>
          <p:cNvSpPr>
            <a:spLocks noChangeShapeType="1"/>
          </p:cNvSpPr>
          <p:nvPr/>
        </p:nvSpPr>
        <p:spPr bwMode="auto">
          <a:xfrm>
            <a:off x="6858000" y="5222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4" name="Rectangle 11"/>
          <p:cNvSpPr>
            <a:spLocks noChangeArrowheads="1"/>
          </p:cNvSpPr>
          <p:nvPr/>
        </p:nvSpPr>
        <p:spPr bwMode="auto">
          <a:xfrm>
            <a:off x="2362200" y="21224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6985" name="Text Box 12"/>
          <p:cNvSpPr txBox="1">
            <a:spLocks noChangeArrowheads="1"/>
          </p:cNvSpPr>
          <p:nvPr/>
        </p:nvSpPr>
        <p:spPr bwMode="auto">
          <a:xfrm>
            <a:off x="2514601" y="2076450"/>
            <a:ext cx="23272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B   0   </a:t>
            </a:r>
            <a:endParaRPr lang="en-US" altLang="zh-CN" sz="3200">
              <a:solidFill>
                <a:schemeClr val="tx2"/>
              </a:solidFill>
              <a:latin typeface="Times New Roman" panose="02020603050405020304" pitchFamily="18" charset="0"/>
            </a:endParaRPr>
          </a:p>
        </p:txBody>
      </p:sp>
      <p:sp>
        <p:nvSpPr>
          <p:cNvPr id="126986" name="Line 13"/>
          <p:cNvSpPr>
            <a:spLocks noChangeShapeType="1"/>
          </p:cNvSpPr>
          <p:nvPr/>
        </p:nvSpPr>
        <p:spPr bwMode="auto">
          <a:xfrm>
            <a:off x="29718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7" name="Line 14"/>
          <p:cNvSpPr>
            <a:spLocks noChangeShapeType="1"/>
          </p:cNvSpPr>
          <p:nvPr/>
        </p:nvSpPr>
        <p:spPr bwMode="auto">
          <a:xfrm>
            <a:off x="35052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8" name="Line 15"/>
          <p:cNvSpPr>
            <a:spLocks noChangeShapeType="1"/>
          </p:cNvSpPr>
          <p:nvPr/>
        </p:nvSpPr>
        <p:spPr bwMode="auto">
          <a:xfrm>
            <a:off x="40386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9" name="Line 16"/>
          <p:cNvSpPr>
            <a:spLocks noChangeShapeType="1"/>
          </p:cNvSpPr>
          <p:nvPr/>
        </p:nvSpPr>
        <p:spPr bwMode="auto">
          <a:xfrm>
            <a:off x="45720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0" name="Rectangle 17"/>
          <p:cNvSpPr>
            <a:spLocks noChangeArrowheads="1"/>
          </p:cNvSpPr>
          <p:nvPr/>
        </p:nvSpPr>
        <p:spPr bwMode="auto">
          <a:xfrm>
            <a:off x="6858000" y="21224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6991" name="Text Box 18"/>
          <p:cNvSpPr txBox="1">
            <a:spLocks noChangeArrowheads="1"/>
          </p:cNvSpPr>
          <p:nvPr/>
        </p:nvSpPr>
        <p:spPr bwMode="auto">
          <a:xfrm>
            <a:off x="7000875" y="2076450"/>
            <a:ext cx="25527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0   C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a:t>
            </a:r>
            <a:endParaRPr lang="en-US" altLang="zh-CN" sz="3200">
              <a:solidFill>
                <a:schemeClr val="tx2"/>
              </a:solidFill>
              <a:latin typeface="Times New Roman" panose="02020603050405020304" pitchFamily="18" charset="0"/>
            </a:endParaRPr>
          </a:p>
        </p:txBody>
      </p:sp>
      <p:sp>
        <p:nvSpPr>
          <p:cNvPr id="126992" name="Line 19"/>
          <p:cNvSpPr>
            <a:spLocks noChangeShapeType="1"/>
          </p:cNvSpPr>
          <p:nvPr/>
        </p:nvSpPr>
        <p:spPr bwMode="auto">
          <a:xfrm>
            <a:off x="74676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3" name="Line 20"/>
          <p:cNvSpPr>
            <a:spLocks noChangeShapeType="1"/>
          </p:cNvSpPr>
          <p:nvPr/>
        </p:nvSpPr>
        <p:spPr bwMode="auto">
          <a:xfrm>
            <a:off x="80010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4" name="Line 21"/>
          <p:cNvSpPr>
            <a:spLocks noChangeShapeType="1"/>
          </p:cNvSpPr>
          <p:nvPr/>
        </p:nvSpPr>
        <p:spPr bwMode="auto">
          <a:xfrm>
            <a:off x="85344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5" name="Line 22"/>
          <p:cNvSpPr>
            <a:spLocks noChangeShapeType="1"/>
          </p:cNvSpPr>
          <p:nvPr/>
        </p:nvSpPr>
        <p:spPr bwMode="auto">
          <a:xfrm>
            <a:off x="9067800" y="21224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6" name="Rectangle 23"/>
          <p:cNvSpPr>
            <a:spLocks noChangeArrowheads="1"/>
          </p:cNvSpPr>
          <p:nvPr/>
        </p:nvSpPr>
        <p:spPr bwMode="auto">
          <a:xfrm>
            <a:off x="2895600" y="38750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6997" name="Text Box 24"/>
          <p:cNvSpPr txBox="1">
            <a:spLocks noChangeArrowheads="1"/>
          </p:cNvSpPr>
          <p:nvPr/>
        </p:nvSpPr>
        <p:spPr bwMode="auto">
          <a:xfrm>
            <a:off x="3276600" y="3829050"/>
            <a:ext cx="20018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sym typeface="Symbol" panose="05050102010706020507" pitchFamily="18" charset="2"/>
              </a:rPr>
              <a:t>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D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endParaRPr>
          </a:p>
        </p:txBody>
      </p:sp>
      <p:sp>
        <p:nvSpPr>
          <p:cNvPr id="126998" name="Line 25"/>
          <p:cNvSpPr>
            <a:spLocks noChangeShapeType="1"/>
          </p:cNvSpPr>
          <p:nvPr/>
        </p:nvSpPr>
        <p:spPr bwMode="auto">
          <a:xfrm>
            <a:off x="35052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99" name="Line 26"/>
          <p:cNvSpPr>
            <a:spLocks noChangeShapeType="1"/>
          </p:cNvSpPr>
          <p:nvPr/>
        </p:nvSpPr>
        <p:spPr bwMode="auto">
          <a:xfrm>
            <a:off x="40386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0" name="Line 27"/>
          <p:cNvSpPr>
            <a:spLocks noChangeShapeType="1"/>
          </p:cNvSpPr>
          <p:nvPr/>
        </p:nvSpPr>
        <p:spPr bwMode="auto">
          <a:xfrm>
            <a:off x="45720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1" name="Line 28"/>
          <p:cNvSpPr>
            <a:spLocks noChangeShapeType="1"/>
          </p:cNvSpPr>
          <p:nvPr/>
        </p:nvSpPr>
        <p:spPr bwMode="auto">
          <a:xfrm>
            <a:off x="51054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2" name="Rectangle 29"/>
          <p:cNvSpPr>
            <a:spLocks noChangeArrowheads="1"/>
          </p:cNvSpPr>
          <p:nvPr/>
        </p:nvSpPr>
        <p:spPr bwMode="auto">
          <a:xfrm>
            <a:off x="6324600" y="3875088"/>
            <a:ext cx="2743200" cy="533400"/>
          </a:xfrm>
          <a:prstGeom prst="rect">
            <a:avLst/>
          </a:prstGeom>
          <a:solidFill>
            <a:srgbClr val="FFFFCC"/>
          </a:solidFill>
          <a:ln w="95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7003" name="Text Box 30"/>
          <p:cNvSpPr txBox="1">
            <a:spLocks noChangeArrowheads="1"/>
          </p:cNvSpPr>
          <p:nvPr/>
        </p:nvSpPr>
        <p:spPr bwMode="auto">
          <a:xfrm>
            <a:off x="7010401" y="3829050"/>
            <a:ext cx="177641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E   </a:t>
            </a:r>
            <a:r>
              <a:rPr lang="en-US" altLang="zh-CN" sz="3200">
                <a:solidFill>
                  <a:schemeClr val="accent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endParaRPr>
          </a:p>
        </p:txBody>
      </p:sp>
      <p:sp>
        <p:nvSpPr>
          <p:cNvPr id="127004" name="Line 31"/>
          <p:cNvSpPr>
            <a:spLocks noChangeShapeType="1"/>
          </p:cNvSpPr>
          <p:nvPr/>
        </p:nvSpPr>
        <p:spPr bwMode="auto">
          <a:xfrm>
            <a:off x="69342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5" name="Line 32"/>
          <p:cNvSpPr>
            <a:spLocks noChangeShapeType="1"/>
          </p:cNvSpPr>
          <p:nvPr/>
        </p:nvSpPr>
        <p:spPr bwMode="auto">
          <a:xfrm>
            <a:off x="74676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6" name="Line 33"/>
          <p:cNvSpPr>
            <a:spLocks noChangeShapeType="1"/>
          </p:cNvSpPr>
          <p:nvPr/>
        </p:nvSpPr>
        <p:spPr bwMode="auto">
          <a:xfrm>
            <a:off x="80010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7" name="Line 34"/>
          <p:cNvSpPr>
            <a:spLocks noChangeShapeType="1"/>
          </p:cNvSpPr>
          <p:nvPr/>
        </p:nvSpPr>
        <p:spPr bwMode="auto">
          <a:xfrm>
            <a:off x="8534400" y="3875088"/>
            <a:ext cx="0" cy="533400"/>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8" name="Line 35"/>
          <p:cNvSpPr>
            <a:spLocks noChangeShapeType="1"/>
          </p:cNvSpPr>
          <p:nvPr/>
        </p:nvSpPr>
        <p:spPr bwMode="auto">
          <a:xfrm flipH="1">
            <a:off x="3886200" y="827088"/>
            <a:ext cx="1066800" cy="12954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09" name="Line 36"/>
          <p:cNvSpPr>
            <a:spLocks noChangeShapeType="1"/>
          </p:cNvSpPr>
          <p:nvPr/>
        </p:nvSpPr>
        <p:spPr bwMode="auto">
          <a:xfrm>
            <a:off x="7162800" y="750888"/>
            <a:ext cx="990600" cy="13716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0" name="Line 37"/>
          <p:cNvSpPr>
            <a:spLocks noChangeShapeType="1"/>
          </p:cNvSpPr>
          <p:nvPr/>
        </p:nvSpPr>
        <p:spPr bwMode="auto">
          <a:xfrm>
            <a:off x="4800600" y="2351088"/>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1" name="Line 38"/>
          <p:cNvSpPr>
            <a:spLocks noChangeShapeType="1"/>
          </p:cNvSpPr>
          <p:nvPr/>
        </p:nvSpPr>
        <p:spPr bwMode="auto">
          <a:xfrm flipH="1">
            <a:off x="6781800" y="2351088"/>
            <a:ext cx="457200" cy="1524000"/>
          </a:xfrm>
          <a:prstGeom prst="line">
            <a:avLst/>
          </a:prstGeom>
          <a:noFill/>
          <a:ln w="31750">
            <a:solidFill>
              <a:srgbClr val="009900"/>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2" name="Line 39"/>
          <p:cNvSpPr>
            <a:spLocks noChangeShapeType="1"/>
          </p:cNvSpPr>
          <p:nvPr/>
        </p:nvSpPr>
        <p:spPr bwMode="auto">
          <a:xfrm flipH="1">
            <a:off x="6019800" y="65088"/>
            <a:ext cx="228600" cy="4572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3" name="Text Box 40"/>
          <p:cNvSpPr txBox="1">
            <a:spLocks noChangeArrowheads="1"/>
          </p:cNvSpPr>
          <p:nvPr/>
        </p:nvSpPr>
        <p:spPr bwMode="auto">
          <a:xfrm>
            <a:off x="5029201" y="-57150"/>
            <a:ext cx="90646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sp>
        <p:nvSpPr>
          <p:cNvPr id="127014" name="Text Box 41"/>
          <p:cNvSpPr txBox="1">
            <a:spLocks noChangeArrowheads="1"/>
          </p:cNvSpPr>
          <p:nvPr/>
        </p:nvSpPr>
        <p:spPr bwMode="auto">
          <a:xfrm>
            <a:off x="8763001" y="1284289"/>
            <a:ext cx="77152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pre</a:t>
            </a:r>
          </a:p>
        </p:txBody>
      </p:sp>
      <p:sp>
        <p:nvSpPr>
          <p:cNvPr id="127015" name="Line 42"/>
          <p:cNvSpPr>
            <a:spLocks noChangeShapeType="1"/>
          </p:cNvSpPr>
          <p:nvPr/>
        </p:nvSpPr>
        <p:spPr bwMode="auto">
          <a:xfrm flipH="1">
            <a:off x="8458200" y="1589088"/>
            <a:ext cx="304800" cy="533400"/>
          </a:xfrm>
          <a:prstGeom prst="line">
            <a:avLst/>
          </a:prstGeom>
          <a:noFill/>
          <a:ln w="31750">
            <a:solidFill>
              <a:srgbClr val="00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6" name="Line 43"/>
          <p:cNvSpPr>
            <a:spLocks noChangeShapeType="1"/>
          </p:cNvSpPr>
          <p:nvPr/>
        </p:nvSpPr>
        <p:spPr bwMode="auto">
          <a:xfrm flipH="1" flipV="1">
            <a:off x="2819400" y="2732088"/>
            <a:ext cx="3810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7" name="Line 44"/>
          <p:cNvSpPr>
            <a:spLocks noChangeShapeType="1"/>
          </p:cNvSpPr>
          <p:nvPr/>
        </p:nvSpPr>
        <p:spPr bwMode="auto">
          <a:xfrm flipV="1">
            <a:off x="5334000" y="1131888"/>
            <a:ext cx="5334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8" name="Line 45"/>
          <p:cNvSpPr>
            <a:spLocks noChangeShapeType="1"/>
          </p:cNvSpPr>
          <p:nvPr/>
        </p:nvSpPr>
        <p:spPr bwMode="auto">
          <a:xfrm flipH="1" flipV="1">
            <a:off x="6248400" y="1131888"/>
            <a:ext cx="381000" cy="29718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19" name="Line 46"/>
          <p:cNvSpPr>
            <a:spLocks noChangeShapeType="1"/>
          </p:cNvSpPr>
          <p:nvPr/>
        </p:nvSpPr>
        <p:spPr bwMode="auto">
          <a:xfrm flipV="1">
            <a:off x="8763000" y="2732088"/>
            <a:ext cx="457200" cy="1371600"/>
          </a:xfrm>
          <a:prstGeom prst="line">
            <a:avLst/>
          </a:prstGeom>
          <a:noFill/>
          <a:ln w="31750">
            <a:solidFill>
              <a:schemeClr val="accent2"/>
            </a:solidFill>
            <a:round/>
            <a:headEnd type="oval"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20" name="Text Box 47"/>
          <p:cNvSpPr txBox="1">
            <a:spLocks noChangeArrowheads="1"/>
          </p:cNvSpPr>
          <p:nvPr/>
        </p:nvSpPr>
        <p:spPr bwMode="auto">
          <a:xfrm>
            <a:off x="8570234" y="854583"/>
            <a:ext cx="1420582"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a:solidFill>
                  <a:schemeClr val="tx2"/>
                </a:solidFill>
                <a:latin typeface="Times New Roman" panose="02020603050405020304" pitchFamily="18" charset="0"/>
                <a:ea typeface="隶书" panose="02010509060101010101" pitchFamily="49" charset="-122"/>
              </a:rPr>
              <a:t>后处理</a:t>
            </a:r>
            <a:endParaRPr lang="zh-CN" altLang="en-US" sz="2400">
              <a:latin typeface="Times New Roman" panose="02020603050405020304" pitchFamily="18" charset="0"/>
            </a:endParaRPr>
          </a:p>
        </p:txBody>
      </p:sp>
      <p:sp>
        <p:nvSpPr>
          <p:cNvPr id="45" name="Rectangle 2"/>
          <p:cNvSpPr txBox="1">
            <a:spLocks noChangeArrowheads="1"/>
          </p:cNvSpPr>
          <p:nvPr/>
        </p:nvSpPr>
        <p:spPr>
          <a:xfrm>
            <a:off x="3103564" y="5057775"/>
            <a:ext cx="5832475" cy="17732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void </a:t>
            </a:r>
            <a:r>
              <a:rPr lang="en-US" altLang="zh-CN" sz="1100" b="0" dirty="0" err="1">
                <a:latin typeface="Times New Roman" panose="02020603050405020304" pitchFamily="18" charset="0"/>
                <a:ea typeface="隶书" panose="02010509060101010101" pitchFamily="49" charset="-122"/>
              </a:rPr>
              <a:t>ThreadTree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t>
            </a:r>
            <a:r>
              <a:rPr lang="en-US" altLang="zh-CN" sz="1100" b="0" dirty="0">
                <a:latin typeface="Times New Roman" panose="02020603050405020304" pitchFamily="18" charset="0"/>
                <a:ea typeface="隶书" panose="02010509060101010101" pitchFamily="49" charset="-122"/>
              </a:rPr>
              <a:t>current</a:t>
            </a: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ThreadNode</a:t>
            </a:r>
            <a:r>
              <a:rPr lang="en-US" altLang="zh-CN" sz="1100" dirty="0">
                <a:latin typeface="Times New Roman" panose="02020603050405020304" pitchFamily="18" charset="0"/>
                <a:ea typeface="隶书" panose="02010509060101010101" pitchFamily="49" charset="-122"/>
              </a:rPr>
              <a:t>&lt;</a:t>
            </a:r>
            <a:r>
              <a:rPr lang="en-US" altLang="zh-CN" sz="1100" b="0" dirty="0">
                <a:latin typeface="Times New Roman" panose="02020603050405020304" pitchFamily="18" charset="0"/>
                <a:ea typeface="隶书" panose="02010509060101010101" pitchFamily="49" charset="-122"/>
              </a:rPr>
              <a:t>T</a:t>
            </a:r>
            <a:r>
              <a:rPr lang="en-US" altLang="zh-CN" sz="1100" dirty="0">
                <a:latin typeface="Times New Roman" panose="02020603050405020304" pitchFamily="18" charset="0"/>
                <a:ea typeface="隶书" panose="02010509060101010101" pitchFamily="49" charset="-122"/>
              </a:rPr>
              <a:t>&gt; *&amp; </a:t>
            </a:r>
            <a:r>
              <a:rPr lang="en-US" altLang="zh-CN" sz="1100" b="0" dirty="0">
                <a:latin typeface="Times New Roman" panose="02020603050405020304" pitchFamily="18" charset="0"/>
                <a:ea typeface="隶书" panose="02010509060101010101" pitchFamily="49" charset="-122"/>
              </a:rPr>
              <a:t>pre)</a:t>
            </a:r>
            <a:r>
              <a:rPr lang="en-US" altLang="zh-CN" sz="11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(current == NULL)</a:t>
            </a:r>
            <a:r>
              <a:rPr lang="en-US" altLang="zh-CN" sz="1100" dirty="0">
                <a:latin typeface="Times New Roman" panose="02020603050405020304" pitchFamily="18" charset="0"/>
                <a:ea typeface="隶书" panose="02010509060101010101" pitchFamily="49" charset="-122"/>
              </a:rPr>
              <a:t> return;</a:t>
            </a:r>
          </a:p>
          <a:p>
            <a:pPr>
              <a:spcBef>
                <a:spcPct val="5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(current-&gt;</a:t>
            </a:r>
            <a:r>
              <a:rPr lang="en-US" altLang="zh-CN" sz="1100" b="0" dirty="0" err="1">
                <a:latin typeface="Times New Roman" panose="02020603050405020304" pitchFamily="18" charset="0"/>
                <a:ea typeface="隶书" panose="02010509060101010101" pitchFamily="49" charset="-122"/>
              </a:rPr>
              <a:t>leftChild</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1100" dirty="0">
                <a:latin typeface="Times New Roman" panose="02020603050405020304" pitchFamily="18" charset="0"/>
                <a:ea typeface="隶书" panose="02010509060101010101" pitchFamily="49" charset="-122"/>
              </a:rPr>
              <a:t>	</a:t>
            </a:r>
            <a:r>
              <a:rPr lang="en-US" altLang="zh-CN" sz="1100" dirty="0">
                <a:latin typeface="Times New Roman" panose="02020603050405020304" pitchFamily="18" charset="0"/>
                <a:ea typeface="隶书" panose="02010509060101010101" pitchFamily="49" charset="-122"/>
              </a:rPr>
              <a:t>if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NULL) </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leftChild</a:t>
            </a:r>
            <a:r>
              <a:rPr lang="en-US" altLang="zh-CN" sz="1100" b="0" dirty="0">
                <a:latin typeface="Times New Roman" panose="02020603050405020304" pitchFamily="18" charset="0"/>
                <a:ea typeface="隶书" panose="02010509060101010101" pitchFamily="49" charset="-122"/>
              </a:rPr>
              <a:t> = pre</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ltag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 	if </a:t>
            </a:r>
            <a:r>
              <a:rPr lang="en-US" altLang="zh-CN" sz="1100" b="0" dirty="0">
                <a:latin typeface="Times New Roman" panose="02020603050405020304" pitchFamily="18" charset="0"/>
                <a:ea typeface="隶书" panose="02010509060101010101" pitchFamily="49" charset="-122"/>
              </a:rPr>
              <a:t>(pre != NULL</a:t>
            </a:r>
            <a:r>
              <a:rPr lang="en-US" altLang="zh-CN" sz="1100" dirty="0">
                <a:latin typeface="Times New Roman" panose="02020603050405020304" pitchFamily="18" charset="0"/>
                <a:ea typeface="隶书" panose="02010509060101010101" pitchFamily="49" charset="-122"/>
              </a:rPr>
              <a:t> &amp;&amp;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NULL)</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b="0" dirty="0">
                <a:latin typeface="Times New Roman" panose="02020603050405020304" pitchFamily="18" charset="0"/>
                <a:ea typeface="隶书" panose="02010509060101010101" pitchFamily="49" charset="-122"/>
              </a:rPr>
              <a:t>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pre</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rtag</a:t>
            </a:r>
            <a:r>
              <a:rPr lang="en-US" altLang="zh-CN" sz="1100" b="0" dirty="0">
                <a:latin typeface="Times New Roman" panose="02020603050405020304" pitchFamily="18" charset="0"/>
                <a:ea typeface="隶书" panose="02010509060101010101" pitchFamily="49" charset="-122"/>
              </a:rPr>
              <a:t> = 1</a:t>
            </a: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b="0" dirty="0">
                <a:latin typeface="Times New Roman" panose="02020603050405020304" pitchFamily="18" charset="0"/>
                <a:ea typeface="隶书" panose="02010509060101010101" pitchFamily="49" charset="-122"/>
              </a:rPr>
              <a:t>     	pre = current</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zh-CN" altLang="en-US" sz="1100" b="0" dirty="0">
                <a:latin typeface="Times New Roman" panose="02020603050405020304" pitchFamily="18" charset="0"/>
                <a:ea typeface="隶书" panose="02010509060101010101" pitchFamily="49" charset="-122"/>
              </a:rPr>
              <a:t>	</a:t>
            </a:r>
            <a:r>
              <a:rPr lang="en-US" altLang="zh-CN" sz="1100" b="0" dirty="0" err="1">
                <a:latin typeface="Times New Roman" panose="02020603050405020304" pitchFamily="18" charset="0"/>
                <a:ea typeface="隶书" panose="02010509060101010101" pitchFamily="49" charset="-122"/>
              </a:rPr>
              <a:t>createInThread</a:t>
            </a:r>
            <a:r>
              <a:rPr lang="en-US" altLang="zh-CN" sz="1100" b="0" dirty="0">
                <a:latin typeface="Times New Roman" panose="02020603050405020304" pitchFamily="18" charset="0"/>
                <a:ea typeface="隶书" panose="02010509060101010101" pitchFamily="49" charset="-122"/>
              </a:rPr>
              <a:t> (current</a:t>
            </a:r>
            <a:r>
              <a:rPr lang="en-US" altLang="zh-CN" sz="1100" b="0" dirty="0">
                <a:latin typeface="楷体_GB2312" pitchFamily="49" charset="-122"/>
              </a:rPr>
              <a:t>-&gt;</a:t>
            </a:r>
            <a:r>
              <a:rPr lang="en-US" altLang="zh-CN" sz="1100" b="0" dirty="0" err="1">
                <a:latin typeface="Times New Roman" panose="02020603050405020304" pitchFamily="18" charset="0"/>
                <a:ea typeface="隶书" panose="02010509060101010101" pitchFamily="49" charset="-122"/>
              </a:rPr>
              <a:t>rightChild</a:t>
            </a:r>
            <a:r>
              <a:rPr lang="en-US" altLang="zh-CN" sz="1100" dirty="0">
                <a:latin typeface="Times New Roman" panose="02020603050405020304" pitchFamily="18" charset="0"/>
                <a:ea typeface="隶书" panose="02010509060101010101" pitchFamily="49" charset="-122"/>
              </a:rPr>
              <a:t>, </a:t>
            </a:r>
            <a:r>
              <a:rPr lang="en-US" altLang="zh-CN" sz="1100" b="0" dirty="0">
                <a:latin typeface="Times New Roman" panose="02020603050405020304" pitchFamily="18" charset="0"/>
                <a:ea typeface="隶书" panose="02010509060101010101" pitchFamily="49" charset="-122"/>
              </a:rPr>
              <a:t> pre)</a:t>
            </a:r>
            <a:r>
              <a:rPr lang="en-US" altLang="zh-CN" sz="1100" dirty="0">
                <a:latin typeface="Times New Roman" panose="02020603050405020304" pitchFamily="18" charset="0"/>
                <a:ea typeface="隶书" panose="02010509060101010101" pitchFamily="49" charset="-122"/>
              </a:rPr>
              <a:t>;</a:t>
            </a:r>
            <a:r>
              <a:rPr lang="en-US" altLang="zh-CN" sz="1100" b="0" dirty="0">
                <a:latin typeface="Times New Roman" panose="02020603050405020304" pitchFamily="18" charset="0"/>
                <a:ea typeface="隶书" panose="02010509060101010101" pitchFamily="49" charset="-122"/>
              </a:rPr>
              <a:t> </a:t>
            </a:r>
            <a:endParaRPr lang="zh-CN" altLang="en-US" sz="1100" b="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100" dirty="0">
                <a:latin typeface="Times New Roman" panose="02020603050405020304" pitchFamily="18" charset="0"/>
                <a:ea typeface="隶书" panose="02010509060101010101" pitchFamily="49" charset="-122"/>
              </a:rPr>
              <a:t>};</a:t>
            </a:r>
            <a:endParaRPr lang="en-US" altLang="zh-CN" sz="11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5"/>
          <p:cNvSpPr>
            <a:spLocks noGrp="1" noChangeArrowheads="1"/>
          </p:cNvSpPr>
          <p:nvPr>
            <p:ph type="title"/>
          </p:nvPr>
        </p:nvSpPr>
        <p:spPr>
          <a:xfrm>
            <a:off x="263352" y="-117621"/>
            <a:ext cx="6624637" cy="1100137"/>
          </a:xfrm>
        </p:spPr>
        <p:txBody>
          <a:bodyPr>
            <a:normAutofit/>
          </a:bodyPr>
          <a:lstStyle/>
          <a:p>
            <a:r>
              <a:rPr lang="zh-CN" altLang="en-US" sz="4800" b="1" dirty="0">
                <a:latin typeface="华文新魏" panose="02010800040101010101" pitchFamily="2" charset="-122"/>
                <a:ea typeface="华文新魏" panose="02010800040101010101" pitchFamily="2" charset="-122"/>
              </a:rPr>
              <a:t>第五章 树与二叉树</a:t>
            </a:r>
          </a:p>
        </p:txBody>
      </p:sp>
      <p:sp>
        <p:nvSpPr>
          <p:cNvPr id="115718" name="Rectangle 6"/>
          <p:cNvSpPr>
            <a:spLocks noGrp="1" noChangeArrowheads="1"/>
          </p:cNvSpPr>
          <p:nvPr>
            <p:ph idx="1"/>
          </p:nvPr>
        </p:nvSpPr>
        <p:spPr>
          <a:xfrm>
            <a:off x="1775520" y="1230622"/>
            <a:ext cx="4810125" cy="4752975"/>
          </a:xfrm>
        </p:spPr>
        <p:txBody>
          <a:bodyPr/>
          <a:lstStyle/>
          <a:p>
            <a:pPr>
              <a:spcBef>
                <a:spcPct val="10000"/>
              </a:spcBef>
              <a:buClr>
                <a:srgbClr val="800080"/>
              </a:buClr>
              <a:buSzPct val="50000"/>
              <a:defRPr/>
            </a:pPr>
            <a:r>
              <a:rPr lang="zh-CN" altLang="en-US" sz="3400" b="1" dirty="0">
                <a:latin typeface="Times New Roman" panose="02020603050405020304" pitchFamily="18" charset="0"/>
                <a:ea typeface="仿宋_GB2312" pitchFamily="49" charset="-122"/>
                <a:hlinkClick r:id="rId2" action="ppaction://hlinksldjump"/>
              </a:rPr>
              <a:t>树和森林的概念</a:t>
            </a:r>
            <a:endParaRPr lang="zh-CN" altLang="en-US" sz="3400" dirty="0">
              <a:latin typeface="Times New Roman" panose="02020603050405020304" pitchFamily="18" charset="0"/>
              <a:ea typeface="仿宋_GB2312" pitchFamily="49" charset="-122"/>
              <a:hlinkClick r:id="rId2" action="ppaction://hlinksldjump"/>
            </a:endParaRPr>
          </a:p>
          <a:p>
            <a:pPr>
              <a:spcBef>
                <a:spcPct val="10000"/>
              </a:spcBef>
              <a:buClr>
                <a:srgbClr val="800080"/>
              </a:buClr>
              <a:buSzPct val="50000"/>
              <a:defRPr/>
            </a:pPr>
            <a:r>
              <a:rPr lang="zh-CN" altLang="en-US" sz="3400" b="1" dirty="0">
                <a:latin typeface="Times New Roman" panose="02020603050405020304" pitchFamily="18" charset="0"/>
                <a:ea typeface="仿宋_GB2312" pitchFamily="49" charset="-122"/>
                <a:hlinkClick r:id="rId2" action="ppaction://hlinksldjump"/>
              </a:rPr>
              <a:t>二叉树 </a:t>
            </a:r>
            <a:endParaRPr lang="zh-CN" altLang="en-US" sz="3400" b="1" dirty="0">
              <a:latin typeface="Times New Roman" panose="02020603050405020304" pitchFamily="18" charset="0"/>
              <a:ea typeface="仿宋_GB2312" pitchFamily="49" charset="-122"/>
              <a:hlinkClick r:id="rId3" action="ppaction://hlinksldjump"/>
            </a:endParaRPr>
          </a:p>
          <a:p>
            <a:pPr>
              <a:spcBef>
                <a:spcPct val="10000"/>
              </a:spcBef>
              <a:buClr>
                <a:srgbClr val="800080"/>
              </a:buClr>
              <a:buSzPct val="50000"/>
              <a:defRPr/>
            </a:pPr>
            <a:r>
              <a:rPr lang="zh-CN" altLang="en-US" sz="3400" b="1" dirty="0">
                <a:latin typeface="Times New Roman" panose="02020603050405020304" pitchFamily="18" charset="0"/>
                <a:ea typeface="仿宋_GB2312" pitchFamily="49" charset="-122"/>
                <a:hlinkClick r:id="rId2" action="ppaction://hlinksldjump"/>
              </a:rPr>
              <a:t>二叉树遍历</a:t>
            </a:r>
          </a:p>
          <a:p>
            <a:pPr>
              <a:spcBef>
                <a:spcPct val="10000"/>
              </a:spcBef>
              <a:buClr>
                <a:srgbClr val="800080"/>
              </a:buClr>
              <a:buSzPct val="50000"/>
              <a:defRPr/>
            </a:pPr>
            <a:r>
              <a:rPr lang="zh-CN" altLang="en-US" sz="3400" b="1" dirty="0">
                <a:latin typeface="Times New Roman" panose="02020603050405020304" pitchFamily="18" charset="0"/>
                <a:ea typeface="仿宋_GB2312" pitchFamily="49" charset="-122"/>
                <a:hlinkClick r:id="rId4" action="ppaction://hlinksldjump"/>
              </a:rPr>
              <a:t>二叉树的计数</a:t>
            </a:r>
          </a:p>
          <a:p>
            <a:pPr>
              <a:spcBef>
                <a:spcPct val="10000"/>
              </a:spcBef>
              <a:buClr>
                <a:srgbClr val="800080"/>
              </a:buClr>
              <a:buSzPct val="50000"/>
              <a:defRPr/>
            </a:pPr>
            <a:r>
              <a:rPr lang="zh-CN" altLang="en-US" sz="3400" b="1" dirty="0">
                <a:latin typeface="Times New Roman" panose="02020603050405020304" pitchFamily="18" charset="0"/>
                <a:ea typeface="仿宋_GB2312" pitchFamily="49" charset="-122"/>
                <a:hlinkClick r:id="rId5" action="ppaction://hlinksldjump"/>
              </a:rPr>
              <a:t>线索化二叉树</a:t>
            </a:r>
            <a:endParaRPr lang="zh-CN" altLang="en-US" sz="3400" b="1" dirty="0">
              <a:latin typeface="Times New Roman" panose="02020603050405020304" pitchFamily="18" charset="0"/>
              <a:ea typeface="仿宋_GB2312" pitchFamily="49" charset="-122"/>
              <a:hlinkClick r:id="rId6" action="ppaction://hlinksldjump"/>
            </a:endParaRPr>
          </a:p>
          <a:p>
            <a:pPr>
              <a:spcBef>
                <a:spcPct val="10000"/>
              </a:spcBef>
              <a:buClr>
                <a:srgbClr val="800080"/>
              </a:buClr>
              <a:buSzPct val="50000"/>
              <a:defRPr/>
            </a:pPr>
            <a:r>
              <a:rPr lang="zh-CN" altLang="en-US" sz="3400" b="1" dirty="0">
                <a:latin typeface="Times New Roman" panose="02020603050405020304" pitchFamily="18" charset="0"/>
                <a:ea typeface="仿宋_GB2312" pitchFamily="49" charset="-122"/>
                <a:hlinkClick r:id="rId7" action="ppaction://hlinksldjump"/>
              </a:rPr>
              <a:t>树与森林</a:t>
            </a:r>
            <a:endParaRPr lang="zh-CN" altLang="en-US" sz="3400" b="1" dirty="0">
              <a:latin typeface="Times New Roman" panose="02020603050405020304" pitchFamily="18" charset="0"/>
              <a:ea typeface="仿宋_GB2312" pitchFamily="49" charset="-122"/>
            </a:endParaRPr>
          </a:p>
          <a:p>
            <a:pPr>
              <a:spcBef>
                <a:spcPct val="10000"/>
              </a:spcBef>
              <a:buClr>
                <a:srgbClr val="800080"/>
              </a:buClr>
              <a:buSzPct val="50000"/>
              <a:defRPr/>
            </a:pPr>
            <a:r>
              <a:rPr lang="zh-CN" altLang="zh-CN" sz="3400" b="1" dirty="0">
                <a:latin typeface="Times New Roman" panose="02020603050405020304" pitchFamily="18" charset="0"/>
                <a:ea typeface="仿宋_GB2312" pitchFamily="49" charset="-122"/>
                <a:hlinkClick r:id="rId8" action="ppaction://hlinksldjump"/>
              </a:rPr>
              <a:t>堆</a:t>
            </a:r>
            <a:endParaRPr lang="zh-CN" altLang="en-US" sz="3400" b="1" dirty="0">
              <a:latin typeface="Times New Roman" panose="02020603050405020304" pitchFamily="18" charset="0"/>
              <a:ea typeface="仿宋_GB2312" pitchFamily="49" charset="-122"/>
              <a:hlinkClick r:id="rId9" action="ppaction://hlinksldjump"/>
            </a:endParaRPr>
          </a:p>
          <a:p>
            <a:pPr>
              <a:spcBef>
                <a:spcPct val="10000"/>
              </a:spcBef>
              <a:buClr>
                <a:srgbClr val="800080"/>
              </a:buClr>
              <a:buSzPct val="50000"/>
              <a:defRPr/>
            </a:pPr>
            <a:r>
              <a:rPr lang="en-US" altLang="zh-CN" sz="3400" b="1" dirty="0">
                <a:latin typeface="Times New Roman" panose="02020603050405020304" pitchFamily="18" charset="0"/>
                <a:ea typeface="仿宋_GB2312" pitchFamily="49" charset="-122"/>
                <a:hlinkClick r:id="rId10" action="ppaction://hlinksldjump"/>
              </a:rPr>
              <a:t>Huffman</a:t>
            </a:r>
            <a:r>
              <a:rPr lang="zh-CN" altLang="en-US" sz="3400" b="1" dirty="0">
                <a:latin typeface="Times New Roman" panose="02020603050405020304" pitchFamily="18" charset="0"/>
                <a:ea typeface="仿宋_GB2312" pitchFamily="49" charset="-122"/>
                <a:hlinkClick r:id="rId10" action="ppaction://hlinksldjump"/>
              </a:rPr>
              <a:t>树</a:t>
            </a:r>
            <a:endParaRPr lang="zh-CN" altLang="en-US" sz="3400" b="1" dirty="0">
              <a:latin typeface="Times New Roman" panose="02020603050405020304" pitchFamily="18" charset="0"/>
              <a:ea typeface="仿宋_GB2312" pitchFamily="49" charset="-122"/>
            </a:endParaRPr>
          </a:p>
        </p:txBody>
      </p:sp>
      <p:pic>
        <p:nvPicPr>
          <p:cNvPr id="4" name="图片 1"/>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744072" y="4869160"/>
            <a:ext cx="3893493" cy="93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1970" name="Picture 2" descr="https://ss0.bdstatic.com/70cFvHSh_Q1YnxGkpoWK1HF6hhy/it/u=848235170,3264495106&amp;fm=26&amp;gp=0.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48705" y="1556792"/>
            <a:ext cx="3527868" cy="25188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Line 2"/>
          <p:cNvSpPr>
            <a:spLocks noChangeShapeType="1"/>
          </p:cNvSpPr>
          <p:nvPr/>
        </p:nvSpPr>
        <p:spPr bwMode="auto">
          <a:xfrm>
            <a:off x="3810000" y="1905000"/>
            <a:ext cx="304800" cy="45720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3" name="Line 3"/>
          <p:cNvSpPr>
            <a:spLocks noChangeShapeType="1"/>
          </p:cNvSpPr>
          <p:nvPr/>
        </p:nvSpPr>
        <p:spPr bwMode="auto">
          <a:xfrm>
            <a:off x="4332288" y="2744788"/>
            <a:ext cx="239712" cy="455612"/>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4" name="Line 4"/>
          <p:cNvSpPr>
            <a:spLocks noChangeShapeType="1"/>
          </p:cNvSpPr>
          <p:nvPr/>
        </p:nvSpPr>
        <p:spPr bwMode="auto">
          <a:xfrm>
            <a:off x="4876800" y="3657600"/>
            <a:ext cx="228600" cy="38100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5" name="Line 5"/>
          <p:cNvSpPr>
            <a:spLocks noChangeShapeType="1"/>
          </p:cNvSpPr>
          <p:nvPr/>
        </p:nvSpPr>
        <p:spPr bwMode="auto">
          <a:xfrm flipH="1">
            <a:off x="4343400" y="3733800"/>
            <a:ext cx="228600" cy="38100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6" name="Line 6"/>
          <p:cNvSpPr>
            <a:spLocks noChangeShapeType="1"/>
          </p:cNvSpPr>
          <p:nvPr/>
        </p:nvSpPr>
        <p:spPr bwMode="auto">
          <a:xfrm>
            <a:off x="4343400" y="4495800"/>
            <a:ext cx="228600" cy="53340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7" name="Line 7"/>
          <p:cNvSpPr>
            <a:spLocks noChangeShapeType="1"/>
          </p:cNvSpPr>
          <p:nvPr/>
        </p:nvSpPr>
        <p:spPr bwMode="auto">
          <a:xfrm flipH="1">
            <a:off x="2895601" y="1844676"/>
            <a:ext cx="608013" cy="517525"/>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8" name="Line 8"/>
          <p:cNvSpPr>
            <a:spLocks noChangeShapeType="1"/>
          </p:cNvSpPr>
          <p:nvPr/>
        </p:nvSpPr>
        <p:spPr bwMode="auto">
          <a:xfrm>
            <a:off x="2819400" y="2743200"/>
            <a:ext cx="381000" cy="53340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9" name="Line 9"/>
          <p:cNvSpPr>
            <a:spLocks noChangeShapeType="1"/>
          </p:cNvSpPr>
          <p:nvPr/>
        </p:nvSpPr>
        <p:spPr bwMode="auto">
          <a:xfrm flipH="1">
            <a:off x="2895600" y="3657600"/>
            <a:ext cx="228600" cy="38100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10" name="Line 10"/>
          <p:cNvSpPr>
            <a:spLocks noChangeShapeType="1"/>
          </p:cNvSpPr>
          <p:nvPr/>
        </p:nvSpPr>
        <p:spPr bwMode="auto">
          <a:xfrm>
            <a:off x="2895601" y="4495801"/>
            <a:ext cx="284163" cy="481013"/>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11" name="Line 11"/>
          <p:cNvSpPr>
            <a:spLocks noChangeShapeType="1"/>
          </p:cNvSpPr>
          <p:nvPr/>
        </p:nvSpPr>
        <p:spPr bwMode="auto">
          <a:xfrm flipH="1">
            <a:off x="2171700" y="2743200"/>
            <a:ext cx="342900" cy="433388"/>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12" name="Text Box 12"/>
          <p:cNvSpPr txBox="1">
            <a:spLocks noChangeArrowheads="1"/>
          </p:cNvSpPr>
          <p:nvPr/>
        </p:nvSpPr>
        <p:spPr bwMode="auto">
          <a:xfrm>
            <a:off x="6096000" y="2076988"/>
            <a:ext cx="4933950" cy="4315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10000"/>
              </a:lnSpc>
            </a:pPr>
            <a:r>
              <a:rPr lang="en-US" altLang="zh-CN" sz="2800" dirty="0">
                <a:latin typeface="Times New Roman" panose="02020603050405020304" pitchFamily="18" charset="0"/>
                <a:ea typeface="隶书" panose="02010509060101010101" pitchFamily="49" charset="-122"/>
              </a:rPr>
              <a:t>if (current</a:t>
            </a:r>
            <a:r>
              <a:rPr lang="en-US" altLang="zh-CN" sz="2800" dirty="0">
                <a:latin typeface="楷体_GB2312" pitchFamily="49" charset="-122"/>
                <a:ea typeface="楷体_GB2312" pitchFamily="49" charset="-122"/>
              </a:rPr>
              <a:t>-&gt;</a:t>
            </a:r>
            <a:r>
              <a:rPr lang="en-US" altLang="zh-CN" sz="2800" dirty="0" err="1">
                <a:latin typeface="Times New Roman" panose="02020603050405020304" pitchFamily="18" charset="0"/>
                <a:ea typeface="隶书" panose="02010509060101010101" pitchFamily="49" charset="-122"/>
                <a:sym typeface="Symbol" panose="05050102010706020507" pitchFamily="18" charset="2"/>
              </a:rPr>
              <a:t>rtag</a:t>
            </a:r>
            <a:r>
              <a:rPr lang="en-US" altLang="zh-CN" sz="2800" dirty="0">
                <a:latin typeface="Times New Roman" panose="02020603050405020304" pitchFamily="18" charset="0"/>
                <a:ea typeface="隶书" panose="02010509060101010101" pitchFamily="49" charset="-122"/>
                <a:sym typeface="Symbol" panose="05050102010706020507" pitchFamily="18" charset="2"/>
              </a:rPr>
              <a:t> </a:t>
            </a:r>
            <a:r>
              <a:rPr lang="en-US" altLang="zh-CN" sz="2800" i="1" dirty="0">
                <a:latin typeface="Times New Roman" panose="02020603050405020304" pitchFamily="18" charset="0"/>
                <a:ea typeface="隶书" panose="02010509060101010101" pitchFamily="49" charset="-122"/>
                <a:sym typeface="Symbol" panose="05050102010706020507" pitchFamily="18" charset="2"/>
              </a:rPr>
              <a:t>==</a:t>
            </a:r>
            <a:r>
              <a:rPr lang="en-US" altLang="zh-CN" sz="2800" dirty="0">
                <a:latin typeface="Times New Roman" panose="02020603050405020304" pitchFamily="18" charset="0"/>
                <a:ea typeface="隶书" panose="02010509060101010101" pitchFamily="49" charset="-122"/>
                <a:sym typeface="Symbol" panose="05050102010706020507" pitchFamily="18" charset="2"/>
              </a:rPr>
              <a:t>1) </a:t>
            </a:r>
          </a:p>
          <a:p>
            <a:pPr>
              <a:lnSpc>
                <a:spcPct val="110000"/>
              </a:lnSpc>
            </a:pPr>
            <a:r>
              <a:rPr lang="en-US" altLang="zh-CN" sz="2800" dirty="0">
                <a:latin typeface="Times New Roman" panose="02020603050405020304" pitchFamily="18" charset="0"/>
                <a:ea typeface="隶书" panose="02010509060101010101" pitchFamily="49" charset="-122"/>
                <a:sym typeface="Symbol" panose="05050102010706020507" pitchFamily="18" charset="2"/>
              </a:rPr>
              <a:t>    </a:t>
            </a:r>
            <a:r>
              <a:rPr lang="zh-CN" altLang="en-US" sz="2800" dirty="0">
                <a:latin typeface="Times New Roman" panose="02020603050405020304" pitchFamily="18" charset="0"/>
                <a:ea typeface="隶书" panose="02010509060101010101" pitchFamily="49" charset="-122"/>
                <a:sym typeface="Symbol" panose="05050102010706020507" pitchFamily="18" charset="2"/>
              </a:rPr>
              <a:t>后继为</a:t>
            </a:r>
            <a:r>
              <a:rPr lang="en-US" altLang="zh-CN" sz="2800" dirty="0">
                <a:latin typeface="Times New Roman" panose="02020603050405020304" pitchFamily="18" charset="0"/>
                <a:ea typeface="隶书" panose="02010509060101010101" pitchFamily="49" charset="-122"/>
                <a:sym typeface="Symbol" panose="05050102010706020507" pitchFamily="18" charset="2"/>
              </a:rPr>
              <a:t>current</a:t>
            </a:r>
            <a:r>
              <a:rPr lang="en-US" altLang="zh-CN" sz="2800" dirty="0">
                <a:latin typeface="楷体_GB2312" pitchFamily="49" charset="-122"/>
                <a:ea typeface="楷体_GB2312" pitchFamily="49" charset="-122"/>
                <a:sym typeface="Symbol" panose="05050102010706020507" pitchFamily="18" charset="2"/>
              </a:rPr>
              <a:t>-&gt;</a:t>
            </a:r>
            <a:r>
              <a:rPr lang="en-US" altLang="zh-CN" sz="2800" dirty="0" err="1">
                <a:latin typeface="Times New Roman" panose="02020603050405020304" pitchFamily="18" charset="0"/>
                <a:ea typeface="隶书" panose="02010509060101010101" pitchFamily="49" charset="-122"/>
                <a:sym typeface="Symbol" panose="05050102010706020507" pitchFamily="18" charset="2"/>
              </a:rPr>
              <a:t>rightChild</a:t>
            </a:r>
            <a:endParaRPr lang="en-US" altLang="zh-CN" sz="2800" dirty="0">
              <a:latin typeface="Times New Roman" panose="02020603050405020304" pitchFamily="18" charset="0"/>
              <a:ea typeface="隶书" panose="02010509060101010101" pitchFamily="49" charset="-122"/>
              <a:sym typeface="Symbol" panose="05050102010706020507" pitchFamily="18" charset="2"/>
            </a:endParaRPr>
          </a:p>
          <a:p>
            <a:pPr>
              <a:lnSpc>
                <a:spcPct val="110000"/>
              </a:lnSpc>
            </a:pPr>
            <a:r>
              <a:rPr lang="en-US" altLang="zh-CN" sz="2800" dirty="0">
                <a:latin typeface="Times New Roman" panose="02020603050405020304" pitchFamily="18" charset="0"/>
                <a:ea typeface="隶书" panose="02010509060101010101" pitchFamily="49" charset="-122"/>
                <a:sym typeface="Symbol" panose="05050102010706020507" pitchFamily="18" charset="2"/>
              </a:rPr>
              <a:t>else   </a:t>
            </a:r>
            <a:r>
              <a:rPr lang="en-US" altLang="zh-CN" sz="2800" dirty="0">
                <a:solidFill>
                  <a:schemeClr val="tx2"/>
                </a:solidFill>
                <a:sym typeface="Symbol" panose="05050102010706020507" pitchFamily="18" charset="2"/>
              </a:rPr>
              <a:t>//</a:t>
            </a:r>
            <a:r>
              <a:rPr lang="en-US" altLang="zh-CN" sz="2800" dirty="0">
                <a:solidFill>
                  <a:schemeClr val="tx2"/>
                </a:solidFill>
                <a:latin typeface="Times New Roman" panose="02020603050405020304" pitchFamily="18" charset="0"/>
                <a:sym typeface="Symbol" panose="05050102010706020507" pitchFamily="18" charset="2"/>
              </a:rPr>
              <a:t>current</a:t>
            </a:r>
            <a:r>
              <a:rPr lang="en-US" altLang="zh-CN" sz="2800" dirty="0">
                <a:solidFill>
                  <a:schemeClr val="tx2"/>
                </a:solidFill>
                <a:latin typeface="楷体_GB2312" pitchFamily="49" charset="-122"/>
                <a:ea typeface="楷体_GB2312" pitchFamily="49" charset="-122"/>
              </a:rPr>
              <a:t>-&gt;</a:t>
            </a:r>
            <a:r>
              <a:rPr lang="en-US" altLang="zh-CN" sz="2800" dirty="0" err="1">
                <a:solidFill>
                  <a:schemeClr val="tx2"/>
                </a:solidFill>
                <a:latin typeface="Times New Roman" panose="02020603050405020304" pitchFamily="18" charset="0"/>
                <a:sym typeface="Symbol" panose="05050102010706020507" pitchFamily="18" charset="2"/>
              </a:rPr>
              <a:t>rtag</a:t>
            </a:r>
            <a:r>
              <a:rPr lang="en-US" altLang="zh-CN" sz="2800" dirty="0">
                <a:solidFill>
                  <a:schemeClr val="tx2"/>
                </a:solidFill>
                <a:latin typeface="Times New Roman" panose="02020603050405020304" pitchFamily="18" charset="0"/>
                <a:sym typeface="Symbol" panose="05050102010706020507" pitchFamily="18" charset="2"/>
              </a:rPr>
              <a:t> == 0</a:t>
            </a:r>
            <a:endParaRPr lang="en-US" altLang="zh-CN" sz="2800" dirty="0">
              <a:latin typeface="Times New Roman" panose="02020603050405020304" pitchFamily="18" charset="0"/>
              <a:ea typeface="隶书" panose="02010509060101010101" pitchFamily="49" charset="-122"/>
              <a:sym typeface="Symbol" panose="05050102010706020507" pitchFamily="18" charset="2"/>
            </a:endParaRPr>
          </a:p>
          <a:p>
            <a:pPr>
              <a:lnSpc>
                <a:spcPct val="110000"/>
              </a:lnSpc>
            </a:pPr>
            <a:r>
              <a:rPr lang="en-US" altLang="zh-CN" sz="2800" dirty="0">
                <a:latin typeface="Times New Roman" panose="02020603050405020304" pitchFamily="18" charset="0"/>
                <a:ea typeface="隶书" panose="02010509060101010101" pitchFamily="49" charset="-122"/>
                <a:sym typeface="Symbol" panose="05050102010706020507" pitchFamily="18" charset="2"/>
              </a:rPr>
              <a:t>     </a:t>
            </a:r>
            <a:r>
              <a:rPr lang="zh-CN" altLang="en-US" sz="2800" dirty="0">
                <a:latin typeface="Times New Roman" panose="02020603050405020304" pitchFamily="18" charset="0"/>
                <a:ea typeface="隶书" panose="02010509060101010101" pitchFamily="49" charset="-122"/>
                <a:sym typeface="Symbol" panose="05050102010706020507" pitchFamily="18" charset="2"/>
              </a:rPr>
              <a:t>后继为当前结点右子树</a:t>
            </a:r>
          </a:p>
          <a:p>
            <a:pPr>
              <a:lnSpc>
                <a:spcPct val="110000"/>
              </a:lnSpc>
            </a:pPr>
            <a:r>
              <a:rPr lang="zh-CN" altLang="en-US" sz="2800" dirty="0">
                <a:latin typeface="Times New Roman" panose="02020603050405020304" pitchFamily="18" charset="0"/>
                <a:ea typeface="隶书" panose="02010509060101010101" pitchFamily="49" charset="-122"/>
                <a:sym typeface="Symbol" panose="05050102010706020507" pitchFamily="18" charset="2"/>
              </a:rPr>
              <a:t>     的中序下的第一个</a:t>
            </a:r>
            <a:r>
              <a:rPr lang="zh-CN" altLang="en-US" sz="2800" dirty="0" smtClean="0">
                <a:latin typeface="Times New Roman" panose="02020603050405020304" pitchFamily="18" charset="0"/>
                <a:ea typeface="隶书" panose="02010509060101010101" pitchFamily="49" charset="-122"/>
                <a:sym typeface="Symbol" panose="05050102010706020507" pitchFamily="18" charset="2"/>
              </a:rPr>
              <a:t>结点</a:t>
            </a:r>
            <a:endParaRPr lang="en-US" altLang="zh-CN" sz="2800" dirty="0" smtClean="0">
              <a:latin typeface="Times New Roman" panose="02020603050405020304" pitchFamily="18" charset="0"/>
              <a:ea typeface="隶书" panose="02010509060101010101" pitchFamily="49" charset="-122"/>
              <a:sym typeface="Symbol" panose="05050102010706020507" pitchFamily="18" charset="2"/>
            </a:endParaRPr>
          </a:p>
          <a:p>
            <a:pPr>
              <a:spcBef>
                <a:spcPct val="5000"/>
              </a:spcBef>
              <a:buFont typeface="Wingdings" panose="05000000000000000000" pitchFamily="2" charset="2"/>
              <a:buNone/>
              <a:defRPr/>
            </a:pPr>
            <a:r>
              <a:rPr lang="en-US" altLang="zh-CN" sz="2800" dirty="0">
                <a:solidFill>
                  <a:srgbClr val="0000CC"/>
                </a:solidFill>
                <a:latin typeface="Times New Roman" panose="02020603050405020304" pitchFamily="18" charset="0"/>
                <a:ea typeface="隶书" panose="02010509060101010101" pitchFamily="49" charset="-122"/>
                <a:sym typeface="Symbol" panose="05050102010706020507" pitchFamily="18" charset="2"/>
              </a:rPr>
              <a:t> </a:t>
            </a:r>
            <a:r>
              <a:rPr lang="en-US" altLang="zh-CN" sz="2800" dirty="0" smtClean="0">
                <a:solidFill>
                  <a:srgbClr val="0000CC"/>
                </a:solidFill>
                <a:latin typeface="Times New Roman" panose="02020603050405020304" pitchFamily="18" charset="0"/>
                <a:ea typeface="隶书" panose="02010509060101010101" pitchFamily="49" charset="-122"/>
                <a:sym typeface="Symbol" panose="05050102010706020507" pitchFamily="18" charset="2"/>
              </a:rPr>
              <a:t>    </a:t>
            </a:r>
            <a:r>
              <a:rPr lang="zh-CN" altLang="en-US" sz="2800" dirty="0" smtClean="0">
                <a:solidFill>
                  <a:srgbClr val="0000CC"/>
                </a:solidFill>
                <a:latin typeface="Times New Roman" panose="02020603050405020304" pitchFamily="18" charset="0"/>
                <a:ea typeface="隶书" panose="02010509060101010101" pitchFamily="49" charset="-122"/>
                <a:sym typeface="Symbol" panose="05050102010706020507" pitchFamily="18" charset="2"/>
              </a:rPr>
              <a:t>即</a:t>
            </a:r>
            <a:endParaRPr lang="en-US" altLang="zh-CN" sz="2800" dirty="0">
              <a:solidFill>
                <a:srgbClr val="0000CC"/>
              </a:solidFill>
              <a:latin typeface="Times New Roman" panose="02020603050405020304" pitchFamily="18" charset="0"/>
              <a:ea typeface="隶书" panose="02010509060101010101" pitchFamily="49" charset="-122"/>
              <a:sym typeface="Symbol" panose="05050102010706020507" pitchFamily="18" charset="2"/>
            </a:endParaRPr>
          </a:p>
          <a:p>
            <a:pPr>
              <a:spcBef>
                <a:spcPct val="5000"/>
              </a:spcBef>
              <a:buFont typeface="Wingdings" panose="05000000000000000000" pitchFamily="2" charset="2"/>
              <a:buNone/>
              <a:defRPr/>
            </a:pPr>
            <a:r>
              <a:rPr lang="en-US" altLang="zh-CN" sz="2800" dirty="0" smtClean="0">
                <a:solidFill>
                  <a:srgbClr val="0000CC"/>
                </a:solidFill>
                <a:latin typeface="Times New Roman" panose="02020603050405020304" pitchFamily="18" charset="0"/>
                <a:ea typeface="隶书" panose="02010509060101010101" pitchFamily="49" charset="-122"/>
                <a:sym typeface="Symbol" panose="05050102010706020507" pitchFamily="18" charset="2"/>
              </a:rPr>
              <a:t>     </a:t>
            </a:r>
            <a:r>
              <a:rPr lang="zh-CN" altLang="en-US" sz="2800" dirty="0" smtClean="0">
                <a:solidFill>
                  <a:srgbClr val="0000CC"/>
                </a:solidFill>
                <a:latin typeface="Times New Roman" panose="02020603050405020304" pitchFamily="18" charset="0"/>
                <a:ea typeface="隶书" panose="02010509060101010101" pitchFamily="49" charset="-122"/>
                <a:sym typeface="Symbol" panose="05050102010706020507" pitchFamily="18" charset="2"/>
              </a:rPr>
              <a:t>右子</a:t>
            </a:r>
            <a:r>
              <a:rPr lang="zh-CN" altLang="en-US" sz="2800" dirty="0">
                <a:solidFill>
                  <a:srgbClr val="0000CC"/>
                </a:solidFill>
                <a:latin typeface="Times New Roman" panose="02020603050405020304" pitchFamily="18" charset="0"/>
                <a:ea typeface="隶书" panose="02010509060101010101" pitchFamily="49" charset="-122"/>
                <a:sym typeface="Symbol" panose="05050102010706020507" pitchFamily="18" charset="2"/>
              </a:rPr>
              <a:t>树上</a:t>
            </a:r>
            <a:r>
              <a:rPr lang="zh-CN" altLang="en-US" sz="2800" dirty="0" smtClean="0">
                <a:solidFill>
                  <a:srgbClr val="0000CC"/>
                </a:solidFill>
                <a:latin typeface="Times New Roman" panose="02020603050405020304" pitchFamily="18" charset="0"/>
                <a:ea typeface="隶书" panose="02010509060101010101" pitchFamily="49" charset="-122"/>
                <a:sym typeface="Symbol" panose="05050102010706020507" pitchFamily="18" charset="2"/>
              </a:rPr>
              <a:t>最左侧</a:t>
            </a:r>
            <a:r>
              <a:rPr lang="zh-CN" altLang="en-US" sz="2800" dirty="0">
                <a:solidFill>
                  <a:srgbClr val="0000CC"/>
                </a:solidFill>
                <a:latin typeface="Times New Roman" panose="02020603050405020304" pitchFamily="18" charset="0"/>
                <a:ea typeface="隶书" panose="02010509060101010101" pitchFamily="49" charset="-122"/>
                <a:sym typeface="Symbol" panose="05050102010706020507" pitchFamily="18" charset="2"/>
              </a:rPr>
              <a:t>的节点      </a:t>
            </a:r>
          </a:p>
          <a:p>
            <a:pPr>
              <a:lnSpc>
                <a:spcPct val="110000"/>
              </a:lnSpc>
            </a:pPr>
            <a:endParaRPr lang="zh-CN" altLang="en-US" sz="2800" dirty="0">
              <a:latin typeface="Times New Roman" panose="02020603050405020304" pitchFamily="18" charset="0"/>
              <a:ea typeface="隶书" panose="02010509060101010101" pitchFamily="49" charset="-122"/>
              <a:sym typeface="Symbol" panose="05050102010706020507" pitchFamily="18" charset="2"/>
            </a:endParaRPr>
          </a:p>
          <a:p>
            <a:pPr>
              <a:lnSpc>
                <a:spcPct val="110000"/>
              </a:lnSpc>
            </a:pPr>
            <a:r>
              <a:rPr lang="zh-CN" altLang="en-US" sz="2800" dirty="0">
                <a:solidFill>
                  <a:schemeClr val="tx2"/>
                </a:solidFill>
                <a:latin typeface="Times New Roman" panose="02020603050405020304" pitchFamily="18" charset="0"/>
                <a:sym typeface="Symbol" panose="05050102010706020507" pitchFamily="18" charset="2"/>
              </a:rPr>
              <a:t>    </a:t>
            </a:r>
          </a:p>
        </p:txBody>
      </p:sp>
      <p:sp>
        <p:nvSpPr>
          <p:cNvPr id="128013" name="Oval 14"/>
          <p:cNvSpPr>
            <a:spLocks noChangeArrowheads="1"/>
          </p:cNvSpPr>
          <p:nvPr/>
        </p:nvSpPr>
        <p:spPr bwMode="auto">
          <a:xfrm>
            <a:off x="3429000" y="14478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rgbClr val="000099"/>
                </a:solidFill>
                <a:latin typeface="Times New Roman" panose="02020603050405020304" pitchFamily="18" charset="0"/>
              </a:rPr>
              <a:t>A</a:t>
            </a:r>
            <a:endParaRPr lang="en-US" altLang="zh-CN" sz="2400"/>
          </a:p>
        </p:txBody>
      </p:sp>
      <p:sp>
        <p:nvSpPr>
          <p:cNvPr id="128014" name="Oval 15"/>
          <p:cNvSpPr>
            <a:spLocks noChangeArrowheads="1"/>
          </p:cNvSpPr>
          <p:nvPr/>
        </p:nvSpPr>
        <p:spPr bwMode="auto">
          <a:xfrm>
            <a:off x="2438400" y="22860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B</a:t>
            </a:r>
            <a:endParaRPr lang="en-US" altLang="zh-CN" sz="2400">
              <a:solidFill>
                <a:srgbClr val="000099"/>
              </a:solidFill>
            </a:endParaRPr>
          </a:p>
        </p:txBody>
      </p:sp>
      <p:sp>
        <p:nvSpPr>
          <p:cNvPr id="128015" name="Oval 16"/>
          <p:cNvSpPr>
            <a:spLocks noChangeArrowheads="1"/>
          </p:cNvSpPr>
          <p:nvPr/>
        </p:nvSpPr>
        <p:spPr bwMode="auto">
          <a:xfrm>
            <a:off x="1752600" y="31242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D</a:t>
            </a:r>
            <a:endParaRPr lang="en-US" altLang="zh-CN" sz="2400"/>
          </a:p>
        </p:txBody>
      </p:sp>
      <p:sp>
        <p:nvSpPr>
          <p:cNvPr id="128016" name="Oval 17"/>
          <p:cNvSpPr>
            <a:spLocks noChangeArrowheads="1"/>
          </p:cNvSpPr>
          <p:nvPr/>
        </p:nvSpPr>
        <p:spPr bwMode="auto">
          <a:xfrm>
            <a:off x="3048000" y="32004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E</a:t>
            </a:r>
            <a:endParaRPr lang="en-US" altLang="zh-CN" sz="2400"/>
          </a:p>
        </p:txBody>
      </p:sp>
      <p:sp>
        <p:nvSpPr>
          <p:cNvPr id="128017" name="Oval 18"/>
          <p:cNvSpPr>
            <a:spLocks noChangeArrowheads="1"/>
          </p:cNvSpPr>
          <p:nvPr/>
        </p:nvSpPr>
        <p:spPr bwMode="auto">
          <a:xfrm>
            <a:off x="3962400" y="22860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C</a:t>
            </a:r>
            <a:endParaRPr lang="en-US" altLang="zh-CN" sz="2400"/>
          </a:p>
        </p:txBody>
      </p:sp>
      <p:sp>
        <p:nvSpPr>
          <p:cNvPr id="128018" name="Oval 19"/>
          <p:cNvSpPr>
            <a:spLocks noChangeArrowheads="1"/>
          </p:cNvSpPr>
          <p:nvPr/>
        </p:nvSpPr>
        <p:spPr bwMode="auto">
          <a:xfrm>
            <a:off x="4419600" y="32004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rgbClr val="000099"/>
                </a:solidFill>
                <a:latin typeface="Times New Roman" panose="02020603050405020304" pitchFamily="18" charset="0"/>
              </a:rPr>
              <a:t>F</a:t>
            </a:r>
            <a:endParaRPr lang="en-US" altLang="zh-CN" sz="2400"/>
          </a:p>
        </p:txBody>
      </p:sp>
      <p:sp>
        <p:nvSpPr>
          <p:cNvPr id="128019" name="Oval 20"/>
          <p:cNvSpPr>
            <a:spLocks noChangeArrowheads="1"/>
          </p:cNvSpPr>
          <p:nvPr/>
        </p:nvSpPr>
        <p:spPr bwMode="auto">
          <a:xfrm>
            <a:off x="3962400" y="40386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H</a:t>
            </a:r>
            <a:endParaRPr lang="en-US" altLang="zh-CN" sz="2400"/>
          </a:p>
        </p:txBody>
      </p:sp>
      <p:sp>
        <p:nvSpPr>
          <p:cNvPr id="128020" name="Oval 21"/>
          <p:cNvSpPr>
            <a:spLocks noChangeArrowheads="1"/>
          </p:cNvSpPr>
          <p:nvPr/>
        </p:nvSpPr>
        <p:spPr bwMode="auto">
          <a:xfrm>
            <a:off x="4953000" y="40386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I</a:t>
            </a:r>
            <a:endParaRPr lang="en-US" altLang="zh-CN" sz="2400"/>
          </a:p>
        </p:txBody>
      </p:sp>
      <p:sp>
        <p:nvSpPr>
          <p:cNvPr id="128021" name="Oval 22"/>
          <p:cNvSpPr>
            <a:spLocks noChangeArrowheads="1"/>
          </p:cNvSpPr>
          <p:nvPr/>
        </p:nvSpPr>
        <p:spPr bwMode="auto">
          <a:xfrm>
            <a:off x="4419600" y="49530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K</a:t>
            </a:r>
            <a:endParaRPr lang="en-US" altLang="zh-CN" sz="2400"/>
          </a:p>
        </p:txBody>
      </p:sp>
      <p:sp>
        <p:nvSpPr>
          <p:cNvPr id="128022" name="Oval 23"/>
          <p:cNvSpPr>
            <a:spLocks noChangeArrowheads="1"/>
          </p:cNvSpPr>
          <p:nvPr/>
        </p:nvSpPr>
        <p:spPr bwMode="auto">
          <a:xfrm>
            <a:off x="2514600" y="40386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G</a:t>
            </a:r>
            <a:endParaRPr lang="en-US" altLang="zh-CN" sz="2400"/>
          </a:p>
        </p:txBody>
      </p:sp>
      <p:sp>
        <p:nvSpPr>
          <p:cNvPr id="128023" name="Oval 24"/>
          <p:cNvSpPr>
            <a:spLocks noChangeArrowheads="1"/>
          </p:cNvSpPr>
          <p:nvPr/>
        </p:nvSpPr>
        <p:spPr bwMode="auto">
          <a:xfrm>
            <a:off x="3030538" y="4953000"/>
            <a:ext cx="533400" cy="533400"/>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Times New Roman" panose="02020603050405020304" pitchFamily="18" charset="0"/>
              </a:rPr>
              <a:t>J</a:t>
            </a:r>
            <a:endParaRPr lang="en-US" altLang="zh-CN" sz="2400"/>
          </a:p>
        </p:txBody>
      </p:sp>
      <p:sp>
        <p:nvSpPr>
          <p:cNvPr id="128024" name="Freeform 33"/>
          <p:cNvSpPr>
            <a:spLocks/>
          </p:cNvSpPr>
          <p:nvPr/>
        </p:nvSpPr>
        <p:spPr bwMode="auto">
          <a:xfrm>
            <a:off x="2135188" y="2816226"/>
            <a:ext cx="539750" cy="942975"/>
          </a:xfrm>
          <a:custGeom>
            <a:avLst/>
            <a:gdLst>
              <a:gd name="T0" fmla="*/ 0 w 302"/>
              <a:gd name="T1" fmla="*/ 2147483647 h 594"/>
              <a:gd name="T2" fmla="*/ 2147483647 w 302"/>
              <a:gd name="T3" fmla="*/ 2147483647 h 594"/>
              <a:gd name="T4" fmla="*/ 2147483647 w 302"/>
              <a:gd name="T5" fmla="*/ 2147483647 h 594"/>
              <a:gd name="T6" fmla="*/ 2147483647 w 302"/>
              <a:gd name="T7" fmla="*/ 2147483647 h 594"/>
              <a:gd name="T8" fmla="*/ 2147483647 w 302"/>
              <a:gd name="T9" fmla="*/ 2147483647 h 594"/>
              <a:gd name="T10" fmla="*/ 2147483647 w 302"/>
              <a:gd name="T11" fmla="*/ 0 h 59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2" h="594">
                <a:moveTo>
                  <a:pt x="0" y="522"/>
                </a:moveTo>
                <a:cubicBezTo>
                  <a:pt x="36" y="558"/>
                  <a:pt x="72" y="594"/>
                  <a:pt x="114" y="590"/>
                </a:cubicBezTo>
                <a:cubicBezTo>
                  <a:pt x="156" y="586"/>
                  <a:pt x="220" y="559"/>
                  <a:pt x="250" y="499"/>
                </a:cubicBezTo>
                <a:cubicBezTo>
                  <a:pt x="280" y="439"/>
                  <a:pt x="288" y="299"/>
                  <a:pt x="295" y="227"/>
                </a:cubicBezTo>
                <a:cubicBezTo>
                  <a:pt x="302" y="155"/>
                  <a:pt x="295" y="106"/>
                  <a:pt x="295" y="68"/>
                </a:cubicBezTo>
                <a:cubicBezTo>
                  <a:pt x="295" y="30"/>
                  <a:pt x="295" y="11"/>
                  <a:pt x="295" y="0"/>
                </a:cubicBezTo>
              </a:path>
            </a:pathLst>
          </a:custGeom>
          <a:noFill/>
          <a:ln w="25400">
            <a:solidFill>
              <a:srgbClr val="008000"/>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025" name="Freeform 36"/>
          <p:cNvSpPr>
            <a:spLocks/>
          </p:cNvSpPr>
          <p:nvPr/>
        </p:nvSpPr>
        <p:spPr bwMode="auto">
          <a:xfrm>
            <a:off x="3503614" y="1989138"/>
            <a:ext cx="414337" cy="1835150"/>
          </a:xfrm>
          <a:custGeom>
            <a:avLst/>
            <a:gdLst>
              <a:gd name="T0" fmla="*/ 0 w 261"/>
              <a:gd name="T1" fmla="*/ 2147483647 h 1156"/>
              <a:gd name="T2" fmla="*/ 2147483647 w 261"/>
              <a:gd name="T3" fmla="*/ 2147483647 h 1156"/>
              <a:gd name="T4" fmla="*/ 2147483647 w 261"/>
              <a:gd name="T5" fmla="*/ 2147483647 h 1156"/>
              <a:gd name="T6" fmla="*/ 2147483647 w 261"/>
              <a:gd name="T7" fmla="*/ 2147483647 h 1156"/>
              <a:gd name="T8" fmla="*/ 2147483647 w 261"/>
              <a:gd name="T9" fmla="*/ 2147483647 h 1156"/>
              <a:gd name="T10" fmla="*/ 2147483647 w 261"/>
              <a:gd name="T11" fmla="*/ 2147483647 h 1156"/>
              <a:gd name="T12" fmla="*/ 2147483647 w 261"/>
              <a:gd name="T13" fmla="*/ 0 h 115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1" h="1156">
                <a:moveTo>
                  <a:pt x="0" y="1088"/>
                </a:moveTo>
                <a:cubicBezTo>
                  <a:pt x="37" y="1122"/>
                  <a:pt x="75" y="1156"/>
                  <a:pt x="113" y="1156"/>
                </a:cubicBezTo>
                <a:cubicBezTo>
                  <a:pt x="151" y="1156"/>
                  <a:pt x="204" y="1137"/>
                  <a:pt x="227" y="1088"/>
                </a:cubicBezTo>
                <a:cubicBezTo>
                  <a:pt x="250" y="1039"/>
                  <a:pt x="261" y="937"/>
                  <a:pt x="250" y="862"/>
                </a:cubicBezTo>
                <a:cubicBezTo>
                  <a:pt x="239" y="787"/>
                  <a:pt x="182" y="722"/>
                  <a:pt x="159" y="635"/>
                </a:cubicBezTo>
                <a:cubicBezTo>
                  <a:pt x="136" y="548"/>
                  <a:pt x="121" y="446"/>
                  <a:pt x="113" y="340"/>
                </a:cubicBezTo>
                <a:cubicBezTo>
                  <a:pt x="105" y="234"/>
                  <a:pt x="113" y="57"/>
                  <a:pt x="113" y="0"/>
                </a:cubicBezTo>
              </a:path>
            </a:pathLst>
          </a:custGeom>
          <a:noFill/>
          <a:ln w="25400">
            <a:solidFill>
              <a:srgbClr val="008000"/>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026" name="Freeform 37"/>
          <p:cNvSpPr>
            <a:spLocks/>
          </p:cNvSpPr>
          <p:nvPr/>
        </p:nvSpPr>
        <p:spPr bwMode="auto">
          <a:xfrm>
            <a:off x="3287714" y="3752850"/>
            <a:ext cx="541337" cy="1843088"/>
          </a:xfrm>
          <a:custGeom>
            <a:avLst/>
            <a:gdLst>
              <a:gd name="T0" fmla="*/ 2147483647 w 341"/>
              <a:gd name="T1" fmla="*/ 2147483647 h 1161"/>
              <a:gd name="T2" fmla="*/ 2147483647 w 341"/>
              <a:gd name="T3" fmla="*/ 2147483647 h 1161"/>
              <a:gd name="T4" fmla="*/ 2147483647 w 341"/>
              <a:gd name="T5" fmla="*/ 2147483647 h 1161"/>
              <a:gd name="T6" fmla="*/ 2147483647 w 341"/>
              <a:gd name="T7" fmla="*/ 2147483647 h 1161"/>
              <a:gd name="T8" fmla="*/ 2147483647 w 341"/>
              <a:gd name="T9" fmla="*/ 2147483647 h 1161"/>
              <a:gd name="T10" fmla="*/ 2147483647 w 341"/>
              <a:gd name="T11" fmla="*/ 2147483647 h 1161"/>
              <a:gd name="T12" fmla="*/ 0 w 341"/>
              <a:gd name="T13" fmla="*/ 0 h 116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1" h="1161">
                <a:moveTo>
                  <a:pt x="91" y="1089"/>
                </a:moveTo>
                <a:cubicBezTo>
                  <a:pt x="121" y="1121"/>
                  <a:pt x="151" y="1153"/>
                  <a:pt x="181" y="1157"/>
                </a:cubicBezTo>
                <a:cubicBezTo>
                  <a:pt x="211" y="1161"/>
                  <a:pt x="249" y="1156"/>
                  <a:pt x="272" y="1111"/>
                </a:cubicBezTo>
                <a:cubicBezTo>
                  <a:pt x="295" y="1066"/>
                  <a:pt x="341" y="976"/>
                  <a:pt x="318" y="885"/>
                </a:cubicBezTo>
                <a:cubicBezTo>
                  <a:pt x="295" y="794"/>
                  <a:pt x="185" y="662"/>
                  <a:pt x="136" y="567"/>
                </a:cubicBezTo>
                <a:cubicBezTo>
                  <a:pt x="87" y="472"/>
                  <a:pt x="46" y="412"/>
                  <a:pt x="23" y="318"/>
                </a:cubicBezTo>
                <a:cubicBezTo>
                  <a:pt x="0" y="224"/>
                  <a:pt x="4" y="53"/>
                  <a:pt x="0" y="0"/>
                </a:cubicBezTo>
              </a:path>
            </a:pathLst>
          </a:custGeom>
          <a:noFill/>
          <a:ln w="25400">
            <a:solidFill>
              <a:srgbClr val="008000"/>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027" name="Freeform 38"/>
          <p:cNvSpPr>
            <a:spLocks/>
          </p:cNvSpPr>
          <p:nvPr/>
        </p:nvSpPr>
        <p:spPr bwMode="auto">
          <a:xfrm>
            <a:off x="4673600" y="3752851"/>
            <a:ext cx="558800" cy="1793875"/>
          </a:xfrm>
          <a:custGeom>
            <a:avLst/>
            <a:gdLst>
              <a:gd name="T0" fmla="*/ 2147483647 w 306"/>
              <a:gd name="T1" fmla="*/ 2147483647 h 1153"/>
              <a:gd name="T2" fmla="*/ 2147483647 w 306"/>
              <a:gd name="T3" fmla="*/ 2147483647 h 1153"/>
              <a:gd name="T4" fmla="*/ 2147483647 w 306"/>
              <a:gd name="T5" fmla="*/ 2147483647 h 1153"/>
              <a:gd name="T6" fmla="*/ 2147483647 w 306"/>
              <a:gd name="T7" fmla="*/ 2147483647 h 1153"/>
              <a:gd name="T8" fmla="*/ 2147483647 w 306"/>
              <a:gd name="T9" fmla="*/ 2147483647 h 1153"/>
              <a:gd name="T10" fmla="*/ 2147483647 w 306"/>
              <a:gd name="T11" fmla="*/ 2147483647 h 1153"/>
              <a:gd name="T12" fmla="*/ 2147483647 w 306"/>
              <a:gd name="T13" fmla="*/ 0 h 115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6" h="1153">
                <a:moveTo>
                  <a:pt x="102" y="1111"/>
                </a:moveTo>
                <a:cubicBezTo>
                  <a:pt x="141" y="1132"/>
                  <a:pt x="181" y="1153"/>
                  <a:pt x="215" y="1134"/>
                </a:cubicBezTo>
                <a:cubicBezTo>
                  <a:pt x="249" y="1115"/>
                  <a:pt x="306" y="1058"/>
                  <a:pt x="306" y="998"/>
                </a:cubicBezTo>
                <a:cubicBezTo>
                  <a:pt x="306" y="938"/>
                  <a:pt x="253" y="835"/>
                  <a:pt x="215" y="771"/>
                </a:cubicBezTo>
                <a:cubicBezTo>
                  <a:pt x="177" y="707"/>
                  <a:pt x="113" y="688"/>
                  <a:pt x="79" y="612"/>
                </a:cubicBezTo>
                <a:cubicBezTo>
                  <a:pt x="45" y="536"/>
                  <a:pt x="22" y="420"/>
                  <a:pt x="11" y="318"/>
                </a:cubicBezTo>
                <a:cubicBezTo>
                  <a:pt x="0" y="216"/>
                  <a:pt x="11" y="53"/>
                  <a:pt x="11" y="0"/>
                </a:cubicBezTo>
              </a:path>
            </a:pathLst>
          </a:custGeom>
          <a:noFill/>
          <a:ln w="25400">
            <a:solidFill>
              <a:srgbClr val="008000"/>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028" name="Freeform 39"/>
          <p:cNvSpPr>
            <a:spLocks/>
          </p:cNvSpPr>
          <p:nvPr/>
        </p:nvSpPr>
        <p:spPr bwMode="auto">
          <a:xfrm>
            <a:off x="5411788" y="4545013"/>
            <a:ext cx="360362" cy="144462"/>
          </a:xfrm>
          <a:custGeom>
            <a:avLst/>
            <a:gdLst>
              <a:gd name="T0" fmla="*/ 0 w 227"/>
              <a:gd name="T1" fmla="*/ 0 h 91"/>
              <a:gd name="T2" fmla="*/ 2147483647 w 227"/>
              <a:gd name="T3" fmla="*/ 2147483647 h 91"/>
              <a:gd name="T4" fmla="*/ 2147483647 w 227"/>
              <a:gd name="T5" fmla="*/ 2147483647 h 91"/>
              <a:gd name="T6" fmla="*/ 0 60000 65536"/>
              <a:gd name="T7" fmla="*/ 0 60000 65536"/>
              <a:gd name="T8" fmla="*/ 0 60000 65536"/>
            </a:gdLst>
            <a:ahLst/>
            <a:cxnLst>
              <a:cxn ang="T6">
                <a:pos x="T0" y="T1"/>
              </a:cxn>
              <a:cxn ang="T7">
                <a:pos x="T2" y="T3"/>
              </a:cxn>
              <a:cxn ang="T8">
                <a:pos x="T4" y="T5"/>
              </a:cxn>
            </a:cxnLst>
            <a:rect l="0" t="0" r="r" b="b"/>
            <a:pathLst>
              <a:path w="227" h="91">
                <a:moveTo>
                  <a:pt x="0" y="0"/>
                </a:moveTo>
                <a:cubicBezTo>
                  <a:pt x="15" y="26"/>
                  <a:pt x="30" y="53"/>
                  <a:pt x="68" y="68"/>
                </a:cubicBezTo>
                <a:cubicBezTo>
                  <a:pt x="106" y="83"/>
                  <a:pt x="201" y="87"/>
                  <a:pt x="227" y="91"/>
                </a:cubicBezTo>
              </a:path>
            </a:pathLst>
          </a:custGeom>
          <a:noFill/>
          <a:ln w="25400">
            <a:solidFill>
              <a:srgbClr val="008000"/>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029" name="Rectangle 34"/>
          <p:cNvSpPr txBox="1">
            <a:spLocks noChangeArrowheads="1"/>
          </p:cNvSpPr>
          <p:nvPr/>
        </p:nvSpPr>
        <p:spPr bwMode="auto">
          <a:xfrm>
            <a:off x="557412" y="57151"/>
            <a:ext cx="6543277" cy="555968"/>
          </a:xfrm>
          <a:prstGeom prst="rect">
            <a:avLst/>
          </a:prstGeom>
          <a:noFill/>
          <a:ln>
            <a:noFill/>
          </a:ln>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600" dirty="0">
                <a:solidFill>
                  <a:srgbClr val="0000CC"/>
                </a:solidFill>
                <a:ea typeface="华文新魏" panose="02010800040101010101" pitchFamily="2" charset="-122"/>
              </a:rPr>
              <a:t>寻找当前结点在中</a:t>
            </a:r>
            <a:r>
              <a:rPr lang="zh-CN" altLang="en-US" sz="3600" dirty="0" smtClean="0">
                <a:solidFill>
                  <a:srgbClr val="0000CC"/>
                </a:solidFill>
                <a:ea typeface="华文新魏" panose="02010800040101010101" pitchFamily="2" charset="-122"/>
              </a:rPr>
              <a:t>序下</a:t>
            </a:r>
            <a:r>
              <a:rPr lang="zh-CN" altLang="en-US" sz="3600" dirty="0">
                <a:solidFill>
                  <a:srgbClr val="0000CC"/>
                </a:solidFill>
                <a:ea typeface="华文新魏" panose="02010800040101010101" pitchFamily="2" charset="-122"/>
              </a:rPr>
              <a:t>的后继</a:t>
            </a:r>
          </a:p>
        </p:txBody>
      </p:sp>
    </p:spTree>
  </p:cSld>
  <p:clrMapOvr>
    <a:masterClrMapping/>
  </p:clrMapOvr>
  <p:transition spd="slow"/>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34"/>
          <p:cNvSpPr>
            <a:spLocks noGrp="1" noChangeArrowheads="1"/>
          </p:cNvSpPr>
          <p:nvPr>
            <p:ph type="title"/>
          </p:nvPr>
        </p:nvSpPr>
        <p:spPr>
          <a:xfrm>
            <a:off x="501650" y="-38891"/>
            <a:ext cx="7178526" cy="688178"/>
          </a:xfrm>
        </p:spPr>
        <p:txBody>
          <a:bodyPr>
            <a:normAutofit/>
          </a:bodyPr>
          <a:lstStyle/>
          <a:p>
            <a:r>
              <a:rPr lang="zh-CN" altLang="en-US" sz="3600" b="1" dirty="0">
                <a:ea typeface="华文新魏" panose="02010800040101010101" pitchFamily="2" charset="-122"/>
              </a:rPr>
              <a:t>寻找当前结点在中</a:t>
            </a:r>
            <a:r>
              <a:rPr lang="zh-CN" altLang="en-US" sz="3600" b="1" dirty="0" smtClean="0">
                <a:ea typeface="华文新魏" panose="02010800040101010101" pitchFamily="2" charset="-122"/>
              </a:rPr>
              <a:t>序下</a:t>
            </a:r>
            <a:r>
              <a:rPr lang="zh-CN" altLang="en-US" sz="3600" b="1" dirty="0">
                <a:ea typeface="华文新魏" panose="02010800040101010101" pitchFamily="2" charset="-122"/>
              </a:rPr>
              <a:t>的前驱</a:t>
            </a:r>
          </a:p>
        </p:txBody>
      </p:sp>
      <p:sp>
        <p:nvSpPr>
          <p:cNvPr id="222243" name="Rectangle 35"/>
          <p:cNvSpPr>
            <a:spLocks noGrp="1" noChangeArrowheads="1"/>
          </p:cNvSpPr>
          <p:nvPr>
            <p:ph idx="1"/>
          </p:nvPr>
        </p:nvSpPr>
        <p:spPr>
          <a:xfrm>
            <a:off x="5952926" y="1988840"/>
            <a:ext cx="5327650" cy="3744416"/>
          </a:xfrm>
        </p:spPr>
        <p:txBody>
          <a:bodyPr>
            <a:normAutofit/>
          </a:bodyPr>
          <a:lstStyle/>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if</a:t>
            </a:r>
            <a:r>
              <a:rPr lang="en-US" altLang="zh-CN" sz="2800" dirty="0">
                <a:latin typeface="Times New Roman" panose="02020603050405020304" pitchFamily="18" charset="0"/>
                <a:ea typeface="隶书" panose="02010509060101010101" pitchFamily="49" charset="-122"/>
              </a:rPr>
              <a:t> (current</a:t>
            </a:r>
            <a:r>
              <a:rPr lang="en-US" altLang="zh-CN" sz="2800" dirty="0">
                <a:latin typeface="楷体_GB2312" pitchFamily="49" charset="-122"/>
              </a:rPr>
              <a:t>-&gt;</a:t>
            </a:r>
            <a:r>
              <a:rPr lang="en-US" altLang="zh-CN" sz="2800" dirty="0" err="1">
                <a:latin typeface="Times New Roman" panose="02020603050405020304" pitchFamily="18" charset="0"/>
                <a:ea typeface="隶书" panose="02010509060101010101" pitchFamily="49" charset="-122"/>
                <a:sym typeface="Symbol" panose="05050102010706020507" pitchFamily="18" charset="2"/>
              </a:rPr>
              <a:t>ltag</a:t>
            </a:r>
            <a:r>
              <a:rPr lang="en-US" altLang="zh-CN" sz="2800" dirty="0">
                <a:latin typeface="Times New Roman" panose="02020603050405020304" pitchFamily="18" charset="0"/>
                <a:ea typeface="隶书" panose="02010509060101010101" pitchFamily="49" charset="-122"/>
                <a:sym typeface="Symbol" panose="05050102010706020507" pitchFamily="18" charset="2"/>
              </a:rPr>
              <a:t> </a:t>
            </a:r>
            <a:r>
              <a:rPr lang="en-US" altLang="zh-CN" sz="2800" i="1" dirty="0">
                <a:latin typeface="Times New Roman" panose="02020603050405020304" pitchFamily="18" charset="0"/>
                <a:ea typeface="隶书" panose="02010509060101010101" pitchFamily="49" charset="-122"/>
                <a:sym typeface="Symbol" panose="05050102010706020507" pitchFamily="18" charset="2"/>
              </a:rPr>
              <a:t>== </a:t>
            </a:r>
            <a:r>
              <a:rPr lang="en-US" altLang="zh-CN" sz="2800" dirty="0">
                <a:latin typeface="Times New Roman" panose="02020603050405020304" pitchFamily="18" charset="0"/>
                <a:ea typeface="隶书" panose="02010509060101010101" pitchFamily="49" charset="-122"/>
                <a:sym typeface="Symbol" panose="05050102010706020507" pitchFamily="18" charset="2"/>
              </a:rPr>
              <a:t>1)</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sym typeface="Symbol" panose="05050102010706020507" pitchFamily="18" charset="2"/>
              </a:rPr>
              <a:t>     </a:t>
            </a:r>
            <a:r>
              <a:rPr lang="zh-CN" altLang="en-US" sz="2800" b="1" dirty="0">
                <a:latin typeface="Times New Roman" panose="02020603050405020304" pitchFamily="18" charset="0"/>
                <a:ea typeface="隶书" panose="02010509060101010101" pitchFamily="49" charset="-122"/>
                <a:sym typeface="Symbol" panose="05050102010706020507" pitchFamily="18" charset="2"/>
              </a:rPr>
              <a:t>前驱为</a:t>
            </a:r>
            <a:r>
              <a:rPr lang="en-US" altLang="zh-CN" sz="2800" dirty="0">
                <a:latin typeface="Times New Roman" panose="02020603050405020304" pitchFamily="18" charset="0"/>
                <a:ea typeface="隶书" panose="02010509060101010101" pitchFamily="49" charset="-122"/>
                <a:sym typeface="Symbol" panose="05050102010706020507" pitchFamily="18" charset="2"/>
              </a:rPr>
              <a:t>current</a:t>
            </a:r>
            <a:r>
              <a:rPr lang="en-US" altLang="zh-CN" sz="2800" dirty="0">
                <a:latin typeface="楷体_GB2312" pitchFamily="49" charset="-122"/>
                <a:sym typeface="Symbol" panose="05050102010706020507" pitchFamily="18" charset="2"/>
              </a:rPr>
              <a:t>-&gt;</a:t>
            </a:r>
            <a:r>
              <a:rPr lang="en-US" altLang="zh-CN" sz="2800" dirty="0" err="1">
                <a:latin typeface="Times New Roman" panose="02020603050405020304" pitchFamily="18" charset="0"/>
                <a:ea typeface="隶书" panose="02010509060101010101" pitchFamily="49" charset="-122"/>
                <a:sym typeface="Symbol" panose="05050102010706020507" pitchFamily="18" charset="2"/>
              </a:rPr>
              <a:t>leftChild</a:t>
            </a:r>
            <a:r>
              <a:rPr lang="en-US" altLang="zh-CN" sz="2800" dirty="0">
                <a:latin typeface="Times New Roman" panose="02020603050405020304" pitchFamily="18" charset="0"/>
                <a:ea typeface="隶书" panose="02010509060101010101" pitchFamily="49" charset="-122"/>
                <a:sym typeface="Symbol" panose="05050102010706020507" pitchFamily="18" charset="2"/>
              </a:rPr>
              <a:t> </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sym typeface="Symbol" panose="05050102010706020507" pitchFamily="18" charset="2"/>
              </a:rPr>
              <a:t>    else    </a:t>
            </a:r>
            <a:r>
              <a:rPr lang="en-US" altLang="zh-CN" sz="2800" b="1" dirty="0">
                <a:solidFill>
                  <a:schemeClr val="tx2"/>
                </a:solidFill>
                <a:latin typeface="Times New Roman" panose="02020603050405020304" pitchFamily="18" charset="0"/>
                <a:ea typeface="隶书" panose="02010509060101010101" pitchFamily="49" charset="-122"/>
                <a:sym typeface="Symbol" panose="05050102010706020507" pitchFamily="18" charset="2"/>
              </a:rPr>
              <a:t>//</a:t>
            </a:r>
            <a:r>
              <a:rPr lang="en-US" altLang="zh-CN" sz="2800" dirty="0">
                <a:solidFill>
                  <a:schemeClr val="tx2"/>
                </a:solidFill>
                <a:latin typeface="Times New Roman" panose="02020603050405020304" pitchFamily="18" charset="0"/>
                <a:ea typeface="隶书" panose="02010509060101010101" pitchFamily="49" charset="-122"/>
              </a:rPr>
              <a:t>current</a:t>
            </a:r>
            <a:r>
              <a:rPr lang="en-US" altLang="zh-CN" sz="2800" dirty="0">
                <a:solidFill>
                  <a:schemeClr val="tx2"/>
                </a:solidFill>
                <a:latin typeface="楷体_GB2312" pitchFamily="49" charset="-122"/>
              </a:rPr>
              <a:t>-&gt;</a:t>
            </a:r>
            <a:r>
              <a:rPr lang="en-US" altLang="zh-CN" sz="2800" dirty="0" err="1">
                <a:solidFill>
                  <a:schemeClr val="tx2"/>
                </a:solidFill>
                <a:latin typeface="Times New Roman" panose="02020603050405020304" pitchFamily="18" charset="0"/>
                <a:ea typeface="隶书" panose="02010509060101010101" pitchFamily="49" charset="-122"/>
                <a:sym typeface="Symbol" panose="05050102010706020507" pitchFamily="18" charset="2"/>
              </a:rPr>
              <a:t>ltag</a:t>
            </a:r>
            <a:r>
              <a:rPr lang="en-US" altLang="zh-CN" sz="2800" dirty="0">
                <a:solidFill>
                  <a:schemeClr val="tx2"/>
                </a:solidFill>
                <a:latin typeface="Times New Roman" panose="02020603050405020304" pitchFamily="18" charset="0"/>
                <a:ea typeface="隶书" panose="02010509060101010101" pitchFamily="49" charset="-122"/>
                <a:sym typeface="Symbol" panose="05050102010706020507" pitchFamily="18" charset="2"/>
              </a:rPr>
              <a:t> </a:t>
            </a:r>
            <a:r>
              <a:rPr lang="en-US" altLang="zh-CN" sz="2800" i="1" dirty="0">
                <a:solidFill>
                  <a:schemeClr val="tx2"/>
                </a:solidFill>
                <a:latin typeface="Times New Roman" panose="02020603050405020304" pitchFamily="18" charset="0"/>
                <a:ea typeface="隶书" panose="02010509060101010101" pitchFamily="49" charset="-122"/>
                <a:sym typeface="Symbol" panose="05050102010706020507" pitchFamily="18" charset="2"/>
              </a:rPr>
              <a:t>== </a:t>
            </a:r>
            <a:r>
              <a:rPr lang="en-US" altLang="zh-CN" sz="2800" dirty="0">
                <a:solidFill>
                  <a:schemeClr val="tx2"/>
                </a:solidFill>
                <a:latin typeface="Times New Roman" panose="02020603050405020304" pitchFamily="18" charset="0"/>
                <a:ea typeface="隶书" panose="02010509060101010101" pitchFamily="49" charset="-122"/>
                <a:sym typeface="Symbol" panose="05050102010706020507" pitchFamily="18" charset="2"/>
              </a:rPr>
              <a:t>0</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sym typeface="Symbol" panose="05050102010706020507" pitchFamily="18" charset="2"/>
              </a:rPr>
              <a:t>         </a:t>
            </a:r>
            <a:r>
              <a:rPr lang="zh-CN" altLang="en-US" sz="2800" b="1" dirty="0">
                <a:latin typeface="Times New Roman" panose="02020603050405020304" pitchFamily="18" charset="0"/>
                <a:ea typeface="隶书" panose="02010509060101010101" pitchFamily="49" charset="-122"/>
                <a:sym typeface="Symbol" panose="05050102010706020507" pitchFamily="18" charset="2"/>
              </a:rPr>
              <a:t>前驱为当前结点左子树</a:t>
            </a:r>
            <a:endParaRPr lang="zh-CN" altLang="en-US" sz="2800" dirty="0">
              <a:latin typeface="Times New Roman" panose="02020603050405020304" pitchFamily="18" charset="0"/>
              <a:ea typeface="隶书" panose="02010509060101010101" pitchFamily="49" charset="-122"/>
              <a:sym typeface="Symbol" panose="05050102010706020507" pitchFamily="18" charset="2"/>
            </a:endParaRPr>
          </a:p>
          <a:p>
            <a:pPr>
              <a:spcBef>
                <a:spcPct val="5000"/>
              </a:spcBef>
              <a:buFont typeface="Wingdings" panose="05000000000000000000" pitchFamily="2" charset="2"/>
              <a:buNone/>
              <a:defRPr/>
            </a:pPr>
            <a:r>
              <a:rPr lang="zh-CN" altLang="en-US" sz="2800" dirty="0">
                <a:latin typeface="Times New Roman" panose="02020603050405020304" pitchFamily="18" charset="0"/>
                <a:ea typeface="隶书" panose="02010509060101010101" pitchFamily="49" charset="-122"/>
                <a:sym typeface="Symbol" panose="05050102010706020507" pitchFamily="18" charset="2"/>
              </a:rPr>
              <a:t>         </a:t>
            </a:r>
            <a:r>
              <a:rPr lang="zh-CN" altLang="en-US" sz="2800" b="1" dirty="0">
                <a:latin typeface="Times New Roman" panose="02020603050405020304" pitchFamily="18" charset="0"/>
                <a:ea typeface="隶书" panose="02010509060101010101" pitchFamily="49" charset="-122"/>
                <a:sym typeface="Symbol" panose="05050102010706020507" pitchFamily="18" charset="2"/>
              </a:rPr>
              <a:t>中序下的最后一个</a:t>
            </a:r>
            <a:r>
              <a:rPr lang="zh-CN" altLang="en-US" sz="2800" b="1" dirty="0" smtClean="0">
                <a:latin typeface="Times New Roman" panose="02020603050405020304" pitchFamily="18" charset="0"/>
                <a:ea typeface="隶书" panose="02010509060101010101" pitchFamily="49" charset="-122"/>
                <a:sym typeface="Symbol" panose="05050102010706020507" pitchFamily="18" charset="2"/>
              </a:rPr>
              <a:t>结点</a:t>
            </a:r>
            <a:endParaRPr lang="en-US" altLang="zh-CN" sz="2800" b="1" dirty="0" smtClean="0">
              <a:latin typeface="Times New Roman" panose="02020603050405020304" pitchFamily="18" charset="0"/>
              <a:ea typeface="隶书" panose="02010509060101010101" pitchFamily="49" charset="-122"/>
              <a:sym typeface="Symbol" panose="05050102010706020507" pitchFamily="18" charset="2"/>
            </a:endParaRPr>
          </a:p>
          <a:p>
            <a:pPr>
              <a:spcBef>
                <a:spcPct val="5000"/>
              </a:spcBef>
              <a:buFont typeface="Wingdings" panose="05000000000000000000" pitchFamily="2" charset="2"/>
              <a:buNone/>
              <a:defRPr/>
            </a:pPr>
            <a:r>
              <a:rPr lang="en-US" altLang="zh-CN" b="1" dirty="0">
                <a:solidFill>
                  <a:schemeClr val="tx2"/>
                </a:solidFill>
                <a:latin typeface="Times New Roman" panose="02020603050405020304" pitchFamily="18" charset="0"/>
                <a:ea typeface="隶书" panose="02010509060101010101" pitchFamily="49" charset="-122"/>
                <a:sym typeface="Symbol" panose="05050102010706020507" pitchFamily="18" charset="2"/>
              </a:rPr>
              <a:t> </a:t>
            </a:r>
            <a:r>
              <a:rPr lang="en-US" altLang="zh-CN" b="1" dirty="0" smtClean="0">
                <a:solidFill>
                  <a:schemeClr val="tx2"/>
                </a:solidFill>
                <a:latin typeface="Times New Roman" panose="02020603050405020304" pitchFamily="18" charset="0"/>
                <a:ea typeface="隶书" panose="02010509060101010101" pitchFamily="49" charset="-122"/>
                <a:sym typeface="Symbol" panose="05050102010706020507" pitchFamily="18" charset="2"/>
              </a:rPr>
              <a:t>		</a:t>
            </a:r>
            <a:r>
              <a:rPr lang="zh-CN" altLang="en-US" b="1" dirty="0" smtClean="0">
                <a:solidFill>
                  <a:srgbClr val="0000CC"/>
                </a:solidFill>
                <a:latin typeface="Times New Roman" panose="02020603050405020304" pitchFamily="18" charset="0"/>
                <a:ea typeface="隶书" panose="02010509060101010101" pitchFamily="49" charset="-122"/>
                <a:sym typeface="Symbol" panose="05050102010706020507" pitchFamily="18" charset="2"/>
              </a:rPr>
              <a:t>即</a:t>
            </a:r>
            <a:endParaRPr lang="en-US" altLang="zh-CN" b="1" dirty="0" smtClean="0">
              <a:solidFill>
                <a:srgbClr val="0000CC"/>
              </a:solidFill>
              <a:latin typeface="Times New Roman" panose="02020603050405020304" pitchFamily="18" charset="0"/>
              <a:ea typeface="隶书" panose="02010509060101010101" pitchFamily="49" charset="-122"/>
              <a:sym typeface="Symbol" panose="05050102010706020507" pitchFamily="18" charset="2"/>
            </a:endParaRPr>
          </a:p>
          <a:p>
            <a:pPr>
              <a:spcBef>
                <a:spcPct val="5000"/>
              </a:spcBef>
              <a:buFont typeface="Wingdings" panose="05000000000000000000" pitchFamily="2" charset="2"/>
              <a:buNone/>
              <a:defRPr/>
            </a:pPr>
            <a:r>
              <a:rPr lang="en-US" altLang="zh-CN" sz="2800" b="1" dirty="0">
                <a:solidFill>
                  <a:srgbClr val="0000CC"/>
                </a:solidFill>
                <a:latin typeface="Times New Roman" panose="02020603050405020304" pitchFamily="18" charset="0"/>
                <a:ea typeface="隶书" panose="02010509060101010101" pitchFamily="49" charset="-122"/>
                <a:sym typeface="Symbol" panose="05050102010706020507" pitchFamily="18" charset="2"/>
              </a:rPr>
              <a:t>	</a:t>
            </a:r>
            <a:r>
              <a:rPr lang="en-US" altLang="zh-CN" sz="2800" b="1" dirty="0" smtClean="0">
                <a:solidFill>
                  <a:srgbClr val="0000CC"/>
                </a:solidFill>
                <a:latin typeface="Times New Roman" panose="02020603050405020304" pitchFamily="18" charset="0"/>
                <a:ea typeface="隶书" panose="02010509060101010101" pitchFamily="49" charset="-122"/>
                <a:sym typeface="Symbol" panose="05050102010706020507" pitchFamily="18" charset="2"/>
              </a:rPr>
              <a:t>	</a:t>
            </a:r>
            <a:r>
              <a:rPr lang="zh-CN" altLang="en-US" sz="2800" b="1" dirty="0" smtClean="0">
                <a:solidFill>
                  <a:srgbClr val="0000CC"/>
                </a:solidFill>
                <a:latin typeface="Times New Roman" panose="02020603050405020304" pitchFamily="18" charset="0"/>
                <a:ea typeface="隶书" panose="02010509060101010101" pitchFamily="49" charset="-122"/>
                <a:sym typeface="Symbol" panose="05050102010706020507" pitchFamily="18" charset="2"/>
              </a:rPr>
              <a:t>左子树上最右侧的节点      </a:t>
            </a:r>
            <a:endParaRPr lang="zh-CN" altLang="en-US" sz="2800" b="1" dirty="0">
              <a:solidFill>
                <a:srgbClr val="0000CC"/>
              </a:solidFill>
              <a:latin typeface="Times New Roman" panose="02020603050405020304" pitchFamily="18" charset="0"/>
              <a:ea typeface="隶书" panose="02010509060101010101" pitchFamily="49" charset="-122"/>
              <a:sym typeface="Symbol" panose="05050102010706020507" pitchFamily="18" charset="2"/>
            </a:endParaRPr>
          </a:p>
        </p:txBody>
      </p:sp>
      <p:grpSp>
        <p:nvGrpSpPr>
          <p:cNvPr id="129028" name="Group 44"/>
          <p:cNvGrpSpPr>
            <a:grpSpLocks/>
          </p:cNvGrpSpPr>
          <p:nvPr/>
        </p:nvGrpSpPr>
        <p:grpSpPr bwMode="auto">
          <a:xfrm>
            <a:off x="1739900" y="1125538"/>
            <a:ext cx="3924300" cy="5010150"/>
            <a:chOff x="113" y="803"/>
            <a:chExt cx="2472" cy="3156"/>
          </a:xfrm>
        </p:grpSpPr>
        <p:sp>
          <p:nvSpPr>
            <p:cNvPr id="129029" name="Line 2"/>
            <p:cNvSpPr>
              <a:spLocks noChangeShapeType="1"/>
            </p:cNvSpPr>
            <p:nvPr/>
          </p:nvSpPr>
          <p:spPr bwMode="auto">
            <a:xfrm>
              <a:off x="1529" y="1097"/>
              <a:ext cx="192" cy="288"/>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0" name="Line 3"/>
            <p:cNvSpPr>
              <a:spLocks noChangeShapeType="1"/>
            </p:cNvSpPr>
            <p:nvPr/>
          </p:nvSpPr>
          <p:spPr bwMode="auto">
            <a:xfrm>
              <a:off x="1865" y="1625"/>
              <a:ext cx="144" cy="288"/>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1" name="Line 4"/>
            <p:cNvSpPr>
              <a:spLocks noChangeShapeType="1"/>
            </p:cNvSpPr>
            <p:nvPr/>
          </p:nvSpPr>
          <p:spPr bwMode="auto">
            <a:xfrm>
              <a:off x="2201" y="2201"/>
              <a:ext cx="144" cy="240"/>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2" name="Line 5"/>
            <p:cNvSpPr>
              <a:spLocks noChangeShapeType="1"/>
            </p:cNvSpPr>
            <p:nvPr/>
          </p:nvSpPr>
          <p:spPr bwMode="auto">
            <a:xfrm flipH="1">
              <a:off x="1865" y="2249"/>
              <a:ext cx="144" cy="240"/>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3" name="Line 6"/>
            <p:cNvSpPr>
              <a:spLocks noChangeShapeType="1"/>
            </p:cNvSpPr>
            <p:nvPr/>
          </p:nvSpPr>
          <p:spPr bwMode="auto">
            <a:xfrm>
              <a:off x="1865" y="2729"/>
              <a:ext cx="144" cy="336"/>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4" name="Line 7"/>
            <p:cNvSpPr>
              <a:spLocks noChangeShapeType="1"/>
            </p:cNvSpPr>
            <p:nvPr/>
          </p:nvSpPr>
          <p:spPr bwMode="auto">
            <a:xfrm>
              <a:off x="905" y="1625"/>
              <a:ext cx="240" cy="336"/>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5" name="Line 8"/>
            <p:cNvSpPr>
              <a:spLocks noChangeShapeType="1"/>
            </p:cNvSpPr>
            <p:nvPr/>
          </p:nvSpPr>
          <p:spPr bwMode="auto">
            <a:xfrm flipH="1">
              <a:off x="953" y="2201"/>
              <a:ext cx="144" cy="240"/>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6" name="Line 9"/>
            <p:cNvSpPr>
              <a:spLocks noChangeShapeType="1"/>
            </p:cNvSpPr>
            <p:nvPr/>
          </p:nvSpPr>
          <p:spPr bwMode="auto">
            <a:xfrm>
              <a:off x="953" y="2729"/>
              <a:ext cx="192" cy="336"/>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7" name="Line 10"/>
            <p:cNvSpPr>
              <a:spLocks noChangeShapeType="1"/>
            </p:cNvSpPr>
            <p:nvPr/>
          </p:nvSpPr>
          <p:spPr bwMode="auto">
            <a:xfrm flipH="1">
              <a:off x="473" y="1625"/>
              <a:ext cx="240" cy="288"/>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8" name="Line 11"/>
            <p:cNvSpPr>
              <a:spLocks noChangeShapeType="1"/>
            </p:cNvSpPr>
            <p:nvPr/>
          </p:nvSpPr>
          <p:spPr bwMode="auto">
            <a:xfrm flipH="1">
              <a:off x="1865" y="3353"/>
              <a:ext cx="144" cy="288"/>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9" name="Oval 20"/>
            <p:cNvSpPr>
              <a:spLocks noChangeArrowheads="1"/>
            </p:cNvSpPr>
            <p:nvPr/>
          </p:nvSpPr>
          <p:spPr bwMode="auto">
            <a:xfrm>
              <a:off x="1289" y="803"/>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90000"/>
                </a:lnSpc>
              </a:pPr>
              <a:r>
                <a:rPr lang="en-US" altLang="zh-CN" sz="2800" i="1">
                  <a:solidFill>
                    <a:srgbClr val="000099"/>
                  </a:solidFill>
                  <a:latin typeface="Times New Roman" panose="02020603050405020304" pitchFamily="18" charset="0"/>
                </a:rPr>
                <a:t>A</a:t>
              </a:r>
              <a:endParaRPr lang="en-US" altLang="zh-CN" sz="2400"/>
            </a:p>
          </p:txBody>
        </p:sp>
        <p:sp>
          <p:nvSpPr>
            <p:cNvPr id="129040" name="Oval 21"/>
            <p:cNvSpPr>
              <a:spLocks noChangeArrowheads="1"/>
            </p:cNvSpPr>
            <p:nvPr/>
          </p:nvSpPr>
          <p:spPr bwMode="auto">
            <a:xfrm>
              <a:off x="665" y="1337"/>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B</a:t>
              </a:r>
              <a:endParaRPr lang="en-US" altLang="zh-CN" sz="2400">
                <a:solidFill>
                  <a:srgbClr val="000099"/>
                </a:solidFill>
              </a:endParaRPr>
            </a:p>
          </p:txBody>
        </p:sp>
        <p:sp>
          <p:nvSpPr>
            <p:cNvPr id="129041" name="Oval 22"/>
            <p:cNvSpPr>
              <a:spLocks noChangeArrowheads="1"/>
            </p:cNvSpPr>
            <p:nvPr/>
          </p:nvSpPr>
          <p:spPr bwMode="auto">
            <a:xfrm>
              <a:off x="233" y="1865"/>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D</a:t>
              </a:r>
              <a:endParaRPr lang="en-US" altLang="zh-CN" sz="2400"/>
            </a:p>
          </p:txBody>
        </p:sp>
        <p:sp>
          <p:nvSpPr>
            <p:cNvPr id="129042" name="Oval 23"/>
            <p:cNvSpPr>
              <a:spLocks noChangeArrowheads="1"/>
            </p:cNvSpPr>
            <p:nvPr/>
          </p:nvSpPr>
          <p:spPr bwMode="auto">
            <a:xfrm>
              <a:off x="1049" y="1913"/>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E</a:t>
              </a:r>
              <a:endParaRPr lang="en-US" altLang="zh-CN" sz="2400"/>
            </a:p>
          </p:txBody>
        </p:sp>
        <p:sp>
          <p:nvSpPr>
            <p:cNvPr id="129043" name="Oval 24"/>
            <p:cNvSpPr>
              <a:spLocks noChangeArrowheads="1"/>
            </p:cNvSpPr>
            <p:nvPr/>
          </p:nvSpPr>
          <p:spPr bwMode="auto">
            <a:xfrm>
              <a:off x="1625" y="1337"/>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C</a:t>
              </a:r>
              <a:endParaRPr lang="en-US" altLang="zh-CN" sz="2400"/>
            </a:p>
          </p:txBody>
        </p:sp>
        <p:sp>
          <p:nvSpPr>
            <p:cNvPr id="129044" name="Oval 25"/>
            <p:cNvSpPr>
              <a:spLocks noChangeArrowheads="1"/>
            </p:cNvSpPr>
            <p:nvPr/>
          </p:nvSpPr>
          <p:spPr bwMode="auto">
            <a:xfrm>
              <a:off x="1913" y="1913"/>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rgbClr val="000099"/>
                  </a:solidFill>
                  <a:latin typeface="Times New Roman" panose="02020603050405020304" pitchFamily="18" charset="0"/>
                </a:rPr>
                <a:t>F</a:t>
              </a:r>
              <a:endParaRPr lang="en-US" altLang="zh-CN" sz="2400"/>
            </a:p>
          </p:txBody>
        </p:sp>
        <p:sp>
          <p:nvSpPr>
            <p:cNvPr id="129045" name="Oval 26"/>
            <p:cNvSpPr>
              <a:spLocks noChangeArrowheads="1"/>
            </p:cNvSpPr>
            <p:nvPr/>
          </p:nvSpPr>
          <p:spPr bwMode="auto">
            <a:xfrm>
              <a:off x="1625" y="2441"/>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H</a:t>
              </a:r>
              <a:endParaRPr lang="en-US" altLang="zh-CN" sz="2400"/>
            </a:p>
          </p:txBody>
        </p:sp>
        <p:sp>
          <p:nvSpPr>
            <p:cNvPr id="129046" name="Oval 27"/>
            <p:cNvSpPr>
              <a:spLocks noChangeArrowheads="1"/>
            </p:cNvSpPr>
            <p:nvPr/>
          </p:nvSpPr>
          <p:spPr bwMode="auto">
            <a:xfrm>
              <a:off x="2249" y="2441"/>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I</a:t>
              </a:r>
              <a:endParaRPr lang="en-US" altLang="zh-CN" sz="2400"/>
            </a:p>
          </p:txBody>
        </p:sp>
        <p:sp>
          <p:nvSpPr>
            <p:cNvPr id="129047" name="Oval 28"/>
            <p:cNvSpPr>
              <a:spLocks noChangeArrowheads="1"/>
            </p:cNvSpPr>
            <p:nvPr/>
          </p:nvSpPr>
          <p:spPr bwMode="auto">
            <a:xfrm>
              <a:off x="1913" y="3017"/>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K</a:t>
              </a:r>
              <a:endParaRPr lang="en-US" altLang="zh-CN" sz="2400"/>
            </a:p>
          </p:txBody>
        </p:sp>
        <p:sp>
          <p:nvSpPr>
            <p:cNvPr id="129048" name="Oval 29"/>
            <p:cNvSpPr>
              <a:spLocks noChangeArrowheads="1"/>
            </p:cNvSpPr>
            <p:nvPr/>
          </p:nvSpPr>
          <p:spPr bwMode="auto">
            <a:xfrm>
              <a:off x="713" y="2441"/>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G</a:t>
              </a:r>
              <a:endParaRPr lang="en-US" altLang="zh-CN" sz="2400"/>
            </a:p>
          </p:txBody>
        </p:sp>
        <p:sp>
          <p:nvSpPr>
            <p:cNvPr id="129049" name="Oval 30"/>
            <p:cNvSpPr>
              <a:spLocks noChangeArrowheads="1"/>
            </p:cNvSpPr>
            <p:nvPr/>
          </p:nvSpPr>
          <p:spPr bwMode="auto">
            <a:xfrm>
              <a:off x="1049" y="3017"/>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J</a:t>
              </a:r>
              <a:endParaRPr lang="en-US" altLang="zh-CN" sz="2400"/>
            </a:p>
          </p:txBody>
        </p:sp>
        <p:sp>
          <p:nvSpPr>
            <p:cNvPr id="129050" name="Line 31"/>
            <p:cNvSpPr>
              <a:spLocks noChangeShapeType="1"/>
            </p:cNvSpPr>
            <p:nvPr/>
          </p:nvSpPr>
          <p:spPr bwMode="auto">
            <a:xfrm flipH="1">
              <a:off x="953" y="1097"/>
              <a:ext cx="384" cy="288"/>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51" name="Oval 32"/>
            <p:cNvSpPr>
              <a:spLocks noChangeArrowheads="1"/>
            </p:cNvSpPr>
            <p:nvPr/>
          </p:nvSpPr>
          <p:spPr bwMode="auto">
            <a:xfrm>
              <a:off x="1625" y="3593"/>
              <a:ext cx="336" cy="336"/>
            </a:xfrm>
            <a:prstGeom prst="ellipse">
              <a:avLst/>
            </a:prstGeom>
            <a:solidFill>
              <a:srgbClr val="FFFFCC"/>
            </a:solidFill>
            <a:ln w="9525">
              <a:solidFill>
                <a:schemeClr val="tx1"/>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0099"/>
                  </a:solidFill>
                  <a:latin typeface="Times New Roman" panose="02020603050405020304" pitchFamily="18" charset="0"/>
                </a:rPr>
                <a:t>L</a:t>
              </a:r>
              <a:endParaRPr lang="en-US" altLang="zh-CN" sz="2400"/>
            </a:p>
          </p:txBody>
        </p:sp>
        <p:sp>
          <p:nvSpPr>
            <p:cNvPr id="129052" name="Freeform 37"/>
            <p:cNvSpPr>
              <a:spLocks/>
            </p:cNvSpPr>
            <p:nvPr/>
          </p:nvSpPr>
          <p:spPr bwMode="auto">
            <a:xfrm>
              <a:off x="2121" y="2251"/>
              <a:ext cx="215" cy="571"/>
            </a:xfrm>
            <a:custGeom>
              <a:avLst/>
              <a:gdLst>
                <a:gd name="T0" fmla="*/ 215 w 215"/>
                <a:gd name="T1" fmla="*/ 864 h 549"/>
                <a:gd name="T2" fmla="*/ 147 w 215"/>
                <a:gd name="T3" fmla="*/ 948 h 549"/>
                <a:gd name="T4" fmla="*/ 79 w 215"/>
                <a:gd name="T5" fmla="*/ 909 h 549"/>
                <a:gd name="T6" fmla="*/ 11 w 215"/>
                <a:gd name="T7" fmla="*/ 707 h 549"/>
                <a:gd name="T8" fmla="*/ 11 w 215"/>
                <a:gd name="T9" fmla="*/ 0 h 5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5" h="549">
                  <a:moveTo>
                    <a:pt x="215" y="499"/>
                  </a:moveTo>
                  <a:cubicBezTo>
                    <a:pt x="192" y="520"/>
                    <a:pt x="170" y="541"/>
                    <a:pt x="147" y="545"/>
                  </a:cubicBezTo>
                  <a:cubicBezTo>
                    <a:pt x="124" y="549"/>
                    <a:pt x="102" y="545"/>
                    <a:pt x="79" y="522"/>
                  </a:cubicBezTo>
                  <a:cubicBezTo>
                    <a:pt x="56" y="499"/>
                    <a:pt x="22" y="496"/>
                    <a:pt x="11" y="409"/>
                  </a:cubicBezTo>
                  <a:cubicBezTo>
                    <a:pt x="0" y="322"/>
                    <a:pt x="11" y="68"/>
                    <a:pt x="11" y="0"/>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3" name="Freeform 38"/>
            <p:cNvSpPr>
              <a:spLocks/>
            </p:cNvSpPr>
            <p:nvPr/>
          </p:nvSpPr>
          <p:spPr bwMode="auto">
            <a:xfrm>
              <a:off x="1451" y="2795"/>
              <a:ext cx="363" cy="1164"/>
            </a:xfrm>
            <a:custGeom>
              <a:avLst/>
              <a:gdLst>
                <a:gd name="T0" fmla="*/ 96 w 389"/>
                <a:gd name="T1" fmla="*/ 1089 h 1164"/>
                <a:gd name="T2" fmla="*/ 70 w 389"/>
                <a:gd name="T3" fmla="*/ 1157 h 1164"/>
                <a:gd name="T4" fmla="*/ 19 w 389"/>
                <a:gd name="T5" fmla="*/ 1134 h 1164"/>
                <a:gd name="T6" fmla="*/ 4 w 389"/>
                <a:gd name="T7" fmla="*/ 975 h 1164"/>
                <a:gd name="T8" fmla="*/ 28 w 389"/>
                <a:gd name="T9" fmla="*/ 794 h 1164"/>
                <a:gd name="T10" fmla="*/ 96 w 389"/>
                <a:gd name="T11" fmla="*/ 612 h 1164"/>
                <a:gd name="T12" fmla="*/ 132 w 389"/>
                <a:gd name="T13" fmla="*/ 340 h 1164"/>
                <a:gd name="T14" fmla="*/ 148 w 389"/>
                <a:gd name="T15" fmla="*/ 0 h 116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9" h="1164">
                  <a:moveTo>
                    <a:pt x="253" y="1089"/>
                  </a:moveTo>
                  <a:cubicBezTo>
                    <a:pt x="236" y="1119"/>
                    <a:pt x="219" y="1150"/>
                    <a:pt x="185" y="1157"/>
                  </a:cubicBezTo>
                  <a:cubicBezTo>
                    <a:pt x="151" y="1164"/>
                    <a:pt x="79" y="1164"/>
                    <a:pt x="49" y="1134"/>
                  </a:cubicBezTo>
                  <a:cubicBezTo>
                    <a:pt x="19" y="1104"/>
                    <a:pt x="0" y="1032"/>
                    <a:pt x="4" y="975"/>
                  </a:cubicBezTo>
                  <a:cubicBezTo>
                    <a:pt x="8" y="918"/>
                    <a:pt x="31" y="854"/>
                    <a:pt x="72" y="794"/>
                  </a:cubicBezTo>
                  <a:cubicBezTo>
                    <a:pt x="113" y="734"/>
                    <a:pt x="208" y="688"/>
                    <a:pt x="253" y="612"/>
                  </a:cubicBezTo>
                  <a:cubicBezTo>
                    <a:pt x="298" y="536"/>
                    <a:pt x="321" y="442"/>
                    <a:pt x="344" y="340"/>
                  </a:cubicBezTo>
                  <a:cubicBezTo>
                    <a:pt x="367" y="238"/>
                    <a:pt x="382" y="57"/>
                    <a:pt x="389" y="0"/>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4" name="Freeform 39"/>
            <p:cNvSpPr>
              <a:spLocks/>
            </p:cNvSpPr>
            <p:nvPr/>
          </p:nvSpPr>
          <p:spPr bwMode="auto">
            <a:xfrm>
              <a:off x="1466" y="1684"/>
              <a:ext cx="348" cy="1164"/>
            </a:xfrm>
            <a:custGeom>
              <a:avLst/>
              <a:gdLst>
                <a:gd name="T0" fmla="*/ 235 w 348"/>
                <a:gd name="T1" fmla="*/ 1088 h 1164"/>
                <a:gd name="T2" fmla="*/ 167 w 348"/>
                <a:gd name="T3" fmla="*/ 1156 h 1164"/>
                <a:gd name="T4" fmla="*/ 53 w 348"/>
                <a:gd name="T5" fmla="*/ 1134 h 1164"/>
                <a:gd name="T6" fmla="*/ 8 w 348"/>
                <a:gd name="T7" fmla="*/ 998 h 1164"/>
                <a:gd name="T8" fmla="*/ 99 w 348"/>
                <a:gd name="T9" fmla="*/ 725 h 1164"/>
                <a:gd name="T10" fmla="*/ 303 w 348"/>
                <a:gd name="T11" fmla="*/ 476 h 1164"/>
                <a:gd name="T12" fmla="*/ 348 w 348"/>
                <a:gd name="T13" fmla="*/ 0 h 11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8" h="1164">
                  <a:moveTo>
                    <a:pt x="235" y="1088"/>
                  </a:moveTo>
                  <a:cubicBezTo>
                    <a:pt x="216" y="1118"/>
                    <a:pt x="197" y="1148"/>
                    <a:pt x="167" y="1156"/>
                  </a:cubicBezTo>
                  <a:cubicBezTo>
                    <a:pt x="137" y="1164"/>
                    <a:pt x="80" y="1160"/>
                    <a:pt x="53" y="1134"/>
                  </a:cubicBezTo>
                  <a:cubicBezTo>
                    <a:pt x="26" y="1108"/>
                    <a:pt x="0" y="1066"/>
                    <a:pt x="8" y="998"/>
                  </a:cubicBezTo>
                  <a:cubicBezTo>
                    <a:pt x="16" y="930"/>
                    <a:pt x="50" y="812"/>
                    <a:pt x="99" y="725"/>
                  </a:cubicBezTo>
                  <a:cubicBezTo>
                    <a:pt x="148" y="638"/>
                    <a:pt x="262" y="597"/>
                    <a:pt x="303" y="476"/>
                  </a:cubicBezTo>
                  <a:cubicBezTo>
                    <a:pt x="344" y="355"/>
                    <a:pt x="340" y="79"/>
                    <a:pt x="348" y="0"/>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5" name="Freeform 40"/>
            <p:cNvSpPr>
              <a:spLocks/>
            </p:cNvSpPr>
            <p:nvPr/>
          </p:nvSpPr>
          <p:spPr bwMode="auto">
            <a:xfrm>
              <a:off x="1421" y="1162"/>
              <a:ext cx="280" cy="578"/>
            </a:xfrm>
            <a:custGeom>
              <a:avLst/>
              <a:gdLst>
                <a:gd name="T0" fmla="*/ 280 w 280"/>
                <a:gd name="T1" fmla="*/ 499 h 578"/>
                <a:gd name="T2" fmla="*/ 212 w 280"/>
                <a:gd name="T3" fmla="*/ 567 h 578"/>
                <a:gd name="T4" fmla="*/ 76 w 280"/>
                <a:gd name="T5" fmla="*/ 544 h 578"/>
                <a:gd name="T6" fmla="*/ 8 w 280"/>
                <a:gd name="T7" fmla="*/ 363 h 578"/>
                <a:gd name="T8" fmla="*/ 30 w 280"/>
                <a:gd name="T9" fmla="*/ 0 h 5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 h="578">
                  <a:moveTo>
                    <a:pt x="280" y="499"/>
                  </a:moveTo>
                  <a:cubicBezTo>
                    <a:pt x="263" y="529"/>
                    <a:pt x="246" y="560"/>
                    <a:pt x="212" y="567"/>
                  </a:cubicBezTo>
                  <a:cubicBezTo>
                    <a:pt x="178" y="574"/>
                    <a:pt x="110" y="578"/>
                    <a:pt x="76" y="544"/>
                  </a:cubicBezTo>
                  <a:cubicBezTo>
                    <a:pt x="42" y="510"/>
                    <a:pt x="16" y="454"/>
                    <a:pt x="8" y="363"/>
                  </a:cubicBezTo>
                  <a:cubicBezTo>
                    <a:pt x="0" y="272"/>
                    <a:pt x="26" y="60"/>
                    <a:pt x="30" y="0"/>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6" name="Freeform 41"/>
            <p:cNvSpPr>
              <a:spLocks/>
            </p:cNvSpPr>
            <p:nvPr/>
          </p:nvSpPr>
          <p:spPr bwMode="auto">
            <a:xfrm>
              <a:off x="858" y="2795"/>
              <a:ext cx="276" cy="594"/>
            </a:xfrm>
            <a:custGeom>
              <a:avLst/>
              <a:gdLst>
                <a:gd name="T0" fmla="*/ 276 w 276"/>
                <a:gd name="T1" fmla="*/ 522 h 594"/>
                <a:gd name="T2" fmla="*/ 162 w 276"/>
                <a:gd name="T3" fmla="*/ 590 h 594"/>
                <a:gd name="T4" fmla="*/ 49 w 276"/>
                <a:gd name="T5" fmla="*/ 544 h 594"/>
                <a:gd name="T6" fmla="*/ 4 w 276"/>
                <a:gd name="T7" fmla="*/ 295 h 594"/>
                <a:gd name="T8" fmla="*/ 26 w 276"/>
                <a:gd name="T9" fmla="*/ 0 h 5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6" h="594">
                  <a:moveTo>
                    <a:pt x="276" y="522"/>
                  </a:moveTo>
                  <a:cubicBezTo>
                    <a:pt x="238" y="554"/>
                    <a:pt x="200" y="586"/>
                    <a:pt x="162" y="590"/>
                  </a:cubicBezTo>
                  <a:cubicBezTo>
                    <a:pt x="124" y="594"/>
                    <a:pt x="75" y="593"/>
                    <a:pt x="49" y="544"/>
                  </a:cubicBezTo>
                  <a:cubicBezTo>
                    <a:pt x="23" y="495"/>
                    <a:pt x="8" y="386"/>
                    <a:pt x="4" y="295"/>
                  </a:cubicBezTo>
                  <a:cubicBezTo>
                    <a:pt x="0" y="204"/>
                    <a:pt x="22" y="49"/>
                    <a:pt x="26" y="0"/>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7" name="Freeform 42"/>
            <p:cNvSpPr>
              <a:spLocks/>
            </p:cNvSpPr>
            <p:nvPr/>
          </p:nvSpPr>
          <p:spPr bwMode="auto">
            <a:xfrm>
              <a:off x="498" y="1684"/>
              <a:ext cx="318" cy="1111"/>
            </a:xfrm>
            <a:custGeom>
              <a:avLst/>
              <a:gdLst>
                <a:gd name="T0" fmla="*/ 273 w 318"/>
                <a:gd name="T1" fmla="*/ 1351 h 1089"/>
                <a:gd name="T2" fmla="*/ 159 w 318"/>
                <a:gd name="T3" fmla="*/ 1440 h 1089"/>
                <a:gd name="T4" fmla="*/ 46 w 318"/>
                <a:gd name="T5" fmla="*/ 1351 h 1089"/>
                <a:gd name="T6" fmla="*/ 23 w 318"/>
                <a:gd name="T7" fmla="*/ 1050 h 1089"/>
                <a:gd name="T8" fmla="*/ 182 w 318"/>
                <a:gd name="T9" fmla="*/ 780 h 1089"/>
                <a:gd name="T10" fmla="*/ 295 w 318"/>
                <a:gd name="T11" fmla="*/ 330 h 1089"/>
                <a:gd name="T12" fmla="*/ 318 w 318"/>
                <a:gd name="T13" fmla="*/ 0 h 10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8" h="1089">
                  <a:moveTo>
                    <a:pt x="273" y="1021"/>
                  </a:moveTo>
                  <a:cubicBezTo>
                    <a:pt x="235" y="1055"/>
                    <a:pt x="197" y="1089"/>
                    <a:pt x="159" y="1089"/>
                  </a:cubicBezTo>
                  <a:cubicBezTo>
                    <a:pt x="121" y="1089"/>
                    <a:pt x="69" y="1070"/>
                    <a:pt x="46" y="1021"/>
                  </a:cubicBezTo>
                  <a:cubicBezTo>
                    <a:pt x="23" y="972"/>
                    <a:pt x="0" y="866"/>
                    <a:pt x="23" y="794"/>
                  </a:cubicBezTo>
                  <a:cubicBezTo>
                    <a:pt x="46" y="722"/>
                    <a:pt x="137" y="681"/>
                    <a:pt x="182" y="590"/>
                  </a:cubicBezTo>
                  <a:cubicBezTo>
                    <a:pt x="227" y="499"/>
                    <a:pt x="272" y="348"/>
                    <a:pt x="295" y="250"/>
                  </a:cubicBezTo>
                  <a:cubicBezTo>
                    <a:pt x="318" y="152"/>
                    <a:pt x="314" y="42"/>
                    <a:pt x="318" y="0"/>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8" name="Freeform 43"/>
            <p:cNvSpPr>
              <a:spLocks/>
            </p:cNvSpPr>
            <p:nvPr/>
          </p:nvSpPr>
          <p:spPr bwMode="auto">
            <a:xfrm>
              <a:off x="113" y="2160"/>
              <a:ext cx="182" cy="136"/>
            </a:xfrm>
            <a:custGeom>
              <a:avLst/>
              <a:gdLst>
                <a:gd name="T0" fmla="*/ 182 w 182"/>
                <a:gd name="T1" fmla="*/ 0 h 136"/>
                <a:gd name="T2" fmla="*/ 136 w 182"/>
                <a:gd name="T3" fmla="*/ 90 h 136"/>
                <a:gd name="T4" fmla="*/ 0 w 182"/>
                <a:gd name="T5" fmla="*/ 136 h 136"/>
                <a:gd name="T6" fmla="*/ 0 60000 65536"/>
                <a:gd name="T7" fmla="*/ 0 60000 65536"/>
                <a:gd name="T8" fmla="*/ 0 60000 65536"/>
              </a:gdLst>
              <a:ahLst/>
              <a:cxnLst>
                <a:cxn ang="T6">
                  <a:pos x="T0" y="T1"/>
                </a:cxn>
                <a:cxn ang="T7">
                  <a:pos x="T2" y="T3"/>
                </a:cxn>
                <a:cxn ang="T8">
                  <a:pos x="T4" y="T5"/>
                </a:cxn>
              </a:cxnLst>
              <a:rect l="0" t="0" r="r" b="b"/>
              <a:pathLst>
                <a:path w="182" h="136">
                  <a:moveTo>
                    <a:pt x="182" y="0"/>
                  </a:moveTo>
                  <a:cubicBezTo>
                    <a:pt x="174" y="33"/>
                    <a:pt x="166" y="67"/>
                    <a:pt x="136" y="90"/>
                  </a:cubicBezTo>
                  <a:cubicBezTo>
                    <a:pt x="106" y="113"/>
                    <a:pt x="23" y="128"/>
                    <a:pt x="0" y="136"/>
                  </a:cubicBezTo>
                </a:path>
              </a:pathLst>
            </a:custGeom>
            <a:noFill/>
            <a:ln w="22225">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spd="slow"/>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ext Box 2"/>
          <p:cNvSpPr txBox="1">
            <a:spLocks noChangeArrowheads="1"/>
          </p:cNvSpPr>
          <p:nvPr/>
        </p:nvSpPr>
        <p:spPr bwMode="auto">
          <a:xfrm>
            <a:off x="690270" y="103527"/>
            <a:ext cx="8352928" cy="6781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spcBef>
                <a:spcPct val="5000"/>
              </a:spcBef>
              <a:buFont typeface="Wingdings" panose="05000000000000000000" pitchFamily="2" charset="2"/>
              <a:buNone/>
              <a:defRPr/>
            </a:pPr>
            <a:r>
              <a:rPr lang="en-US" altLang="zh-CN" sz="1800" b="0" dirty="0" err="1" smtClean="0">
                <a:latin typeface="Times New Roman" panose="02020603050405020304" pitchFamily="18" charset="0"/>
                <a:ea typeface="隶书" panose="02010509060101010101" pitchFamily="49" charset="-122"/>
              </a:rPr>
              <a:t>ThreadNode</a:t>
            </a:r>
            <a:r>
              <a:rPr lang="en-US" altLang="zh-CN" sz="1800" b="0" dirty="0" smtClean="0">
                <a:latin typeface="Times New Roman" panose="02020603050405020304" pitchFamily="18" charset="0"/>
                <a:ea typeface="隶书" panose="02010509060101010101" pitchFamily="49" charset="-122"/>
              </a:rPr>
              <a:t>&lt;T</a:t>
            </a:r>
            <a:r>
              <a:rPr lang="en-US" altLang="zh-CN" sz="1800" b="0" dirty="0">
                <a:latin typeface="Times New Roman" panose="02020603050405020304" pitchFamily="18" charset="0"/>
                <a:ea typeface="隶书" panose="02010509060101010101" pitchFamily="49" charset="-122"/>
              </a:rPr>
              <a:t>&gt; * </a:t>
            </a:r>
            <a:r>
              <a:rPr lang="en-US" altLang="zh-CN" sz="1800" b="0" dirty="0" err="1">
                <a:latin typeface="Times New Roman" panose="02020603050405020304" pitchFamily="18" charset="0"/>
                <a:ea typeface="隶书" panose="02010509060101010101" pitchFamily="49" charset="-122"/>
              </a:rPr>
              <a:t>ThreadTree</a:t>
            </a:r>
            <a:r>
              <a:rPr lang="en-US" altLang="zh-CN" sz="1800" b="0" dirty="0">
                <a:latin typeface="Times New Roman" panose="02020603050405020304" pitchFamily="18" charset="0"/>
                <a:ea typeface="隶书" panose="02010509060101010101" pitchFamily="49" charset="-122"/>
              </a:rPr>
              <a:t> &lt;T&gt; :: First (</a:t>
            </a:r>
            <a:r>
              <a:rPr lang="en-US" altLang="zh-CN" sz="1800" b="0" dirty="0" err="1">
                <a:latin typeface="Times New Roman" panose="02020603050405020304" pitchFamily="18" charset="0"/>
                <a:ea typeface="隶书" panose="02010509060101010101" pitchFamily="49" charset="-122"/>
              </a:rPr>
              <a:t>ThreadNode</a:t>
            </a:r>
            <a:r>
              <a:rPr lang="en-US" altLang="zh-CN" sz="1800" b="0" dirty="0">
                <a:latin typeface="Times New Roman" panose="02020603050405020304" pitchFamily="18" charset="0"/>
                <a:ea typeface="隶书" panose="02010509060101010101" pitchFamily="49" charset="-122"/>
              </a:rPr>
              <a:t>&lt;T&gt; * current)</a:t>
            </a:r>
          </a:p>
          <a:p>
            <a:pPr>
              <a:lnSpc>
                <a:spcPct val="105000"/>
              </a:lnSpc>
              <a:spcBef>
                <a:spcPct val="5000"/>
              </a:spcBef>
              <a:buFont typeface="Wingdings" panose="05000000000000000000" pitchFamily="2" charset="2"/>
              <a:buNone/>
              <a:defRPr/>
            </a:pPr>
            <a:r>
              <a:rPr lang="en-US" altLang="zh-CN" sz="1800" b="0" dirty="0" smtClean="0">
                <a:latin typeface="Times New Roman" panose="02020603050405020304" pitchFamily="18" charset="0"/>
                <a:ea typeface="隶书" panose="02010509060101010101" pitchFamily="49" charset="-122"/>
              </a:rPr>
              <a:t>{</a:t>
            </a:r>
            <a:r>
              <a:rPr lang="en-US" altLang="zh-CN" sz="1800" b="0" dirty="0" smtClean="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函数返回以*</a:t>
            </a:r>
            <a:r>
              <a:rPr lang="en-US" altLang="zh-CN" sz="1800" b="0" dirty="0">
                <a:solidFill>
                  <a:schemeClr val="tx2"/>
                </a:solidFill>
                <a:latin typeface="Times New Roman" panose="02020603050405020304" pitchFamily="18" charset="0"/>
                <a:ea typeface="隶书" panose="02010509060101010101" pitchFamily="49" charset="-122"/>
              </a:rPr>
              <a:t>current</a:t>
            </a:r>
            <a:r>
              <a:rPr lang="zh-CN" altLang="en-US" sz="1800" b="0" dirty="0">
                <a:solidFill>
                  <a:schemeClr val="tx2"/>
                </a:solidFill>
                <a:latin typeface="Times New Roman" panose="02020603050405020304" pitchFamily="18" charset="0"/>
                <a:ea typeface="隶书" panose="02010509060101010101" pitchFamily="49" charset="-122"/>
              </a:rPr>
              <a:t>为根的线索化二叉树中的中序序列下的第一个结点</a:t>
            </a:r>
          </a:p>
          <a:p>
            <a:pPr>
              <a:lnSpc>
                <a:spcPct val="105000"/>
              </a:lnSpc>
              <a:spcBef>
                <a:spcPct val="5000"/>
              </a:spcBef>
              <a:buFont typeface="Wingdings" panose="05000000000000000000" pitchFamily="2" charset="2"/>
              <a:buNone/>
              <a:defRPr/>
            </a:pPr>
            <a:r>
              <a:rPr lang="zh-CN" altLang="en-US" sz="1800" b="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ThreadNode</a:t>
            </a:r>
            <a:r>
              <a:rPr lang="en-US" altLang="zh-CN" sz="1800" b="0" dirty="0">
                <a:latin typeface="Times New Roman" panose="02020603050405020304" pitchFamily="18" charset="0"/>
                <a:ea typeface="隶书" panose="02010509060101010101" pitchFamily="49" charset="-122"/>
              </a:rPr>
              <a:t>&lt;T&gt; * p = current;</a:t>
            </a:r>
          </a:p>
          <a:p>
            <a:pPr>
              <a:lnSpc>
                <a:spcPct val="105000"/>
              </a:lnSpc>
              <a:spcBef>
                <a:spcPct val="5000"/>
              </a:spcBef>
              <a:buFont typeface="Wingdings" panose="05000000000000000000" pitchFamily="2" charset="2"/>
              <a:buNone/>
              <a:defRPr/>
            </a:pPr>
            <a:r>
              <a:rPr lang="en-US" altLang="zh-CN" sz="1800" b="0" dirty="0">
                <a:latin typeface="Times New Roman" panose="02020603050405020304" pitchFamily="18" charset="0"/>
                <a:ea typeface="隶书" panose="02010509060101010101" pitchFamily="49" charset="-122"/>
              </a:rPr>
              <a:t>    while (p</a:t>
            </a:r>
            <a:r>
              <a:rPr lang="en-US" altLang="zh-CN" sz="1800" b="0" dirty="0">
                <a:latin typeface="楷体_GB2312" pitchFamily="49" charset="-122"/>
              </a:rPr>
              <a:t>-&gt;</a:t>
            </a:r>
            <a:r>
              <a:rPr lang="en-US" altLang="zh-CN" sz="1800" b="0" dirty="0" err="1">
                <a:latin typeface="Times New Roman" panose="02020603050405020304" pitchFamily="18" charset="0"/>
                <a:ea typeface="隶书" panose="02010509060101010101" pitchFamily="49" charset="-122"/>
              </a:rPr>
              <a:t>ltag</a:t>
            </a:r>
            <a:r>
              <a:rPr lang="en-US" altLang="zh-CN" sz="1800" b="0" dirty="0">
                <a:latin typeface="Times New Roman" panose="02020603050405020304" pitchFamily="18" charset="0"/>
                <a:ea typeface="隶书" panose="02010509060101010101" pitchFamily="49" charset="-122"/>
              </a:rPr>
              <a:t> </a:t>
            </a:r>
            <a:r>
              <a:rPr lang="en-US" altLang="zh-CN" sz="1800" b="0" i="1"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0) p = p</a:t>
            </a:r>
            <a:r>
              <a:rPr lang="en-US" altLang="zh-CN" sz="1800" b="0" dirty="0">
                <a:latin typeface="楷体_GB2312" pitchFamily="49" charset="-122"/>
              </a:rPr>
              <a:t>-&gt;</a:t>
            </a:r>
            <a:r>
              <a:rPr lang="en-US" altLang="zh-CN" sz="1800" b="0" dirty="0" err="1">
                <a:latin typeface="Times New Roman" panose="02020603050405020304" pitchFamily="18" charset="0"/>
                <a:ea typeface="隶书" panose="02010509060101010101" pitchFamily="49" charset="-122"/>
              </a:rPr>
              <a:t>leftChild</a:t>
            </a:r>
            <a:r>
              <a:rPr lang="en-US" altLang="zh-CN" sz="1800" b="0"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1800" b="0" dirty="0">
                <a:latin typeface="Times New Roman" panose="02020603050405020304" pitchFamily="18" charset="0"/>
                <a:ea typeface="隶书" panose="02010509060101010101" pitchFamily="49" charset="-122"/>
              </a:rPr>
              <a:t>    return p;</a:t>
            </a:r>
          </a:p>
          <a:p>
            <a:pPr>
              <a:lnSpc>
                <a:spcPct val="105000"/>
              </a:lnSpc>
              <a:spcBef>
                <a:spcPct val="5000"/>
              </a:spcBef>
              <a:buFont typeface="Wingdings" panose="05000000000000000000" pitchFamily="2" charset="2"/>
              <a:buNone/>
              <a:defRPr/>
            </a:pPr>
            <a:r>
              <a:rPr lang="en-US" altLang="zh-CN" sz="1800" b="0" dirty="0" smtClean="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endParaRPr lang="en-US" altLang="zh-CN" sz="1800" b="0" dirty="0">
              <a:latin typeface="Times New Roman" panose="02020603050405020304" pitchFamily="18" charset="0"/>
              <a:ea typeface="隶书" panose="02010509060101010101" pitchFamily="49" charset="-122"/>
            </a:endParaRPr>
          </a:p>
          <a:p>
            <a:pPr algn="just">
              <a:spcBef>
                <a:spcPct val="10000"/>
              </a:spcBef>
            </a:pPr>
            <a:r>
              <a:rPr lang="en-US" altLang="zh-CN" sz="1800" b="0" dirty="0" err="1" smtClean="0">
                <a:latin typeface="Times New Roman" panose="02020603050405020304" pitchFamily="18" charset="0"/>
              </a:rPr>
              <a:t>ThreadNode</a:t>
            </a:r>
            <a:r>
              <a:rPr lang="en-US" altLang="zh-CN" sz="1800" b="0" dirty="0" smtClean="0">
                <a:latin typeface="Times New Roman" panose="02020603050405020304" pitchFamily="18" charset="0"/>
              </a:rPr>
              <a:t>&lt;T</a:t>
            </a:r>
            <a:r>
              <a:rPr lang="en-US" altLang="zh-CN" sz="1800" b="0" dirty="0">
                <a:latin typeface="Times New Roman" panose="02020603050405020304" pitchFamily="18" charset="0"/>
              </a:rPr>
              <a:t>&gt; * </a:t>
            </a:r>
            <a:r>
              <a:rPr lang="en-US" altLang="zh-CN" sz="1800" b="0" dirty="0" err="1">
                <a:latin typeface="Times New Roman" panose="02020603050405020304" pitchFamily="18" charset="0"/>
              </a:rPr>
              <a:t>ThreadTree</a:t>
            </a:r>
            <a:r>
              <a:rPr lang="en-US" altLang="zh-CN" sz="1800" b="0" dirty="0">
                <a:latin typeface="Times New Roman" panose="02020603050405020304" pitchFamily="18" charset="0"/>
              </a:rPr>
              <a:t> &lt;T&gt;::Next (</a:t>
            </a:r>
            <a:r>
              <a:rPr lang="en-US" altLang="zh-CN" sz="1800" b="0" dirty="0" err="1">
                <a:latin typeface="Times New Roman" panose="02020603050405020304" pitchFamily="18" charset="0"/>
              </a:rPr>
              <a:t>ThreadNode</a:t>
            </a:r>
            <a:r>
              <a:rPr lang="en-US" altLang="zh-CN" sz="1800" b="0" dirty="0">
                <a:latin typeface="Times New Roman" panose="02020603050405020304" pitchFamily="18" charset="0"/>
              </a:rPr>
              <a:t>&lt;T&gt; * current) {</a:t>
            </a:r>
          </a:p>
          <a:p>
            <a:pPr algn="just">
              <a:spcBef>
                <a:spcPct val="10000"/>
              </a:spcBef>
            </a:pPr>
            <a:r>
              <a:rPr lang="en-US" altLang="zh-CN" sz="1800" b="0" dirty="0">
                <a:solidFill>
                  <a:schemeClr val="tx2"/>
                </a:solidFill>
                <a:latin typeface="Times New Roman" panose="02020603050405020304" pitchFamily="18" charset="0"/>
              </a:rPr>
              <a:t>//</a:t>
            </a:r>
            <a:r>
              <a:rPr lang="zh-CN" altLang="en-US" sz="1800" b="0" dirty="0">
                <a:solidFill>
                  <a:schemeClr val="tx2"/>
                </a:solidFill>
                <a:latin typeface="Times New Roman" panose="02020603050405020304" pitchFamily="18" charset="0"/>
                <a:ea typeface="隶书" panose="02010509060101010101" pitchFamily="49" charset="-122"/>
              </a:rPr>
              <a:t>函数返回在线索化二叉树中结点*</a:t>
            </a:r>
            <a:r>
              <a:rPr lang="en-US" altLang="zh-CN" sz="1800" b="0" dirty="0">
                <a:solidFill>
                  <a:schemeClr val="tx2"/>
                </a:solidFill>
                <a:latin typeface="Times New Roman" panose="02020603050405020304" pitchFamily="18" charset="0"/>
              </a:rPr>
              <a:t>current</a:t>
            </a:r>
            <a:r>
              <a:rPr lang="zh-CN" altLang="en-US" sz="1800" b="0" dirty="0">
                <a:solidFill>
                  <a:schemeClr val="tx2"/>
                </a:solidFill>
                <a:latin typeface="Times New Roman" panose="02020603050405020304" pitchFamily="18" charset="0"/>
                <a:ea typeface="隶书" panose="02010509060101010101" pitchFamily="49" charset="-122"/>
              </a:rPr>
              <a:t>在中序下的后继结点</a:t>
            </a:r>
            <a:endParaRPr lang="zh-CN" altLang="en-US" sz="1800" b="0" dirty="0">
              <a:solidFill>
                <a:schemeClr val="tx2"/>
              </a:solidFill>
              <a:latin typeface="Times New Roman" panose="02020603050405020304" pitchFamily="18" charset="0"/>
            </a:endParaRPr>
          </a:p>
          <a:p>
            <a:pPr algn="just">
              <a:spcBef>
                <a:spcPct val="10000"/>
              </a:spcBef>
            </a:pPr>
            <a:r>
              <a:rPr lang="zh-CN" altLang="en-US" sz="1800" b="0" dirty="0">
                <a:latin typeface="Times New Roman" panose="02020603050405020304" pitchFamily="18" charset="0"/>
              </a:rPr>
              <a:t>    </a:t>
            </a:r>
            <a:r>
              <a:rPr lang="en-US" altLang="zh-CN" sz="1800" b="0" dirty="0" err="1">
                <a:latin typeface="Times New Roman" panose="02020603050405020304" pitchFamily="18" charset="0"/>
              </a:rPr>
              <a:t>ThreadNode</a:t>
            </a:r>
            <a:r>
              <a:rPr lang="en-US" altLang="zh-CN" sz="1800" b="0" dirty="0">
                <a:latin typeface="Times New Roman" panose="02020603050405020304" pitchFamily="18" charset="0"/>
              </a:rPr>
              <a:t>&lt;T&gt; *p = current</a:t>
            </a:r>
            <a:r>
              <a:rPr lang="en-US" altLang="zh-CN" sz="1800" b="0" dirty="0">
                <a:latin typeface="楷体_GB2312" pitchFamily="49" charset="-122"/>
                <a:ea typeface="楷体_GB2312" pitchFamily="49" charset="-122"/>
              </a:rPr>
              <a:t>-&gt;</a:t>
            </a:r>
            <a:r>
              <a:rPr lang="en-US" altLang="zh-CN" sz="1800" b="0" dirty="0" err="1">
                <a:latin typeface="Times New Roman" panose="02020603050405020304" pitchFamily="18" charset="0"/>
              </a:rPr>
              <a:t>rightChild</a:t>
            </a:r>
            <a:r>
              <a:rPr lang="en-US" altLang="zh-CN" sz="1800" b="0" dirty="0">
                <a:latin typeface="Times New Roman" panose="02020603050405020304" pitchFamily="18" charset="0"/>
              </a:rPr>
              <a:t>;</a:t>
            </a:r>
          </a:p>
          <a:p>
            <a:pPr algn="just">
              <a:spcBef>
                <a:spcPct val="10000"/>
              </a:spcBef>
            </a:pPr>
            <a:r>
              <a:rPr lang="en-US" altLang="zh-CN" sz="1800" b="0" dirty="0">
                <a:latin typeface="Times New Roman" panose="02020603050405020304" pitchFamily="18" charset="0"/>
              </a:rPr>
              <a:t>    if (current</a:t>
            </a:r>
            <a:r>
              <a:rPr lang="en-US" altLang="zh-CN" sz="1800" b="0" dirty="0">
                <a:latin typeface="楷体_GB2312" pitchFamily="49" charset="-122"/>
                <a:ea typeface="楷体_GB2312" pitchFamily="49" charset="-122"/>
              </a:rPr>
              <a:t>-&gt;</a:t>
            </a:r>
            <a:r>
              <a:rPr lang="en-US" altLang="zh-CN" sz="1800" b="0" dirty="0" err="1">
                <a:latin typeface="Times New Roman" panose="02020603050405020304" pitchFamily="18" charset="0"/>
              </a:rPr>
              <a:t>rtag</a:t>
            </a:r>
            <a:r>
              <a:rPr lang="en-US" altLang="zh-CN" sz="1800" b="0" dirty="0">
                <a:latin typeface="Times New Roman" panose="02020603050405020304" pitchFamily="18" charset="0"/>
              </a:rPr>
              <a:t> </a:t>
            </a:r>
            <a:r>
              <a:rPr lang="en-US" altLang="zh-CN" sz="1800" b="0" i="1" dirty="0">
                <a:latin typeface="Times New Roman" panose="02020603050405020304" pitchFamily="18" charset="0"/>
              </a:rPr>
              <a:t>==</a:t>
            </a:r>
            <a:r>
              <a:rPr lang="en-US" altLang="zh-CN" sz="1800" b="0" dirty="0">
                <a:latin typeface="Times New Roman" panose="02020603050405020304" pitchFamily="18" charset="0"/>
              </a:rPr>
              <a:t> 0) </a:t>
            </a:r>
            <a:r>
              <a:rPr lang="en-US" altLang="zh-CN" sz="1800" b="0" dirty="0">
                <a:solidFill>
                  <a:srgbClr val="FF0000"/>
                </a:solidFill>
                <a:latin typeface="Times New Roman" panose="02020603050405020304" pitchFamily="18" charset="0"/>
              </a:rPr>
              <a:t>return First (p);</a:t>
            </a:r>
          </a:p>
          <a:p>
            <a:pPr algn="just">
              <a:spcBef>
                <a:spcPct val="10000"/>
              </a:spcBef>
            </a:pPr>
            <a:r>
              <a:rPr lang="en-US" altLang="zh-CN" sz="1800" b="0" dirty="0">
                <a:latin typeface="Times New Roman" panose="02020603050405020304" pitchFamily="18" charset="0"/>
              </a:rPr>
              <a:t> 	</a:t>
            </a:r>
            <a:r>
              <a:rPr lang="en-US" altLang="zh-CN" sz="1800" b="0" dirty="0">
                <a:solidFill>
                  <a:schemeClr val="tx2"/>
                </a:solidFill>
                <a:latin typeface="Times New Roman" panose="02020603050405020304" pitchFamily="18" charset="0"/>
              </a:rPr>
              <a:t>//</a:t>
            </a:r>
            <a:r>
              <a:rPr lang="en-US" altLang="zh-CN" sz="1800" b="0" dirty="0" err="1">
                <a:solidFill>
                  <a:schemeClr val="tx2"/>
                </a:solidFill>
                <a:latin typeface="Times New Roman" panose="02020603050405020304" pitchFamily="18" charset="0"/>
              </a:rPr>
              <a:t>rtag</a:t>
            </a:r>
            <a:r>
              <a:rPr lang="en-US" altLang="zh-CN" sz="1800" b="0" dirty="0">
                <a:solidFill>
                  <a:schemeClr val="tx2"/>
                </a:solidFill>
                <a:latin typeface="Times New Roman" panose="02020603050405020304" pitchFamily="18" charset="0"/>
              </a:rPr>
              <a:t> </a:t>
            </a:r>
            <a:r>
              <a:rPr lang="en-US" altLang="zh-CN" sz="1800" b="0" i="1" dirty="0">
                <a:solidFill>
                  <a:schemeClr val="tx2"/>
                </a:solidFill>
                <a:latin typeface="Times New Roman" panose="02020603050405020304" pitchFamily="18" charset="0"/>
              </a:rPr>
              <a:t>==</a:t>
            </a:r>
            <a:r>
              <a:rPr lang="en-US" altLang="zh-CN" sz="1800" b="0" dirty="0">
                <a:solidFill>
                  <a:schemeClr val="tx2"/>
                </a:solidFill>
                <a:latin typeface="Times New Roman" panose="02020603050405020304" pitchFamily="18" charset="0"/>
              </a:rPr>
              <a:t> 0, </a:t>
            </a:r>
            <a:r>
              <a:rPr lang="zh-CN" altLang="en-US" sz="1800" b="0" dirty="0">
                <a:solidFill>
                  <a:schemeClr val="tx2"/>
                </a:solidFill>
                <a:latin typeface="Times New Roman" panose="02020603050405020304" pitchFamily="18" charset="0"/>
                <a:ea typeface="隶书" panose="02010509060101010101" pitchFamily="49" charset="-122"/>
              </a:rPr>
              <a:t>表示有右子女</a:t>
            </a:r>
            <a:endParaRPr lang="zh-CN" altLang="en-US" sz="1800" b="0" dirty="0">
              <a:solidFill>
                <a:schemeClr val="tx2"/>
              </a:solidFill>
              <a:latin typeface="Times New Roman" panose="02020603050405020304" pitchFamily="18" charset="0"/>
            </a:endParaRPr>
          </a:p>
          <a:p>
            <a:pPr algn="just">
              <a:spcBef>
                <a:spcPct val="10000"/>
              </a:spcBef>
            </a:pPr>
            <a:r>
              <a:rPr lang="zh-CN" altLang="en-US" sz="1800" b="0" dirty="0">
                <a:latin typeface="Times New Roman" panose="02020603050405020304" pitchFamily="18" charset="0"/>
              </a:rPr>
              <a:t>    </a:t>
            </a:r>
            <a:r>
              <a:rPr lang="en-US" altLang="zh-CN" sz="1800" b="0" dirty="0">
                <a:latin typeface="Times New Roman" panose="02020603050405020304" pitchFamily="18" charset="0"/>
              </a:rPr>
              <a:t>else return p;</a:t>
            </a:r>
          </a:p>
          <a:p>
            <a:pPr algn="just">
              <a:spcBef>
                <a:spcPct val="10000"/>
              </a:spcBef>
            </a:pPr>
            <a:r>
              <a:rPr lang="en-US" altLang="zh-CN" sz="1800" b="0" dirty="0">
                <a:latin typeface="Times New Roman" panose="02020603050405020304" pitchFamily="18" charset="0"/>
              </a:rPr>
              <a:t>	</a:t>
            </a:r>
            <a:r>
              <a:rPr lang="en-US" altLang="zh-CN" sz="1800" b="0" dirty="0">
                <a:solidFill>
                  <a:schemeClr val="tx2"/>
                </a:solidFill>
                <a:latin typeface="Times New Roman" panose="02020603050405020304" pitchFamily="18" charset="0"/>
              </a:rPr>
              <a:t>//</a:t>
            </a:r>
            <a:r>
              <a:rPr lang="en-US" altLang="zh-CN" sz="1800" b="0" dirty="0" err="1">
                <a:solidFill>
                  <a:schemeClr val="tx2"/>
                </a:solidFill>
                <a:latin typeface="Times New Roman" panose="02020603050405020304" pitchFamily="18" charset="0"/>
              </a:rPr>
              <a:t>rtag</a:t>
            </a:r>
            <a:r>
              <a:rPr lang="en-US" altLang="zh-CN" sz="1800" b="0" dirty="0">
                <a:solidFill>
                  <a:schemeClr val="tx2"/>
                </a:solidFill>
                <a:latin typeface="Times New Roman" panose="02020603050405020304" pitchFamily="18" charset="0"/>
              </a:rPr>
              <a:t> </a:t>
            </a:r>
            <a:r>
              <a:rPr lang="en-US" altLang="zh-CN" sz="1800" b="0" i="1" dirty="0">
                <a:solidFill>
                  <a:schemeClr val="tx2"/>
                </a:solidFill>
                <a:latin typeface="Times New Roman" panose="02020603050405020304" pitchFamily="18" charset="0"/>
              </a:rPr>
              <a:t>==</a:t>
            </a:r>
            <a:r>
              <a:rPr lang="en-US" altLang="zh-CN" sz="1800" b="0" dirty="0">
                <a:solidFill>
                  <a:schemeClr val="tx2"/>
                </a:solidFill>
                <a:latin typeface="Times New Roman" panose="02020603050405020304" pitchFamily="18" charset="0"/>
              </a:rPr>
              <a:t> 1, </a:t>
            </a:r>
            <a:r>
              <a:rPr lang="zh-CN" altLang="en-US" sz="1800" b="0" dirty="0">
                <a:solidFill>
                  <a:schemeClr val="tx2"/>
                </a:solidFill>
                <a:latin typeface="Times New Roman" panose="02020603050405020304" pitchFamily="18" charset="0"/>
                <a:ea typeface="隶书" panose="02010509060101010101" pitchFamily="49" charset="-122"/>
              </a:rPr>
              <a:t>直接返回后继线索</a:t>
            </a:r>
            <a:endParaRPr lang="zh-CN" altLang="en-US" sz="1800" b="0" dirty="0">
              <a:solidFill>
                <a:schemeClr val="tx2"/>
              </a:solidFill>
              <a:latin typeface="Times New Roman" panose="02020603050405020304" pitchFamily="18" charset="0"/>
            </a:endParaRPr>
          </a:p>
          <a:p>
            <a:pPr algn="just">
              <a:spcBef>
                <a:spcPct val="10000"/>
              </a:spcBef>
            </a:pPr>
            <a:r>
              <a:rPr lang="en-US" altLang="zh-CN" sz="1800" b="0" dirty="0">
                <a:latin typeface="Times New Roman" panose="02020603050405020304" pitchFamily="18" charset="0"/>
              </a:rPr>
              <a:t>};     </a:t>
            </a:r>
            <a:endParaRPr lang="en-US" altLang="zh-CN" sz="1800" b="0" dirty="0" smtClean="0">
              <a:latin typeface="Times New Roman" panose="02020603050405020304" pitchFamily="18" charset="0"/>
            </a:endParaRPr>
          </a:p>
          <a:p>
            <a:pPr algn="just">
              <a:spcBef>
                <a:spcPct val="10000"/>
              </a:spcBef>
            </a:pPr>
            <a:endParaRPr lang="en-US" altLang="zh-CN" sz="1800" b="0" dirty="0">
              <a:latin typeface="Times New Roman" panose="02020603050405020304" pitchFamily="18" charset="0"/>
            </a:endParaRPr>
          </a:p>
          <a:p>
            <a:pPr algn="just">
              <a:spcBef>
                <a:spcPct val="10000"/>
              </a:spcBef>
            </a:pPr>
            <a:r>
              <a:rPr lang="en-US" altLang="zh-CN" sz="1800" b="0" dirty="0" smtClean="0">
                <a:latin typeface="Times New Roman" panose="02020603050405020304" pitchFamily="18" charset="0"/>
              </a:rPr>
              <a:t>void </a:t>
            </a:r>
            <a:r>
              <a:rPr lang="en-US" altLang="zh-CN" sz="1800" b="0" dirty="0" err="1">
                <a:latin typeface="Times New Roman" panose="02020603050405020304" pitchFamily="18" charset="0"/>
              </a:rPr>
              <a:t>ThreadTree</a:t>
            </a:r>
            <a:r>
              <a:rPr lang="en-US" altLang="zh-CN" sz="1800" b="0" dirty="0">
                <a:latin typeface="Times New Roman" panose="02020603050405020304" pitchFamily="18" charset="0"/>
              </a:rPr>
              <a:t> &lt;T&gt; ::</a:t>
            </a:r>
            <a:r>
              <a:rPr lang="en-US" altLang="zh-CN" sz="1800" b="0" dirty="0" err="1">
                <a:latin typeface="Times New Roman" panose="02020603050405020304" pitchFamily="18" charset="0"/>
              </a:rPr>
              <a:t>Inorder</a:t>
            </a:r>
            <a:r>
              <a:rPr lang="en-US" altLang="zh-CN" sz="1800" b="0" dirty="0">
                <a:latin typeface="Times New Roman" panose="02020603050405020304" pitchFamily="18" charset="0"/>
              </a:rPr>
              <a:t> (void (*visit) (</a:t>
            </a:r>
            <a:r>
              <a:rPr lang="en-US" altLang="zh-CN" sz="1800" b="0" dirty="0" err="1">
                <a:latin typeface="Times New Roman" panose="02020603050405020304" pitchFamily="18" charset="0"/>
              </a:rPr>
              <a:t>BinTreeNode</a:t>
            </a:r>
            <a:r>
              <a:rPr lang="en-US" altLang="zh-CN" sz="1800" b="0" dirty="0">
                <a:latin typeface="Times New Roman" panose="02020603050405020304" pitchFamily="18" charset="0"/>
              </a:rPr>
              <a:t>&lt;T&gt; *t)) {</a:t>
            </a:r>
          </a:p>
          <a:p>
            <a:pPr algn="just">
              <a:spcBef>
                <a:spcPct val="10000"/>
              </a:spcBef>
            </a:pPr>
            <a:r>
              <a:rPr lang="en-US" altLang="zh-CN" sz="1800" b="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线索化二叉树的中序遍历</a:t>
            </a:r>
          </a:p>
          <a:p>
            <a:pPr algn="just">
              <a:spcBef>
                <a:spcPct val="10000"/>
              </a:spcBef>
            </a:pPr>
            <a:r>
              <a:rPr lang="zh-CN" altLang="en-US" sz="1800" b="0" dirty="0">
                <a:latin typeface="Times New Roman" panose="02020603050405020304" pitchFamily="18" charset="0"/>
              </a:rPr>
              <a:t>     </a:t>
            </a:r>
            <a:r>
              <a:rPr lang="en-US" altLang="zh-CN" sz="1800" b="0" dirty="0" err="1">
                <a:latin typeface="Times New Roman" panose="02020603050405020304" pitchFamily="18" charset="0"/>
              </a:rPr>
              <a:t>ThreadNode</a:t>
            </a:r>
            <a:r>
              <a:rPr lang="en-US" altLang="zh-CN" sz="1800" b="0" dirty="0">
                <a:latin typeface="Times New Roman" panose="02020603050405020304" pitchFamily="18" charset="0"/>
              </a:rPr>
              <a:t>&lt;T&gt; * p;  </a:t>
            </a:r>
          </a:p>
          <a:p>
            <a:pPr algn="just">
              <a:spcBef>
                <a:spcPct val="10000"/>
              </a:spcBef>
            </a:pPr>
            <a:r>
              <a:rPr lang="en-US" altLang="zh-CN" sz="1800" b="0" dirty="0">
                <a:latin typeface="Times New Roman" panose="02020603050405020304" pitchFamily="18" charset="0"/>
              </a:rPr>
              <a:t>     for (p = First ();  p != NULL;  p = Next </a:t>
            </a:r>
            <a:r>
              <a:rPr lang="en-US" altLang="zh-CN" sz="1800" b="0" dirty="0" smtClean="0">
                <a:latin typeface="Times New Roman" panose="02020603050405020304" pitchFamily="18" charset="0"/>
              </a:rPr>
              <a:t>(p) </a:t>
            </a:r>
            <a:r>
              <a:rPr lang="en-US" altLang="zh-CN" sz="1800" b="0" dirty="0">
                <a:latin typeface="Times New Roman" panose="02020603050405020304" pitchFamily="18" charset="0"/>
              </a:rPr>
              <a:t>) </a:t>
            </a:r>
          </a:p>
          <a:p>
            <a:pPr algn="just">
              <a:spcBef>
                <a:spcPct val="10000"/>
              </a:spcBef>
            </a:pPr>
            <a:r>
              <a:rPr lang="en-US" altLang="zh-CN" sz="1800" b="0" dirty="0">
                <a:latin typeface="Times New Roman" panose="02020603050405020304" pitchFamily="18" charset="0"/>
              </a:rPr>
              <a:t>         visit (p);</a:t>
            </a:r>
          </a:p>
          <a:p>
            <a:pPr algn="just">
              <a:spcBef>
                <a:spcPct val="10000"/>
              </a:spcBef>
            </a:pPr>
            <a:r>
              <a:rPr lang="en-US" altLang="zh-CN" sz="1800" b="0" dirty="0">
                <a:latin typeface="Times New Roman" panose="02020603050405020304" pitchFamily="18" charset="0"/>
              </a:rPr>
              <a:t>};</a:t>
            </a:r>
          </a:p>
        </p:txBody>
      </p:sp>
      <p:grpSp>
        <p:nvGrpSpPr>
          <p:cNvPr id="3" name="Group 3"/>
          <p:cNvGrpSpPr>
            <a:grpSpLocks/>
          </p:cNvGrpSpPr>
          <p:nvPr/>
        </p:nvGrpSpPr>
        <p:grpSpPr bwMode="auto">
          <a:xfrm>
            <a:off x="7824192" y="2054295"/>
            <a:ext cx="4104456" cy="2880320"/>
            <a:chOff x="1248" y="2544"/>
            <a:chExt cx="2016" cy="1392"/>
          </a:xfrm>
          <a:solidFill>
            <a:schemeClr val="bg1"/>
          </a:solidFill>
        </p:grpSpPr>
        <p:sp>
          <p:nvSpPr>
            <p:cNvPr id="4" name="Oval 4"/>
            <p:cNvSpPr>
              <a:spLocks noChangeArrowheads="1"/>
            </p:cNvSpPr>
            <p:nvPr/>
          </p:nvSpPr>
          <p:spPr bwMode="auto">
            <a:xfrm>
              <a:off x="1824" y="2544"/>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sz="3200" dirty="0">
                  <a:latin typeface="Times New Roman" pitchFamily="18" charset="0"/>
                  <a:ea typeface="宋体" pitchFamily="2" charset="-122"/>
                </a:rPr>
                <a:t>A</a:t>
              </a:r>
            </a:p>
          </p:txBody>
        </p:sp>
        <p:sp>
          <p:nvSpPr>
            <p:cNvPr id="5" name="Oval 5"/>
            <p:cNvSpPr>
              <a:spLocks noChangeArrowheads="1"/>
            </p:cNvSpPr>
            <p:nvPr/>
          </p:nvSpPr>
          <p:spPr bwMode="auto">
            <a:xfrm>
              <a:off x="1344" y="292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sz="3200">
                  <a:latin typeface="Times New Roman" pitchFamily="18" charset="0"/>
                  <a:ea typeface="宋体" pitchFamily="2" charset="-122"/>
                </a:rPr>
                <a:t>B</a:t>
              </a:r>
            </a:p>
          </p:txBody>
        </p:sp>
        <p:sp>
          <p:nvSpPr>
            <p:cNvPr id="6" name="Oval 6"/>
            <p:cNvSpPr>
              <a:spLocks noChangeArrowheads="1"/>
            </p:cNvSpPr>
            <p:nvPr/>
          </p:nvSpPr>
          <p:spPr bwMode="auto">
            <a:xfrm>
              <a:off x="2304" y="292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sz="3200" dirty="0">
                  <a:latin typeface="Times New Roman" pitchFamily="18" charset="0"/>
                  <a:ea typeface="宋体" pitchFamily="2" charset="-122"/>
                </a:rPr>
                <a:t>C</a:t>
              </a:r>
            </a:p>
          </p:txBody>
        </p:sp>
        <p:sp>
          <p:nvSpPr>
            <p:cNvPr id="7" name="Oval 7"/>
            <p:cNvSpPr>
              <a:spLocks noChangeArrowheads="1"/>
            </p:cNvSpPr>
            <p:nvPr/>
          </p:nvSpPr>
          <p:spPr bwMode="auto">
            <a:xfrm>
              <a:off x="1584" y="3312"/>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sz="3200" dirty="0">
                  <a:latin typeface="Times New Roman" pitchFamily="18" charset="0"/>
                  <a:ea typeface="宋体" pitchFamily="2" charset="-122"/>
                </a:rPr>
                <a:t>D</a:t>
              </a:r>
            </a:p>
          </p:txBody>
        </p:sp>
        <p:sp>
          <p:nvSpPr>
            <p:cNvPr id="8" name="Oval 8"/>
            <p:cNvSpPr>
              <a:spLocks noChangeArrowheads="1"/>
            </p:cNvSpPr>
            <p:nvPr/>
          </p:nvSpPr>
          <p:spPr bwMode="auto">
            <a:xfrm>
              <a:off x="1248" y="3696"/>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sz="3200">
                  <a:latin typeface="Times New Roman" pitchFamily="18" charset="0"/>
                  <a:ea typeface="宋体" pitchFamily="2" charset="-122"/>
                </a:rPr>
                <a:t>F</a:t>
              </a:r>
            </a:p>
          </p:txBody>
        </p:sp>
        <p:sp>
          <p:nvSpPr>
            <p:cNvPr id="9" name="Oval 9"/>
            <p:cNvSpPr>
              <a:spLocks noChangeArrowheads="1"/>
            </p:cNvSpPr>
            <p:nvPr/>
          </p:nvSpPr>
          <p:spPr bwMode="auto">
            <a:xfrm>
              <a:off x="1920" y="3696"/>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sz="3200" dirty="0">
                  <a:latin typeface="Times New Roman" pitchFamily="18" charset="0"/>
                  <a:ea typeface="宋体" pitchFamily="2" charset="-122"/>
                </a:rPr>
                <a:t>G</a:t>
              </a:r>
            </a:p>
          </p:txBody>
        </p:sp>
        <p:sp>
          <p:nvSpPr>
            <p:cNvPr id="10" name="Oval 10"/>
            <p:cNvSpPr>
              <a:spLocks noChangeArrowheads="1"/>
            </p:cNvSpPr>
            <p:nvPr/>
          </p:nvSpPr>
          <p:spPr bwMode="auto">
            <a:xfrm>
              <a:off x="2640" y="3312"/>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sz="3200">
                  <a:latin typeface="Times New Roman" pitchFamily="18" charset="0"/>
                  <a:ea typeface="宋体" pitchFamily="2" charset="-122"/>
                </a:rPr>
                <a:t>E</a:t>
              </a:r>
            </a:p>
          </p:txBody>
        </p:sp>
        <p:sp>
          <p:nvSpPr>
            <p:cNvPr id="11" name="Oval 11"/>
            <p:cNvSpPr>
              <a:spLocks noChangeArrowheads="1"/>
            </p:cNvSpPr>
            <p:nvPr/>
          </p:nvSpPr>
          <p:spPr bwMode="auto">
            <a:xfrm>
              <a:off x="3024" y="364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sz="3200">
                  <a:latin typeface="Times New Roman" pitchFamily="18" charset="0"/>
                  <a:ea typeface="宋体" pitchFamily="2" charset="-122"/>
                </a:rPr>
                <a:t>H</a:t>
              </a:r>
            </a:p>
          </p:txBody>
        </p:sp>
        <p:sp>
          <p:nvSpPr>
            <p:cNvPr id="12" name="Line 12"/>
            <p:cNvSpPr>
              <a:spLocks noChangeShapeType="1"/>
            </p:cNvSpPr>
            <p:nvPr/>
          </p:nvSpPr>
          <p:spPr bwMode="auto">
            <a:xfrm flipH="1">
              <a:off x="1584" y="2736"/>
              <a:ext cx="240" cy="240"/>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sz="3200"/>
            </a:p>
          </p:txBody>
        </p:sp>
        <p:sp>
          <p:nvSpPr>
            <p:cNvPr id="13" name="Line 13"/>
            <p:cNvSpPr>
              <a:spLocks noChangeShapeType="1"/>
            </p:cNvSpPr>
            <p:nvPr/>
          </p:nvSpPr>
          <p:spPr bwMode="auto">
            <a:xfrm>
              <a:off x="2064" y="2736"/>
              <a:ext cx="288" cy="240"/>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sz="3200"/>
            </a:p>
          </p:txBody>
        </p:sp>
        <p:sp>
          <p:nvSpPr>
            <p:cNvPr id="14" name="Line 14"/>
            <p:cNvSpPr>
              <a:spLocks noChangeShapeType="1"/>
            </p:cNvSpPr>
            <p:nvPr/>
          </p:nvSpPr>
          <p:spPr bwMode="auto">
            <a:xfrm>
              <a:off x="1536" y="3120"/>
              <a:ext cx="144"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sz="3200"/>
            </a:p>
          </p:txBody>
        </p:sp>
        <p:sp>
          <p:nvSpPr>
            <p:cNvPr id="15" name="Line 15"/>
            <p:cNvSpPr>
              <a:spLocks noChangeShapeType="1"/>
            </p:cNvSpPr>
            <p:nvPr/>
          </p:nvSpPr>
          <p:spPr bwMode="auto">
            <a:xfrm flipH="1">
              <a:off x="1440" y="3552"/>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sz="3200"/>
            </a:p>
          </p:txBody>
        </p:sp>
        <p:sp>
          <p:nvSpPr>
            <p:cNvPr id="16" name="Line 16"/>
            <p:cNvSpPr>
              <a:spLocks noChangeShapeType="1"/>
            </p:cNvSpPr>
            <p:nvPr/>
          </p:nvSpPr>
          <p:spPr bwMode="auto">
            <a:xfrm>
              <a:off x="1776" y="3504"/>
              <a:ext cx="240"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sz="3200"/>
            </a:p>
          </p:txBody>
        </p:sp>
        <p:sp>
          <p:nvSpPr>
            <p:cNvPr id="17" name="Line 17"/>
            <p:cNvSpPr>
              <a:spLocks noChangeShapeType="1"/>
            </p:cNvSpPr>
            <p:nvPr/>
          </p:nvSpPr>
          <p:spPr bwMode="auto">
            <a:xfrm>
              <a:off x="2880" y="3504"/>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sz="3200"/>
            </a:p>
          </p:txBody>
        </p:sp>
        <p:sp>
          <p:nvSpPr>
            <p:cNvPr id="18" name="Line 18"/>
            <p:cNvSpPr>
              <a:spLocks noChangeShapeType="1"/>
            </p:cNvSpPr>
            <p:nvPr/>
          </p:nvSpPr>
          <p:spPr bwMode="auto">
            <a:xfrm>
              <a:off x="2496" y="3168"/>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sz="3200"/>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22" name="Group 43"/>
          <p:cNvGrpSpPr>
            <a:grpSpLocks/>
          </p:cNvGrpSpPr>
          <p:nvPr/>
        </p:nvGrpSpPr>
        <p:grpSpPr bwMode="auto">
          <a:xfrm>
            <a:off x="2139951" y="2205039"/>
            <a:ext cx="7566025" cy="3913187"/>
            <a:chOff x="388" y="1389"/>
            <a:chExt cx="4766" cy="2465"/>
          </a:xfrm>
        </p:grpSpPr>
        <p:sp>
          <p:nvSpPr>
            <p:cNvPr id="133125" name="Line 2"/>
            <p:cNvSpPr>
              <a:spLocks noChangeShapeType="1"/>
            </p:cNvSpPr>
            <p:nvPr/>
          </p:nvSpPr>
          <p:spPr bwMode="auto">
            <a:xfrm flipH="1">
              <a:off x="1488" y="2289"/>
              <a:ext cx="144" cy="38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26" name="Line 3"/>
            <p:cNvSpPr>
              <a:spLocks noChangeShapeType="1"/>
            </p:cNvSpPr>
            <p:nvPr/>
          </p:nvSpPr>
          <p:spPr bwMode="auto">
            <a:xfrm>
              <a:off x="720" y="2241"/>
              <a:ext cx="144"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27" name="Line 4"/>
            <p:cNvSpPr>
              <a:spLocks noChangeShapeType="1"/>
            </p:cNvSpPr>
            <p:nvPr/>
          </p:nvSpPr>
          <p:spPr bwMode="auto">
            <a:xfrm>
              <a:off x="1200" y="1713"/>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28" name="Line 5"/>
            <p:cNvSpPr>
              <a:spLocks noChangeShapeType="1"/>
            </p:cNvSpPr>
            <p:nvPr/>
          </p:nvSpPr>
          <p:spPr bwMode="auto">
            <a:xfrm flipH="1">
              <a:off x="720" y="1761"/>
              <a:ext cx="384"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29" name="Text Box 7"/>
            <p:cNvSpPr txBox="1">
              <a:spLocks noChangeArrowheads="1"/>
            </p:cNvSpPr>
            <p:nvPr/>
          </p:nvSpPr>
          <p:spPr bwMode="auto">
            <a:xfrm>
              <a:off x="388" y="3105"/>
              <a:ext cx="1340"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200" u="sng">
                  <a:solidFill>
                    <a:schemeClr val="hlink"/>
                  </a:solidFill>
                  <a:ea typeface="仿宋_GB2312" pitchFamily="49" charset="-122"/>
                </a:rPr>
                <a:t>前序序列</a:t>
              </a:r>
              <a:endParaRPr lang="zh-CN" altLang="en-US" sz="3600">
                <a:ea typeface="隶书" panose="02010509060101010101" pitchFamily="49" charset="-122"/>
              </a:endParaRPr>
            </a:p>
            <a:p>
              <a:endParaRPr lang="zh-CN" altLang="en-US" sz="800"/>
            </a:p>
            <a:p>
              <a:r>
                <a:rPr lang="zh-CN" altLang="en-US" sz="3200"/>
                <a:t> </a:t>
              </a:r>
              <a:r>
                <a:rPr lang="en-US" altLang="zh-CN" sz="3200">
                  <a:solidFill>
                    <a:srgbClr val="008000"/>
                  </a:solidFill>
                  <a:latin typeface="Times New Roman" panose="02020603050405020304" pitchFamily="18" charset="0"/>
                </a:rPr>
                <a:t>A B D C E</a:t>
              </a:r>
              <a:endParaRPr lang="en-US" altLang="zh-CN" sz="3200"/>
            </a:p>
          </p:txBody>
        </p:sp>
        <p:sp>
          <p:nvSpPr>
            <p:cNvPr id="133130" name="Oval 9"/>
            <p:cNvSpPr>
              <a:spLocks noChangeArrowheads="1"/>
            </p:cNvSpPr>
            <p:nvPr/>
          </p:nvSpPr>
          <p:spPr bwMode="auto">
            <a:xfrm>
              <a:off x="1056" y="1569"/>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33131" name="Oval 10"/>
            <p:cNvSpPr>
              <a:spLocks noChangeArrowheads="1"/>
            </p:cNvSpPr>
            <p:nvPr/>
          </p:nvSpPr>
          <p:spPr bwMode="auto">
            <a:xfrm>
              <a:off x="576" y="2049"/>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3132" name="Oval 11"/>
            <p:cNvSpPr>
              <a:spLocks noChangeArrowheads="1"/>
            </p:cNvSpPr>
            <p:nvPr/>
          </p:nvSpPr>
          <p:spPr bwMode="auto">
            <a:xfrm>
              <a:off x="1536" y="2049"/>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3133" name="Oval 12"/>
            <p:cNvSpPr>
              <a:spLocks noChangeArrowheads="1"/>
            </p:cNvSpPr>
            <p:nvPr/>
          </p:nvSpPr>
          <p:spPr bwMode="auto">
            <a:xfrm>
              <a:off x="768" y="2625"/>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3134" name="Oval 13"/>
            <p:cNvSpPr>
              <a:spLocks noChangeArrowheads="1"/>
            </p:cNvSpPr>
            <p:nvPr/>
          </p:nvSpPr>
          <p:spPr bwMode="auto">
            <a:xfrm>
              <a:off x="1344" y="2625"/>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3135" name="Freeform 14"/>
            <p:cNvSpPr>
              <a:spLocks/>
            </p:cNvSpPr>
            <p:nvPr/>
          </p:nvSpPr>
          <p:spPr bwMode="auto">
            <a:xfrm>
              <a:off x="1536" y="2865"/>
              <a:ext cx="240" cy="56"/>
            </a:xfrm>
            <a:custGeom>
              <a:avLst/>
              <a:gdLst>
                <a:gd name="T0" fmla="*/ 0 w 240"/>
                <a:gd name="T1" fmla="*/ 0 h 56"/>
                <a:gd name="T2" fmla="*/ 48 w 240"/>
                <a:gd name="T3" fmla="*/ 48 h 56"/>
                <a:gd name="T4" fmla="*/ 144 w 240"/>
                <a:gd name="T5" fmla="*/ 48 h 56"/>
                <a:gd name="T6" fmla="*/ 240 w 240"/>
                <a:gd name="T7" fmla="*/ 0 h 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0" h="56">
                  <a:moveTo>
                    <a:pt x="0" y="0"/>
                  </a:moveTo>
                  <a:cubicBezTo>
                    <a:pt x="12" y="20"/>
                    <a:pt x="24" y="40"/>
                    <a:pt x="48" y="48"/>
                  </a:cubicBezTo>
                  <a:cubicBezTo>
                    <a:pt x="72" y="56"/>
                    <a:pt x="112" y="56"/>
                    <a:pt x="144" y="48"/>
                  </a:cubicBezTo>
                  <a:cubicBezTo>
                    <a:pt x="176" y="40"/>
                    <a:pt x="224" y="8"/>
                    <a:pt x="240" y="0"/>
                  </a:cubicBezTo>
                </a:path>
              </a:pathLst>
            </a:custGeom>
            <a:noFill/>
            <a:ln w="28575" cap="flat" cmpd="sng">
              <a:solidFill>
                <a:schemeClr val="tx2"/>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6" name="Freeform 15"/>
            <p:cNvSpPr>
              <a:spLocks/>
            </p:cNvSpPr>
            <p:nvPr/>
          </p:nvSpPr>
          <p:spPr bwMode="auto">
            <a:xfrm>
              <a:off x="1200" y="2289"/>
              <a:ext cx="384" cy="640"/>
            </a:xfrm>
            <a:custGeom>
              <a:avLst/>
              <a:gdLst>
                <a:gd name="T0" fmla="*/ 192 w 384"/>
                <a:gd name="T1" fmla="*/ 576 h 640"/>
                <a:gd name="T2" fmla="*/ 144 w 384"/>
                <a:gd name="T3" fmla="*/ 624 h 640"/>
                <a:gd name="T4" fmla="*/ 48 w 384"/>
                <a:gd name="T5" fmla="*/ 624 h 640"/>
                <a:gd name="T6" fmla="*/ 0 w 384"/>
                <a:gd name="T7" fmla="*/ 528 h 640"/>
                <a:gd name="T8" fmla="*/ 48 w 384"/>
                <a:gd name="T9" fmla="*/ 384 h 640"/>
                <a:gd name="T10" fmla="*/ 144 w 384"/>
                <a:gd name="T11" fmla="*/ 240 h 640"/>
                <a:gd name="T12" fmla="*/ 240 w 384"/>
                <a:gd name="T13" fmla="*/ 144 h 640"/>
                <a:gd name="T14" fmla="*/ 384 w 384"/>
                <a:gd name="T15" fmla="*/ 0 h 64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4" h="640">
                  <a:moveTo>
                    <a:pt x="192" y="576"/>
                  </a:moveTo>
                  <a:cubicBezTo>
                    <a:pt x="180" y="596"/>
                    <a:pt x="168" y="616"/>
                    <a:pt x="144" y="624"/>
                  </a:cubicBezTo>
                  <a:cubicBezTo>
                    <a:pt x="120" y="632"/>
                    <a:pt x="72" y="640"/>
                    <a:pt x="48" y="624"/>
                  </a:cubicBezTo>
                  <a:cubicBezTo>
                    <a:pt x="24" y="608"/>
                    <a:pt x="0" y="568"/>
                    <a:pt x="0" y="528"/>
                  </a:cubicBezTo>
                  <a:cubicBezTo>
                    <a:pt x="0" y="488"/>
                    <a:pt x="24" y="432"/>
                    <a:pt x="48" y="384"/>
                  </a:cubicBezTo>
                  <a:cubicBezTo>
                    <a:pt x="72" y="336"/>
                    <a:pt x="112" y="280"/>
                    <a:pt x="144" y="240"/>
                  </a:cubicBezTo>
                  <a:cubicBezTo>
                    <a:pt x="176" y="200"/>
                    <a:pt x="200" y="184"/>
                    <a:pt x="240" y="144"/>
                  </a:cubicBezTo>
                  <a:cubicBezTo>
                    <a:pt x="280" y="104"/>
                    <a:pt x="360" y="24"/>
                    <a:pt x="384" y="0"/>
                  </a:cubicBezTo>
                </a:path>
              </a:pathLst>
            </a:custGeom>
            <a:noFill/>
            <a:ln w="28575" cap="flat" cmpd="sng">
              <a:solidFill>
                <a:srgbClr val="009900"/>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7" name="Freeform 16"/>
            <p:cNvSpPr>
              <a:spLocks/>
            </p:cNvSpPr>
            <p:nvPr/>
          </p:nvSpPr>
          <p:spPr bwMode="auto">
            <a:xfrm>
              <a:off x="960" y="2289"/>
              <a:ext cx="576" cy="624"/>
            </a:xfrm>
            <a:custGeom>
              <a:avLst/>
              <a:gdLst>
                <a:gd name="T0" fmla="*/ 0 w 576"/>
                <a:gd name="T1" fmla="*/ 576 h 624"/>
                <a:gd name="T2" fmla="*/ 48 w 576"/>
                <a:gd name="T3" fmla="*/ 624 h 624"/>
                <a:gd name="T4" fmla="*/ 96 w 576"/>
                <a:gd name="T5" fmla="*/ 576 h 624"/>
                <a:gd name="T6" fmla="*/ 144 w 576"/>
                <a:gd name="T7" fmla="*/ 432 h 624"/>
                <a:gd name="T8" fmla="*/ 192 w 576"/>
                <a:gd name="T9" fmla="*/ 288 h 624"/>
                <a:gd name="T10" fmla="*/ 240 w 576"/>
                <a:gd name="T11" fmla="*/ 192 h 624"/>
                <a:gd name="T12" fmla="*/ 336 w 576"/>
                <a:gd name="T13" fmla="*/ 96 h 624"/>
                <a:gd name="T14" fmla="*/ 432 w 576"/>
                <a:gd name="T15" fmla="*/ 48 h 624"/>
                <a:gd name="T16" fmla="*/ 576 w 576"/>
                <a:gd name="T17" fmla="*/ 0 h 6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76" h="624">
                  <a:moveTo>
                    <a:pt x="0" y="576"/>
                  </a:moveTo>
                  <a:cubicBezTo>
                    <a:pt x="16" y="600"/>
                    <a:pt x="32" y="624"/>
                    <a:pt x="48" y="624"/>
                  </a:cubicBezTo>
                  <a:cubicBezTo>
                    <a:pt x="64" y="624"/>
                    <a:pt x="80" y="608"/>
                    <a:pt x="96" y="576"/>
                  </a:cubicBezTo>
                  <a:cubicBezTo>
                    <a:pt x="112" y="544"/>
                    <a:pt x="128" y="480"/>
                    <a:pt x="144" y="432"/>
                  </a:cubicBezTo>
                  <a:cubicBezTo>
                    <a:pt x="160" y="384"/>
                    <a:pt x="176" y="328"/>
                    <a:pt x="192" y="288"/>
                  </a:cubicBezTo>
                  <a:cubicBezTo>
                    <a:pt x="208" y="248"/>
                    <a:pt x="216" y="224"/>
                    <a:pt x="240" y="192"/>
                  </a:cubicBezTo>
                  <a:cubicBezTo>
                    <a:pt x="264" y="160"/>
                    <a:pt x="304" y="120"/>
                    <a:pt x="336" y="96"/>
                  </a:cubicBezTo>
                  <a:cubicBezTo>
                    <a:pt x="368" y="72"/>
                    <a:pt x="392" y="64"/>
                    <a:pt x="432" y="48"/>
                  </a:cubicBezTo>
                  <a:cubicBezTo>
                    <a:pt x="472" y="32"/>
                    <a:pt x="552" y="8"/>
                    <a:pt x="576" y="0"/>
                  </a:cubicBezTo>
                </a:path>
              </a:pathLst>
            </a:custGeom>
            <a:noFill/>
            <a:ln w="28575" cap="flat" cmpd="sng">
              <a:solidFill>
                <a:schemeClr val="tx2"/>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8" name="Freeform 17"/>
            <p:cNvSpPr>
              <a:spLocks/>
            </p:cNvSpPr>
            <p:nvPr/>
          </p:nvSpPr>
          <p:spPr bwMode="auto">
            <a:xfrm>
              <a:off x="416" y="1713"/>
              <a:ext cx="640" cy="624"/>
            </a:xfrm>
            <a:custGeom>
              <a:avLst/>
              <a:gdLst>
                <a:gd name="T0" fmla="*/ 208 w 640"/>
                <a:gd name="T1" fmla="*/ 576 h 624"/>
                <a:gd name="T2" fmla="*/ 112 w 640"/>
                <a:gd name="T3" fmla="*/ 624 h 624"/>
                <a:gd name="T4" fmla="*/ 16 w 640"/>
                <a:gd name="T5" fmla="*/ 576 h 624"/>
                <a:gd name="T6" fmla="*/ 16 w 640"/>
                <a:gd name="T7" fmla="*/ 480 h 624"/>
                <a:gd name="T8" fmla="*/ 112 w 640"/>
                <a:gd name="T9" fmla="*/ 336 h 624"/>
                <a:gd name="T10" fmla="*/ 208 w 640"/>
                <a:gd name="T11" fmla="*/ 240 h 624"/>
                <a:gd name="T12" fmla="*/ 352 w 640"/>
                <a:gd name="T13" fmla="*/ 144 h 624"/>
                <a:gd name="T14" fmla="*/ 544 w 640"/>
                <a:gd name="T15" fmla="*/ 48 h 624"/>
                <a:gd name="T16" fmla="*/ 640 w 640"/>
                <a:gd name="T17" fmla="*/ 0 h 6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0" h="624">
                  <a:moveTo>
                    <a:pt x="208" y="576"/>
                  </a:moveTo>
                  <a:cubicBezTo>
                    <a:pt x="176" y="600"/>
                    <a:pt x="144" y="624"/>
                    <a:pt x="112" y="624"/>
                  </a:cubicBezTo>
                  <a:cubicBezTo>
                    <a:pt x="80" y="624"/>
                    <a:pt x="32" y="600"/>
                    <a:pt x="16" y="576"/>
                  </a:cubicBezTo>
                  <a:cubicBezTo>
                    <a:pt x="0" y="552"/>
                    <a:pt x="0" y="520"/>
                    <a:pt x="16" y="480"/>
                  </a:cubicBezTo>
                  <a:cubicBezTo>
                    <a:pt x="32" y="440"/>
                    <a:pt x="80" y="376"/>
                    <a:pt x="112" y="336"/>
                  </a:cubicBezTo>
                  <a:cubicBezTo>
                    <a:pt x="144" y="296"/>
                    <a:pt x="168" y="272"/>
                    <a:pt x="208" y="240"/>
                  </a:cubicBezTo>
                  <a:cubicBezTo>
                    <a:pt x="248" y="208"/>
                    <a:pt x="296" y="176"/>
                    <a:pt x="352" y="144"/>
                  </a:cubicBezTo>
                  <a:cubicBezTo>
                    <a:pt x="408" y="112"/>
                    <a:pt x="496" y="72"/>
                    <a:pt x="544" y="48"/>
                  </a:cubicBezTo>
                  <a:cubicBezTo>
                    <a:pt x="592" y="24"/>
                    <a:pt x="624" y="8"/>
                    <a:pt x="640" y="0"/>
                  </a:cubicBezTo>
                </a:path>
              </a:pathLst>
            </a:custGeom>
            <a:noFill/>
            <a:ln w="28575" cap="flat" cmpd="sng">
              <a:solidFill>
                <a:srgbClr val="009900"/>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9" name="Freeform 18"/>
            <p:cNvSpPr>
              <a:spLocks/>
            </p:cNvSpPr>
            <p:nvPr/>
          </p:nvSpPr>
          <p:spPr bwMode="auto">
            <a:xfrm>
              <a:off x="608" y="2289"/>
              <a:ext cx="256" cy="640"/>
            </a:xfrm>
            <a:custGeom>
              <a:avLst/>
              <a:gdLst>
                <a:gd name="T0" fmla="*/ 256 w 256"/>
                <a:gd name="T1" fmla="*/ 576 h 640"/>
                <a:gd name="T2" fmla="*/ 208 w 256"/>
                <a:gd name="T3" fmla="*/ 624 h 640"/>
                <a:gd name="T4" fmla="*/ 112 w 256"/>
                <a:gd name="T5" fmla="*/ 624 h 640"/>
                <a:gd name="T6" fmla="*/ 16 w 256"/>
                <a:gd name="T7" fmla="*/ 528 h 640"/>
                <a:gd name="T8" fmla="*/ 16 w 256"/>
                <a:gd name="T9" fmla="*/ 288 h 640"/>
                <a:gd name="T10" fmla="*/ 112 w 256"/>
                <a:gd name="T11" fmla="*/ 0 h 6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6" h="640">
                  <a:moveTo>
                    <a:pt x="256" y="576"/>
                  </a:moveTo>
                  <a:cubicBezTo>
                    <a:pt x="244" y="596"/>
                    <a:pt x="232" y="616"/>
                    <a:pt x="208" y="624"/>
                  </a:cubicBezTo>
                  <a:cubicBezTo>
                    <a:pt x="184" y="632"/>
                    <a:pt x="144" y="640"/>
                    <a:pt x="112" y="624"/>
                  </a:cubicBezTo>
                  <a:cubicBezTo>
                    <a:pt x="80" y="608"/>
                    <a:pt x="32" y="584"/>
                    <a:pt x="16" y="528"/>
                  </a:cubicBezTo>
                  <a:cubicBezTo>
                    <a:pt x="0" y="472"/>
                    <a:pt x="0" y="376"/>
                    <a:pt x="16" y="288"/>
                  </a:cubicBezTo>
                  <a:cubicBezTo>
                    <a:pt x="32" y="200"/>
                    <a:pt x="96" y="48"/>
                    <a:pt x="112" y="0"/>
                  </a:cubicBezTo>
                </a:path>
              </a:pathLst>
            </a:custGeom>
            <a:noFill/>
            <a:ln w="28575" cap="flat" cmpd="sng">
              <a:solidFill>
                <a:srgbClr val="009900"/>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0" name="Text Box 19"/>
            <p:cNvSpPr txBox="1">
              <a:spLocks noChangeArrowheads="1"/>
            </p:cNvSpPr>
            <p:nvPr/>
          </p:nvSpPr>
          <p:spPr bwMode="auto">
            <a:xfrm>
              <a:off x="2880" y="1389"/>
              <a:ext cx="130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p</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ltag==1?</a:t>
              </a:r>
              <a:endParaRPr lang="en-US" altLang="zh-CN" sz="2400">
                <a:latin typeface="Times New Roman" panose="02020603050405020304" pitchFamily="18" charset="0"/>
              </a:endParaRPr>
            </a:p>
          </p:txBody>
        </p:sp>
        <p:sp>
          <p:nvSpPr>
            <p:cNvPr id="133141" name="Line 20"/>
            <p:cNvSpPr>
              <a:spLocks noChangeShapeType="1"/>
            </p:cNvSpPr>
            <p:nvPr/>
          </p:nvSpPr>
          <p:spPr bwMode="auto">
            <a:xfrm flipH="1">
              <a:off x="2688" y="1761"/>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2" name="Line 21"/>
            <p:cNvSpPr>
              <a:spLocks noChangeShapeType="1"/>
            </p:cNvSpPr>
            <p:nvPr/>
          </p:nvSpPr>
          <p:spPr bwMode="auto">
            <a:xfrm>
              <a:off x="3888" y="1761"/>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3" name="Text Box 22"/>
            <p:cNvSpPr txBox="1">
              <a:spLocks noChangeArrowheads="1"/>
            </p:cNvSpPr>
            <p:nvPr/>
          </p:nvSpPr>
          <p:spPr bwMode="auto">
            <a:xfrm>
              <a:off x="1840" y="1769"/>
              <a:ext cx="1381"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latin typeface="Times New Roman" panose="02020603050405020304" pitchFamily="18" charset="0"/>
                  <a:ea typeface="隶书" panose="02010509060101010101" pitchFamily="49" charset="-122"/>
                </a:rPr>
                <a:t>前驱线索</a:t>
              </a:r>
              <a:r>
                <a:rPr lang="zh-CN" altLang="en-US" sz="2800">
                  <a:latin typeface="Times New Roman" panose="02020603050405020304" pitchFamily="18" charset="0"/>
                </a:rPr>
                <a:t>    </a:t>
              </a:r>
              <a:r>
                <a:rPr lang="en-US" altLang="zh-CN" sz="2800">
                  <a:solidFill>
                    <a:schemeClr val="accent2"/>
                  </a:solidFill>
                  <a:latin typeface="Times New Roman" panose="02020603050405020304" pitchFamily="18" charset="0"/>
                </a:rPr>
                <a:t>=</a:t>
              </a:r>
              <a:endParaRPr lang="en-US" altLang="zh-CN" sz="2400">
                <a:latin typeface="Times New Roman" panose="02020603050405020304" pitchFamily="18" charset="0"/>
              </a:endParaRPr>
            </a:p>
          </p:txBody>
        </p:sp>
        <p:sp>
          <p:nvSpPr>
            <p:cNvPr id="133144" name="Text Box 23"/>
            <p:cNvSpPr txBox="1">
              <a:spLocks noChangeArrowheads="1"/>
            </p:cNvSpPr>
            <p:nvPr/>
          </p:nvSpPr>
          <p:spPr bwMode="auto">
            <a:xfrm>
              <a:off x="3792" y="1760"/>
              <a:ext cx="1148"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accent2"/>
                  </a:solidFill>
                  <a:latin typeface="Times New Roman" panose="02020603050405020304" pitchFamily="18" charset="0"/>
                  <a:sym typeface="Symbol" panose="05050102010706020507" pitchFamily="18" charset="2"/>
                </a:rPr>
                <a:t>    </a:t>
              </a:r>
              <a:r>
                <a:rPr lang="zh-CN" altLang="en-US" sz="2800">
                  <a:latin typeface="Times New Roman" panose="02020603050405020304" pitchFamily="18" charset="0"/>
                  <a:ea typeface="隶书" panose="02010509060101010101" pitchFamily="49" charset="-122"/>
                  <a:sym typeface="Symbol" panose="05050102010706020507" pitchFamily="18" charset="2"/>
                </a:rPr>
                <a:t>左子女</a:t>
              </a:r>
              <a:endParaRPr lang="zh-CN" altLang="en-US" sz="2400">
                <a:latin typeface="Times New Roman" panose="02020603050405020304" pitchFamily="18" charset="0"/>
              </a:endParaRPr>
            </a:p>
          </p:txBody>
        </p:sp>
        <p:sp>
          <p:nvSpPr>
            <p:cNvPr id="226328" name="Text Box 24"/>
            <p:cNvSpPr txBox="1">
              <a:spLocks noChangeArrowheads="1"/>
            </p:cNvSpPr>
            <p:nvPr/>
          </p:nvSpPr>
          <p:spPr bwMode="auto">
            <a:xfrm>
              <a:off x="2112" y="2125"/>
              <a:ext cx="1476"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r>
                <a:rPr lang="en-US" altLang="zh-CN" sz="2800" dirty="0">
                  <a:solidFill>
                    <a:srgbClr val="CC3300"/>
                  </a:solidFill>
                  <a:effectLst>
                    <a:outerShdw blurRad="38100" dist="38100" dir="2700000" algn="tl">
                      <a:srgbClr val="C0C0C0"/>
                    </a:outerShdw>
                  </a:effectLst>
                  <a:latin typeface="Times New Roman" panose="02020603050405020304" pitchFamily="18" charset="0"/>
                </a:rPr>
                <a:t>p</a:t>
              </a:r>
              <a:r>
                <a:rPr lang="en-US" altLang="zh-CN" sz="2800" dirty="0">
                  <a:solidFill>
                    <a:srgbClr val="CC3300"/>
                  </a:solidFill>
                  <a:effectLst>
                    <a:outerShdw blurRad="38100" dist="38100" dir="2700000" algn="tl">
                      <a:srgbClr val="C0C0C0"/>
                    </a:outerShdw>
                  </a:effectLst>
                  <a:latin typeface="楷体_GB2312" pitchFamily="49" charset="-122"/>
                  <a:ea typeface="楷体_GB2312" pitchFamily="49" charset="-122"/>
                </a:rPr>
                <a:t>-&gt;</a:t>
              </a:r>
              <a:r>
                <a:rPr lang="en-US" altLang="zh-CN" sz="2800" dirty="0" err="1">
                  <a:solidFill>
                    <a:srgbClr val="CC3300"/>
                  </a:solidFill>
                  <a:effectLst>
                    <a:outerShdw blurRad="38100" dist="38100" dir="2700000" algn="tl">
                      <a:srgbClr val="C0C0C0"/>
                    </a:outerShdw>
                  </a:effectLst>
                  <a:latin typeface="Times New Roman" panose="02020603050405020304" pitchFamily="18" charset="0"/>
                </a:rPr>
                <a:t>rightChild</a:t>
              </a:r>
              <a:endParaRPr lang="en-US" altLang="zh-CN" sz="2800" dirty="0">
                <a:solidFill>
                  <a:srgbClr val="CC3300"/>
                </a:solidFill>
                <a:effectLst>
                  <a:outerShdw blurRad="38100" dist="38100" dir="2700000" algn="tl">
                    <a:srgbClr val="C0C0C0"/>
                  </a:outerShdw>
                </a:effectLst>
                <a:latin typeface="Times New Roman" panose="02020603050405020304" pitchFamily="18" charset="0"/>
              </a:endParaRPr>
            </a:p>
            <a:p>
              <a:pPr>
                <a:defRPr/>
              </a:pPr>
              <a:r>
                <a:rPr lang="en-US" altLang="zh-CN" sz="2800" dirty="0">
                  <a:solidFill>
                    <a:srgbClr val="CC3300"/>
                  </a:solidFill>
                  <a:effectLst>
                    <a:outerShdw blurRad="38100" dist="38100" dir="2700000" algn="tl">
                      <a:srgbClr val="C0C0C0"/>
                    </a:outerShdw>
                  </a:effectLst>
                  <a:latin typeface="Times New Roman" panose="02020603050405020304" pitchFamily="18" charset="0"/>
                </a:rPr>
                <a:t>   == NULL</a:t>
              </a:r>
              <a:endParaRPr lang="en-US" altLang="zh-CN" sz="2400" dirty="0">
                <a:latin typeface="Times New Roman" panose="02020603050405020304" pitchFamily="18" charset="0"/>
              </a:endParaRPr>
            </a:p>
          </p:txBody>
        </p:sp>
        <p:sp>
          <p:nvSpPr>
            <p:cNvPr id="133146" name="Text Box 25"/>
            <p:cNvSpPr txBox="1">
              <a:spLocks noChangeArrowheads="1"/>
            </p:cNvSpPr>
            <p:nvPr/>
          </p:nvSpPr>
          <p:spPr bwMode="auto">
            <a:xfrm>
              <a:off x="3840" y="2145"/>
              <a:ext cx="1314"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a:latin typeface="Times New Roman" panose="02020603050405020304" pitchFamily="18" charset="0"/>
                  <a:ea typeface="隶书" panose="02010509060101010101" pitchFamily="49" charset="-122"/>
                </a:rPr>
                <a:t>后继为</a:t>
              </a:r>
              <a:endParaRPr lang="zh-CN" altLang="en-US" sz="2800">
                <a:latin typeface="Times New Roman" panose="02020603050405020304" pitchFamily="18" charset="0"/>
              </a:endParaRPr>
            </a:p>
            <a:p>
              <a:r>
                <a:rPr lang="en-US" altLang="zh-CN" sz="2800">
                  <a:solidFill>
                    <a:srgbClr val="CC3300"/>
                  </a:solidFill>
                  <a:latin typeface="Times New Roman" panose="02020603050405020304" pitchFamily="18" charset="0"/>
                </a:rPr>
                <a:t>p</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leftChild</a:t>
              </a:r>
              <a:endParaRPr lang="en-US" altLang="zh-CN" sz="2400">
                <a:latin typeface="Times New Roman" panose="02020603050405020304" pitchFamily="18" charset="0"/>
              </a:endParaRPr>
            </a:p>
          </p:txBody>
        </p:sp>
        <p:sp>
          <p:nvSpPr>
            <p:cNvPr id="133147" name="Line 26"/>
            <p:cNvSpPr>
              <a:spLocks noChangeShapeType="1"/>
            </p:cNvSpPr>
            <p:nvPr/>
          </p:nvSpPr>
          <p:spPr bwMode="auto">
            <a:xfrm flipH="1">
              <a:off x="2064" y="2721"/>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8" name="Line 27"/>
            <p:cNvSpPr>
              <a:spLocks noChangeShapeType="1"/>
            </p:cNvSpPr>
            <p:nvPr/>
          </p:nvSpPr>
          <p:spPr bwMode="auto">
            <a:xfrm>
              <a:off x="3072" y="2721"/>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9" name="Text Box 28"/>
            <p:cNvSpPr txBox="1">
              <a:spLocks noChangeArrowheads="1"/>
            </p:cNvSpPr>
            <p:nvPr/>
          </p:nvSpPr>
          <p:spPr bwMode="auto">
            <a:xfrm>
              <a:off x="2016" y="2750"/>
              <a:ext cx="24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accent2"/>
                  </a:solidFill>
                  <a:latin typeface="Times New Roman" panose="02020603050405020304" pitchFamily="18" charset="0"/>
                </a:rPr>
                <a:t>=</a:t>
              </a:r>
              <a:endParaRPr lang="en-US" altLang="zh-CN" sz="2400">
                <a:latin typeface="Times New Roman" panose="02020603050405020304" pitchFamily="18" charset="0"/>
              </a:endParaRPr>
            </a:p>
          </p:txBody>
        </p:sp>
        <p:sp>
          <p:nvSpPr>
            <p:cNvPr id="133150" name="Text Box 29"/>
            <p:cNvSpPr txBox="1">
              <a:spLocks noChangeArrowheads="1"/>
            </p:cNvSpPr>
            <p:nvPr/>
          </p:nvSpPr>
          <p:spPr bwMode="auto">
            <a:xfrm>
              <a:off x="3024" y="2769"/>
              <a:ext cx="23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accent2"/>
                  </a:solidFill>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133151" name="Text Box 30"/>
            <p:cNvSpPr txBox="1">
              <a:spLocks noChangeArrowheads="1"/>
            </p:cNvSpPr>
            <p:nvPr/>
          </p:nvSpPr>
          <p:spPr bwMode="auto">
            <a:xfrm>
              <a:off x="1680" y="3113"/>
              <a:ext cx="912"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a:latin typeface="隶书" panose="02010509060101010101" pitchFamily="49" charset="-122"/>
                  <a:ea typeface="隶书" panose="02010509060101010101" pitchFamily="49" charset="-122"/>
                </a:rPr>
                <a:t>无后继</a:t>
              </a:r>
              <a:r>
                <a:rPr lang="zh-CN" altLang="en-US" sz="2800">
                  <a:solidFill>
                    <a:srgbClr val="009900"/>
                  </a:solidFill>
                  <a:latin typeface="仿宋_GB2312" pitchFamily="49" charset="-122"/>
                  <a:ea typeface="仿宋_GB2312" pitchFamily="49" charset="-122"/>
                </a:rPr>
                <a:t> </a:t>
              </a:r>
            </a:p>
          </p:txBody>
        </p:sp>
        <p:sp>
          <p:nvSpPr>
            <p:cNvPr id="133152" name="Text Box 31"/>
            <p:cNvSpPr txBox="1">
              <a:spLocks noChangeArrowheads="1"/>
            </p:cNvSpPr>
            <p:nvPr/>
          </p:nvSpPr>
          <p:spPr bwMode="auto">
            <a:xfrm>
              <a:off x="3024" y="3105"/>
              <a:ext cx="1476"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a:latin typeface="Times New Roman" panose="02020603050405020304" pitchFamily="18" charset="0"/>
                  <a:ea typeface="隶书" panose="02010509060101010101" pitchFamily="49" charset="-122"/>
                </a:rPr>
                <a:t>后继为</a:t>
              </a:r>
              <a:endParaRPr lang="zh-CN" altLang="en-US" sz="2800">
                <a:latin typeface="Times New Roman" panose="02020603050405020304" pitchFamily="18" charset="0"/>
              </a:endParaRPr>
            </a:p>
            <a:p>
              <a:r>
                <a:rPr lang="en-US" altLang="zh-CN" sz="2800">
                  <a:solidFill>
                    <a:srgbClr val="CC3300"/>
                  </a:solidFill>
                  <a:latin typeface="Times New Roman" panose="02020603050405020304" pitchFamily="18" charset="0"/>
                </a:rPr>
                <a:t>p</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rightChild</a:t>
              </a:r>
              <a:endParaRPr lang="en-US" altLang="zh-CN" sz="2400">
                <a:latin typeface="Times New Roman" panose="02020603050405020304" pitchFamily="18" charset="0"/>
              </a:endParaRPr>
            </a:p>
          </p:txBody>
        </p:sp>
        <p:sp>
          <p:nvSpPr>
            <p:cNvPr id="133153" name="Text Box 32"/>
            <p:cNvSpPr txBox="1">
              <a:spLocks noChangeArrowheads="1"/>
            </p:cNvSpPr>
            <p:nvPr/>
          </p:nvSpPr>
          <p:spPr bwMode="auto">
            <a:xfrm>
              <a:off x="1043" y="1502"/>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A</a:t>
              </a:r>
              <a:endParaRPr lang="en-US" altLang="zh-CN" sz="2400">
                <a:latin typeface="Times New Roman" panose="02020603050405020304" pitchFamily="18" charset="0"/>
              </a:endParaRPr>
            </a:p>
          </p:txBody>
        </p:sp>
        <p:sp>
          <p:nvSpPr>
            <p:cNvPr id="133154" name="Text Box 33"/>
            <p:cNvSpPr txBox="1">
              <a:spLocks noChangeArrowheads="1"/>
            </p:cNvSpPr>
            <p:nvPr/>
          </p:nvSpPr>
          <p:spPr bwMode="auto">
            <a:xfrm>
              <a:off x="567" y="2001"/>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B</a:t>
              </a:r>
              <a:endParaRPr lang="en-US" altLang="zh-CN" sz="2400">
                <a:latin typeface="Times New Roman" panose="02020603050405020304" pitchFamily="18" charset="0"/>
              </a:endParaRPr>
            </a:p>
          </p:txBody>
        </p:sp>
        <p:sp>
          <p:nvSpPr>
            <p:cNvPr id="133155" name="Text Box 34"/>
            <p:cNvSpPr txBox="1">
              <a:spLocks noChangeArrowheads="1"/>
            </p:cNvSpPr>
            <p:nvPr/>
          </p:nvSpPr>
          <p:spPr bwMode="auto">
            <a:xfrm>
              <a:off x="1513" y="2010"/>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C</a:t>
              </a:r>
              <a:endParaRPr lang="en-US" altLang="zh-CN" sz="2400">
                <a:latin typeface="Times New Roman" panose="02020603050405020304" pitchFamily="18" charset="0"/>
              </a:endParaRPr>
            </a:p>
          </p:txBody>
        </p:sp>
        <p:sp>
          <p:nvSpPr>
            <p:cNvPr id="133156" name="Text Box 35"/>
            <p:cNvSpPr txBox="1">
              <a:spLocks noChangeArrowheads="1"/>
            </p:cNvSpPr>
            <p:nvPr/>
          </p:nvSpPr>
          <p:spPr bwMode="auto">
            <a:xfrm>
              <a:off x="1338" y="2586"/>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E</a:t>
              </a:r>
              <a:endParaRPr lang="en-US" altLang="zh-CN" sz="2400">
                <a:latin typeface="Times New Roman" panose="02020603050405020304" pitchFamily="18" charset="0"/>
              </a:endParaRPr>
            </a:p>
          </p:txBody>
        </p:sp>
        <p:sp>
          <p:nvSpPr>
            <p:cNvPr id="133157" name="Text Box 36"/>
            <p:cNvSpPr txBox="1">
              <a:spLocks noChangeArrowheads="1"/>
            </p:cNvSpPr>
            <p:nvPr/>
          </p:nvSpPr>
          <p:spPr bwMode="auto">
            <a:xfrm>
              <a:off x="748" y="2581"/>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D</a:t>
              </a:r>
              <a:endParaRPr lang="en-US" altLang="zh-CN" sz="2400">
                <a:latin typeface="Times New Roman" panose="02020603050405020304" pitchFamily="18" charset="0"/>
              </a:endParaRPr>
            </a:p>
          </p:txBody>
        </p:sp>
        <p:cxnSp>
          <p:nvCxnSpPr>
            <p:cNvPr id="133158" name="AutoShape 37"/>
            <p:cNvCxnSpPr>
              <a:cxnSpLocks noChangeShapeType="1"/>
              <a:stCxn id="133155" idx="3"/>
              <a:endCxn id="133156" idx="3"/>
            </p:cNvCxnSpPr>
            <p:nvPr/>
          </p:nvCxnSpPr>
          <p:spPr bwMode="auto">
            <a:xfrm flipH="1">
              <a:off x="1603" y="2174"/>
              <a:ext cx="188" cy="576"/>
            </a:xfrm>
            <a:prstGeom prst="curvedConnector3">
              <a:avLst>
                <a:gd name="adj1" fmla="val -76597"/>
              </a:avLst>
            </a:prstGeom>
            <a:noFill/>
            <a:ln w="19050">
              <a:solidFill>
                <a:schemeClr val="tx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33123" name="Rectangle 39"/>
          <p:cNvSpPr>
            <a:spLocks noGrp="1" noChangeArrowheads="1"/>
          </p:cNvSpPr>
          <p:nvPr>
            <p:ph type="title"/>
          </p:nvPr>
        </p:nvSpPr>
        <p:spPr>
          <a:xfrm>
            <a:off x="708026" y="21432"/>
            <a:ext cx="5340350" cy="708025"/>
          </a:xfrm>
        </p:spPr>
        <p:txBody>
          <a:bodyPr/>
          <a:lstStyle/>
          <a:p>
            <a:r>
              <a:rPr lang="zh-CN" altLang="en-US" b="1" dirty="0" smtClean="0">
                <a:ea typeface="华文新魏" panose="02010800040101010101" pitchFamily="2" charset="-122"/>
              </a:rPr>
              <a:t>前序线索化二叉树</a:t>
            </a:r>
          </a:p>
        </p:txBody>
      </p:sp>
      <p:sp>
        <p:nvSpPr>
          <p:cNvPr id="226344" name="Rectangle 40"/>
          <p:cNvSpPr>
            <a:spLocks noGrp="1" noChangeArrowheads="1"/>
          </p:cNvSpPr>
          <p:nvPr>
            <p:ph idx="1"/>
          </p:nvPr>
        </p:nvSpPr>
        <p:spPr>
          <a:xfrm>
            <a:off x="1228565" y="1083817"/>
            <a:ext cx="8820472" cy="754063"/>
          </a:xfrm>
        </p:spPr>
        <p:txBody>
          <a:bodyPr/>
          <a:lstStyle/>
          <a:p>
            <a:pPr>
              <a:buClr>
                <a:srgbClr val="800080"/>
              </a:buClr>
              <a:buSzPct val="50000"/>
              <a:defRPr/>
            </a:pPr>
            <a:r>
              <a:rPr lang="zh-CN" altLang="en-US" sz="3000" b="1" dirty="0">
                <a:latin typeface="仿宋_GB2312" pitchFamily="49" charset="-122"/>
                <a:ea typeface="仿宋_GB2312" pitchFamily="49" charset="-122"/>
              </a:rPr>
              <a:t>在前序线索化二叉树中寻找当前结点的</a:t>
            </a:r>
            <a:r>
              <a:rPr lang="zh-CN" altLang="en-US" sz="3000" b="1" dirty="0" smtClean="0">
                <a:latin typeface="仿宋_GB2312" pitchFamily="49" charset="-122"/>
                <a:ea typeface="仿宋_GB2312" pitchFamily="49" charset="-122"/>
              </a:rPr>
              <a:t>后继</a:t>
            </a:r>
            <a:endParaRPr lang="zh-CN" altLang="en-US" sz="3000" b="1" dirty="0">
              <a:latin typeface="仿宋_GB2312" pitchFamily="49" charset="-122"/>
              <a:ea typeface="仿宋_GB2312" pitchFamily="49" charset="-122"/>
            </a:endParaRPr>
          </a:p>
        </p:txBody>
      </p:sp>
      <p:sp>
        <p:nvSpPr>
          <p:cNvPr id="39" name="椭圆形标注 38"/>
          <p:cNvSpPr/>
          <p:nvPr/>
        </p:nvSpPr>
        <p:spPr bwMode="auto">
          <a:xfrm>
            <a:off x="8810129" y="1660500"/>
            <a:ext cx="2902495" cy="1480468"/>
          </a:xfrm>
          <a:prstGeom prst="wedgeEllipseCallout">
            <a:avLst>
              <a:gd name="adj1" fmla="val -61434"/>
              <a:gd name="adj2" fmla="val 15353"/>
            </a:avLst>
          </a:prstGeom>
          <a:solidFill>
            <a:srgbClr val="000066"/>
          </a:solidFill>
          <a:ln/>
          <a:extLst/>
        </p:spPr>
        <p:style>
          <a:lnRef idx="2">
            <a:schemeClr val="accent5">
              <a:shade val="50000"/>
            </a:schemeClr>
          </a:lnRef>
          <a:fillRef idx="1">
            <a:schemeClr val="accent5"/>
          </a:fillRef>
          <a:effectRef idx="0">
            <a:schemeClr val="accent5"/>
          </a:effectRef>
          <a:fontRef idx="minor">
            <a:schemeClr val="lt1"/>
          </a:fontRef>
        </p:style>
        <p:txBody>
          <a:bodyPr rtlCol="0" anchor="b"/>
          <a:lstStyle/>
          <a:p>
            <a:pPr algn="ctr" eaLnBrk="1" hangingPunct="1"/>
            <a:endParaRPr lang="en-US" altLang="zh-CN" sz="2000" dirty="0" smtClean="0">
              <a:solidFill>
                <a:schemeClr val="bg1"/>
              </a:solidFill>
              <a:ea typeface="黑体" panose="02010609060101010101" pitchFamily="49" charset="-122"/>
            </a:endParaRPr>
          </a:p>
          <a:p>
            <a:pPr algn="ctr" eaLnBrk="1" hangingPunct="1"/>
            <a:endParaRPr lang="en-US" altLang="zh-CN" sz="2000" dirty="0">
              <a:solidFill>
                <a:schemeClr val="bg1"/>
              </a:solidFill>
              <a:ea typeface="黑体" panose="02010609060101010101" pitchFamily="49" charset="-122"/>
            </a:endParaRPr>
          </a:p>
          <a:p>
            <a:pPr algn="ctr" eaLnBrk="1" hangingPunct="1"/>
            <a:r>
              <a:rPr lang="zh-CN" altLang="en-US" sz="2000" dirty="0" smtClean="0">
                <a:solidFill>
                  <a:schemeClr val="bg1"/>
                </a:solidFill>
                <a:ea typeface="黑体" panose="02010609060101010101" pitchFamily="49" charset="-122"/>
              </a:rPr>
              <a:t>正常前序遍历中如何寻找后继？</a:t>
            </a:r>
            <a:endParaRPr lang="en-US" altLang="zh-CN" sz="2000" dirty="0" smtClean="0">
              <a:solidFill>
                <a:schemeClr val="bg1"/>
              </a:solidFill>
              <a:ea typeface="黑体" panose="02010609060101010101" pitchFamily="49" charset="-122"/>
            </a:endParaRPr>
          </a:p>
          <a:p>
            <a:pPr algn="ctr" eaLnBrk="1" hangingPunct="1"/>
            <a:r>
              <a:rPr lang="en-US" altLang="zh-CN" sz="2400" dirty="0" smtClean="0">
                <a:solidFill>
                  <a:schemeClr val="bg1"/>
                </a:solidFill>
                <a:ea typeface="黑体" panose="02010609060101010101" pitchFamily="49" charset="-122"/>
              </a:rPr>
              <a:t>D L R</a:t>
            </a:r>
            <a:endParaRPr lang="zh-CN" altLang="en-US" sz="2400" dirty="0">
              <a:solidFill>
                <a:schemeClr val="bg1"/>
              </a:solidFill>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anim calcmode="lin" valueType="num">
                                      <p:cBhvr>
                                        <p:cTn id="8" dur="500" fill="hold"/>
                                        <p:tgtEl>
                                          <p:spTgt spid="39"/>
                                        </p:tgtEl>
                                        <p:attrNameLst>
                                          <p:attrName>ppt_x</p:attrName>
                                        </p:attrNameLst>
                                      </p:cBhvr>
                                      <p:tavLst>
                                        <p:tav tm="0">
                                          <p:val>
                                            <p:strVal val="#ppt_x"/>
                                          </p:val>
                                        </p:tav>
                                        <p:tav tm="100000">
                                          <p:val>
                                            <p:strVal val="#ppt_x"/>
                                          </p:val>
                                        </p:tav>
                                      </p:tavLst>
                                    </p:anim>
                                    <p:anim calcmode="lin" valueType="num">
                                      <p:cBhvr>
                                        <p:cTn id="9" dur="5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ext Box 7"/>
          <p:cNvSpPr txBox="1">
            <a:spLocks noChangeArrowheads="1"/>
          </p:cNvSpPr>
          <p:nvPr/>
        </p:nvSpPr>
        <p:spPr bwMode="auto">
          <a:xfrm>
            <a:off x="2042417" y="4701704"/>
            <a:ext cx="2127250" cy="1189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200" u="sng" dirty="0">
                <a:solidFill>
                  <a:schemeClr val="hlink"/>
                </a:solidFill>
                <a:ea typeface="仿宋_GB2312" pitchFamily="49" charset="-122"/>
              </a:rPr>
              <a:t>后序序列</a:t>
            </a:r>
            <a:endParaRPr lang="zh-CN" altLang="en-US" sz="3200" dirty="0">
              <a:ea typeface="隶书" panose="02010509060101010101" pitchFamily="49" charset="-122"/>
            </a:endParaRPr>
          </a:p>
          <a:p>
            <a:endParaRPr lang="zh-CN" altLang="en-US" sz="800" dirty="0"/>
          </a:p>
          <a:p>
            <a:r>
              <a:rPr lang="zh-CN" altLang="en-US" sz="3200" dirty="0"/>
              <a:t> </a:t>
            </a:r>
            <a:r>
              <a:rPr lang="en-US" altLang="zh-CN" sz="3200" dirty="0">
                <a:solidFill>
                  <a:srgbClr val="008000"/>
                </a:solidFill>
                <a:latin typeface="Times New Roman" panose="02020603050405020304" pitchFamily="18" charset="0"/>
              </a:rPr>
              <a:t>D B E C A</a:t>
            </a:r>
            <a:endParaRPr lang="en-US" altLang="zh-CN" sz="3200" dirty="0"/>
          </a:p>
        </p:txBody>
      </p:sp>
      <p:grpSp>
        <p:nvGrpSpPr>
          <p:cNvPr id="134149" name="Group 49"/>
          <p:cNvGrpSpPr>
            <a:grpSpLocks/>
          </p:cNvGrpSpPr>
          <p:nvPr/>
        </p:nvGrpSpPr>
        <p:grpSpPr bwMode="auto">
          <a:xfrm>
            <a:off x="2139255" y="1556792"/>
            <a:ext cx="8277225" cy="5126037"/>
            <a:chOff x="354" y="731"/>
            <a:chExt cx="5214" cy="3229"/>
          </a:xfrm>
        </p:grpSpPr>
        <p:sp>
          <p:nvSpPr>
            <p:cNvPr id="134151" name="Line 2"/>
            <p:cNvSpPr>
              <a:spLocks noChangeShapeType="1"/>
            </p:cNvSpPr>
            <p:nvPr/>
          </p:nvSpPr>
          <p:spPr bwMode="auto">
            <a:xfrm flipH="1">
              <a:off x="1286" y="1586"/>
              <a:ext cx="144" cy="38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52" name="Line 3"/>
            <p:cNvSpPr>
              <a:spLocks noChangeShapeType="1"/>
            </p:cNvSpPr>
            <p:nvPr/>
          </p:nvSpPr>
          <p:spPr bwMode="auto">
            <a:xfrm>
              <a:off x="524" y="1538"/>
              <a:ext cx="144"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53" name="Line 4"/>
            <p:cNvSpPr>
              <a:spLocks noChangeShapeType="1"/>
            </p:cNvSpPr>
            <p:nvPr/>
          </p:nvSpPr>
          <p:spPr bwMode="auto">
            <a:xfrm>
              <a:off x="988" y="1010"/>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54" name="Line 5"/>
            <p:cNvSpPr>
              <a:spLocks noChangeShapeType="1"/>
            </p:cNvSpPr>
            <p:nvPr/>
          </p:nvSpPr>
          <p:spPr bwMode="auto">
            <a:xfrm flipH="1">
              <a:off x="508" y="1058"/>
              <a:ext cx="384"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55" name="Oval 9"/>
            <p:cNvSpPr>
              <a:spLocks noChangeArrowheads="1"/>
            </p:cNvSpPr>
            <p:nvPr/>
          </p:nvSpPr>
          <p:spPr bwMode="auto">
            <a:xfrm>
              <a:off x="844" y="866"/>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34156" name="Oval 10"/>
            <p:cNvSpPr>
              <a:spLocks noChangeArrowheads="1"/>
            </p:cNvSpPr>
            <p:nvPr/>
          </p:nvSpPr>
          <p:spPr bwMode="auto">
            <a:xfrm>
              <a:off x="364" y="1346"/>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4157" name="Oval 11"/>
            <p:cNvSpPr>
              <a:spLocks noChangeArrowheads="1"/>
            </p:cNvSpPr>
            <p:nvPr/>
          </p:nvSpPr>
          <p:spPr bwMode="auto">
            <a:xfrm>
              <a:off x="1324" y="1346"/>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4158" name="Oval 12"/>
            <p:cNvSpPr>
              <a:spLocks noChangeArrowheads="1"/>
            </p:cNvSpPr>
            <p:nvPr/>
          </p:nvSpPr>
          <p:spPr bwMode="auto">
            <a:xfrm>
              <a:off x="556" y="1922"/>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4159" name="Oval 13"/>
            <p:cNvSpPr>
              <a:spLocks noChangeArrowheads="1"/>
            </p:cNvSpPr>
            <p:nvPr/>
          </p:nvSpPr>
          <p:spPr bwMode="auto">
            <a:xfrm>
              <a:off x="1132" y="1922"/>
              <a:ext cx="240" cy="24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4160" name="Freeform 14"/>
            <p:cNvSpPr>
              <a:spLocks/>
            </p:cNvSpPr>
            <p:nvPr/>
          </p:nvSpPr>
          <p:spPr bwMode="auto">
            <a:xfrm flipH="1">
              <a:off x="412" y="2162"/>
              <a:ext cx="240" cy="56"/>
            </a:xfrm>
            <a:custGeom>
              <a:avLst/>
              <a:gdLst>
                <a:gd name="T0" fmla="*/ 0 w 240"/>
                <a:gd name="T1" fmla="*/ 0 h 56"/>
                <a:gd name="T2" fmla="*/ 48 w 240"/>
                <a:gd name="T3" fmla="*/ 48 h 56"/>
                <a:gd name="T4" fmla="*/ 144 w 240"/>
                <a:gd name="T5" fmla="*/ 48 h 56"/>
                <a:gd name="T6" fmla="*/ 240 w 240"/>
                <a:gd name="T7" fmla="*/ 0 h 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0" h="56">
                  <a:moveTo>
                    <a:pt x="0" y="0"/>
                  </a:moveTo>
                  <a:cubicBezTo>
                    <a:pt x="12" y="20"/>
                    <a:pt x="24" y="40"/>
                    <a:pt x="48" y="48"/>
                  </a:cubicBezTo>
                  <a:cubicBezTo>
                    <a:pt x="72" y="56"/>
                    <a:pt x="112" y="56"/>
                    <a:pt x="144" y="48"/>
                  </a:cubicBezTo>
                  <a:cubicBezTo>
                    <a:pt x="176" y="40"/>
                    <a:pt x="224" y="8"/>
                    <a:pt x="240" y="0"/>
                  </a:cubicBezTo>
                </a:path>
              </a:pathLst>
            </a:custGeom>
            <a:noFill/>
            <a:ln w="28575" cap="flat" cmpd="sng">
              <a:solidFill>
                <a:srgbClr val="009900"/>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1" name="Freeform 15"/>
            <p:cNvSpPr>
              <a:spLocks/>
            </p:cNvSpPr>
            <p:nvPr/>
          </p:nvSpPr>
          <p:spPr bwMode="auto">
            <a:xfrm flipH="1">
              <a:off x="572" y="1586"/>
              <a:ext cx="384" cy="640"/>
            </a:xfrm>
            <a:custGeom>
              <a:avLst/>
              <a:gdLst>
                <a:gd name="T0" fmla="*/ 192 w 384"/>
                <a:gd name="T1" fmla="*/ 576 h 640"/>
                <a:gd name="T2" fmla="*/ 144 w 384"/>
                <a:gd name="T3" fmla="*/ 624 h 640"/>
                <a:gd name="T4" fmla="*/ 48 w 384"/>
                <a:gd name="T5" fmla="*/ 624 h 640"/>
                <a:gd name="T6" fmla="*/ 0 w 384"/>
                <a:gd name="T7" fmla="*/ 528 h 640"/>
                <a:gd name="T8" fmla="*/ 48 w 384"/>
                <a:gd name="T9" fmla="*/ 384 h 640"/>
                <a:gd name="T10" fmla="*/ 144 w 384"/>
                <a:gd name="T11" fmla="*/ 240 h 640"/>
                <a:gd name="T12" fmla="*/ 240 w 384"/>
                <a:gd name="T13" fmla="*/ 144 h 640"/>
                <a:gd name="T14" fmla="*/ 384 w 384"/>
                <a:gd name="T15" fmla="*/ 0 h 64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4" h="640">
                  <a:moveTo>
                    <a:pt x="192" y="576"/>
                  </a:moveTo>
                  <a:cubicBezTo>
                    <a:pt x="180" y="596"/>
                    <a:pt x="168" y="616"/>
                    <a:pt x="144" y="624"/>
                  </a:cubicBezTo>
                  <a:cubicBezTo>
                    <a:pt x="120" y="632"/>
                    <a:pt x="72" y="640"/>
                    <a:pt x="48" y="624"/>
                  </a:cubicBezTo>
                  <a:cubicBezTo>
                    <a:pt x="24" y="608"/>
                    <a:pt x="0" y="568"/>
                    <a:pt x="0" y="528"/>
                  </a:cubicBezTo>
                  <a:cubicBezTo>
                    <a:pt x="0" y="488"/>
                    <a:pt x="24" y="432"/>
                    <a:pt x="48" y="384"/>
                  </a:cubicBezTo>
                  <a:cubicBezTo>
                    <a:pt x="72" y="336"/>
                    <a:pt x="112" y="280"/>
                    <a:pt x="144" y="240"/>
                  </a:cubicBezTo>
                  <a:cubicBezTo>
                    <a:pt x="176" y="200"/>
                    <a:pt x="200" y="184"/>
                    <a:pt x="240" y="144"/>
                  </a:cubicBezTo>
                  <a:cubicBezTo>
                    <a:pt x="280" y="104"/>
                    <a:pt x="360" y="24"/>
                    <a:pt x="384" y="0"/>
                  </a:cubicBezTo>
                </a:path>
              </a:pathLst>
            </a:custGeom>
            <a:noFill/>
            <a:ln w="28575" cap="flat" cmpd="sng">
              <a:solidFill>
                <a:schemeClr val="tx2"/>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2" name="Freeform 16"/>
            <p:cNvSpPr>
              <a:spLocks/>
            </p:cNvSpPr>
            <p:nvPr/>
          </p:nvSpPr>
          <p:spPr bwMode="auto">
            <a:xfrm flipH="1">
              <a:off x="604" y="1586"/>
              <a:ext cx="576" cy="624"/>
            </a:xfrm>
            <a:custGeom>
              <a:avLst/>
              <a:gdLst>
                <a:gd name="T0" fmla="*/ 0 w 576"/>
                <a:gd name="T1" fmla="*/ 576 h 624"/>
                <a:gd name="T2" fmla="*/ 48 w 576"/>
                <a:gd name="T3" fmla="*/ 624 h 624"/>
                <a:gd name="T4" fmla="*/ 96 w 576"/>
                <a:gd name="T5" fmla="*/ 576 h 624"/>
                <a:gd name="T6" fmla="*/ 144 w 576"/>
                <a:gd name="T7" fmla="*/ 432 h 624"/>
                <a:gd name="T8" fmla="*/ 192 w 576"/>
                <a:gd name="T9" fmla="*/ 288 h 624"/>
                <a:gd name="T10" fmla="*/ 240 w 576"/>
                <a:gd name="T11" fmla="*/ 192 h 624"/>
                <a:gd name="T12" fmla="*/ 336 w 576"/>
                <a:gd name="T13" fmla="*/ 96 h 624"/>
                <a:gd name="T14" fmla="*/ 432 w 576"/>
                <a:gd name="T15" fmla="*/ 48 h 624"/>
                <a:gd name="T16" fmla="*/ 576 w 576"/>
                <a:gd name="T17" fmla="*/ 0 h 6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76" h="624">
                  <a:moveTo>
                    <a:pt x="0" y="576"/>
                  </a:moveTo>
                  <a:cubicBezTo>
                    <a:pt x="16" y="600"/>
                    <a:pt x="32" y="624"/>
                    <a:pt x="48" y="624"/>
                  </a:cubicBezTo>
                  <a:cubicBezTo>
                    <a:pt x="64" y="624"/>
                    <a:pt x="80" y="608"/>
                    <a:pt x="96" y="576"/>
                  </a:cubicBezTo>
                  <a:cubicBezTo>
                    <a:pt x="112" y="544"/>
                    <a:pt x="128" y="480"/>
                    <a:pt x="144" y="432"/>
                  </a:cubicBezTo>
                  <a:cubicBezTo>
                    <a:pt x="160" y="384"/>
                    <a:pt x="176" y="328"/>
                    <a:pt x="192" y="288"/>
                  </a:cubicBezTo>
                  <a:cubicBezTo>
                    <a:pt x="208" y="248"/>
                    <a:pt x="216" y="224"/>
                    <a:pt x="240" y="192"/>
                  </a:cubicBezTo>
                  <a:cubicBezTo>
                    <a:pt x="264" y="160"/>
                    <a:pt x="304" y="120"/>
                    <a:pt x="336" y="96"/>
                  </a:cubicBezTo>
                  <a:cubicBezTo>
                    <a:pt x="368" y="72"/>
                    <a:pt x="392" y="64"/>
                    <a:pt x="432" y="48"/>
                  </a:cubicBezTo>
                  <a:cubicBezTo>
                    <a:pt x="472" y="32"/>
                    <a:pt x="552" y="8"/>
                    <a:pt x="576" y="0"/>
                  </a:cubicBezTo>
                </a:path>
              </a:pathLst>
            </a:custGeom>
            <a:noFill/>
            <a:ln w="28575" cap="flat" cmpd="sng">
              <a:solidFill>
                <a:srgbClr val="009900"/>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3" name="Freeform 17"/>
            <p:cNvSpPr>
              <a:spLocks/>
            </p:cNvSpPr>
            <p:nvPr/>
          </p:nvSpPr>
          <p:spPr bwMode="auto">
            <a:xfrm flipH="1">
              <a:off x="1084" y="1010"/>
              <a:ext cx="640" cy="624"/>
            </a:xfrm>
            <a:custGeom>
              <a:avLst/>
              <a:gdLst>
                <a:gd name="T0" fmla="*/ 208 w 640"/>
                <a:gd name="T1" fmla="*/ 576 h 624"/>
                <a:gd name="T2" fmla="*/ 112 w 640"/>
                <a:gd name="T3" fmla="*/ 624 h 624"/>
                <a:gd name="T4" fmla="*/ 16 w 640"/>
                <a:gd name="T5" fmla="*/ 576 h 624"/>
                <a:gd name="T6" fmla="*/ 16 w 640"/>
                <a:gd name="T7" fmla="*/ 480 h 624"/>
                <a:gd name="T8" fmla="*/ 112 w 640"/>
                <a:gd name="T9" fmla="*/ 336 h 624"/>
                <a:gd name="T10" fmla="*/ 208 w 640"/>
                <a:gd name="T11" fmla="*/ 240 h 624"/>
                <a:gd name="T12" fmla="*/ 352 w 640"/>
                <a:gd name="T13" fmla="*/ 144 h 624"/>
                <a:gd name="T14" fmla="*/ 544 w 640"/>
                <a:gd name="T15" fmla="*/ 48 h 624"/>
                <a:gd name="T16" fmla="*/ 640 w 640"/>
                <a:gd name="T17" fmla="*/ 0 h 6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0" h="624">
                  <a:moveTo>
                    <a:pt x="208" y="576"/>
                  </a:moveTo>
                  <a:cubicBezTo>
                    <a:pt x="176" y="600"/>
                    <a:pt x="144" y="624"/>
                    <a:pt x="112" y="624"/>
                  </a:cubicBezTo>
                  <a:cubicBezTo>
                    <a:pt x="80" y="624"/>
                    <a:pt x="32" y="600"/>
                    <a:pt x="16" y="576"/>
                  </a:cubicBezTo>
                  <a:cubicBezTo>
                    <a:pt x="0" y="552"/>
                    <a:pt x="0" y="520"/>
                    <a:pt x="16" y="480"/>
                  </a:cubicBezTo>
                  <a:cubicBezTo>
                    <a:pt x="32" y="440"/>
                    <a:pt x="80" y="376"/>
                    <a:pt x="112" y="336"/>
                  </a:cubicBezTo>
                  <a:cubicBezTo>
                    <a:pt x="144" y="296"/>
                    <a:pt x="168" y="272"/>
                    <a:pt x="208" y="240"/>
                  </a:cubicBezTo>
                  <a:cubicBezTo>
                    <a:pt x="248" y="208"/>
                    <a:pt x="296" y="176"/>
                    <a:pt x="352" y="144"/>
                  </a:cubicBezTo>
                  <a:cubicBezTo>
                    <a:pt x="408" y="112"/>
                    <a:pt x="496" y="72"/>
                    <a:pt x="544" y="48"/>
                  </a:cubicBezTo>
                  <a:cubicBezTo>
                    <a:pt x="592" y="24"/>
                    <a:pt x="624" y="8"/>
                    <a:pt x="640" y="0"/>
                  </a:cubicBezTo>
                </a:path>
              </a:pathLst>
            </a:custGeom>
            <a:noFill/>
            <a:ln w="28575" cap="flat" cmpd="sng">
              <a:solidFill>
                <a:schemeClr val="tx2"/>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4" name="Freeform 18"/>
            <p:cNvSpPr>
              <a:spLocks/>
            </p:cNvSpPr>
            <p:nvPr/>
          </p:nvSpPr>
          <p:spPr bwMode="auto">
            <a:xfrm flipH="1">
              <a:off x="1318" y="1570"/>
              <a:ext cx="256" cy="640"/>
            </a:xfrm>
            <a:custGeom>
              <a:avLst/>
              <a:gdLst>
                <a:gd name="T0" fmla="*/ 256 w 256"/>
                <a:gd name="T1" fmla="*/ 576 h 640"/>
                <a:gd name="T2" fmla="*/ 208 w 256"/>
                <a:gd name="T3" fmla="*/ 624 h 640"/>
                <a:gd name="T4" fmla="*/ 112 w 256"/>
                <a:gd name="T5" fmla="*/ 624 h 640"/>
                <a:gd name="T6" fmla="*/ 16 w 256"/>
                <a:gd name="T7" fmla="*/ 528 h 640"/>
                <a:gd name="T8" fmla="*/ 16 w 256"/>
                <a:gd name="T9" fmla="*/ 288 h 640"/>
                <a:gd name="T10" fmla="*/ 112 w 256"/>
                <a:gd name="T11" fmla="*/ 0 h 6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6" h="640">
                  <a:moveTo>
                    <a:pt x="256" y="576"/>
                  </a:moveTo>
                  <a:cubicBezTo>
                    <a:pt x="244" y="596"/>
                    <a:pt x="232" y="616"/>
                    <a:pt x="208" y="624"/>
                  </a:cubicBezTo>
                  <a:cubicBezTo>
                    <a:pt x="184" y="632"/>
                    <a:pt x="144" y="640"/>
                    <a:pt x="112" y="624"/>
                  </a:cubicBezTo>
                  <a:cubicBezTo>
                    <a:pt x="80" y="608"/>
                    <a:pt x="32" y="584"/>
                    <a:pt x="16" y="528"/>
                  </a:cubicBezTo>
                  <a:cubicBezTo>
                    <a:pt x="0" y="472"/>
                    <a:pt x="0" y="376"/>
                    <a:pt x="16" y="288"/>
                  </a:cubicBezTo>
                  <a:cubicBezTo>
                    <a:pt x="32" y="200"/>
                    <a:pt x="96" y="48"/>
                    <a:pt x="112" y="0"/>
                  </a:cubicBezTo>
                </a:path>
              </a:pathLst>
            </a:custGeom>
            <a:noFill/>
            <a:ln w="28575" cap="flat" cmpd="sng">
              <a:solidFill>
                <a:schemeClr val="tx2"/>
              </a:solidFill>
              <a:prstDash val="sysDot"/>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5" name="Text Box 19"/>
            <p:cNvSpPr txBox="1">
              <a:spLocks noChangeArrowheads="1"/>
            </p:cNvSpPr>
            <p:nvPr/>
          </p:nvSpPr>
          <p:spPr bwMode="auto">
            <a:xfrm>
              <a:off x="2850" y="731"/>
              <a:ext cx="134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rgbClr val="CC3300"/>
                  </a:solidFill>
                  <a:latin typeface="Times New Roman" panose="02020603050405020304" pitchFamily="18" charset="0"/>
                </a:rPr>
                <a:t>p</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rtag==1?</a:t>
              </a:r>
              <a:endParaRPr lang="en-US" altLang="zh-CN" sz="2400">
                <a:latin typeface="Times New Roman" panose="02020603050405020304" pitchFamily="18" charset="0"/>
              </a:endParaRPr>
            </a:p>
          </p:txBody>
        </p:sp>
        <p:sp>
          <p:nvSpPr>
            <p:cNvPr id="134166" name="Line 20"/>
            <p:cNvSpPr>
              <a:spLocks noChangeShapeType="1"/>
            </p:cNvSpPr>
            <p:nvPr/>
          </p:nvSpPr>
          <p:spPr bwMode="auto">
            <a:xfrm flipH="1">
              <a:off x="2684" y="1058"/>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7" name="Line 21"/>
            <p:cNvSpPr>
              <a:spLocks noChangeShapeType="1"/>
            </p:cNvSpPr>
            <p:nvPr/>
          </p:nvSpPr>
          <p:spPr bwMode="auto">
            <a:xfrm>
              <a:off x="3884" y="1058"/>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8" name="Text Box 22"/>
            <p:cNvSpPr txBox="1">
              <a:spLocks noChangeArrowheads="1"/>
            </p:cNvSpPr>
            <p:nvPr/>
          </p:nvSpPr>
          <p:spPr bwMode="auto">
            <a:xfrm>
              <a:off x="1836" y="1066"/>
              <a:ext cx="1381"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latin typeface="Times New Roman" panose="02020603050405020304" pitchFamily="18" charset="0"/>
                  <a:ea typeface="隶书" panose="02010509060101010101" pitchFamily="49" charset="-122"/>
                </a:rPr>
                <a:t>后继线索</a:t>
              </a:r>
              <a:r>
                <a:rPr lang="zh-CN" altLang="en-US" sz="2800">
                  <a:latin typeface="Times New Roman" panose="02020603050405020304" pitchFamily="18" charset="0"/>
                </a:rPr>
                <a:t>    </a:t>
              </a:r>
              <a:r>
                <a:rPr lang="en-US" altLang="zh-CN" sz="2800">
                  <a:solidFill>
                    <a:schemeClr val="accent2"/>
                  </a:solidFill>
                  <a:latin typeface="Times New Roman" panose="02020603050405020304" pitchFamily="18" charset="0"/>
                </a:rPr>
                <a:t>=</a:t>
              </a:r>
              <a:endParaRPr lang="en-US" altLang="zh-CN" sz="2400">
                <a:latin typeface="Times New Roman" panose="02020603050405020304" pitchFamily="18" charset="0"/>
              </a:endParaRPr>
            </a:p>
          </p:txBody>
        </p:sp>
        <p:sp>
          <p:nvSpPr>
            <p:cNvPr id="134169" name="Text Box 23"/>
            <p:cNvSpPr txBox="1">
              <a:spLocks noChangeArrowheads="1"/>
            </p:cNvSpPr>
            <p:nvPr/>
          </p:nvSpPr>
          <p:spPr bwMode="auto">
            <a:xfrm>
              <a:off x="3788" y="1057"/>
              <a:ext cx="1148"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accent2"/>
                  </a:solidFill>
                  <a:latin typeface="Times New Roman" panose="02020603050405020304" pitchFamily="18" charset="0"/>
                  <a:sym typeface="Symbol" panose="05050102010706020507" pitchFamily="18" charset="2"/>
                </a:rPr>
                <a:t>    </a:t>
              </a:r>
              <a:r>
                <a:rPr lang="zh-CN" altLang="en-US" sz="2800">
                  <a:latin typeface="Times New Roman" panose="02020603050405020304" pitchFamily="18" charset="0"/>
                  <a:ea typeface="隶书" panose="02010509060101010101" pitchFamily="49" charset="-122"/>
                  <a:sym typeface="Symbol" panose="05050102010706020507" pitchFamily="18" charset="2"/>
                </a:rPr>
                <a:t>右子女</a:t>
              </a:r>
              <a:endParaRPr lang="zh-CN" altLang="en-US" sz="2400">
                <a:latin typeface="Times New Roman" panose="02020603050405020304" pitchFamily="18" charset="0"/>
              </a:endParaRPr>
            </a:p>
          </p:txBody>
        </p:sp>
        <p:sp>
          <p:nvSpPr>
            <p:cNvPr id="227352" name="Text Box 24"/>
            <p:cNvSpPr txBox="1">
              <a:spLocks noChangeArrowheads="1"/>
            </p:cNvSpPr>
            <p:nvPr/>
          </p:nvSpPr>
          <p:spPr bwMode="auto">
            <a:xfrm>
              <a:off x="3260" y="3359"/>
              <a:ext cx="2060" cy="6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r>
                <a:rPr lang="zh-CN" altLang="en-US" sz="2800">
                  <a:effectLst>
                    <a:outerShdw blurRad="38100" dist="38100" dir="2700000" algn="tl">
                      <a:srgbClr val="C0C0C0"/>
                    </a:outerShdw>
                  </a:effectLst>
                  <a:latin typeface="Times New Roman" panose="02020603050405020304" pitchFamily="18" charset="0"/>
                  <a:ea typeface="隶书" panose="02010509060101010101" pitchFamily="49" charset="-122"/>
                </a:rPr>
                <a:t>后继为</a:t>
              </a:r>
              <a:r>
                <a:rPr lang="en-US" altLang="zh-CN" sz="2800">
                  <a:solidFill>
                    <a:srgbClr val="CC3300"/>
                  </a:solidFill>
                  <a:effectLst>
                    <a:outerShdw blurRad="38100" dist="38100" dir="2700000" algn="tl">
                      <a:srgbClr val="C0C0C0"/>
                    </a:outerShdw>
                  </a:effectLst>
                  <a:latin typeface="Times New Roman" panose="02020603050405020304" pitchFamily="18" charset="0"/>
                </a:rPr>
                <a:t>q</a:t>
              </a:r>
              <a:r>
                <a:rPr lang="zh-CN" altLang="en-US" sz="2800">
                  <a:effectLst>
                    <a:outerShdw blurRad="38100" dist="38100" dir="2700000" algn="tl">
                      <a:srgbClr val="C0C0C0"/>
                    </a:outerShdw>
                  </a:effectLst>
                  <a:latin typeface="Times New Roman" panose="02020603050405020304" pitchFamily="18" charset="0"/>
                  <a:ea typeface="隶书" panose="02010509060101010101" pitchFamily="49" charset="-122"/>
                </a:rPr>
                <a:t>的右子树中</a:t>
              </a:r>
            </a:p>
            <a:p>
              <a:pPr>
                <a:defRPr/>
              </a:pPr>
              <a:r>
                <a:rPr lang="zh-CN" altLang="en-US" sz="2800">
                  <a:effectLst>
                    <a:outerShdw blurRad="38100" dist="38100" dir="2700000" algn="tl">
                      <a:srgbClr val="C0C0C0"/>
                    </a:outerShdw>
                  </a:effectLst>
                  <a:latin typeface="Times New Roman" panose="02020603050405020304" pitchFamily="18" charset="0"/>
                  <a:ea typeface="隶书" panose="02010509060101010101" pitchFamily="49" charset="-122"/>
                </a:rPr>
                <a:t>后序下第一个结点</a:t>
              </a:r>
              <a:endParaRPr lang="zh-CN" altLang="en-US" sz="2400">
                <a:latin typeface="Times New Roman" panose="02020603050405020304" pitchFamily="18" charset="0"/>
              </a:endParaRPr>
            </a:p>
          </p:txBody>
        </p:sp>
        <p:sp>
          <p:nvSpPr>
            <p:cNvPr id="134171" name="Text Box 25"/>
            <p:cNvSpPr txBox="1">
              <a:spLocks noChangeArrowheads="1"/>
            </p:cNvSpPr>
            <p:nvPr/>
          </p:nvSpPr>
          <p:spPr bwMode="auto">
            <a:xfrm>
              <a:off x="2012" y="1476"/>
              <a:ext cx="1476" cy="5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0000"/>
                </a:lnSpc>
              </a:pPr>
              <a:r>
                <a:rPr lang="en-US" altLang="zh-CN" sz="2800">
                  <a:solidFill>
                    <a:srgbClr val="009900"/>
                  </a:solidFill>
                  <a:latin typeface="Times New Roman" panose="02020603050405020304" pitchFamily="18" charset="0"/>
                  <a:ea typeface="仿宋_GB2312" pitchFamily="49" charset="-122"/>
                </a:rPr>
                <a:t>    </a:t>
              </a:r>
              <a:r>
                <a:rPr lang="zh-CN" altLang="en-US" sz="2800">
                  <a:latin typeface="Times New Roman" panose="02020603050405020304" pitchFamily="18" charset="0"/>
                  <a:ea typeface="隶书" panose="02010509060101010101" pitchFamily="49" charset="-122"/>
                </a:rPr>
                <a:t>后继为</a:t>
              </a:r>
              <a:endParaRPr lang="zh-CN" altLang="en-US" sz="2800">
                <a:latin typeface="Times New Roman" panose="02020603050405020304" pitchFamily="18" charset="0"/>
              </a:endParaRPr>
            </a:p>
            <a:p>
              <a:pPr>
                <a:lnSpc>
                  <a:spcPct val="90000"/>
                </a:lnSpc>
              </a:pPr>
              <a:r>
                <a:rPr lang="en-US" altLang="zh-CN" sz="2800">
                  <a:solidFill>
                    <a:srgbClr val="CC3300"/>
                  </a:solidFill>
                  <a:latin typeface="Times New Roman" panose="02020603050405020304" pitchFamily="18" charset="0"/>
                </a:rPr>
                <a:t>p</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rightChild</a:t>
              </a:r>
              <a:endParaRPr lang="en-US" altLang="zh-CN" sz="2400">
                <a:latin typeface="Times New Roman" panose="02020603050405020304" pitchFamily="18" charset="0"/>
              </a:endParaRPr>
            </a:p>
          </p:txBody>
        </p:sp>
        <p:sp>
          <p:nvSpPr>
            <p:cNvPr id="134172" name="Line 26"/>
            <p:cNvSpPr>
              <a:spLocks noChangeShapeType="1"/>
            </p:cNvSpPr>
            <p:nvPr/>
          </p:nvSpPr>
          <p:spPr bwMode="auto">
            <a:xfrm flipH="1">
              <a:off x="3596" y="1970"/>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73" name="Line 27"/>
            <p:cNvSpPr>
              <a:spLocks noChangeShapeType="1"/>
            </p:cNvSpPr>
            <p:nvPr/>
          </p:nvSpPr>
          <p:spPr bwMode="auto">
            <a:xfrm>
              <a:off x="4604" y="1970"/>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74" name="Text Box 28"/>
            <p:cNvSpPr txBox="1">
              <a:spLocks noChangeArrowheads="1"/>
            </p:cNvSpPr>
            <p:nvPr/>
          </p:nvSpPr>
          <p:spPr bwMode="auto">
            <a:xfrm>
              <a:off x="4604" y="2066"/>
              <a:ext cx="24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accent2"/>
                  </a:solidFill>
                  <a:latin typeface="Times New Roman" panose="02020603050405020304" pitchFamily="18" charset="0"/>
                </a:rPr>
                <a:t>=</a:t>
              </a:r>
              <a:endParaRPr lang="en-US" altLang="zh-CN" sz="2400">
                <a:latin typeface="Times New Roman" panose="02020603050405020304" pitchFamily="18" charset="0"/>
              </a:endParaRPr>
            </a:p>
          </p:txBody>
        </p:sp>
        <p:sp>
          <p:nvSpPr>
            <p:cNvPr id="134175" name="Text Box 29"/>
            <p:cNvSpPr txBox="1">
              <a:spLocks noChangeArrowheads="1"/>
            </p:cNvSpPr>
            <p:nvPr/>
          </p:nvSpPr>
          <p:spPr bwMode="auto">
            <a:xfrm>
              <a:off x="3549" y="1970"/>
              <a:ext cx="23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accent2"/>
                  </a:solidFill>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134176" name="Text Box 30"/>
            <p:cNvSpPr txBox="1">
              <a:spLocks noChangeArrowheads="1"/>
            </p:cNvSpPr>
            <p:nvPr/>
          </p:nvSpPr>
          <p:spPr bwMode="auto">
            <a:xfrm>
              <a:off x="4656" y="2362"/>
              <a:ext cx="912"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a:latin typeface="隶书" panose="02010509060101010101" pitchFamily="49" charset="-122"/>
                  <a:ea typeface="隶书" panose="02010509060101010101" pitchFamily="49" charset="-122"/>
                </a:rPr>
                <a:t>无后继</a:t>
              </a:r>
              <a:r>
                <a:rPr lang="zh-CN" altLang="en-US" sz="2800">
                  <a:solidFill>
                    <a:srgbClr val="009900"/>
                  </a:solidFill>
                  <a:latin typeface="仿宋_GB2312" pitchFamily="49" charset="-122"/>
                  <a:ea typeface="仿宋_GB2312" pitchFamily="49" charset="-122"/>
                </a:rPr>
                <a:t> </a:t>
              </a:r>
            </a:p>
          </p:txBody>
        </p:sp>
        <p:sp>
          <p:nvSpPr>
            <p:cNvPr id="134177" name="Text Box 31"/>
            <p:cNvSpPr txBox="1">
              <a:spLocks noChangeArrowheads="1"/>
            </p:cNvSpPr>
            <p:nvPr/>
          </p:nvSpPr>
          <p:spPr bwMode="auto">
            <a:xfrm>
              <a:off x="2156" y="3362"/>
              <a:ext cx="100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a:latin typeface="Times New Roman" panose="02020603050405020304" pitchFamily="18" charset="0"/>
                  <a:ea typeface="隶书" panose="02010509060101010101" pitchFamily="49" charset="-122"/>
                </a:rPr>
                <a:t>后继为</a:t>
              </a:r>
              <a:r>
                <a:rPr lang="en-US" altLang="zh-CN" sz="2800">
                  <a:solidFill>
                    <a:srgbClr val="CC3300"/>
                  </a:solidFill>
                  <a:latin typeface="Times New Roman" panose="02020603050405020304" pitchFamily="18" charset="0"/>
                </a:rPr>
                <a:t>q</a:t>
              </a:r>
              <a:endParaRPr lang="en-US" altLang="zh-CN" sz="2400">
                <a:latin typeface="Times New Roman" panose="02020603050405020304" pitchFamily="18" charset="0"/>
              </a:endParaRPr>
            </a:p>
          </p:txBody>
        </p:sp>
        <p:sp>
          <p:nvSpPr>
            <p:cNvPr id="134178" name="Text Box 32"/>
            <p:cNvSpPr txBox="1">
              <a:spLocks noChangeArrowheads="1"/>
            </p:cNvSpPr>
            <p:nvPr/>
          </p:nvSpPr>
          <p:spPr bwMode="auto">
            <a:xfrm>
              <a:off x="833" y="799"/>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A</a:t>
              </a:r>
              <a:endParaRPr lang="en-US" altLang="zh-CN" sz="2400">
                <a:latin typeface="Times New Roman" panose="02020603050405020304" pitchFamily="18" charset="0"/>
              </a:endParaRPr>
            </a:p>
          </p:txBody>
        </p:sp>
        <p:sp>
          <p:nvSpPr>
            <p:cNvPr id="134179" name="Text Box 33"/>
            <p:cNvSpPr txBox="1">
              <a:spLocks noChangeArrowheads="1"/>
            </p:cNvSpPr>
            <p:nvPr/>
          </p:nvSpPr>
          <p:spPr bwMode="auto">
            <a:xfrm>
              <a:off x="354" y="1289"/>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B</a:t>
              </a:r>
              <a:endParaRPr lang="en-US" altLang="zh-CN" sz="2400">
                <a:latin typeface="Times New Roman" panose="02020603050405020304" pitchFamily="18" charset="0"/>
              </a:endParaRPr>
            </a:p>
          </p:txBody>
        </p:sp>
        <p:sp>
          <p:nvSpPr>
            <p:cNvPr id="134180" name="Text Box 34"/>
            <p:cNvSpPr txBox="1">
              <a:spLocks noChangeArrowheads="1"/>
            </p:cNvSpPr>
            <p:nvPr/>
          </p:nvSpPr>
          <p:spPr bwMode="auto">
            <a:xfrm>
              <a:off x="1309" y="1298"/>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C</a:t>
              </a:r>
              <a:endParaRPr lang="en-US" altLang="zh-CN" sz="2400">
                <a:latin typeface="Times New Roman" panose="02020603050405020304" pitchFamily="18" charset="0"/>
              </a:endParaRPr>
            </a:p>
          </p:txBody>
        </p:sp>
        <p:sp>
          <p:nvSpPr>
            <p:cNvPr id="134181" name="Text Box 35"/>
            <p:cNvSpPr txBox="1">
              <a:spLocks noChangeArrowheads="1"/>
            </p:cNvSpPr>
            <p:nvPr/>
          </p:nvSpPr>
          <p:spPr bwMode="auto">
            <a:xfrm>
              <a:off x="1118" y="1865"/>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E</a:t>
              </a:r>
              <a:endParaRPr lang="en-US" altLang="zh-CN" sz="2400">
                <a:latin typeface="Times New Roman" panose="02020603050405020304" pitchFamily="18" charset="0"/>
              </a:endParaRPr>
            </a:p>
          </p:txBody>
        </p:sp>
        <p:sp>
          <p:nvSpPr>
            <p:cNvPr id="134182" name="Text Box 36"/>
            <p:cNvSpPr txBox="1">
              <a:spLocks noChangeArrowheads="1"/>
            </p:cNvSpPr>
            <p:nvPr/>
          </p:nvSpPr>
          <p:spPr bwMode="auto">
            <a:xfrm>
              <a:off x="544" y="1865"/>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9900"/>
                  </a:solidFill>
                  <a:latin typeface="Times New Roman" panose="02020603050405020304" pitchFamily="18" charset="0"/>
                </a:rPr>
                <a:t>D</a:t>
              </a:r>
              <a:endParaRPr lang="en-US" altLang="zh-CN" sz="2400">
                <a:latin typeface="Times New Roman" panose="02020603050405020304" pitchFamily="18" charset="0"/>
              </a:endParaRPr>
            </a:p>
          </p:txBody>
        </p:sp>
        <p:sp>
          <p:nvSpPr>
            <p:cNvPr id="134183" name="Text Box 37"/>
            <p:cNvSpPr txBox="1">
              <a:spLocks noChangeArrowheads="1"/>
            </p:cNvSpPr>
            <p:nvPr/>
          </p:nvSpPr>
          <p:spPr bwMode="auto">
            <a:xfrm>
              <a:off x="3635" y="1428"/>
              <a:ext cx="1353" cy="5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90000"/>
                </a:lnSpc>
              </a:pPr>
              <a:r>
                <a:rPr lang="en-US" altLang="zh-CN" sz="2800">
                  <a:solidFill>
                    <a:srgbClr val="CC3300"/>
                  </a:solidFill>
                  <a:latin typeface="Times New Roman" panose="02020603050405020304" pitchFamily="18" charset="0"/>
                </a:rPr>
                <a:t>q=p</a:t>
              </a:r>
              <a:r>
                <a:rPr lang="en-US" altLang="zh-CN" sz="2800">
                  <a:solidFill>
                    <a:srgbClr val="CC3300"/>
                  </a:solidFill>
                  <a:latin typeface="楷体_GB2312" pitchFamily="49" charset="-122"/>
                  <a:ea typeface="楷体_GB2312" pitchFamily="49" charset="-122"/>
                </a:rPr>
                <a:t>-&gt;</a:t>
              </a:r>
              <a:r>
                <a:rPr lang="en-US" altLang="zh-CN" sz="2800">
                  <a:solidFill>
                    <a:srgbClr val="CC3300"/>
                  </a:solidFill>
                  <a:latin typeface="Times New Roman" panose="02020603050405020304" pitchFamily="18" charset="0"/>
                </a:rPr>
                <a:t>parent</a:t>
              </a:r>
            </a:p>
            <a:p>
              <a:pPr algn="ctr">
                <a:lnSpc>
                  <a:spcPct val="90000"/>
                </a:lnSpc>
              </a:pPr>
              <a:r>
                <a:rPr lang="en-US" altLang="zh-CN" sz="2800">
                  <a:solidFill>
                    <a:srgbClr val="CC3300"/>
                  </a:solidFill>
                  <a:latin typeface="Times New Roman" panose="02020603050405020304" pitchFamily="18" charset="0"/>
                </a:rPr>
                <a:t>q==NULL?</a:t>
              </a:r>
              <a:endParaRPr lang="en-US" altLang="zh-CN" sz="2800">
                <a:latin typeface="Times New Roman" panose="02020603050405020304" pitchFamily="18" charset="0"/>
              </a:endParaRPr>
            </a:p>
          </p:txBody>
        </p:sp>
        <p:sp>
          <p:nvSpPr>
            <p:cNvPr id="134184" name="Text Box 38"/>
            <p:cNvSpPr txBox="1">
              <a:spLocks noChangeArrowheads="1"/>
            </p:cNvSpPr>
            <p:nvPr/>
          </p:nvSpPr>
          <p:spPr bwMode="auto">
            <a:xfrm>
              <a:off x="2415" y="2331"/>
              <a:ext cx="1987" cy="6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CC3300"/>
                  </a:solidFill>
                  <a:latin typeface="Times New Roman" panose="02020603050405020304" pitchFamily="18" charset="0"/>
                </a:rPr>
                <a:t>q</a:t>
              </a:r>
              <a:r>
                <a:rPr lang="en-US" altLang="zh-CN" sz="2800" dirty="0">
                  <a:solidFill>
                    <a:srgbClr val="CC3300"/>
                  </a:solidFill>
                  <a:latin typeface="楷体_GB2312" pitchFamily="49" charset="-122"/>
                  <a:ea typeface="楷体_GB2312" pitchFamily="49" charset="-122"/>
                </a:rPr>
                <a:t>-&gt;</a:t>
              </a:r>
              <a:r>
                <a:rPr lang="en-US" altLang="zh-CN" sz="2800" dirty="0" err="1" smtClean="0">
                  <a:solidFill>
                    <a:srgbClr val="CC3300"/>
                  </a:solidFill>
                  <a:latin typeface="Times New Roman" panose="02020603050405020304" pitchFamily="18" charset="0"/>
                </a:rPr>
                <a:t>rtag</a:t>
              </a:r>
              <a:r>
                <a:rPr lang="en-US" altLang="zh-CN" sz="2800" dirty="0" smtClean="0">
                  <a:solidFill>
                    <a:srgbClr val="CC3300"/>
                  </a:solidFill>
                  <a:latin typeface="Times New Roman" panose="02020603050405020304" pitchFamily="18" charset="0"/>
                </a:rPr>
                <a:t>==</a:t>
              </a:r>
              <a:r>
                <a:rPr lang="en-US" altLang="zh-CN" sz="2800" dirty="0">
                  <a:solidFill>
                    <a:srgbClr val="CC3300"/>
                  </a:solidFill>
                  <a:latin typeface="Times New Roman" panose="02020603050405020304" pitchFamily="18" charset="0"/>
                </a:rPr>
                <a:t>1 ||</a:t>
              </a:r>
            </a:p>
            <a:p>
              <a:pPr algn="ctr"/>
              <a:r>
                <a:rPr lang="en-US" altLang="zh-CN" sz="2800" dirty="0">
                  <a:solidFill>
                    <a:srgbClr val="CC3300"/>
                  </a:solidFill>
                  <a:latin typeface="Times New Roman" panose="02020603050405020304" pitchFamily="18" charset="0"/>
                </a:rPr>
                <a:t>q</a:t>
              </a:r>
              <a:r>
                <a:rPr lang="en-US" altLang="zh-CN" sz="2800" dirty="0">
                  <a:solidFill>
                    <a:srgbClr val="CC3300"/>
                  </a:solidFill>
                  <a:latin typeface="楷体_GB2312" pitchFamily="49" charset="-122"/>
                  <a:ea typeface="楷体_GB2312" pitchFamily="49" charset="-122"/>
                </a:rPr>
                <a:t>-&gt;</a:t>
              </a:r>
              <a:r>
                <a:rPr lang="en-US" altLang="zh-CN" sz="2800" dirty="0" err="1">
                  <a:solidFill>
                    <a:srgbClr val="CC3300"/>
                  </a:solidFill>
                  <a:latin typeface="Times New Roman" panose="02020603050405020304" pitchFamily="18" charset="0"/>
                </a:rPr>
                <a:t>rightChild</a:t>
              </a:r>
              <a:r>
                <a:rPr lang="en-US" altLang="zh-CN" sz="2800" dirty="0">
                  <a:solidFill>
                    <a:srgbClr val="CC3300"/>
                  </a:solidFill>
                  <a:latin typeface="Times New Roman" panose="02020603050405020304" pitchFamily="18" charset="0"/>
                </a:rPr>
                <a:t>==p?</a:t>
              </a:r>
              <a:endParaRPr lang="en-US" altLang="zh-CN" sz="2400" dirty="0">
                <a:latin typeface="Times New Roman" panose="02020603050405020304" pitchFamily="18" charset="0"/>
              </a:endParaRPr>
            </a:p>
          </p:txBody>
        </p:sp>
        <p:sp>
          <p:nvSpPr>
            <p:cNvPr id="134185" name="Line 39"/>
            <p:cNvSpPr>
              <a:spLocks noChangeShapeType="1"/>
            </p:cNvSpPr>
            <p:nvPr/>
          </p:nvSpPr>
          <p:spPr bwMode="auto">
            <a:xfrm flipH="1">
              <a:off x="2779" y="2930"/>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86" name="Line 40"/>
            <p:cNvSpPr>
              <a:spLocks noChangeShapeType="1"/>
            </p:cNvSpPr>
            <p:nvPr/>
          </p:nvSpPr>
          <p:spPr bwMode="auto">
            <a:xfrm>
              <a:off x="3787" y="2930"/>
              <a:ext cx="432" cy="4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87" name="Text Box 41"/>
            <p:cNvSpPr txBox="1">
              <a:spLocks noChangeArrowheads="1"/>
            </p:cNvSpPr>
            <p:nvPr/>
          </p:nvSpPr>
          <p:spPr bwMode="auto">
            <a:xfrm>
              <a:off x="2728" y="2930"/>
              <a:ext cx="24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accent2"/>
                  </a:solidFill>
                  <a:latin typeface="Times New Roman" panose="02020603050405020304" pitchFamily="18" charset="0"/>
                </a:rPr>
                <a:t>=</a:t>
              </a:r>
              <a:endParaRPr lang="en-US" altLang="zh-CN" sz="2400">
                <a:latin typeface="Times New Roman" panose="02020603050405020304" pitchFamily="18" charset="0"/>
              </a:endParaRPr>
            </a:p>
          </p:txBody>
        </p:sp>
        <p:sp>
          <p:nvSpPr>
            <p:cNvPr id="134188" name="Text Box 42"/>
            <p:cNvSpPr txBox="1">
              <a:spLocks noChangeArrowheads="1"/>
            </p:cNvSpPr>
            <p:nvPr/>
          </p:nvSpPr>
          <p:spPr bwMode="auto">
            <a:xfrm>
              <a:off x="3692" y="2930"/>
              <a:ext cx="23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accent2"/>
                  </a:solidFill>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cxnSp>
          <p:nvCxnSpPr>
            <p:cNvPr id="134189" name="AutoShape 44"/>
            <p:cNvCxnSpPr>
              <a:cxnSpLocks noChangeShapeType="1"/>
              <a:stCxn id="134179" idx="1"/>
              <a:endCxn id="134182" idx="1"/>
            </p:cNvCxnSpPr>
            <p:nvPr/>
          </p:nvCxnSpPr>
          <p:spPr bwMode="auto">
            <a:xfrm rot="10800000" flipH="1" flipV="1">
              <a:off x="354" y="1453"/>
              <a:ext cx="190" cy="576"/>
            </a:xfrm>
            <a:prstGeom prst="curvedConnector3">
              <a:avLst>
                <a:gd name="adj1" fmla="val -75792"/>
              </a:avLst>
            </a:prstGeom>
            <a:noFill/>
            <a:ln w="19050" cap="rnd">
              <a:solidFill>
                <a:srgbClr val="0099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34150" name="Rectangle 45"/>
          <p:cNvSpPr>
            <a:spLocks noGrp="1" noChangeArrowheads="1"/>
          </p:cNvSpPr>
          <p:nvPr>
            <p:ph type="title"/>
          </p:nvPr>
        </p:nvSpPr>
        <p:spPr>
          <a:xfrm>
            <a:off x="731839" y="5309"/>
            <a:ext cx="5554662" cy="687387"/>
          </a:xfrm>
        </p:spPr>
        <p:txBody>
          <a:bodyPr>
            <a:normAutofit fontScale="90000"/>
          </a:bodyPr>
          <a:lstStyle/>
          <a:p>
            <a:r>
              <a:rPr lang="zh-CN" altLang="en-US" b="1" dirty="0" smtClean="0">
                <a:ea typeface="华文新魏" panose="02010800040101010101" pitchFamily="2" charset="-122"/>
              </a:rPr>
              <a:t>后序线索化二叉树</a:t>
            </a:r>
          </a:p>
        </p:txBody>
      </p:sp>
      <p:sp>
        <p:nvSpPr>
          <p:cNvPr id="45" name="椭圆形标注 44"/>
          <p:cNvSpPr/>
          <p:nvPr/>
        </p:nvSpPr>
        <p:spPr bwMode="auto">
          <a:xfrm>
            <a:off x="8975453" y="794923"/>
            <a:ext cx="2902495" cy="1467182"/>
          </a:xfrm>
          <a:prstGeom prst="wedgeEllipseCallout">
            <a:avLst>
              <a:gd name="adj1" fmla="val -56183"/>
              <a:gd name="adj2" fmla="val 26934"/>
            </a:avLst>
          </a:prstGeom>
          <a:solidFill>
            <a:srgbClr val="000066"/>
          </a:solidFill>
          <a:ln/>
          <a:extLst/>
        </p:spPr>
        <p:style>
          <a:lnRef idx="2">
            <a:schemeClr val="accent5">
              <a:shade val="50000"/>
            </a:schemeClr>
          </a:lnRef>
          <a:fillRef idx="1">
            <a:schemeClr val="accent5"/>
          </a:fillRef>
          <a:effectRef idx="0">
            <a:schemeClr val="accent5"/>
          </a:effectRef>
          <a:fontRef idx="minor">
            <a:schemeClr val="lt1"/>
          </a:fontRef>
        </p:style>
        <p:txBody>
          <a:bodyPr rtlCol="0" anchor="b"/>
          <a:lstStyle/>
          <a:p>
            <a:pPr algn="ctr" eaLnBrk="1" hangingPunct="1"/>
            <a:r>
              <a:rPr lang="zh-CN" altLang="en-US" sz="2000" dirty="0" smtClean="0">
                <a:solidFill>
                  <a:schemeClr val="bg1"/>
                </a:solidFill>
                <a:ea typeface="黑体" panose="02010609060101010101" pitchFamily="49" charset="-122"/>
              </a:rPr>
              <a:t>正常后序遍历中如何寻找后继？</a:t>
            </a:r>
            <a:endParaRPr lang="en-US" altLang="zh-CN" sz="2000" dirty="0" smtClean="0">
              <a:solidFill>
                <a:schemeClr val="bg1"/>
              </a:solidFill>
              <a:ea typeface="黑体" panose="02010609060101010101" pitchFamily="49" charset="-122"/>
            </a:endParaRPr>
          </a:p>
          <a:p>
            <a:pPr algn="ctr" eaLnBrk="1" hangingPunct="1"/>
            <a:r>
              <a:rPr lang="en-US" altLang="zh-CN" sz="2400" smtClean="0">
                <a:solidFill>
                  <a:schemeClr val="bg1"/>
                </a:solidFill>
                <a:ea typeface="黑体" panose="02010609060101010101" pitchFamily="49" charset="-122"/>
              </a:rPr>
              <a:t>L R D</a:t>
            </a:r>
            <a:endParaRPr lang="zh-CN" altLang="en-US" sz="2400" dirty="0">
              <a:solidFill>
                <a:schemeClr val="bg1"/>
              </a:solidFill>
              <a:ea typeface="黑体" panose="02010609060101010101" pitchFamily="49" charset="-122"/>
            </a:endParaRPr>
          </a:p>
        </p:txBody>
      </p:sp>
      <p:sp>
        <p:nvSpPr>
          <p:cNvPr id="46" name="Rectangle 40"/>
          <p:cNvSpPr>
            <a:spLocks noGrp="1" noChangeArrowheads="1"/>
          </p:cNvSpPr>
          <p:nvPr>
            <p:ph idx="1"/>
          </p:nvPr>
        </p:nvSpPr>
        <p:spPr>
          <a:xfrm>
            <a:off x="750890" y="920228"/>
            <a:ext cx="8820472" cy="754063"/>
          </a:xfrm>
        </p:spPr>
        <p:txBody>
          <a:bodyPr/>
          <a:lstStyle/>
          <a:p>
            <a:pPr>
              <a:buClr>
                <a:srgbClr val="800080"/>
              </a:buClr>
              <a:buSzPct val="50000"/>
              <a:defRPr/>
            </a:pPr>
            <a:r>
              <a:rPr lang="zh-CN" altLang="en-US" sz="3000" b="1" dirty="0" smtClean="0">
                <a:latin typeface="仿宋_GB2312" pitchFamily="49" charset="-122"/>
                <a:ea typeface="仿宋_GB2312" pitchFamily="49" charset="-122"/>
              </a:rPr>
              <a:t>在后序</a:t>
            </a:r>
            <a:r>
              <a:rPr lang="zh-CN" altLang="en-US" sz="3000" b="1" dirty="0">
                <a:latin typeface="仿宋_GB2312" pitchFamily="49" charset="-122"/>
                <a:ea typeface="仿宋_GB2312" pitchFamily="49" charset="-122"/>
              </a:rPr>
              <a:t>线索化二叉树中寻找当前结点的</a:t>
            </a:r>
            <a:r>
              <a:rPr lang="zh-CN" altLang="en-US" sz="3000" b="1" dirty="0" smtClean="0">
                <a:latin typeface="仿宋_GB2312" pitchFamily="49" charset="-122"/>
                <a:ea typeface="仿宋_GB2312" pitchFamily="49" charset="-122"/>
              </a:rPr>
              <a:t>后继</a:t>
            </a:r>
            <a:endParaRPr lang="zh-CN" altLang="en-US" sz="3000" b="1" dirty="0">
              <a:latin typeface="仿宋_GB2312" pitchFamily="49" charset="-122"/>
              <a:ea typeface="仿宋_GB2312"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anim calcmode="lin" valueType="num">
                                      <p:cBhvr>
                                        <p:cTn id="8" dur="500" fill="hold"/>
                                        <p:tgtEl>
                                          <p:spTgt spid="45"/>
                                        </p:tgtEl>
                                        <p:attrNameLst>
                                          <p:attrName>ppt_x</p:attrName>
                                        </p:attrNameLst>
                                      </p:cBhvr>
                                      <p:tavLst>
                                        <p:tav tm="0">
                                          <p:val>
                                            <p:strVal val="#ppt_x"/>
                                          </p:val>
                                        </p:tav>
                                        <p:tav tm="100000">
                                          <p:val>
                                            <p:strVal val="#ppt_x"/>
                                          </p:val>
                                        </p:tav>
                                      </p:tavLst>
                                    </p:anim>
                                    <p:anim calcmode="lin" valueType="num">
                                      <p:cBhvr>
                                        <p:cTn id="9" dur="5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ext Box 8"/>
          <p:cNvSpPr txBox="1">
            <a:spLocks noChangeArrowheads="1"/>
          </p:cNvSpPr>
          <p:nvPr/>
        </p:nvSpPr>
        <p:spPr bwMode="auto">
          <a:xfrm>
            <a:off x="2362200" y="1131466"/>
            <a:ext cx="498316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600" dirty="0">
                <a:latin typeface="华文新魏" panose="02010800040101010101" pitchFamily="2" charset="-122"/>
                <a:ea typeface="华文新魏" panose="02010800040101010101" pitchFamily="2" charset="-122"/>
              </a:rPr>
              <a:t>树的存储表示</a:t>
            </a:r>
            <a:endParaRPr lang="zh-CN" altLang="en-US" sz="3200" dirty="0">
              <a:latin typeface="华文新魏" panose="02010800040101010101" pitchFamily="2" charset="-122"/>
              <a:ea typeface="华文新魏" panose="02010800040101010101" pitchFamily="2" charset="-122"/>
            </a:endParaRPr>
          </a:p>
        </p:txBody>
      </p:sp>
      <p:sp>
        <p:nvSpPr>
          <p:cNvPr id="247817" name="Text Box 9"/>
          <p:cNvSpPr txBox="1">
            <a:spLocks noChangeArrowheads="1"/>
          </p:cNvSpPr>
          <p:nvPr/>
        </p:nvSpPr>
        <p:spPr bwMode="auto">
          <a:xfrm>
            <a:off x="2063750" y="5472114"/>
            <a:ext cx="80010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000">
                <a:solidFill>
                  <a:schemeClr val="tx2"/>
                </a:solidFill>
                <a:latin typeface="Times New Roman" panose="02020603050405020304" pitchFamily="18" charset="0"/>
                <a:ea typeface="仿宋_GB2312" pitchFamily="49" charset="-122"/>
              </a:rPr>
              <a:t>A(B(E, F), C, D(G))</a:t>
            </a:r>
            <a:r>
              <a:rPr lang="en-US" altLang="zh-CN" sz="3000">
                <a:effectLst>
                  <a:outerShdw blurRad="38100" dist="38100" dir="2700000" algn="tl">
                    <a:srgbClr val="C0C0C0"/>
                  </a:outerShdw>
                </a:effectLst>
                <a:latin typeface="Times New Roman" panose="02020603050405020304" pitchFamily="18" charset="0"/>
                <a:ea typeface="仿宋_GB2312" pitchFamily="49" charset="-122"/>
              </a:rPr>
              <a:t>  </a:t>
            </a:r>
            <a:r>
              <a:rPr lang="zh-CN" altLang="en-US" sz="3000">
                <a:latin typeface="Times New Roman" panose="02020603050405020304" pitchFamily="18" charset="0"/>
                <a:ea typeface="仿宋_GB2312" pitchFamily="49" charset="-122"/>
              </a:rPr>
              <a:t>结点的</a:t>
            </a:r>
            <a:r>
              <a:rPr lang="en-US" altLang="zh-CN" sz="3000">
                <a:latin typeface="Times New Roman" panose="02020603050405020304" pitchFamily="18" charset="0"/>
                <a:ea typeface="仿宋_GB2312" pitchFamily="49" charset="-122"/>
              </a:rPr>
              <a:t>utype</a:t>
            </a:r>
            <a:r>
              <a:rPr lang="zh-CN" altLang="en-US" sz="3000">
                <a:latin typeface="Times New Roman" panose="02020603050405020304" pitchFamily="18" charset="0"/>
                <a:ea typeface="仿宋_GB2312" pitchFamily="49" charset="-122"/>
              </a:rPr>
              <a:t>域没有画出</a:t>
            </a:r>
          </a:p>
        </p:txBody>
      </p:sp>
      <p:sp>
        <p:nvSpPr>
          <p:cNvPr id="135172" name="Rectangle 10"/>
          <p:cNvSpPr>
            <a:spLocks noGrp="1" noChangeArrowheads="1"/>
          </p:cNvSpPr>
          <p:nvPr>
            <p:ph type="title"/>
          </p:nvPr>
        </p:nvSpPr>
        <p:spPr>
          <a:xfrm>
            <a:off x="812030" y="-30585"/>
            <a:ext cx="3600450" cy="828675"/>
          </a:xfrm>
        </p:spPr>
        <p:txBody>
          <a:bodyPr/>
          <a:lstStyle/>
          <a:p>
            <a:r>
              <a:rPr lang="zh-CN" altLang="en-US" sz="4000" b="1" dirty="0">
                <a:ea typeface="华文新魏" panose="02010800040101010101" pitchFamily="2" charset="-122"/>
              </a:rPr>
              <a:t>树与森林</a:t>
            </a:r>
            <a:endParaRPr lang="zh-CN" altLang="en-US" sz="5400" dirty="0">
              <a:ea typeface="华文新魏" panose="02010800040101010101" pitchFamily="2" charset="-122"/>
            </a:endParaRPr>
          </a:p>
        </p:txBody>
      </p:sp>
      <p:grpSp>
        <p:nvGrpSpPr>
          <p:cNvPr id="135173" name="Group 60"/>
          <p:cNvGrpSpPr>
            <a:grpSpLocks/>
          </p:cNvGrpSpPr>
          <p:nvPr/>
        </p:nvGrpSpPr>
        <p:grpSpPr bwMode="auto">
          <a:xfrm>
            <a:off x="2336800" y="2960688"/>
            <a:ext cx="7467600" cy="2271712"/>
            <a:chOff x="512" y="1865"/>
            <a:chExt cx="4704" cy="1431"/>
          </a:xfrm>
        </p:grpSpPr>
        <p:sp>
          <p:nvSpPr>
            <p:cNvPr id="135175" name="Line 2"/>
            <p:cNvSpPr>
              <a:spLocks noChangeShapeType="1"/>
            </p:cNvSpPr>
            <p:nvPr/>
          </p:nvSpPr>
          <p:spPr bwMode="auto">
            <a:xfrm>
              <a:off x="1712" y="2691"/>
              <a:ext cx="0"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76" name="Line 3"/>
            <p:cNvSpPr>
              <a:spLocks noChangeShapeType="1"/>
            </p:cNvSpPr>
            <p:nvPr/>
          </p:nvSpPr>
          <p:spPr bwMode="auto">
            <a:xfrm>
              <a:off x="1376" y="2163"/>
              <a:ext cx="336" cy="432"/>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77" name="Line 4"/>
            <p:cNvSpPr>
              <a:spLocks noChangeShapeType="1"/>
            </p:cNvSpPr>
            <p:nvPr/>
          </p:nvSpPr>
          <p:spPr bwMode="auto">
            <a:xfrm>
              <a:off x="896" y="2691"/>
              <a:ext cx="144"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78" name="Line 5"/>
            <p:cNvSpPr>
              <a:spLocks noChangeShapeType="1"/>
            </p:cNvSpPr>
            <p:nvPr/>
          </p:nvSpPr>
          <p:spPr bwMode="auto">
            <a:xfrm flipH="1">
              <a:off x="656" y="2691"/>
              <a:ext cx="144"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79" name="Line 6"/>
            <p:cNvSpPr>
              <a:spLocks noChangeShapeType="1"/>
            </p:cNvSpPr>
            <p:nvPr/>
          </p:nvSpPr>
          <p:spPr bwMode="auto">
            <a:xfrm flipH="1">
              <a:off x="896" y="2211"/>
              <a:ext cx="288"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80" name="Line 7"/>
            <p:cNvSpPr>
              <a:spLocks noChangeShapeType="1"/>
            </p:cNvSpPr>
            <p:nvPr/>
          </p:nvSpPr>
          <p:spPr bwMode="auto">
            <a:xfrm>
              <a:off x="1280" y="2211"/>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81" name="Oval 11"/>
            <p:cNvSpPr>
              <a:spLocks noChangeArrowheads="1"/>
            </p:cNvSpPr>
            <p:nvPr/>
          </p:nvSpPr>
          <p:spPr bwMode="auto">
            <a:xfrm>
              <a:off x="1136" y="197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2" name="Oval 12"/>
            <p:cNvSpPr>
              <a:spLocks noChangeArrowheads="1"/>
            </p:cNvSpPr>
            <p:nvPr/>
          </p:nvSpPr>
          <p:spPr bwMode="auto">
            <a:xfrm>
              <a:off x="1136" y="245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3" name="Oval 13"/>
            <p:cNvSpPr>
              <a:spLocks noChangeArrowheads="1"/>
            </p:cNvSpPr>
            <p:nvPr/>
          </p:nvSpPr>
          <p:spPr bwMode="auto">
            <a:xfrm>
              <a:off x="896" y="293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4" name="Oval 14"/>
            <p:cNvSpPr>
              <a:spLocks noChangeArrowheads="1"/>
            </p:cNvSpPr>
            <p:nvPr/>
          </p:nvSpPr>
          <p:spPr bwMode="auto">
            <a:xfrm>
              <a:off x="512" y="293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5" name="Oval 15"/>
            <p:cNvSpPr>
              <a:spLocks noChangeArrowheads="1"/>
            </p:cNvSpPr>
            <p:nvPr/>
          </p:nvSpPr>
          <p:spPr bwMode="auto">
            <a:xfrm>
              <a:off x="704" y="245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6" name="Oval 16"/>
            <p:cNvSpPr>
              <a:spLocks noChangeArrowheads="1"/>
            </p:cNvSpPr>
            <p:nvPr/>
          </p:nvSpPr>
          <p:spPr bwMode="auto">
            <a:xfrm>
              <a:off x="1568" y="245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7" name="Oval 17"/>
            <p:cNvSpPr>
              <a:spLocks noChangeArrowheads="1"/>
            </p:cNvSpPr>
            <p:nvPr/>
          </p:nvSpPr>
          <p:spPr bwMode="auto">
            <a:xfrm>
              <a:off x="1568" y="2931"/>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88" name="Text Box 18"/>
            <p:cNvSpPr txBox="1">
              <a:spLocks noChangeArrowheads="1"/>
            </p:cNvSpPr>
            <p:nvPr/>
          </p:nvSpPr>
          <p:spPr bwMode="auto">
            <a:xfrm>
              <a:off x="1146" y="1932"/>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35189" name="Text Box 19"/>
            <p:cNvSpPr txBox="1">
              <a:spLocks noChangeArrowheads="1"/>
            </p:cNvSpPr>
            <p:nvPr/>
          </p:nvSpPr>
          <p:spPr bwMode="auto">
            <a:xfrm>
              <a:off x="720" y="2423"/>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35190" name="Text Box 20"/>
            <p:cNvSpPr txBox="1">
              <a:spLocks noChangeArrowheads="1"/>
            </p:cNvSpPr>
            <p:nvPr/>
          </p:nvSpPr>
          <p:spPr bwMode="auto">
            <a:xfrm>
              <a:off x="1146" y="242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35191" name="Text Box 21"/>
            <p:cNvSpPr txBox="1">
              <a:spLocks noChangeArrowheads="1"/>
            </p:cNvSpPr>
            <p:nvPr/>
          </p:nvSpPr>
          <p:spPr bwMode="auto">
            <a:xfrm>
              <a:off x="1587" y="242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35192" name="Text Box 22"/>
            <p:cNvSpPr txBox="1">
              <a:spLocks noChangeArrowheads="1"/>
            </p:cNvSpPr>
            <p:nvPr/>
          </p:nvSpPr>
          <p:spPr bwMode="auto">
            <a:xfrm>
              <a:off x="528" y="2899"/>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35193" name="Text Box 23"/>
            <p:cNvSpPr txBox="1">
              <a:spLocks noChangeArrowheads="1"/>
            </p:cNvSpPr>
            <p:nvPr/>
          </p:nvSpPr>
          <p:spPr bwMode="auto">
            <a:xfrm>
              <a:off x="918" y="2899"/>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35194" name="Text Box 24"/>
            <p:cNvSpPr txBox="1">
              <a:spLocks noChangeArrowheads="1"/>
            </p:cNvSpPr>
            <p:nvPr/>
          </p:nvSpPr>
          <p:spPr bwMode="auto">
            <a:xfrm>
              <a:off x="1565" y="2899"/>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sp>
          <p:nvSpPr>
            <p:cNvPr id="135195" name="Rectangle 25"/>
            <p:cNvSpPr>
              <a:spLocks noChangeArrowheads="1"/>
            </p:cNvSpPr>
            <p:nvPr/>
          </p:nvSpPr>
          <p:spPr bwMode="auto">
            <a:xfrm>
              <a:off x="2528" y="1923"/>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96" name="Line 26"/>
            <p:cNvSpPr>
              <a:spLocks noChangeShapeType="1"/>
            </p:cNvSpPr>
            <p:nvPr/>
          </p:nvSpPr>
          <p:spPr bwMode="auto">
            <a:xfrm>
              <a:off x="2768" y="1923"/>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97" name="Line 27"/>
            <p:cNvSpPr>
              <a:spLocks noChangeShapeType="1"/>
            </p:cNvSpPr>
            <p:nvPr/>
          </p:nvSpPr>
          <p:spPr bwMode="auto">
            <a:xfrm>
              <a:off x="2864" y="2067"/>
              <a:ext cx="240" cy="0"/>
            </a:xfrm>
            <a:prstGeom prst="line">
              <a:avLst/>
            </a:prstGeom>
            <a:noFill/>
            <a:ln w="38100">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98" name="Rectangle 28"/>
            <p:cNvSpPr>
              <a:spLocks noChangeArrowheads="1"/>
            </p:cNvSpPr>
            <p:nvPr/>
          </p:nvSpPr>
          <p:spPr bwMode="auto">
            <a:xfrm>
              <a:off x="3104" y="1923"/>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199" name="Line 29"/>
            <p:cNvSpPr>
              <a:spLocks noChangeShapeType="1"/>
            </p:cNvSpPr>
            <p:nvPr/>
          </p:nvSpPr>
          <p:spPr bwMode="auto">
            <a:xfrm>
              <a:off x="3344" y="1923"/>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0" name="Line 30"/>
            <p:cNvSpPr>
              <a:spLocks noChangeShapeType="1"/>
            </p:cNvSpPr>
            <p:nvPr/>
          </p:nvSpPr>
          <p:spPr bwMode="auto">
            <a:xfrm>
              <a:off x="3440" y="2067"/>
              <a:ext cx="240" cy="0"/>
            </a:xfrm>
            <a:prstGeom prst="line">
              <a:avLst/>
            </a:prstGeom>
            <a:noFill/>
            <a:ln w="38100">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1" name="Rectangle 31"/>
            <p:cNvSpPr>
              <a:spLocks noChangeArrowheads="1"/>
            </p:cNvSpPr>
            <p:nvPr/>
          </p:nvSpPr>
          <p:spPr bwMode="auto">
            <a:xfrm>
              <a:off x="3680" y="1923"/>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02" name="Line 32"/>
            <p:cNvSpPr>
              <a:spLocks noChangeShapeType="1"/>
            </p:cNvSpPr>
            <p:nvPr/>
          </p:nvSpPr>
          <p:spPr bwMode="auto">
            <a:xfrm>
              <a:off x="3920" y="1923"/>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3" name="Line 33"/>
            <p:cNvSpPr>
              <a:spLocks noChangeShapeType="1"/>
            </p:cNvSpPr>
            <p:nvPr/>
          </p:nvSpPr>
          <p:spPr bwMode="auto">
            <a:xfrm>
              <a:off x="4016" y="2067"/>
              <a:ext cx="240" cy="0"/>
            </a:xfrm>
            <a:prstGeom prst="line">
              <a:avLst/>
            </a:prstGeom>
            <a:noFill/>
            <a:ln w="38100">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4" name="Rectangle 34"/>
            <p:cNvSpPr>
              <a:spLocks noChangeArrowheads="1"/>
            </p:cNvSpPr>
            <p:nvPr/>
          </p:nvSpPr>
          <p:spPr bwMode="auto">
            <a:xfrm>
              <a:off x="4256" y="1923"/>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05" name="Line 35"/>
            <p:cNvSpPr>
              <a:spLocks noChangeShapeType="1"/>
            </p:cNvSpPr>
            <p:nvPr/>
          </p:nvSpPr>
          <p:spPr bwMode="auto">
            <a:xfrm>
              <a:off x="4496" y="1923"/>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6" name="Rectangle 36"/>
            <p:cNvSpPr>
              <a:spLocks noChangeArrowheads="1"/>
            </p:cNvSpPr>
            <p:nvPr/>
          </p:nvSpPr>
          <p:spPr bwMode="auto">
            <a:xfrm>
              <a:off x="4256" y="2451"/>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07" name="Line 37"/>
            <p:cNvSpPr>
              <a:spLocks noChangeShapeType="1"/>
            </p:cNvSpPr>
            <p:nvPr/>
          </p:nvSpPr>
          <p:spPr bwMode="auto">
            <a:xfrm>
              <a:off x="4496" y="2451"/>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8" name="Line 38"/>
            <p:cNvSpPr>
              <a:spLocks noChangeShapeType="1"/>
            </p:cNvSpPr>
            <p:nvPr/>
          </p:nvSpPr>
          <p:spPr bwMode="auto">
            <a:xfrm>
              <a:off x="4592" y="2595"/>
              <a:ext cx="240" cy="0"/>
            </a:xfrm>
            <a:prstGeom prst="line">
              <a:avLst/>
            </a:prstGeom>
            <a:noFill/>
            <a:ln w="38100">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09" name="Rectangle 39"/>
            <p:cNvSpPr>
              <a:spLocks noChangeArrowheads="1"/>
            </p:cNvSpPr>
            <p:nvPr/>
          </p:nvSpPr>
          <p:spPr bwMode="auto">
            <a:xfrm>
              <a:off x="4832" y="2451"/>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10" name="Line 40"/>
            <p:cNvSpPr>
              <a:spLocks noChangeShapeType="1"/>
            </p:cNvSpPr>
            <p:nvPr/>
          </p:nvSpPr>
          <p:spPr bwMode="auto">
            <a:xfrm>
              <a:off x="5072" y="2451"/>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11" name="Rectangle 41"/>
            <p:cNvSpPr>
              <a:spLocks noChangeArrowheads="1"/>
            </p:cNvSpPr>
            <p:nvPr/>
          </p:nvSpPr>
          <p:spPr bwMode="auto">
            <a:xfrm>
              <a:off x="3104" y="2979"/>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12" name="Line 42"/>
            <p:cNvSpPr>
              <a:spLocks noChangeShapeType="1"/>
            </p:cNvSpPr>
            <p:nvPr/>
          </p:nvSpPr>
          <p:spPr bwMode="auto">
            <a:xfrm>
              <a:off x="3344" y="2979"/>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13" name="Line 43"/>
            <p:cNvSpPr>
              <a:spLocks noChangeShapeType="1"/>
            </p:cNvSpPr>
            <p:nvPr/>
          </p:nvSpPr>
          <p:spPr bwMode="auto">
            <a:xfrm>
              <a:off x="3248" y="2067"/>
              <a:ext cx="0" cy="912"/>
            </a:xfrm>
            <a:prstGeom prst="line">
              <a:avLst/>
            </a:prstGeom>
            <a:noFill/>
            <a:ln w="28575">
              <a:solidFill>
                <a:schemeClr val="hlink"/>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14" name="Line 44"/>
            <p:cNvSpPr>
              <a:spLocks noChangeShapeType="1"/>
            </p:cNvSpPr>
            <p:nvPr/>
          </p:nvSpPr>
          <p:spPr bwMode="auto">
            <a:xfrm>
              <a:off x="4400" y="2067"/>
              <a:ext cx="0" cy="384"/>
            </a:xfrm>
            <a:prstGeom prst="line">
              <a:avLst/>
            </a:prstGeom>
            <a:noFill/>
            <a:ln w="28575">
              <a:solidFill>
                <a:schemeClr val="hlink"/>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15" name="Rectangle 45"/>
            <p:cNvSpPr>
              <a:spLocks noChangeArrowheads="1"/>
            </p:cNvSpPr>
            <p:nvPr/>
          </p:nvSpPr>
          <p:spPr bwMode="auto">
            <a:xfrm>
              <a:off x="3680" y="2979"/>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16" name="Line 46"/>
            <p:cNvSpPr>
              <a:spLocks noChangeShapeType="1"/>
            </p:cNvSpPr>
            <p:nvPr/>
          </p:nvSpPr>
          <p:spPr bwMode="auto">
            <a:xfrm>
              <a:off x="3920" y="2979"/>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17" name="Line 47"/>
            <p:cNvSpPr>
              <a:spLocks noChangeShapeType="1"/>
            </p:cNvSpPr>
            <p:nvPr/>
          </p:nvSpPr>
          <p:spPr bwMode="auto">
            <a:xfrm>
              <a:off x="4016" y="3123"/>
              <a:ext cx="240" cy="0"/>
            </a:xfrm>
            <a:prstGeom prst="line">
              <a:avLst/>
            </a:prstGeom>
            <a:noFill/>
            <a:ln w="38100">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18" name="Rectangle 48"/>
            <p:cNvSpPr>
              <a:spLocks noChangeArrowheads="1"/>
            </p:cNvSpPr>
            <p:nvPr/>
          </p:nvSpPr>
          <p:spPr bwMode="auto">
            <a:xfrm>
              <a:off x="4256" y="2979"/>
              <a:ext cx="384" cy="288"/>
            </a:xfrm>
            <a:prstGeom prst="rect">
              <a:avLst/>
            </a:prstGeom>
            <a:solidFill>
              <a:srgbClr val="FFFFCC"/>
            </a:solidFill>
            <a:ln w="19050">
              <a:solidFill>
                <a:srgbClr val="CC33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5219" name="Line 49"/>
            <p:cNvSpPr>
              <a:spLocks noChangeShapeType="1"/>
            </p:cNvSpPr>
            <p:nvPr/>
          </p:nvSpPr>
          <p:spPr bwMode="auto">
            <a:xfrm>
              <a:off x="4496" y="2979"/>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20" name="Line 50"/>
            <p:cNvSpPr>
              <a:spLocks noChangeShapeType="1"/>
            </p:cNvSpPr>
            <p:nvPr/>
          </p:nvSpPr>
          <p:spPr bwMode="auto">
            <a:xfrm>
              <a:off x="3440" y="3123"/>
              <a:ext cx="240" cy="0"/>
            </a:xfrm>
            <a:prstGeom prst="line">
              <a:avLst/>
            </a:prstGeom>
            <a:noFill/>
            <a:ln w="38100">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221" name="Text Box 51"/>
            <p:cNvSpPr txBox="1">
              <a:spLocks noChangeArrowheads="1"/>
            </p:cNvSpPr>
            <p:nvPr/>
          </p:nvSpPr>
          <p:spPr bwMode="auto">
            <a:xfrm>
              <a:off x="2517" y="186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35222" name="Text Box 52"/>
            <p:cNvSpPr txBox="1">
              <a:spLocks noChangeArrowheads="1"/>
            </p:cNvSpPr>
            <p:nvPr/>
          </p:nvSpPr>
          <p:spPr bwMode="auto">
            <a:xfrm>
              <a:off x="3093" y="2921"/>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35223" name="Text Box 53"/>
            <p:cNvSpPr txBox="1">
              <a:spLocks noChangeArrowheads="1"/>
            </p:cNvSpPr>
            <p:nvPr/>
          </p:nvSpPr>
          <p:spPr bwMode="auto">
            <a:xfrm>
              <a:off x="3681" y="2931"/>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35224" name="Text Box 54"/>
            <p:cNvSpPr txBox="1">
              <a:spLocks noChangeArrowheads="1"/>
            </p:cNvSpPr>
            <p:nvPr/>
          </p:nvSpPr>
          <p:spPr bwMode="auto">
            <a:xfrm>
              <a:off x="4234" y="2931"/>
              <a:ext cx="2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35225" name="Text Box 55"/>
            <p:cNvSpPr txBox="1">
              <a:spLocks noChangeArrowheads="1"/>
            </p:cNvSpPr>
            <p:nvPr/>
          </p:nvSpPr>
          <p:spPr bwMode="auto">
            <a:xfrm>
              <a:off x="3667" y="187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35226" name="Text Box 56"/>
            <p:cNvSpPr txBox="1">
              <a:spLocks noChangeArrowheads="1"/>
            </p:cNvSpPr>
            <p:nvPr/>
          </p:nvSpPr>
          <p:spPr bwMode="auto">
            <a:xfrm>
              <a:off x="4243" y="2393"/>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35227" name="Text Box 57"/>
            <p:cNvSpPr txBox="1">
              <a:spLocks noChangeArrowheads="1"/>
            </p:cNvSpPr>
            <p:nvPr/>
          </p:nvSpPr>
          <p:spPr bwMode="auto">
            <a:xfrm>
              <a:off x="4784" y="2384"/>
              <a:ext cx="315"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grpSp>
      <p:sp>
        <p:nvSpPr>
          <p:cNvPr id="135174" name="Text Box 59"/>
          <p:cNvSpPr txBox="1">
            <a:spLocks noChangeArrowheads="1"/>
          </p:cNvSpPr>
          <p:nvPr/>
        </p:nvSpPr>
        <p:spPr bwMode="auto">
          <a:xfrm>
            <a:off x="1512888" y="1905000"/>
            <a:ext cx="5943601"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dirty="0">
                <a:solidFill>
                  <a:schemeClr val="tx2"/>
                </a:solidFill>
                <a:latin typeface="华文新魏" panose="02010800040101010101" pitchFamily="2" charset="-122"/>
                <a:ea typeface="华文新魏" panose="02010800040101010101" pitchFamily="2" charset="-122"/>
              </a:rPr>
              <a:t>1</a:t>
            </a:r>
            <a:r>
              <a:rPr lang="zh-CN" altLang="en-US" sz="3600" dirty="0">
                <a:solidFill>
                  <a:schemeClr val="tx2"/>
                </a:solidFill>
                <a:latin typeface="华文新魏" panose="02010800040101010101" pitchFamily="2" charset="-122"/>
                <a:ea typeface="华文新魏" panose="02010800040101010101" pitchFamily="2" charset="-122"/>
              </a:rPr>
              <a:t>、广义表表示</a:t>
            </a:r>
          </a:p>
        </p:txBody>
      </p:sp>
    </p:spTree>
  </p:cSld>
  <p:clrMapOvr>
    <a:masterClrMapping/>
  </p:clrMapOvr>
  <p:transition spd="slow"/>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194" name="Group 52"/>
          <p:cNvGrpSpPr>
            <a:grpSpLocks/>
          </p:cNvGrpSpPr>
          <p:nvPr/>
        </p:nvGrpSpPr>
        <p:grpSpPr bwMode="auto">
          <a:xfrm>
            <a:off x="2378076" y="1385888"/>
            <a:ext cx="2143125" cy="2057400"/>
            <a:chOff x="538" y="873"/>
            <a:chExt cx="1350" cy="1296"/>
          </a:xfrm>
        </p:grpSpPr>
        <p:sp>
          <p:nvSpPr>
            <p:cNvPr id="136211" name="Line 3"/>
            <p:cNvSpPr>
              <a:spLocks noChangeShapeType="1"/>
            </p:cNvSpPr>
            <p:nvPr/>
          </p:nvSpPr>
          <p:spPr bwMode="auto">
            <a:xfrm>
              <a:off x="1738" y="1632"/>
              <a:ext cx="0"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2" name="Line 4"/>
            <p:cNvSpPr>
              <a:spLocks noChangeShapeType="1"/>
            </p:cNvSpPr>
            <p:nvPr/>
          </p:nvSpPr>
          <p:spPr bwMode="auto">
            <a:xfrm>
              <a:off x="1402" y="1104"/>
              <a:ext cx="336" cy="432"/>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3" name="Line 5"/>
            <p:cNvSpPr>
              <a:spLocks noChangeShapeType="1"/>
            </p:cNvSpPr>
            <p:nvPr/>
          </p:nvSpPr>
          <p:spPr bwMode="auto">
            <a:xfrm>
              <a:off x="922" y="1632"/>
              <a:ext cx="144"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4" name="Line 6"/>
            <p:cNvSpPr>
              <a:spLocks noChangeShapeType="1"/>
            </p:cNvSpPr>
            <p:nvPr/>
          </p:nvSpPr>
          <p:spPr bwMode="auto">
            <a:xfrm flipH="1">
              <a:off x="682" y="1632"/>
              <a:ext cx="144"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5" name="Line 7"/>
            <p:cNvSpPr>
              <a:spLocks noChangeShapeType="1"/>
            </p:cNvSpPr>
            <p:nvPr/>
          </p:nvSpPr>
          <p:spPr bwMode="auto">
            <a:xfrm flipH="1">
              <a:off x="922" y="1152"/>
              <a:ext cx="288"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6" name="Line 8"/>
            <p:cNvSpPr>
              <a:spLocks noChangeShapeType="1"/>
            </p:cNvSpPr>
            <p:nvPr/>
          </p:nvSpPr>
          <p:spPr bwMode="auto">
            <a:xfrm>
              <a:off x="1306" y="1152"/>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7" name="Oval 9"/>
            <p:cNvSpPr>
              <a:spLocks noChangeArrowheads="1"/>
            </p:cNvSpPr>
            <p:nvPr/>
          </p:nvSpPr>
          <p:spPr bwMode="auto">
            <a:xfrm>
              <a:off x="1162" y="91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18" name="Oval 10"/>
            <p:cNvSpPr>
              <a:spLocks noChangeArrowheads="1"/>
            </p:cNvSpPr>
            <p:nvPr/>
          </p:nvSpPr>
          <p:spPr bwMode="auto">
            <a:xfrm>
              <a:off x="1162"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19" name="Oval 11"/>
            <p:cNvSpPr>
              <a:spLocks noChangeArrowheads="1"/>
            </p:cNvSpPr>
            <p:nvPr/>
          </p:nvSpPr>
          <p:spPr bwMode="auto">
            <a:xfrm>
              <a:off x="922"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20" name="Oval 12"/>
            <p:cNvSpPr>
              <a:spLocks noChangeArrowheads="1"/>
            </p:cNvSpPr>
            <p:nvPr/>
          </p:nvSpPr>
          <p:spPr bwMode="auto">
            <a:xfrm>
              <a:off x="538"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21" name="Oval 13"/>
            <p:cNvSpPr>
              <a:spLocks noChangeArrowheads="1"/>
            </p:cNvSpPr>
            <p:nvPr/>
          </p:nvSpPr>
          <p:spPr bwMode="auto">
            <a:xfrm>
              <a:off x="730"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22" name="Oval 14"/>
            <p:cNvSpPr>
              <a:spLocks noChangeArrowheads="1"/>
            </p:cNvSpPr>
            <p:nvPr/>
          </p:nvSpPr>
          <p:spPr bwMode="auto">
            <a:xfrm>
              <a:off x="1594"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23" name="Oval 15"/>
            <p:cNvSpPr>
              <a:spLocks noChangeArrowheads="1"/>
            </p:cNvSpPr>
            <p:nvPr/>
          </p:nvSpPr>
          <p:spPr bwMode="auto">
            <a:xfrm>
              <a:off x="1594"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6224" name="Text Box 16"/>
            <p:cNvSpPr txBox="1">
              <a:spLocks noChangeArrowheads="1"/>
            </p:cNvSpPr>
            <p:nvPr/>
          </p:nvSpPr>
          <p:spPr bwMode="auto">
            <a:xfrm>
              <a:off x="1172" y="87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36225" name="Text Box 17"/>
            <p:cNvSpPr txBox="1">
              <a:spLocks noChangeArrowheads="1"/>
            </p:cNvSpPr>
            <p:nvPr/>
          </p:nvSpPr>
          <p:spPr bwMode="auto">
            <a:xfrm>
              <a:off x="746" y="1353"/>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36226" name="Text Box 18"/>
            <p:cNvSpPr txBox="1">
              <a:spLocks noChangeArrowheads="1"/>
            </p:cNvSpPr>
            <p:nvPr/>
          </p:nvSpPr>
          <p:spPr bwMode="auto">
            <a:xfrm>
              <a:off x="1172" y="135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36227" name="Text Box 19"/>
            <p:cNvSpPr txBox="1">
              <a:spLocks noChangeArrowheads="1"/>
            </p:cNvSpPr>
            <p:nvPr/>
          </p:nvSpPr>
          <p:spPr bwMode="auto">
            <a:xfrm>
              <a:off x="1610" y="1357"/>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36228" name="Text Box 20"/>
            <p:cNvSpPr txBox="1">
              <a:spLocks noChangeArrowheads="1"/>
            </p:cNvSpPr>
            <p:nvPr/>
          </p:nvSpPr>
          <p:spPr bwMode="auto">
            <a:xfrm>
              <a:off x="554" y="1833"/>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36229" name="Text Box 21"/>
            <p:cNvSpPr txBox="1">
              <a:spLocks noChangeArrowheads="1"/>
            </p:cNvSpPr>
            <p:nvPr/>
          </p:nvSpPr>
          <p:spPr bwMode="auto">
            <a:xfrm>
              <a:off x="944" y="1842"/>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36230" name="Text Box 22"/>
            <p:cNvSpPr txBox="1">
              <a:spLocks noChangeArrowheads="1"/>
            </p:cNvSpPr>
            <p:nvPr/>
          </p:nvSpPr>
          <p:spPr bwMode="auto">
            <a:xfrm>
              <a:off x="1592" y="1842"/>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grpSp>
      <p:grpSp>
        <p:nvGrpSpPr>
          <p:cNvPr id="136195" name="Group 51"/>
          <p:cNvGrpSpPr>
            <a:grpSpLocks/>
          </p:cNvGrpSpPr>
          <p:nvPr/>
        </p:nvGrpSpPr>
        <p:grpSpPr bwMode="auto">
          <a:xfrm>
            <a:off x="4835525" y="1484313"/>
            <a:ext cx="4953000" cy="1554162"/>
            <a:chOff x="2064" y="749"/>
            <a:chExt cx="3120" cy="979"/>
          </a:xfrm>
        </p:grpSpPr>
        <p:sp>
          <p:nvSpPr>
            <p:cNvPr id="136198" name="Rectangle 23"/>
            <p:cNvSpPr>
              <a:spLocks noChangeArrowheads="1"/>
            </p:cNvSpPr>
            <p:nvPr/>
          </p:nvSpPr>
          <p:spPr bwMode="auto">
            <a:xfrm>
              <a:off x="2784" y="1056"/>
              <a:ext cx="2400" cy="672"/>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36199" name="Line 24"/>
            <p:cNvSpPr>
              <a:spLocks noChangeShapeType="1"/>
            </p:cNvSpPr>
            <p:nvPr/>
          </p:nvSpPr>
          <p:spPr bwMode="auto">
            <a:xfrm>
              <a:off x="2784" y="1392"/>
              <a:ext cx="24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0" name="Text Box 25"/>
            <p:cNvSpPr txBox="1">
              <a:spLocks noChangeArrowheads="1"/>
            </p:cNvSpPr>
            <p:nvPr/>
          </p:nvSpPr>
          <p:spPr bwMode="auto">
            <a:xfrm>
              <a:off x="2244" y="1056"/>
              <a:ext cx="54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data</a:t>
              </a:r>
              <a:endParaRPr lang="en-US" altLang="zh-CN" sz="2400">
                <a:latin typeface="Times New Roman" panose="02020603050405020304" pitchFamily="18" charset="0"/>
              </a:endParaRPr>
            </a:p>
          </p:txBody>
        </p:sp>
        <p:sp>
          <p:nvSpPr>
            <p:cNvPr id="136201" name="Text Box 26"/>
            <p:cNvSpPr txBox="1">
              <a:spLocks noChangeArrowheads="1"/>
            </p:cNvSpPr>
            <p:nvPr/>
          </p:nvSpPr>
          <p:spPr bwMode="auto">
            <a:xfrm>
              <a:off x="2064" y="1392"/>
              <a:ext cx="7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parent</a:t>
              </a:r>
              <a:endParaRPr lang="en-US" altLang="zh-CN" sz="2400">
                <a:latin typeface="Times New Roman" panose="02020603050405020304" pitchFamily="18" charset="0"/>
              </a:endParaRPr>
            </a:p>
          </p:txBody>
        </p:sp>
        <p:sp>
          <p:nvSpPr>
            <p:cNvPr id="136202" name="Text Box 27"/>
            <p:cNvSpPr txBox="1">
              <a:spLocks noChangeArrowheads="1"/>
            </p:cNvSpPr>
            <p:nvPr/>
          </p:nvSpPr>
          <p:spPr bwMode="auto">
            <a:xfrm>
              <a:off x="2833" y="1056"/>
              <a:ext cx="227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A   B   C   D   E    F   G</a:t>
              </a:r>
              <a:endParaRPr lang="en-US" altLang="zh-CN" sz="2400">
                <a:latin typeface="Times New Roman" panose="02020603050405020304" pitchFamily="18" charset="0"/>
              </a:endParaRPr>
            </a:p>
          </p:txBody>
        </p:sp>
        <p:sp>
          <p:nvSpPr>
            <p:cNvPr id="136203" name="Text Box 28"/>
            <p:cNvSpPr txBox="1">
              <a:spLocks noChangeArrowheads="1"/>
            </p:cNvSpPr>
            <p:nvPr/>
          </p:nvSpPr>
          <p:spPr bwMode="auto">
            <a:xfrm>
              <a:off x="2832" y="1401"/>
              <a:ext cx="230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仿宋_GB2312" pitchFamily="49" charset="-122"/>
                  <a:ea typeface="仿宋_GB2312" pitchFamily="49" charset="-122"/>
                </a:rPr>
                <a:t>-</a:t>
              </a:r>
              <a:r>
                <a:rPr lang="en-US" altLang="zh-CN" sz="2800">
                  <a:solidFill>
                    <a:schemeClr val="tx2"/>
                  </a:solidFill>
                  <a:latin typeface="Times New Roman" panose="02020603050405020304" pitchFamily="18" charset="0"/>
                </a:rPr>
                <a:t>1   0    0    0    1    1    3</a:t>
              </a:r>
              <a:endParaRPr lang="en-US" altLang="zh-CN" sz="2400">
                <a:solidFill>
                  <a:schemeClr val="tx2"/>
                </a:solidFill>
                <a:latin typeface="Times New Roman" panose="02020603050405020304" pitchFamily="18" charset="0"/>
              </a:endParaRPr>
            </a:p>
          </p:txBody>
        </p:sp>
        <p:sp>
          <p:nvSpPr>
            <p:cNvPr id="136204" name="Line 29"/>
            <p:cNvSpPr>
              <a:spLocks noChangeShapeType="1"/>
            </p:cNvSpPr>
            <p:nvPr/>
          </p:nvSpPr>
          <p:spPr bwMode="auto">
            <a:xfrm>
              <a:off x="4848" y="1056"/>
              <a:ext cx="0" cy="672"/>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5" name="Line 30"/>
            <p:cNvSpPr>
              <a:spLocks noChangeShapeType="1"/>
            </p:cNvSpPr>
            <p:nvPr/>
          </p:nvSpPr>
          <p:spPr bwMode="auto">
            <a:xfrm>
              <a:off x="4512" y="1056"/>
              <a:ext cx="0" cy="672"/>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6" name="Line 31"/>
            <p:cNvSpPr>
              <a:spLocks noChangeShapeType="1"/>
            </p:cNvSpPr>
            <p:nvPr/>
          </p:nvSpPr>
          <p:spPr bwMode="auto">
            <a:xfrm>
              <a:off x="4176" y="1056"/>
              <a:ext cx="0" cy="672"/>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7" name="Line 32"/>
            <p:cNvSpPr>
              <a:spLocks noChangeShapeType="1"/>
            </p:cNvSpPr>
            <p:nvPr/>
          </p:nvSpPr>
          <p:spPr bwMode="auto">
            <a:xfrm>
              <a:off x="3840" y="1056"/>
              <a:ext cx="0" cy="672"/>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8" name="Line 33"/>
            <p:cNvSpPr>
              <a:spLocks noChangeShapeType="1"/>
            </p:cNvSpPr>
            <p:nvPr/>
          </p:nvSpPr>
          <p:spPr bwMode="auto">
            <a:xfrm>
              <a:off x="3504" y="1056"/>
              <a:ext cx="0" cy="672"/>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9" name="Line 34"/>
            <p:cNvSpPr>
              <a:spLocks noChangeShapeType="1"/>
            </p:cNvSpPr>
            <p:nvPr/>
          </p:nvSpPr>
          <p:spPr bwMode="auto">
            <a:xfrm>
              <a:off x="3168" y="1056"/>
              <a:ext cx="0" cy="672"/>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0" name="Text Box 35"/>
            <p:cNvSpPr txBox="1">
              <a:spLocks noChangeArrowheads="1"/>
            </p:cNvSpPr>
            <p:nvPr/>
          </p:nvSpPr>
          <p:spPr bwMode="auto">
            <a:xfrm>
              <a:off x="2828" y="749"/>
              <a:ext cx="224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rgbClr val="009900"/>
                  </a:solidFill>
                  <a:latin typeface="Times New Roman" panose="02020603050405020304" pitchFamily="18" charset="0"/>
                </a:rPr>
                <a:t>0    1    2    3    4    5    6</a:t>
              </a:r>
              <a:endParaRPr lang="en-US" altLang="zh-CN" sz="2400">
                <a:latin typeface="Times New Roman" panose="02020603050405020304" pitchFamily="18" charset="0"/>
              </a:endParaRPr>
            </a:p>
          </p:txBody>
        </p:sp>
      </p:grpSp>
      <p:sp>
        <p:nvSpPr>
          <p:cNvPr id="136196" name="Rectangle 49"/>
          <p:cNvSpPr>
            <a:spLocks noGrp="1" noChangeArrowheads="1"/>
          </p:cNvSpPr>
          <p:nvPr>
            <p:ph type="title"/>
          </p:nvPr>
        </p:nvSpPr>
        <p:spPr>
          <a:xfrm>
            <a:off x="767408" y="797049"/>
            <a:ext cx="5325417" cy="543719"/>
          </a:xfrm>
          <a:solidFill>
            <a:schemeClr val="bg1"/>
          </a:solidFill>
        </p:spPr>
        <p:txBody>
          <a:bodyPr>
            <a:normAutofit fontScale="90000"/>
          </a:bodyPr>
          <a:lstStyle/>
          <a:p>
            <a:pPr algn="ctr"/>
            <a:r>
              <a:rPr lang="en-US" altLang="zh-CN" sz="4000" b="1" dirty="0">
                <a:solidFill>
                  <a:schemeClr val="tx2"/>
                </a:solidFill>
                <a:latin typeface="华文新魏" panose="02010800040101010101" pitchFamily="2" charset="-122"/>
                <a:ea typeface="华文新魏" panose="02010800040101010101" pitchFamily="2" charset="-122"/>
              </a:rPr>
              <a:t>2</a:t>
            </a:r>
            <a:r>
              <a:rPr lang="zh-CN" altLang="en-US" sz="4000" b="1" dirty="0">
                <a:solidFill>
                  <a:schemeClr val="tx2"/>
                </a:solidFill>
                <a:latin typeface="华文新魏" panose="02010800040101010101" pitchFamily="2" charset="-122"/>
                <a:ea typeface="华文新魏" panose="02010800040101010101" pitchFamily="2" charset="-122"/>
              </a:rPr>
              <a:t>、双亲表示</a:t>
            </a:r>
          </a:p>
        </p:txBody>
      </p:sp>
      <p:sp>
        <p:nvSpPr>
          <p:cNvPr id="248882" name="Rectangle 50"/>
          <p:cNvSpPr>
            <a:spLocks noGrp="1" noChangeArrowheads="1"/>
          </p:cNvSpPr>
          <p:nvPr>
            <p:ph idx="1"/>
          </p:nvPr>
        </p:nvSpPr>
        <p:spPr>
          <a:xfrm>
            <a:off x="1991544" y="3900066"/>
            <a:ext cx="8913488" cy="2481262"/>
          </a:xfrm>
        </p:spPr>
        <p:txBody>
          <a:bodyPr/>
          <a:lstStyle/>
          <a:p>
            <a:pPr>
              <a:buClr>
                <a:srgbClr val="800080"/>
              </a:buClr>
              <a:buSzPct val="50000"/>
              <a:defRPr/>
            </a:pPr>
            <a:r>
              <a:rPr lang="zh-CN" altLang="en-US" sz="3000" b="1" dirty="0">
                <a:latin typeface="Times New Roman" panose="02020603050405020304" pitchFamily="18" charset="0"/>
                <a:ea typeface="仿宋_GB2312" pitchFamily="49" charset="-122"/>
              </a:rPr>
              <a:t>树中结点的存放顺序一般不做特殊要求，但为了操作实现的方便，有时也会规定结点的存放顺序。例如，可以规定按树的前序次序存放树中的各个结点，或规定按树的层次次序安排所有结点。</a:t>
            </a:r>
            <a:r>
              <a:rPr lang="zh-CN" altLang="en-US" dirty="0"/>
              <a:t> </a:t>
            </a:r>
          </a:p>
        </p:txBody>
      </p:sp>
    </p:spTree>
  </p:cSld>
  <p:clrMapOvr>
    <a:masterClrMapping/>
  </p:clrMapOvr>
  <p:transition spd="slow"/>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767408" y="764704"/>
            <a:ext cx="6167437" cy="574804"/>
          </a:xfrm>
          <a:solidFill>
            <a:schemeClr val="bg1"/>
          </a:solidFill>
        </p:spPr>
        <p:txBody>
          <a:bodyPr>
            <a:normAutofit fontScale="90000"/>
          </a:bodyPr>
          <a:lstStyle/>
          <a:p>
            <a:pPr algn="ctr"/>
            <a:r>
              <a:rPr lang="en-US" altLang="zh-CN" sz="4000" b="1" dirty="0">
                <a:solidFill>
                  <a:schemeClr val="tx2"/>
                </a:solidFill>
                <a:latin typeface="华文新魏" panose="02010800040101010101" pitchFamily="2" charset="-122"/>
                <a:ea typeface="华文新魏" panose="02010800040101010101" pitchFamily="2" charset="-122"/>
              </a:rPr>
              <a:t>3</a:t>
            </a:r>
            <a:r>
              <a:rPr lang="zh-CN" altLang="en-US" sz="4000" b="1" dirty="0">
                <a:solidFill>
                  <a:schemeClr val="tx2"/>
                </a:solidFill>
                <a:latin typeface="华文新魏" panose="02010800040101010101" pitchFamily="2" charset="-122"/>
                <a:ea typeface="华文新魏" panose="02010800040101010101" pitchFamily="2" charset="-122"/>
              </a:rPr>
              <a:t>、子女链表表示</a:t>
            </a:r>
          </a:p>
        </p:txBody>
      </p:sp>
      <p:sp>
        <p:nvSpPr>
          <p:cNvPr id="382979" name="Rectangle 3"/>
          <p:cNvSpPr>
            <a:spLocks noGrp="1" noChangeArrowheads="1"/>
          </p:cNvSpPr>
          <p:nvPr>
            <p:ph idx="1"/>
          </p:nvPr>
        </p:nvSpPr>
        <p:spPr>
          <a:xfrm>
            <a:off x="2171700" y="5084764"/>
            <a:ext cx="8013700" cy="1189037"/>
          </a:xfrm>
        </p:spPr>
        <p:txBody>
          <a:bodyPr/>
          <a:lstStyle/>
          <a:p>
            <a:pPr>
              <a:lnSpc>
                <a:spcPct val="105000"/>
              </a:lnSpc>
              <a:spcBef>
                <a:spcPct val="0"/>
              </a:spcBef>
              <a:buClr>
                <a:srgbClr val="800080"/>
              </a:buClr>
              <a:buSzPct val="50000"/>
              <a:defRPr/>
            </a:pPr>
            <a:r>
              <a:rPr lang="zh-CN" altLang="en-US" sz="3000" b="1" dirty="0">
                <a:ea typeface="仿宋_GB2312" pitchFamily="49" charset="-122"/>
              </a:rPr>
              <a:t>无序</a:t>
            </a:r>
            <a:r>
              <a:rPr lang="zh-CN" altLang="en-US" sz="3000" b="1" dirty="0" smtClean="0">
                <a:ea typeface="仿宋_GB2312" pitchFamily="49" charset="-122"/>
              </a:rPr>
              <a:t>树链表</a:t>
            </a:r>
            <a:r>
              <a:rPr lang="zh-CN" altLang="en-US" sz="3000" b="1" dirty="0">
                <a:ea typeface="仿宋_GB2312" pitchFamily="49" charset="-122"/>
              </a:rPr>
              <a:t>中各结点顺序任意，有序树必须自左向右链接各个子女结点。</a:t>
            </a:r>
          </a:p>
        </p:txBody>
      </p:sp>
      <p:grpSp>
        <p:nvGrpSpPr>
          <p:cNvPr id="137220" name="Group 4"/>
          <p:cNvGrpSpPr>
            <a:grpSpLocks/>
          </p:cNvGrpSpPr>
          <p:nvPr/>
        </p:nvGrpSpPr>
        <p:grpSpPr bwMode="auto">
          <a:xfrm>
            <a:off x="2513014" y="1479550"/>
            <a:ext cx="2143125" cy="2057400"/>
            <a:chOff x="538" y="873"/>
            <a:chExt cx="1350" cy="1296"/>
          </a:xfrm>
        </p:grpSpPr>
        <p:sp>
          <p:nvSpPr>
            <p:cNvPr id="137287" name="Line 5"/>
            <p:cNvSpPr>
              <a:spLocks noChangeShapeType="1"/>
            </p:cNvSpPr>
            <p:nvPr/>
          </p:nvSpPr>
          <p:spPr bwMode="auto">
            <a:xfrm>
              <a:off x="1738" y="1632"/>
              <a:ext cx="0"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88" name="Line 6"/>
            <p:cNvSpPr>
              <a:spLocks noChangeShapeType="1"/>
            </p:cNvSpPr>
            <p:nvPr/>
          </p:nvSpPr>
          <p:spPr bwMode="auto">
            <a:xfrm>
              <a:off x="1402" y="1104"/>
              <a:ext cx="336" cy="432"/>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89" name="Line 7"/>
            <p:cNvSpPr>
              <a:spLocks noChangeShapeType="1"/>
            </p:cNvSpPr>
            <p:nvPr/>
          </p:nvSpPr>
          <p:spPr bwMode="auto">
            <a:xfrm>
              <a:off x="922" y="1632"/>
              <a:ext cx="144"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90" name="Line 8"/>
            <p:cNvSpPr>
              <a:spLocks noChangeShapeType="1"/>
            </p:cNvSpPr>
            <p:nvPr/>
          </p:nvSpPr>
          <p:spPr bwMode="auto">
            <a:xfrm flipH="1">
              <a:off x="682" y="1632"/>
              <a:ext cx="144"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91" name="Line 9"/>
            <p:cNvSpPr>
              <a:spLocks noChangeShapeType="1"/>
            </p:cNvSpPr>
            <p:nvPr/>
          </p:nvSpPr>
          <p:spPr bwMode="auto">
            <a:xfrm flipH="1">
              <a:off x="922" y="1152"/>
              <a:ext cx="288"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92" name="Line 10"/>
            <p:cNvSpPr>
              <a:spLocks noChangeShapeType="1"/>
            </p:cNvSpPr>
            <p:nvPr/>
          </p:nvSpPr>
          <p:spPr bwMode="auto">
            <a:xfrm>
              <a:off x="1306" y="1152"/>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93" name="Oval 11"/>
            <p:cNvSpPr>
              <a:spLocks noChangeArrowheads="1"/>
            </p:cNvSpPr>
            <p:nvPr/>
          </p:nvSpPr>
          <p:spPr bwMode="auto">
            <a:xfrm>
              <a:off x="1162" y="91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94" name="Oval 12"/>
            <p:cNvSpPr>
              <a:spLocks noChangeArrowheads="1"/>
            </p:cNvSpPr>
            <p:nvPr/>
          </p:nvSpPr>
          <p:spPr bwMode="auto">
            <a:xfrm>
              <a:off x="1162"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95" name="Oval 13"/>
            <p:cNvSpPr>
              <a:spLocks noChangeArrowheads="1"/>
            </p:cNvSpPr>
            <p:nvPr/>
          </p:nvSpPr>
          <p:spPr bwMode="auto">
            <a:xfrm>
              <a:off x="922"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96" name="Oval 14"/>
            <p:cNvSpPr>
              <a:spLocks noChangeArrowheads="1"/>
            </p:cNvSpPr>
            <p:nvPr/>
          </p:nvSpPr>
          <p:spPr bwMode="auto">
            <a:xfrm>
              <a:off x="538"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97" name="Oval 15"/>
            <p:cNvSpPr>
              <a:spLocks noChangeArrowheads="1"/>
            </p:cNvSpPr>
            <p:nvPr/>
          </p:nvSpPr>
          <p:spPr bwMode="auto">
            <a:xfrm>
              <a:off x="730"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98" name="Oval 16"/>
            <p:cNvSpPr>
              <a:spLocks noChangeArrowheads="1"/>
            </p:cNvSpPr>
            <p:nvPr/>
          </p:nvSpPr>
          <p:spPr bwMode="auto">
            <a:xfrm>
              <a:off x="1594" y="139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99" name="Oval 17"/>
            <p:cNvSpPr>
              <a:spLocks noChangeArrowheads="1"/>
            </p:cNvSpPr>
            <p:nvPr/>
          </p:nvSpPr>
          <p:spPr bwMode="auto">
            <a:xfrm>
              <a:off x="1594" y="187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300" name="Text Box 18"/>
            <p:cNvSpPr txBox="1">
              <a:spLocks noChangeArrowheads="1"/>
            </p:cNvSpPr>
            <p:nvPr/>
          </p:nvSpPr>
          <p:spPr bwMode="auto">
            <a:xfrm>
              <a:off x="1172" y="87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37301" name="Text Box 19"/>
            <p:cNvSpPr txBox="1">
              <a:spLocks noChangeArrowheads="1"/>
            </p:cNvSpPr>
            <p:nvPr/>
          </p:nvSpPr>
          <p:spPr bwMode="auto">
            <a:xfrm>
              <a:off x="746" y="1353"/>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37302" name="Text Box 20"/>
            <p:cNvSpPr txBox="1">
              <a:spLocks noChangeArrowheads="1"/>
            </p:cNvSpPr>
            <p:nvPr/>
          </p:nvSpPr>
          <p:spPr bwMode="auto">
            <a:xfrm>
              <a:off x="1172" y="135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37303" name="Text Box 21"/>
            <p:cNvSpPr txBox="1">
              <a:spLocks noChangeArrowheads="1"/>
            </p:cNvSpPr>
            <p:nvPr/>
          </p:nvSpPr>
          <p:spPr bwMode="auto">
            <a:xfrm>
              <a:off x="1610" y="1357"/>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37304" name="Text Box 22"/>
            <p:cNvSpPr txBox="1">
              <a:spLocks noChangeArrowheads="1"/>
            </p:cNvSpPr>
            <p:nvPr/>
          </p:nvSpPr>
          <p:spPr bwMode="auto">
            <a:xfrm>
              <a:off x="554" y="1833"/>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37305" name="Text Box 23"/>
            <p:cNvSpPr txBox="1">
              <a:spLocks noChangeArrowheads="1"/>
            </p:cNvSpPr>
            <p:nvPr/>
          </p:nvSpPr>
          <p:spPr bwMode="auto">
            <a:xfrm>
              <a:off x="944" y="1842"/>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37306" name="Text Box 24"/>
            <p:cNvSpPr txBox="1">
              <a:spLocks noChangeArrowheads="1"/>
            </p:cNvSpPr>
            <p:nvPr/>
          </p:nvSpPr>
          <p:spPr bwMode="auto">
            <a:xfrm>
              <a:off x="1592" y="1842"/>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grpSp>
      <p:grpSp>
        <p:nvGrpSpPr>
          <p:cNvPr id="137221" name="Group 91"/>
          <p:cNvGrpSpPr>
            <a:grpSpLocks/>
          </p:cNvGrpSpPr>
          <p:nvPr/>
        </p:nvGrpSpPr>
        <p:grpSpPr bwMode="auto">
          <a:xfrm>
            <a:off x="5303839" y="1412876"/>
            <a:ext cx="4468813" cy="3552825"/>
            <a:chOff x="2449" y="1192"/>
            <a:chExt cx="2815" cy="2238"/>
          </a:xfrm>
        </p:grpSpPr>
        <p:sp>
          <p:nvSpPr>
            <p:cNvPr id="137222" name="Rectangle 65"/>
            <p:cNvSpPr>
              <a:spLocks noChangeArrowheads="1"/>
            </p:cNvSpPr>
            <p:nvPr/>
          </p:nvSpPr>
          <p:spPr bwMode="auto">
            <a:xfrm>
              <a:off x="2699" y="1207"/>
              <a:ext cx="521" cy="2223"/>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nvGrpSpPr>
            <p:cNvPr id="137223" name="Group 30"/>
            <p:cNvGrpSpPr>
              <a:grpSpLocks/>
            </p:cNvGrpSpPr>
            <p:nvPr/>
          </p:nvGrpSpPr>
          <p:grpSpPr bwMode="auto">
            <a:xfrm>
              <a:off x="3424" y="1194"/>
              <a:ext cx="658" cy="310"/>
              <a:chOff x="3424" y="1194"/>
              <a:chExt cx="658" cy="310"/>
            </a:xfrm>
          </p:grpSpPr>
          <p:grpSp>
            <p:nvGrpSpPr>
              <p:cNvPr id="137282" name="Group 27"/>
              <p:cNvGrpSpPr>
                <a:grpSpLocks/>
              </p:cNvGrpSpPr>
              <p:nvPr/>
            </p:nvGrpSpPr>
            <p:grpSpPr bwMode="auto">
              <a:xfrm>
                <a:off x="3424" y="1230"/>
                <a:ext cx="477" cy="250"/>
                <a:chOff x="3424" y="1230"/>
                <a:chExt cx="477" cy="250"/>
              </a:xfrm>
            </p:grpSpPr>
            <p:sp>
              <p:nvSpPr>
                <p:cNvPr id="137285" name="Rectangle 25"/>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86" name="Line 26"/>
                <p:cNvSpPr>
                  <a:spLocks noChangeShapeType="1"/>
                </p:cNvSpPr>
                <p:nvPr/>
              </p:nvSpPr>
              <p:spPr bwMode="auto">
                <a:xfrm>
                  <a:off x="3674" y="1230"/>
                  <a:ext cx="0" cy="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7283" name="Line 28"/>
              <p:cNvSpPr>
                <a:spLocks noChangeShapeType="1"/>
              </p:cNvSpPr>
              <p:nvPr/>
            </p:nvSpPr>
            <p:spPr bwMode="auto">
              <a:xfrm>
                <a:off x="3765" y="1344"/>
                <a:ext cx="317"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84" name="Text Box 29"/>
              <p:cNvSpPr txBox="1">
                <a:spLocks noChangeArrowheads="1"/>
              </p:cNvSpPr>
              <p:nvPr/>
            </p:nvSpPr>
            <p:spPr bwMode="auto">
              <a:xfrm>
                <a:off x="3442" y="1194"/>
                <a:ext cx="250"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1</a:t>
                </a:r>
              </a:p>
            </p:txBody>
          </p:sp>
        </p:grpSp>
        <p:grpSp>
          <p:nvGrpSpPr>
            <p:cNvPr id="137224" name="Group 31"/>
            <p:cNvGrpSpPr>
              <a:grpSpLocks/>
            </p:cNvGrpSpPr>
            <p:nvPr/>
          </p:nvGrpSpPr>
          <p:grpSpPr bwMode="auto">
            <a:xfrm>
              <a:off x="4082" y="1194"/>
              <a:ext cx="658" cy="310"/>
              <a:chOff x="3424" y="1194"/>
              <a:chExt cx="658" cy="310"/>
            </a:xfrm>
          </p:grpSpPr>
          <p:grpSp>
            <p:nvGrpSpPr>
              <p:cNvPr id="137277" name="Group 32"/>
              <p:cNvGrpSpPr>
                <a:grpSpLocks/>
              </p:cNvGrpSpPr>
              <p:nvPr/>
            </p:nvGrpSpPr>
            <p:grpSpPr bwMode="auto">
              <a:xfrm>
                <a:off x="3424" y="1230"/>
                <a:ext cx="477" cy="250"/>
                <a:chOff x="3424" y="1230"/>
                <a:chExt cx="477" cy="250"/>
              </a:xfrm>
            </p:grpSpPr>
            <p:sp>
              <p:nvSpPr>
                <p:cNvPr id="137280" name="Rectangle 33"/>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81" name="Line 34"/>
                <p:cNvSpPr>
                  <a:spLocks noChangeShapeType="1"/>
                </p:cNvSpPr>
                <p:nvPr/>
              </p:nvSpPr>
              <p:spPr bwMode="auto">
                <a:xfrm>
                  <a:off x="3674" y="1230"/>
                  <a:ext cx="0" cy="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7278" name="Line 35"/>
              <p:cNvSpPr>
                <a:spLocks noChangeShapeType="1"/>
              </p:cNvSpPr>
              <p:nvPr/>
            </p:nvSpPr>
            <p:spPr bwMode="auto">
              <a:xfrm>
                <a:off x="3765" y="1344"/>
                <a:ext cx="317"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79" name="Text Box 36"/>
              <p:cNvSpPr txBox="1">
                <a:spLocks noChangeArrowheads="1"/>
              </p:cNvSpPr>
              <p:nvPr/>
            </p:nvSpPr>
            <p:spPr bwMode="auto">
              <a:xfrm>
                <a:off x="3442" y="1194"/>
                <a:ext cx="250"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2</a:t>
                </a:r>
              </a:p>
            </p:txBody>
          </p:sp>
        </p:grpSp>
        <p:sp>
          <p:nvSpPr>
            <p:cNvPr id="137225" name="Line 41"/>
            <p:cNvSpPr>
              <a:spLocks noChangeShapeType="1"/>
            </p:cNvSpPr>
            <p:nvPr/>
          </p:nvSpPr>
          <p:spPr bwMode="auto">
            <a:xfrm>
              <a:off x="3107" y="1344"/>
              <a:ext cx="317"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7226" name="Group 44"/>
            <p:cNvGrpSpPr>
              <a:grpSpLocks/>
            </p:cNvGrpSpPr>
            <p:nvPr/>
          </p:nvGrpSpPr>
          <p:grpSpPr bwMode="auto">
            <a:xfrm>
              <a:off x="4740" y="1192"/>
              <a:ext cx="524" cy="312"/>
              <a:chOff x="4740" y="1192"/>
              <a:chExt cx="524" cy="312"/>
            </a:xfrm>
          </p:grpSpPr>
          <p:grpSp>
            <p:nvGrpSpPr>
              <p:cNvPr id="137272" name="Group 38"/>
              <p:cNvGrpSpPr>
                <a:grpSpLocks/>
              </p:cNvGrpSpPr>
              <p:nvPr/>
            </p:nvGrpSpPr>
            <p:grpSpPr bwMode="auto">
              <a:xfrm>
                <a:off x="4740" y="1230"/>
                <a:ext cx="477" cy="250"/>
                <a:chOff x="3424" y="1230"/>
                <a:chExt cx="477" cy="250"/>
              </a:xfrm>
            </p:grpSpPr>
            <p:sp>
              <p:nvSpPr>
                <p:cNvPr id="137275" name="Rectangle 39"/>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76" name="Line 40"/>
                <p:cNvSpPr>
                  <a:spLocks noChangeShapeType="1"/>
                </p:cNvSpPr>
                <p:nvPr/>
              </p:nvSpPr>
              <p:spPr bwMode="auto">
                <a:xfrm>
                  <a:off x="3674" y="1230"/>
                  <a:ext cx="0" cy="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7273" name="Text Box 42"/>
              <p:cNvSpPr txBox="1">
                <a:spLocks noChangeArrowheads="1"/>
              </p:cNvSpPr>
              <p:nvPr/>
            </p:nvSpPr>
            <p:spPr bwMode="auto">
              <a:xfrm>
                <a:off x="4758" y="1194"/>
                <a:ext cx="250"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3</a:t>
                </a:r>
              </a:p>
            </p:txBody>
          </p:sp>
          <p:sp>
            <p:nvSpPr>
              <p:cNvPr id="137274" name="Text Box 43"/>
              <p:cNvSpPr txBox="1">
                <a:spLocks noChangeArrowheads="1"/>
              </p:cNvSpPr>
              <p:nvPr/>
            </p:nvSpPr>
            <p:spPr bwMode="auto">
              <a:xfrm>
                <a:off x="4953" y="1192"/>
                <a:ext cx="31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grpSp>
        <p:grpSp>
          <p:nvGrpSpPr>
            <p:cNvPr id="137227" name="Group 45"/>
            <p:cNvGrpSpPr>
              <a:grpSpLocks/>
            </p:cNvGrpSpPr>
            <p:nvPr/>
          </p:nvGrpSpPr>
          <p:grpSpPr bwMode="auto">
            <a:xfrm>
              <a:off x="3424" y="1504"/>
              <a:ext cx="658" cy="310"/>
              <a:chOff x="3424" y="1194"/>
              <a:chExt cx="658" cy="310"/>
            </a:xfrm>
          </p:grpSpPr>
          <p:grpSp>
            <p:nvGrpSpPr>
              <p:cNvPr id="137267" name="Group 46"/>
              <p:cNvGrpSpPr>
                <a:grpSpLocks/>
              </p:cNvGrpSpPr>
              <p:nvPr/>
            </p:nvGrpSpPr>
            <p:grpSpPr bwMode="auto">
              <a:xfrm>
                <a:off x="3424" y="1230"/>
                <a:ext cx="477" cy="250"/>
                <a:chOff x="3424" y="1230"/>
                <a:chExt cx="477" cy="250"/>
              </a:xfrm>
            </p:grpSpPr>
            <p:sp>
              <p:nvSpPr>
                <p:cNvPr id="137270" name="Rectangle 47"/>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71" name="Line 48"/>
                <p:cNvSpPr>
                  <a:spLocks noChangeShapeType="1"/>
                </p:cNvSpPr>
                <p:nvPr/>
              </p:nvSpPr>
              <p:spPr bwMode="auto">
                <a:xfrm>
                  <a:off x="3674" y="1230"/>
                  <a:ext cx="0" cy="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7268" name="Line 49"/>
              <p:cNvSpPr>
                <a:spLocks noChangeShapeType="1"/>
              </p:cNvSpPr>
              <p:nvPr/>
            </p:nvSpPr>
            <p:spPr bwMode="auto">
              <a:xfrm>
                <a:off x="3765" y="1344"/>
                <a:ext cx="317"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69" name="Text Box 50"/>
              <p:cNvSpPr txBox="1">
                <a:spLocks noChangeArrowheads="1"/>
              </p:cNvSpPr>
              <p:nvPr/>
            </p:nvSpPr>
            <p:spPr bwMode="auto">
              <a:xfrm>
                <a:off x="3442" y="1194"/>
                <a:ext cx="250"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4</a:t>
                </a:r>
              </a:p>
            </p:txBody>
          </p:sp>
        </p:grpSp>
        <p:sp>
          <p:nvSpPr>
            <p:cNvPr id="137228" name="Line 51"/>
            <p:cNvSpPr>
              <a:spLocks noChangeShapeType="1"/>
            </p:cNvSpPr>
            <p:nvPr/>
          </p:nvSpPr>
          <p:spPr bwMode="auto">
            <a:xfrm>
              <a:off x="3107" y="1654"/>
              <a:ext cx="317"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7229" name="Group 52"/>
            <p:cNvGrpSpPr>
              <a:grpSpLocks/>
            </p:cNvGrpSpPr>
            <p:nvPr/>
          </p:nvGrpSpPr>
          <p:grpSpPr bwMode="auto">
            <a:xfrm>
              <a:off x="4082" y="1502"/>
              <a:ext cx="524" cy="312"/>
              <a:chOff x="4740" y="1192"/>
              <a:chExt cx="524" cy="312"/>
            </a:xfrm>
          </p:grpSpPr>
          <p:grpSp>
            <p:nvGrpSpPr>
              <p:cNvPr id="137262" name="Group 53"/>
              <p:cNvGrpSpPr>
                <a:grpSpLocks/>
              </p:cNvGrpSpPr>
              <p:nvPr/>
            </p:nvGrpSpPr>
            <p:grpSpPr bwMode="auto">
              <a:xfrm>
                <a:off x="4740" y="1230"/>
                <a:ext cx="477" cy="250"/>
                <a:chOff x="3424" y="1230"/>
                <a:chExt cx="477" cy="250"/>
              </a:xfrm>
            </p:grpSpPr>
            <p:sp>
              <p:nvSpPr>
                <p:cNvPr id="137265" name="Rectangle 54"/>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66" name="Line 55"/>
                <p:cNvSpPr>
                  <a:spLocks noChangeShapeType="1"/>
                </p:cNvSpPr>
                <p:nvPr/>
              </p:nvSpPr>
              <p:spPr bwMode="auto">
                <a:xfrm>
                  <a:off x="3674" y="1230"/>
                  <a:ext cx="0" cy="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7263" name="Text Box 56"/>
              <p:cNvSpPr txBox="1">
                <a:spLocks noChangeArrowheads="1"/>
              </p:cNvSpPr>
              <p:nvPr/>
            </p:nvSpPr>
            <p:spPr bwMode="auto">
              <a:xfrm>
                <a:off x="4758" y="1194"/>
                <a:ext cx="250"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5</a:t>
                </a:r>
              </a:p>
            </p:txBody>
          </p:sp>
          <p:sp>
            <p:nvSpPr>
              <p:cNvPr id="137264" name="Text Box 57"/>
              <p:cNvSpPr txBox="1">
                <a:spLocks noChangeArrowheads="1"/>
              </p:cNvSpPr>
              <p:nvPr/>
            </p:nvSpPr>
            <p:spPr bwMode="auto">
              <a:xfrm>
                <a:off x="4953" y="1192"/>
                <a:ext cx="31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grpSp>
        <p:sp>
          <p:nvSpPr>
            <p:cNvPr id="137230" name="Line 58"/>
            <p:cNvSpPr>
              <a:spLocks noChangeShapeType="1"/>
            </p:cNvSpPr>
            <p:nvPr/>
          </p:nvSpPr>
          <p:spPr bwMode="auto">
            <a:xfrm>
              <a:off x="3107" y="2289"/>
              <a:ext cx="317"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7231" name="Group 59"/>
            <p:cNvGrpSpPr>
              <a:grpSpLocks/>
            </p:cNvGrpSpPr>
            <p:nvPr/>
          </p:nvGrpSpPr>
          <p:grpSpPr bwMode="auto">
            <a:xfrm>
              <a:off x="3424" y="2137"/>
              <a:ext cx="524" cy="312"/>
              <a:chOff x="4740" y="1192"/>
              <a:chExt cx="524" cy="312"/>
            </a:xfrm>
          </p:grpSpPr>
          <p:grpSp>
            <p:nvGrpSpPr>
              <p:cNvPr id="137257" name="Group 60"/>
              <p:cNvGrpSpPr>
                <a:grpSpLocks/>
              </p:cNvGrpSpPr>
              <p:nvPr/>
            </p:nvGrpSpPr>
            <p:grpSpPr bwMode="auto">
              <a:xfrm>
                <a:off x="4740" y="1230"/>
                <a:ext cx="477" cy="250"/>
                <a:chOff x="3424" y="1230"/>
                <a:chExt cx="477" cy="250"/>
              </a:xfrm>
            </p:grpSpPr>
            <p:sp>
              <p:nvSpPr>
                <p:cNvPr id="137260" name="Rectangle 61"/>
                <p:cNvSpPr>
                  <a:spLocks noChangeArrowheads="1"/>
                </p:cNvSpPr>
                <p:nvPr/>
              </p:nvSpPr>
              <p:spPr bwMode="auto">
                <a:xfrm>
                  <a:off x="3424" y="1230"/>
                  <a:ext cx="477" cy="2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7261" name="Line 62"/>
                <p:cNvSpPr>
                  <a:spLocks noChangeShapeType="1"/>
                </p:cNvSpPr>
                <p:nvPr/>
              </p:nvSpPr>
              <p:spPr bwMode="auto">
                <a:xfrm>
                  <a:off x="3674" y="1230"/>
                  <a:ext cx="0" cy="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7258" name="Text Box 63"/>
              <p:cNvSpPr txBox="1">
                <a:spLocks noChangeArrowheads="1"/>
              </p:cNvSpPr>
              <p:nvPr/>
            </p:nvSpPr>
            <p:spPr bwMode="auto">
              <a:xfrm>
                <a:off x="4758" y="1194"/>
                <a:ext cx="250"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6</a:t>
                </a:r>
              </a:p>
            </p:txBody>
          </p:sp>
          <p:sp>
            <p:nvSpPr>
              <p:cNvPr id="137259" name="Text Box 64"/>
              <p:cNvSpPr txBox="1">
                <a:spLocks noChangeArrowheads="1"/>
              </p:cNvSpPr>
              <p:nvPr/>
            </p:nvSpPr>
            <p:spPr bwMode="auto">
              <a:xfrm>
                <a:off x="4953" y="1192"/>
                <a:ext cx="31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grpSp>
        <p:sp>
          <p:nvSpPr>
            <p:cNvPr id="137232" name="Line 66"/>
            <p:cNvSpPr>
              <a:spLocks noChangeShapeType="1"/>
            </p:cNvSpPr>
            <p:nvPr/>
          </p:nvSpPr>
          <p:spPr bwMode="auto">
            <a:xfrm flipH="1">
              <a:off x="2699" y="1502"/>
              <a:ext cx="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3" name="Line 67"/>
            <p:cNvSpPr>
              <a:spLocks noChangeShapeType="1"/>
            </p:cNvSpPr>
            <p:nvPr/>
          </p:nvSpPr>
          <p:spPr bwMode="auto">
            <a:xfrm flipH="1">
              <a:off x="2699" y="1820"/>
              <a:ext cx="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4" name="Line 68"/>
            <p:cNvSpPr>
              <a:spLocks noChangeShapeType="1"/>
            </p:cNvSpPr>
            <p:nvPr/>
          </p:nvSpPr>
          <p:spPr bwMode="auto">
            <a:xfrm flipH="1">
              <a:off x="2699" y="2137"/>
              <a:ext cx="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5" name="Line 69"/>
            <p:cNvSpPr>
              <a:spLocks noChangeShapeType="1"/>
            </p:cNvSpPr>
            <p:nvPr/>
          </p:nvSpPr>
          <p:spPr bwMode="auto">
            <a:xfrm flipH="1">
              <a:off x="2699" y="2455"/>
              <a:ext cx="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6" name="Line 70"/>
            <p:cNvSpPr>
              <a:spLocks noChangeShapeType="1"/>
            </p:cNvSpPr>
            <p:nvPr/>
          </p:nvSpPr>
          <p:spPr bwMode="auto">
            <a:xfrm flipH="1">
              <a:off x="2699" y="2772"/>
              <a:ext cx="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7" name="Line 71"/>
            <p:cNvSpPr>
              <a:spLocks noChangeShapeType="1"/>
            </p:cNvSpPr>
            <p:nvPr/>
          </p:nvSpPr>
          <p:spPr bwMode="auto">
            <a:xfrm flipH="1">
              <a:off x="2699" y="3090"/>
              <a:ext cx="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8" name="Line 72"/>
            <p:cNvSpPr>
              <a:spLocks noChangeShapeType="1"/>
            </p:cNvSpPr>
            <p:nvPr/>
          </p:nvSpPr>
          <p:spPr bwMode="auto">
            <a:xfrm>
              <a:off x="2971" y="1207"/>
              <a:ext cx="0" cy="222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9" name="Text Box 73"/>
            <p:cNvSpPr txBox="1">
              <a:spLocks noChangeArrowheads="1"/>
            </p:cNvSpPr>
            <p:nvPr/>
          </p:nvSpPr>
          <p:spPr bwMode="auto">
            <a:xfrm>
              <a:off x="2948" y="2455"/>
              <a:ext cx="31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sp>
          <p:nvSpPr>
            <p:cNvPr id="137240" name="Text Box 74"/>
            <p:cNvSpPr txBox="1">
              <a:spLocks noChangeArrowheads="1"/>
            </p:cNvSpPr>
            <p:nvPr/>
          </p:nvSpPr>
          <p:spPr bwMode="auto">
            <a:xfrm>
              <a:off x="2948" y="1820"/>
              <a:ext cx="31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sp>
          <p:nvSpPr>
            <p:cNvPr id="137241" name="Text Box 75"/>
            <p:cNvSpPr txBox="1">
              <a:spLocks noChangeArrowheads="1"/>
            </p:cNvSpPr>
            <p:nvPr/>
          </p:nvSpPr>
          <p:spPr bwMode="auto">
            <a:xfrm>
              <a:off x="2948" y="2757"/>
              <a:ext cx="31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sp>
          <p:nvSpPr>
            <p:cNvPr id="137242" name="Text Box 76"/>
            <p:cNvSpPr txBox="1">
              <a:spLocks noChangeArrowheads="1"/>
            </p:cNvSpPr>
            <p:nvPr/>
          </p:nvSpPr>
          <p:spPr bwMode="auto">
            <a:xfrm>
              <a:off x="2948" y="3074"/>
              <a:ext cx="31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宋体" panose="02010600030101010101" pitchFamily="2" charset="-122"/>
                </a:rPr>
                <a:t>∧</a:t>
              </a:r>
            </a:p>
          </p:txBody>
        </p:sp>
        <p:sp>
          <p:nvSpPr>
            <p:cNvPr id="137243" name="Text Box 77"/>
            <p:cNvSpPr txBox="1">
              <a:spLocks noChangeArrowheads="1"/>
            </p:cNvSpPr>
            <p:nvPr/>
          </p:nvSpPr>
          <p:spPr bwMode="auto">
            <a:xfrm>
              <a:off x="2699" y="1194"/>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A</a:t>
              </a:r>
            </a:p>
          </p:txBody>
        </p:sp>
        <p:sp>
          <p:nvSpPr>
            <p:cNvPr id="137244" name="Text Box 78"/>
            <p:cNvSpPr txBox="1">
              <a:spLocks noChangeArrowheads="1"/>
            </p:cNvSpPr>
            <p:nvPr/>
          </p:nvSpPr>
          <p:spPr bwMode="auto">
            <a:xfrm>
              <a:off x="2699" y="1489"/>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B</a:t>
              </a:r>
            </a:p>
          </p:txBody>
        </p:sp>
        <p:sp>
          <p:nvSpPr>
            <p:cNvPr id="137245" name="Text Box 79"/>
            <p:cNvSpPr txBox="1">
              <a:spLocks noChangeArrowheads="1"/>
            </p:cNvSpPr>
            <p:nvPr/>
          </p:nvSpPr>
          <p:spPr bwMode="auto">
            <a:xfrm>
              <a:off x="2699" y="1820"/>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C</a:t>
              </a:r>
            </a:p>
          </p:txBody>
        </p:sp>
        <p:sp>
          <p:nvSpPr>
            <p:cNvPr id="137246" name="Text Box 80"/>
            <p:cNvSpPr txBox="1">
              <a:spLocks noChangeArrowheads="1"/>
            </p:cNvSpPr>
            <p:nvPr/>
          </p:nvSpPr>
          <p:spPr bwMode="auto">
            <a:xfrm>
              <a:off x="2699" y="2137"/>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D</a:t>
              </a:r>
            </a:p>
          </p:txBody>
        </p:sp>
        <p:sp>
          <p:nvSpPr>
            <p:cNvPr id="137247" name="Text Box 81"/>
            <p:cNvSpPr txBox="1">
              <a:spLocks noChangeArrowheads="1"/>
            </p:cNvSpPr>
            <p:nvPr/>
          </p:nvSpPr>
          <p:spPr bwMode="auto">
            <a:xfrm>
              <a:off x="2699" y="2455"/>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E</a:t>
              </a:r>
            </a:p>
          </p:txBody>
        </p:sp>
        <p:sp>
          <p:nvSpPr>
            <p:cNvPr id="137248" name="Text Box 82"/>
            <p:cNvSpPr txBox="1">
              <a:spLocks noChangeArrowheads="1"/>
            </p:cNvSpPr>
            <p:nvPr/>
          </p:nvSpPr>
          <p:spPr bwMode="auto">
            <a:xfrm>
              <a:off x="2721" y="2782"/>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F</a:t>
              </a:r>
            </a:p>
          </p:txBody>
        </p:sp>
        <p:sp>
          <p:nvSpPr>
            <p:cNvPr id="137249" name="Text Box 83"/>
            <p:cNvSpPr txBox="1">
              <a:spLocks noChangeArrowheads="1"/>
            </p:cNvSpPr>
            <p:nvPr/>
          </p:nvSpPr>
          <p:spPr bwMode="auto">
            <a:xfrm>
              <a:off x="2699" y="3077"/>
              <a:ext cx="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t>G</a:t>
              </a:r>
            </a:p>
          </p:txBody>
        </p:sp>
        <p:sp>
          <p:nvSpPr>
            <p:cNvPr id="137250" name="Text Box 84"/>
            <p:cNvSpPr txBox="1">
              <a:spLocks noChangeArrowheads="1"/>
            </p:cNvSpPr>
            <p:nvPr/>
          </p:nvSpPr>
          <p:spPr bwMode="auto">
            <a:xfrm>
              <a:off x="2479" y="1204"/>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0</a:t>
              </a:r>
            </a:p>
          </p:txBody>
        </p:sp>
        <p:sp>
          <p:nvSpPr>
            <p:cNvPr id="137251" name="Text Box 85"/>
            <p:cNvSpPr txBox="1">
              <a:spLocks noChangeArrowheads="1"/>
            </p:cNvSpPr>
            <p:nvPr/>
          </p:nvSpPr>
          <p:spPr bwMode="auto">
            <a:xfrm>
              <a:off x="2479" y="1489"/>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1</a:t>
              </a:r>
            </a:p>
          </p:txBody>
        </p:sp>
        <p:sp>
          <p:nvSpPr>
            <p:cNvPr id="137252" name="Text Box 86"/>
            <p:cNvSpPr txBox="1">
              <a:spLocks noChangeArrowheads="1"/>
            </p:cNvSpPr>
            <p:nvPr/>
          </p:nvSpPr>
          <p:spPr bwMode="auto">
            <a:xfrm>
              <a:off x="2472" y="1807"/>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2</a:t>
              </a:r>
            </a:p>
          </p:txBody>
        </p:sp>
        <p:sp>
          <p:nvSpPr>
            <p:cNvPr id="137253" name="Text Box 87"/>
            <p:cNvSpPr txBox="1">
              <a:spLocks noChangeArrowheads="1"/>
            </p:cNvSpPr>
            <p:nvPr/>
          </p:nvSpPr>
          <p:spPr bwMode="auto">
            <a:xfrm>
              <a:off x="2479" y="2147"/>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3</a:t>
              </a:r>
            </a:p>
          </p:txBody>
        </p:sp>
        <p:sp>
          <p:nvSpPr>
            <p:cNvPr id="137254" name="Text Box 88"/>
            <p:cNvSpPr txBox="1">
              <a:spLocks noChangeArrowheads="1"/>
            </p:cNvSpPr>
            <p:nvPr/>
          </p:nvSpPr>
          <p:spPr bwMode="auto">
            <a:xfrm>
              <a:off x="2449" y="2455"/>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4</a:t>
              </a:r>
            </a:p>
          </p:txBody>
        </p:sp>
        <p:sp>
          <p:nvSpPr>
            <p:cNvPr id="137255" name="Text Box 89"/>
            <p:cNvSpPr txBox="1">
              <a:spLocks noChangeArrowheads="1"/>
            </p:cNvSpPr>
            <p:nvPr/>
          </p:nvSpPr>
          <p:spPr bwMode="auto">
            <a:xfrm>
              <a:off x="2456" y="2772"/>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5</a:t>
              </a:r>
            </a:p>
          </p:txBody>
        </p:sp>
        <p:sp>
          <p:nvSpPr>
            <p:cNvPr id="137256" name="Text Box 90"/>
            <p:cNvSpPr txBox="1">
              <a:spLocks noChangeArrowheads="1"/>
            </p:cNvSpPr>
            <p:nvPr/>
          </p:nvSpPr>
          <p:spPr bwMode="auto">
            <a:xfrm>
              <a:off x="2449" y="3077"/>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tx2"/>
                  </a:solidFill>
                  <a:latin typeface="Times New Roman" panose="02020603050405020304" pitchFamily="18" charset="0"/>
                </a:rPr>
                <a:t>6</a:t>
              </a:r>
            </a:p>
          </p:txBody>
        </p:sp>
      </p:grpSp>
      <p:sp>
        <p:nvSpPr>
          <p:cNvPr id="2" name="矩形 1"/>
          <p:cNvSpPr/>
          <p:nvPr/>
        </p:nvSpPr>
        <p:spPr>
          <a:xfrm>
            <a:off x="8123239" y="6083818"/>
            <a:ext cx="4353135" cy="461665"/>
          </a:xfrm>
          <a:prstGeom prst="rect">
            <a:avLst/>
          </a:prstGeom>
        </p:spPr>
        <p:txBody>
          <a:bodyPr wrap="square">
            <a:spAutoFit/>
          </a:bodyPr>
          <a:lstStyle/>
          <a:p>
            <a:r>
              <a:rPr lang="zh-CN" altLang="en-US" sz="2400" dirty="0">
                <a:solidFill>
                  <a:srgbClr val="0000FF"/>
                </a:solidFill>
                <a:latin typeface="楷体_GB2312" pitchFamily="49" charset="-122"/>
              </a:rPr>
              <a:t>行指针数组结构的三元组链表</a:t>
            </a:r>
            <a:endParaRPr lang="zh-CN" altLang="en-US" sz="2400" dirty="0"/>
          </a:p>
        </p:txBody>
      </p:sp>
      <p:pic>
        <p:nvPicPr>
          <p:cNvPr id="92" name="Picture 2" descr="http://ts1.mm.bing.net/th?&amp;id=HN.608022753602833226&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95124" y="4789304"/>
            <a:ext cx="969961" cy="1334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additive="base">
                                        <p:cTn id="7" dur="500" fill="hold"/>
                                        <p:tgtEl>
                                          <p:spTgt spid="92"/>
                                        </p:tgtEl>
                                        <p:attrNameLst>
                                          <p:attrName>ppt_x</p:attrName>
                                        </p:attrNameLst>
                                      </p:cBhvr>
                                      <p:tavLst>
                                        <p:tav tm="0">
                                          <p:val>
                                            <p:strVal val="#ppt_x"/>
                                          </p:val>
                                        </p:tav>
                                        <p:tav tm="100000">
                                          <p:val>
                                            <p:strVal val="#ppt_x"/>
                                          </p:val>
                                        </p:tav>
                                      </p:tavLst>
                                    </p:anim>
                                    <p:anim calcmode="lin" valueType="num">
                                      <p:cBhvr additive="base">
                                        <p:cTn id="8"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a:xfrm>
            <a:off x="407368" y="764704"/>
            <a:ext cx="6491287" cy="668338"/>
          </a:xfrm>
          <a:solidFill>
            <a:schemeClr val="bg1"/>
          </a:solidFill>
        </p:spPr>
        <p:txBody>
          <a:bodyPr/>
          <a:lstStyle/>
          <a:p>
            <a:pPr algn="ctr"/>
            <a:r>
              <a:rPr lang="en-US" altLang="zh-CN" sz="4000" b="1" dirty="0">
                <a:solidFill>
                  <a:schemeClr val="tx2"/>
                </a:solidFill>
                <a:latin typeface="华文新魏" panose="02010800040101010101" pitchFamily="2" charset="-122"/>
                <a:ea typeface="华文新魏" panose="02010800040101010101" pitchFamily="2" charset="-122"/>
              </a:rPr>
              <a:t>4</a:t>
            </a:r>
            <a:r>
              <a:rPr lang="zh-CN" altLang="en-US" sz="4000" b="1" dirty="0">
                <a:solidFill>
                  <a:schemeClr val="tx2"/>
                </a:solidFill>
                <a:latin typeface="华文新魏" panose="02010800040101010101" pitchFamily="2" charset="-122"/>
                <a:ea typeface="华文新魏" panose="02010800040101010101" pitchFamily="2" charset="-122"/>
              </a:rPr>
              <a:t>、子女指针表示</a:t>
            </a:r>
          </a:p>
        </p:txBody>
      </p:sp>
      <p:sp>
        <p:nvSpPr>
          <p:cNvPr id="385027" name="Rectangle 3"/>
          <p:cNvSpPr>
            <a:spLocks noGrp="1" noChangeArrowheads="1"/>
          </p:cNvSpPr>
          <p:nvPr>
            <p:ph idx="1"/>
          </p:nvPr>
        </p:nvSpPr>
        <p:spPr>
          <a:xfrm>
            <a:off x="1559496" y="1628800"/>
            <a:ext cx="9361040" cy="4932362"/>
          </a:xfrm>
        </p:spPr>
        <p:txBody>
          <a:bodyPr/>
          <a:lstStyle/>
          <a:p>
            <a:pPr>
              <a:lnSpc>
                <a:spcPct val="105000"/>
              </a:lnSpc>
              <a:spcBef>
                <a:spcPct val="15000"/>
              </a:spcBef>
              <a:buClr>
                <a:srgbClr val="800080"/>
              </a:buClr>
              <a:buSzPct val="50000"/>
              <a:defRPr/>
            </a:pPr>
            <a:r>
              <a:rPr lang="zh-CN" altLang="en-US" sz="3000" b="1" dirty="0">
                <a:latin typeface="Times New Roman" panose="02020603050405020304" pitchFamily="18" charset="0"/>
                <a:ea typeface="仿宋_GB2312" pitchFamily="49" charset="-122"/>
              </a:rPr>
              <a:t>一个合理的想法是在结点中存放指向每一个子女结点的指针。但由于各个结点的子女数不同，每个结点设置数目不等的指针，将很难管理。</a:t>
            </a:r>
          </a:p>
          <a:p>
            <a:pPr>
              <a:lnSpc>
                <a:spcPct val="105000"/>
              </a:lnSpc>
              <a:spcBef>
                <a:spcPct val="15000"/>
              </a:spcBef>
              <a:buClr>
                <a:srgbClr val="800080"/>
              </a:buClr>
              <a:buSzPct val="50000"/>
              <a:defRPr/>
            </a:pPr>
            <a:r>
              <a:rPr lang="zh-CN" altLang="en-US" sz="3000" b="1" dirty="0">
                <a:latin typeface="Times New Roman" panose="02020603050405020304" pitchFamily="18" charset="0"/>
                <a:ea typeface="仿宋_GB2312" pitchFamily="49" charset="-122"/>
              </a:rPr>
              <a:t>为此，设置等长的结点，每个结点包含的指针个数相等，等于树的度（</a:t>
            </a:r>
            <a:r>
              <a:rPr lang="en-US" altLang="zh-CN" sz="3000" b="1" dirty="0">
                <a:latin typeface="Times New Roman" panose="02020603050405020304" pitchFamily="18" charset="0"/>
                <a:ea typeface="仿宋_GB2312" pitchFamily="49" charset="-122"/>
              </a:rPr>
              <a:t>degree</a:t>
            </a:r>
            <a:r>
              <a:rPr lang="zh-CN" altLang="en-US" sz="3000" b="1" dirty="0">
                <a:latin typeface="Times New Roman" panose="02020603050405020304" pitchFamily="18" charset="0"/>
                <a:ea typeface="仿宋_GB2312" pitchFamily="49" charset="-122"/>
              </a:rPr>
              <a:t>）。</a:t>
            </a:r>
          </a:p>
          <a:p>
            <a:pPr>
              <a:lnSpc>
                <a:spcPct val="105000"/>
              </a:lnSpc>
              <a:spcBef>
                <a:spcPct val="15000"/>
              </a:spcBef>
              <a:buClr>
                <a:srgbClr val="800080"/>
              </a:buClr>
              <a:buSzPct val="50000"/>
              <a:defRPr/>
            </a:pPr>
            <a:r>
              <a:rPr lang="zh-CN" altLang="en-US" sz="3000" b="1" dirty="0">
                <a:latin typeface="Times New Roman" panose="02020603050405020304" pitchFamily="18" charset="0"/>
                <a:ea typeface="仿宋_GB2312" pitchFamily="49" charset="-122"/>
              </a:rPr>
              <a:t>这保证结点有足够的指针指向它的所有子女结点。但可能产生很多空闲指针，造成存储浪费。</a:t>
            </a:r>
          </a:p>
        </p:txBody>
      </p:sp>
    </p:spTree>
  </p:cSld>
  <p:clrMapOvr>
    <a:masterClrMapping/>
  </p:clrMapOvr>
  <p:transition spd="slow"/>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ext Box 22"/>
          <p:cNvSpPr txBox="1">
            <a:spLocks noChangeArrowheads="1"/>
          </p:cNvSpPr>
          <p:nvPr/>
        </p:nvSpPr>
        <p:spPr bwMode="auto">
          <a:xfrm>
            <a:off x="2590800" y="4267200"/>
            <a:ext cx="7086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3200">
                <a:solidFill>
                  <a:srgbClr val="000099"/>
                </a:solidFill>
                <a:latin typeface="Times New Roman" panose="02020603050405020304" pitchFamily="18" charset="0"/>
                <a:ea typeface="隶书" panose="02010509060101010101" pitchFamily="49" charset="-122"/>
              </a:rPr>
              <a:t>等数量的链域</a:t>
            </a:r>
            <a:endParaRPr lang="zh-CN" altLang="en-US" sz="2100">
              <a:latin typeface="Times New Roman" panose="02020603050405020304" pitchFamily="18" charset="0"/>
            </a:endParaRPr>
          </a:p>
        </p:txBody>
      </p:sp>
      <p:grpSp>
        <p:nvGrpSpPr>
          <p:cNvPr id="139267" name="Group 83"/>
          <p:cNvGrpSpPr>
            <a:grpSpLocks/>
          </p:cNvGrpSpPr>
          <p:nvPr/>
        </p:nvGrpSpPr>
        <p:grpSpPr bwMode="auto">
          <a:xfrm>
            <a:off x="2207568" y="549275"/>
            <a:ext cx="7958782" cy="4922838"/>
            <a:chOff x="538" y="355"/>
            <a:chExt cx="4900" cy="3101"/>
          </a:xfrm>
        </p:grpSpPr>
        <p:sp>
          <p:nvSpPr>
            <p:cNvPr id="139269" name="Line 2"/>
            <p:cNvSpPr>
              <a:spLocks noChangeShapeType="1"/>
            </p:cNvSpPr>
            <p:nvPr/>
          </p:nvSpPr>
          <p:spPr bwMode="auto">
            <a:xfrm>
              <a:off x="1738" y="1536"/>
              <a:ext cx="0"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0" name="Line 3"/>
            <p:cNvSpPr>
              <a:spLocks noChangeShapeType="1"/>
            </p:cNvSpPr>
            <p:nvPr/>
          </p:nvSpPr>
          <p:spPr bwMode="auto">
            <a:xfrm>
              <a:off x="1402" y="1008"/>
              <a:ext cx="336" cy="432"/>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1" name="Line 4"/>
            <p:cNvSpPr>
              <a:spLocks noChangeShapeType="1"/>
            </p:cNvSpPr>
            <p:nvPr/>
          </p:nvSpPr>
          <p:spPr bwMode="auto">
            <a:xfrm>
              <a:off x="922" y="1536"/>
              <a:ext cx="144"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2" name="Line 5"/>
            <p:cNvSpPr>
              <a:spLocks noChangeShapeType="1"/>
            </p:cNvSpPr>
            <p:nvPr/>
          </p:nvSpPr>
          <p:spPr bwMode="auto">
            <a:xfrm flipH="1">
              <a:off x="682" y="1536"/>
              <a:ext cx="144"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3" name="Line 6"/>
            <p:cNvSpPr>
              <a:spLocks noChangeShapeType="1"/>
            </p:cNvSpPr>
            <p:nvPr/>
          </p:nvSpPr>
          <p:spPr bwMode="auto">
            <a:xfrm flipH="1">
              <a:off x="922" y="1056"/>
              <a:ext cx="288"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4" name="Line 7"/>
            <p:cNvSpPr>
              <a:spLocks noChangeShapeType="1"/>
            </p:cNvSpPr>
            <p:nvPr/>
          </p:nvSpPr>
          <p:spPr bwMode="auto">
            <a:xfrm>
              <a:off x="1306" y="1056"/>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5" name="Oval 8"/>
            <p:cNvSpPr>
              <a:spLocks noChangeArrowheads="1"/>
            </p:cNvSpPr>
            <p:nvPr/>
          </p:nvSpPr>
          <p:spPr bwMode="auto">
            <a:xfrm>
              <a:off x="1162" y="81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76" name="Oval 9"/>
            <p:cNvSpPr>
              <a:spLocks noChangeArrowheads="1"/>
            </p:cNvSpPr>
            <p:nvPr/>
          </p:nvSpPr>
          <p:spPr bwMode="auto">
            <a:xfrm>
              <a:off x="1162" y="129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77" name="Oval 10"/>
            <p:cNvSpPr>
              <a:spLocks noChangeArrowheads="1"/>
            </p:cNvSpPr>
            <p:nvPr/>
          </p:nvSpPr>
          <p:spPr bwMode="auto">
            <a:xfrm>
              <a:off x="922" y="177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78" name="Oval 11"/>
            <p:cNvSpPr>
              <a:spLocks noChangeArrowheads="1"/>
            </p:cNvSpPr>
            <p:nvPr/>
          </p:nvSpPr>
          <p:spPr bwMode="auto">
            <a:xfrm>
              <a:off x="538" y="177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79" name="Oval 12"/>
            <p:cNvSpPr>
              <a:spLocks noChangeArrowheads="1"/>
            </p:cNvSpPr>
            <p:nvPr/>
          </p:nvSpPr>
          <p:spPr bwMode="auto">
            <a:xfrm>
              <a:off x="730" y="129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80" name="Oval 13"/>
            <p:cNvSpPr>
              <a:spLocks noChangeArrowheads="1"/>
            </p:cNvSpPr>
            <p:nvPr/>
          </p:nvSpPr>
          <p:spPr bwMode="auto">
            <a:xfrm>
              <a:off x="1594" y="129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81" name="Oval 14"/>
            <p:cNvSpPr>
              <a:spLocks noChangeArrowheads="1"/>
            </p:cNvSpPr>
            <p:nvPr/>
          </p:nvSpPr>
          <p:spPr bwMode="auto">
            <a:xfrm>
              <a:off x="1594" y="1776"/>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282" name="Text Box 15"/>
            <p:cNvSpPr txBox="1">
              <a:spLocks noChangeArrowheads="1"/>
            </p:cNvSpPr>
            <p:nvPr/>
          </p:nvSpPr>
          <p:spPr bwMode="auto">
            <a:xfrm>
              <a:off x="1172" y="777"/>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39283" name="Text Box 16"/>
            <p:cNvSpPr txBox="1">
              <a:spLocks noChangeArrowheads="1"/>
            </p:cNvSpPr>
            <p:nvPr/>
          </p:nvSpPr>
          <p:spPr bwMode="auto">
            <a:xfrm>
              <a:off x="746" y="1257"/>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39284" name="Text Box 17"/>
            <p:cNvSpPr txBox="1">
              <a:spLocks noChangeArrowheads="1"/>
            </p:cNvSpPr>
            <p:nvPr/>
          </p:nvSpPr>
          <p:spPr bwMode="auto">
            <a:xfrm>
              <a:off x="1172" y="1257"/>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39285" name="Text Box 18"/>
            <p:cNvSpPr txBox="1">
              <a:spLocks noChangeArrowheads="1"/>
            </p:cNvSpPr>
            <p:nvPr/>
          </p:nvSpPr>
          <p:spPr bwMode="auto">
            <a:xfrm>
              <a:off x="1610" y="1257"/>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39286" name="Text Box 19"/>
            <p:cNvSpPr txBox="1">
              <a:spLocks noChangeArrowheads="1"/>
            </p:cNvSpPr>
            <p:nvPr/>
          </p:nvSpPr>
          <p:spPr bwMode="auto">
            <a:xfrm>
              <a:off x="554" y="1752"/>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39287" name="Text Box 20"/>
            <p:cNvSpPr txBox="1">
              <a:spLocks noChangeArrowheads="1"/>
            </p:cNvSpPr>
            <p:nvPr/>
          </p:nvSpPr>
          <p:spPr bwMode="auto">
            <a:xfrm>
              <a:off x="944" y="1752"/>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39288" name="Text Box 21"/>
            <p:cNvSpPr txBox="1">
              <a:spLocks noChangeArrowheads="1"/>
            </p:cNvSpPr>
            <p:nvPr/>
          </p:nvSpPr>
          <p:spPr bwMode="auto">
            <a:xfrm>
              <a:off x="1598" y="1737"/>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sp>
          <p:nvSpPr>
            <p:cNvPr id="139289" name="Rectangle 23"/>
            <p:cNvSpPr>
              <a:spLocks noChangeArrowheads="1"/>
            </p:cNvSpPr>
            <p:nvPr/>
          </p:nvSpPr>
          <p:spPr bwMode="auto">
            <a:xfrm>
              <a:off x="696" y="3120"/>
              <a:ext cx="4440" cy="336"/>
            </a:xfrm>
            <a:prstGeom prst="rect">
              <a:avLst/>
            </a:prstGeom>
            <a:solidFill>
              <a:srgbClr val="FFFFCC"/>
            </a:solidFill>
            <a:ln w="19050">
              <a:solidFill>
                <a:srgbClr val="FF00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latin typeface="Times New Roman" panose="02020603050405020304" pitchFamily="18" charset="0"/>
                </a:rPr>
                <a:t> </a:t>
              </a:r>
              <a:r>
                <a:rPr lang="en-US" altLang="zh-CN" sz="2800">
                  <a:latin typeface="Times New Roman" panose="02020603050405020304" pitchFamily="18" charset="0"/>
                </a:rPr>
                <a:t>data </a:t>
              </a:r>
            </a:p>
          </p:txBody>
        </p:sp>
        <p:sp>
          <p:nvSpPr>
            <p:cNvPr id="139290" name="Text Box 24"/>
            <p:cNvSpPr txBox="1">
              <a:spLocks noChangeArrowheads="1"/>
            </p:cNvSpPr>
            <p:nvPr/>
          </p:nvSpPr>
          <p:spPr bwMode="auto">
            <a:xfrm>
              <a:off x="1382" y="3129"/>
              <a:ext cx="68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child</a:t>
              </a:r>
              <a:r>
                <a:rPr lang="en-US" altLang="zh-CN" sz="2800" baseline="-25000">
                  <a:latin typeface="Times New Roman" panose="02020603050405020304" pitchFamily="18" charset="0"/>
                </a:rPr>
                <a:t>1</a:t>
              </a:r>
              <a:endParaRPr lang="en-US" altLang="zh-CN" sz="2400"/>
            </a:p>
          </p:txBody>
        </p:sp>
        <p:sp>
          <p:nvSpPr>
            <p:cNvPr id="139291" name="Line 25"/>
            <p:cNvSpPr>
              <a:spLocks noChangeShapeType="1"/>
            </p:cNvSpPr>
            <p:nvPr/>
          </p:nvSpPr>
          <p:spPr bwMode="auto">
            <a:xfrm>
              <a:off x="1344" y="3120"/>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2" name="Line 26"/>
            <p:cNvSpPr>
              <a:spLocks noChangeShapeType="1"/>
            </p:cNvSpPr>
            <p:nvPr/>
          </p:nvSpPr>
          <p:spPr bwMode="auto">
            <a:xfrm>
              <a:off x="2064" y="3120"/>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3" name="Line 27"/>
            <p:cNvSpPr>
              <a:spLocks noChangeShapeType="1"/>
            </p:cNvSpPr>
            <p:nvPr/>
          </p:nvSpPr>
          <p:spPr bwMode="auto">
            <a:xfrm>
              <a:off x="4368" y="3120"/>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4" name="Text Box 28"/>
            <p:cNvSpPr txBox="1">
              <a:spLocks noChangeArrowheads="1"/>
            </p:cNvSpPr>
            <p:nvPr/>
          </p:nvSpPr>
          <p:spPr bwMode="auto">
            <a:xfrm>
              <a:off x="2112" y="3129"/>
              <a:ext cx="6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child</a:t>
              </a:r>
              <a:r>
                <a:rPr lang="en-US" altLang="zh-CN" sz="2800" baseline="-25000">
                  <a:latin typeface="Times New Roman" panose="02020603050405020304" pitchFamily="18" charset="0"/>
                </a:rPr>
                <a:t>2</a:t>
              </a:r>
              <a:endParaRPr lang="en-US" altLang="zh-CN" sz="2400"/>
            </a:p>
          </p:txBody>
        </p:sp>
        <p:sp>
          <p:nvSpPr>
            <p:cNvPr id="139295" name="Text Box 29"/>
            <p:cNvSpPr txBox="1">
              <a:spLocks noChangeArrowheads="1"/>
            </p:cNvSpPr>
            <p:nvPr/>
          </p:nvSpPr>
          <p:spPr bwMode="auto">
            <a:xfrm>
              <a:off x="2832" y="3129"/>
              <a:ext cx="6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child</a:t>
              </a:r>
              <a:r>
                <a:rPr lang="en-US" altLang="zh-CN" sz="2800" baseline="-25000">
                  <a:latin typeface="Times New Roman" panose="02020603050405020304" pitchFamily="18" charset="0"/>
                </a:rPr>
                <a:t>3</a:t>
              </a:r>
              <a:endParaRPr lang="en-US" altLang="zh-CN" sz="2400"/>
            </a:p>
          </p:txBody>
        </p:sp>
        <p:sp>
          <p:nvSpPr>
            <p:cNvPr id="139296" name="Line 30"/>
            <p:cNvSpPr>
              <a:spLocks noChangeShapeType="1"/>
            </p:cNvSpPr>
            <p:nvPr/>
          </p:nvSpPr>
          <p:spPr bwMode="auto">
            <a:xfrm>
              <a:off x="3744" y="3312"/>
              <a:ext cx="480" cy="0"/>
            </a:xfrm>
            <a:prstGeom prst="line">
              <a:avLst/>
            </a:prstGeom>
            <a:noFill/>
            <a:ln w="762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7" name="Text Box 31"/>
            <p:cNvSpPr txBox="1">
              <a:spLocks noChangeArrowheads="1"/>
            </p:cNvSpPr>
            <p:nvPr/>
          </p:nvSpPr>
          <p:spPr bwMode="auto">
            <a:xfrm>
              <a:off x="4416" y="3129"/>
              <a:ext cx="6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child</a:t>
              </a:r>
              <a:r>
                <a:rPr lang="en-US" altLang="zh-CN" sz="2800" i="1" baseline="-25000">
                  <a:latin typeface="Times New Roman" panose="02020603050405020304" pitchFamily="18" charset="0"/>
                </a:rPr>
                <a:t>d</a:t>
              </a:r>
              <a:endParaRPr lang="en-US" altLang="zh-CN" sz="2400"/>
            </a:p>
          </p:txBody>
        </p:sp>
        <p:sp>
          <p:nvSpPr>
            <p:cNvPr id="139298" name="Line 32"/>
            <p:cNvSpPr>
              <a:spLocks noChangeShapeType="1"/>
            </p:cNvSpPr>
            <p:nvPr/>
          </p:nvSpPr>
          <p:spPr bwMode="auto">
            <a:xfrm>
              <a:off x="2784" y="3120"/>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9" name="Line 33"/>
            <p:cNvSpPr>
              <a:spLocks noChangeShapeType="1"/>
            </p:cNvSpPr>
            <p:nvPr/>
          </p:nvSpPr>
          <p:spPr bwMode="auto">
            <a:xfrm>
              <a:off x="3552" y="3120"/>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0" name="Rectangle 34"/>
            <p:cNvSpPr>
              <a:spLocks noChangeArrowheads="1"/>
            </p:cNvSpPr>
            <p:nvPr/>
          </p:nvSpPr>
          <p:spPr bwMode="auto">
            <a:xfrm>
              <a:off x="3264" y="595"/>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01" name="Line 35"/>
            <p:cNvSpPr>
              <a:spLocks noChangeShapeType="1"/>
            </p:cNvSpPr>
            <p:nvPr/>
          </p:nvSpPr>
          <p:spPr bwMode="auto">
            <a:xfrm>
              <a:off x="3792" y="595"/>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2" name="Line 36"/>
            <p:cNvSpPr>
              <a:spLocks noChangeShapeType="1"/>
            </p:cNvSpPr>
            <p:nvPr/>
          </p:nvSpPr>
          <p:spPr bwMode="auto">
            <a:xfrm>
              <a:off x="3552" y="595"/>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3" name="Line 37"/>
            <p:cNvSpPr>
              <a:spLocks noChangeShapeType="1"/>
            </p:cNvSpPr>
            <p:nvPr/>
          </p:nvSpPr>
          <p:spPr bwMode="auto">
            <a:xfrm>
              <a:off x="4032" y="595"/>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4" name="Rectangle 38"/>
            <p:cNvSpPr>
              <a:spLocks noChangeArrowheads="1"/>
            </p:cNvSpPr>
            <p:nvPr/>
          </p:nvSpPr>
          <p:spPr bwMode="auto">
            <a:xfrm>
              <a:off x="4416" y="1363"/>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05" name="Line 39"/>
            <p:cNvSpPr>
              <a:spLocks noChangeShapeType="1"/>
            </p:cNvSpPr>
            <p:nvPr/>
          </p:nvSpPr>
          <p:spPr bwMode="auto">
            <a:xfrm>
              <a:off x="4704"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6" name="Line 40"/>
            <p:cNvSpPr>
              <a:spLocks noChangeShapeType="1"/>
            </p:cNvSpPr>
            <p:nvPr/>
          </p:nvSpPr>
          <p:spPr bwMode="auto">
            <a:xfrm>
              <a:off x="5184"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7" name="Rectangle 41"/>
            <p:cNvSpPr>
              <a:spLocks noChangeArrowheads="1"/>
            </p:cNvSpPr>
            <p:nvPr/>
          </p:nvSpPr>
          <p:spPr bwMode="auto">
            <a:xfrm>
              <a:off x="4416" y="2083"/>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08" name="Line 42"/>
            <p:cNvSpPr>
              <a:spLocks noChangeShapeType="1"/>
            </p:cNvSpPr>
            <p:nvPr/>
          </p:nvSpPr>
          <p:spPr bwMode="auto">
            <a:xfrm>
              <a:off x="4704"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09" name="Line 43"/>
            <p:cNvSpPr>
              <a:spLocks noChangeShapeType="1"/>
            </p:cNvSpPr>
            <p:nvPr/>
          </p:nvSpPr>
          <p:spPr bwMode="auto">
            <a:xfrm>
              <a:off x="5184"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0" name="Line 44"/>
            <p:cNvSpPr>
              <a:spLocks noChangeShapeType="1"/>
            </p:cNvSpPr>
            <p:nvPr/>
          </p:nvSpPr>
          <p:spPr bwMode="auto">
            <a:xfrm>
              <a:off x="4944"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1" name="Line 45"/>
            <p:cNvSpPr>
              <a:spLocks noChangeShapeType="1"/>
            </p:cNvSpPr>
            <p:nvPr/>
          </p:nvSpPr>
          <p:spPr bwMode="auto">
            <a:xfrm>
              <a:off x="4944"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2" name="Rectangle 46"/>
            <p:cNvSpPr>
              <a:spLocks noChangeArrowheads="1"/>
            </p:cNvSpPr>
            <p:nvPr/>
          </p:nvSpPr>
          <p:spPr bwMode="auto">
            <a:xfrm>
              <a:off x="3264" y="1363"/>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13" name="Line 47"/>
            <p:cNvSpPr>
              <a:spLocks noChangeShapeType="1"/>
            </p:cNvSpPr>
            <p:nvPr/>
          </p:nvSpPr>
          <p:spPr bwMode="auto">
            <a:xfrm>
              <a:off x="3792"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4" name="Line 48"/>
            <p:cNvSpPr>
              <a:spLocks noChangeShapeType="1"/>
            </p:cNvSpPr>
            <p:nvPr/>
          </p:nvSpPr>
          <p:spPr bwMode="auto">
            <a:xfrm>
              <a:off x="3552"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5" name="Line 49"/>
            <p:cNvSpPr>
              <a:spLocks noChangeShapeType="1"/>
            </p:cNvSpPr>
            <p:nvPr/>
          </p:nvSpPr>
          <p:spPr bwMode="auto">
            <a:xfrm>
              <a:off x="4032"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6" name="Rectangle 50"/>
            <p:cNvSpPr>
              <a:spLocks noChangeArrowheads="1"/>
            </p:cNvSpPr>
            <p:nvPr/>
          </p:nvSpPr>
          <p:spPr bwMode="auto">
            <a:xfrm>
              <a:off x="2112" y="1363"/>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17" name="Line 51"/>
            <p:cNvSpPr>
              <a:spLocks noChangeShapeType="1"/>
            </p:cNvSpPr>
            <p:nvPr/>
          </p:nvSpPr>
          <p:spPr bwMode="auto">
            <a:xfrm>
              <a:off x="2640"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8" name="Line 52"/>
            <p:cNvSpPr>
              <a:spLocks noChangeShapeType="1"/>
            </p:cNvSpPr>
            <p:nvPr/>
          </p:nvSpPr>
          <p:spPr bwMode="auto">
            <a:xfrm>
              <a:off x="2400"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19" name="Line 53"/>
            <p:cNvSpPr>
              <a:spLocks noChangeShapeType="1"/>
            </p:cNvSpPr>
            <p:nvPr/>
          </p:nvSpPr>
          <p:spPr bwMode="auto">
            <a:xfrm>
              <a:off x="2880" y="136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0" name="Rectangle 54"/>
            <p:cNvSpPr>
              <a:spLocks noChangeArrowheads="1"/>
            </p:cNvSpPr>
            <p:nvPr/>
          </p:nvSpPr>
          <p:spPr bwMode="auto">
            <a:xfrm>
              <a:off x="3168" y="2083"/>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21" name="Line 55"/>
            <p:cNvSpPr>
              <a:spLocks noChangeShapeType="1"/>
            </p:cNvSpPr>
            <p:nvPr/>
          </p:nvSpPr>
          <p:spPr bwMode="auto">
            <a:xfrm>
              <a:off x="3696"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2" name="Line 56"/>
            <p:cNvSpPr>
              <a:spLocks noChangeShapeType="1"/>
            </p:cNvSpPr>
            <p:nvPr/>
          </p:nvSpPr>
          <p:spPr bwMode="auto">
            <a:xfrm>
              <a:off x="3456"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3" name="Line 57"/>
            <p:cNvSpPr>
              <a:spLocks noChangeShapeType="1"/>
            </p:cNvSpPr>
            <p:nvPr/>
          </p:nvSpPr>
          <p:spPr bwMode="auto">
            <a:xfrm>
              <a:off x="3936"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4" name="Rectangle 58"/>
            <p:cNvSpPr>
              <a:spLocks noChangeArrowheads="1"/>
            </p:cNvSpPr>
            <p:nvPr/>
          </p:nvSpPr>
          <p:spPr bwMode="auto">
            <a:xfrm>
              <a:off x="2016" y="2083"/>
              <a:ext cx="1008" cy="288"/>
            </a:xfrm>
            <a:prstGeom prst="rect">
              <a:avLst/>
            </a:prstGeom>
            <a:solidFill>
              <a:srgbClr val="FFFFFF"/>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9325" name="Line 59"/>
            <p:cNvSpPr>
              <a:spLocks noChangeShapeType="1"/>
            </p:cNvSpPr>
            <p:nvPr/>
          </p:nvSpPr>
          <p:spPr bwMode="auto">
            <a:xfrm>
              <a:off x="2544"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6" name="Line 60"/>
            <p:cNvSpPr>
              <a:spLocks noChangeShapeType="1"/>
            </p:cNvSpPr>
            <p:nvPr/>
          </p:nvSpPr>
          <p:spPr bwMode="auto">
            <a:xfrm>
              <a:off x="2304"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7" name="Line 61"/>
            <p:cNvSpPr>
              <a:spLocks noChangeShapeType="1"/>
            </p:cNvSpPr>
            <p:nvPr/>
          </p:nvSpPr>
          <p:spPr bwMode="auto">
            <a:xfrm>
              <a:off x="2784" y="2083"/>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28" name="Text Box 62"/>
            <p:cNvSpPr txBox="1">
              <a:spLocks noChangeArrowheads="1"/>
            </p:cNvSpPr>
            <p:nvPr/>
          </p:nvSpPr>
          <p:spPr bwMode="auto">
            <a:xfrm>
              <a:off x="3274" y="556"/>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39329" name="Text Box 63"/>
            <p:cNvSpPr txBox="1">
              <a:spLocks noChangeArrowheads="1"/>
            </p:cNvSpPr>
            <p:nvPr/>
          </p:nvSpPr>
          <p:spPr bwMode="auto">
            <a:xfrm>
              <a:off x="2112" y="1324"/>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39330" name="Text Box 64"/>
            <p:cNvSpPr txBox="1">
              <a:spLocks noChangeArrowheads="1"/>
            </p:cNvSpPr>
            <p:nvPr/>
          </p:nvSpPr>
          <p:spPr bwMode="auto">
            <a:xfrm>
              <a:off x="3274" y="1324"/>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39331" name="Text Box 65"/>
            <p:cNvSpPr txBox="1">
              <a:spLocks noChangeArrowheads="1"/>
            </p:cNvSpPr>
            <p:nvPr/>
          </p:nvSpPr>
          <p:spPr bwMode="auto">
            <a:xfrm>
              <a:off x="4426" y="1324"/>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39332" name="Text Box 66"/>
            <p:cNvSpPr txBox="1">
              <a:spLocks noChangeArrowheads="1"/>
            </p:cNvSpPr>
            <p:nvPr/>
          </p:nvSpPr>
          <p:spPr bwMode="auto">
            <a:xfrm>
              <a:off x="2026" y="2044"/>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39333" name="Text Box 67"/>
            <p:cNvSpPr txBox="1">
              <a:spLocks noChangeArrowheads="1"/>
            </p:cNvSpPr>
            <p:nvPr/>
          </p:nvSpPr>
          <p:spPr bwMode="auto">
            <a:xfrm>
              <a:off x="3168" y="2044"/>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39334" name="Text Box 68"/>
            <p:cNvSpPr txBox="1">
              <a:spLocks noChangeArrowheads="1"/>
            </p:cNvSpPr>
            <p:nvPr/>
          </p:nvSpPr>
          <p:spPr bwMode="auto">
            <a:xfrm>
              <a:off x="4414" y="2044"/>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sp>
          <p:nvSpPr>
            <p:cNvPr id="139335" name="Line 69"/>
            <p:cNvSpPr>
              <a:spLocks noChangeShapeType="1"/>
            </p:cNvSpPr>
            <p:nvPr/>
          </p:nvSpPr>
          <p:spPr bwMode="auto">
            <a:xfrm flipH="1">
              <a:off x="2208" y="1507"/>
              <a:ext cx="336" cy="576"/>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36" name="Line 70"/>
            <p:cNvSpPr>
              <a:spLocks noChangeShapeType="1"/>
            </p:cNvSpPr>
            <p:nvPr/>
          </p:nvSpPr>
          <p:spPr bwMode="auto">
            <a:xfrm>
              <a:off x="2784" y="1507"/>
              <a:ext cx="528" cy="576"/>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37" name="Line 71"/>
            <p:cNvSpPr>
              <a:spLocks noChangeShapeType="1"/>
            </p:cNvSpPr>
            <p:nvPr/>
          </p:nvSpPr>
          <p:spPr bwMode="auto">
            <a:xfrm flipH="1">
              <a:off x="4608" y="1507"/>
              <a:ext cx="240" cy="576"/>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38" name="Line 72"/>
            <p:cNvSpPr>
              <a:spLocks noChangeShapeType="1"/>
            </p:cNvSpPr>
            <p:nvPr/>
          </p:nvSpPr>
          <p:spPr bwMode="auto">
            <a:xfrm flipH="1">
              <a:off x="2352" y="739"/>
              <a:ext cx="1344" cy="624"/>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39" name="Line 73"/>
            <p:cNvSpPr>
              <a:spLocks noChangeShapeType="1"/>
            </p:cNvSpPr>
            <p:nvPr/>
          </p:nvSpPr>
          <p:spPr bwMode="auto">
            <a:xfrm flipH="1">
              <a:off x="3408" y="739"/>
              <a:ext cx="528" cy="624"/>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40" name="Line 74"/>
            <p:cNvSpPr>
              <a:spLocks noChangeShapeType="1"/>
            </p:cNvSpPr>
            <p:nvPr/>
          </p:nvSpPr>
          <p:spPr bwMode="auto">
            <a:xfrm>
              <a:off x="4128" y="739"/>
              <a:ext cx="432" cy="624"/>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41" name="Line 75"/>
            <p:cNvSpPr>
              <a:spLocks noChangeShapeType="1"/>
            </p:cNvSpPr>
            <p:nvPr/>
          </p:nvSpPr>
          <p:spPr bwMode="auto">
            <a:xfrm flipH="1">
              <a:off x="3504" y="355"/>
              <a:ext cx="192" cy="24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42" name="Text Box 76"/>
            <p:cNvSpPr txBox="1">
              <a:spLocks noChangeArrowheads="1"/>
            </p:cNvSpPr>
            <p:nvPr/>
          </p:nvSpPr>
          <p:spPr bwMode="auto">
            <a:xfrm>
              <a:off x="3516" y="1248"/>
              <a:ext cx="782"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Times New Roman" panose="02020603050405020304" pitchFamily="18" charset="0"/>
                  <a:sym typeface="Symbol" panose="05050102010706020507" pitchFamily="18" charset="2"/>
                </a:rPr>
                <a:t>  </a:t>
              </a:r>
              <a:endParaRPr lang="en-US" altLang="zh-CN" sz="3200">
                <a:solidFill>
                  <a:schemeClr val="tx2"/>
                </a:solidFill>
                <a:latin typeface="Times New Roman" panose="02020603050405020304" pitchFamily="18" charset="0"/>
                <a:sym typeface="Symbol" panose="05050102010706020507" pitchFamily="18" charset="2"/>
              </a:endParaRPr>
            </a:p>
          </p:txBody>
        </p:sp>
        <p:sp>
          <p:nvSpPr>
            <p:cNvPr id="139343" name="Text Box 77"/>
            <p:cNvSpPr txBox="1">
              <a:spLocks noChangeArrowheads="1"/>
            </p:cNvSpPr>
            <p:nvPr/>
          </p:nvSpPr>
          <p:spPr bwMode="auto">
            <a:xfrm>
              <a:off x="3408" y="1967"/>
              <a:ext cx="782"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Times New Roman" panose="02020603050405020304" pitchFamily="18" charset="0"/>
                  <a:sym typeface="Symbol" panose="05050102010706020507" pitchFamily="18" charset="2"/>
                </a:rPr>
                <a:t>  </a:t>
              </a:r>
              <a:endParaRPr lang="en-US" altLang="zh-CN" sz="3200">
                <a:solidFill>
                  <a:schemeClr val="tx2"/>
                </a:solidFill>
                <a:latin typeface="Times New Roman" panose="02020603050405020304" pitchFamily="18" charset="0"/>
                <a:sym typeface="Symbol" panose="05050102010706020507" pitchFamily="18" charset="2"/>
              </a:endParaRPr>
            </a:p>
          </p:txBody>
        </p:sp>
        <p:sp>
          <p:nvSpPr>
            <p:cNvPr id="139344" name="Text Box 78"/>
            <p:cNvSpPr txBox="1">
              <a:spLocks noChangeArrowheads="1"/>
            </p:cNvSpPr>
            <p:nvPr/>
          </p:nvSpPr>
          <p:spPr bwMode="auto">
            <a:xfrm>
              <a:off x="2256" y="1967"/>
              <a:ext cx="782"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dirty="0">
                  <a:solidFill>
                    <a:schemeClr val="tx2"/>
                  </a:solidFill>
                  <a:latin typeface="Times New Roman" panose="02020603050405020304" pitchFamily="18" charset="0"/>
                  <a:sym typeface="Symbol" panose="05050102010706020507" pitchFamily="18" charset="2"/>
                </a:rPr>
                <a:t>  </a:t>
              </a:r>
              <a:endParaRPr lang="en-US" altLang="zh-CN" sz="3200" dirty="0">
                <a:solidFill>
                  <a:schemeClr val="tx2"/>
                </a:solidFill>
                <a:latin typeface="Times New Roman" panose="02020603050405020304" pitchFamily="18" charset="0"/>
                <a:sym typeface="Symbol" panose="05050102010706020507" pitchFamily="18" charset="2"/>
              </a:endParaRPr>
            </a:p>
          </p:txBody>
        </p:sp>
        <p:sp>
          <p:nvSpPr>
            <p:cNvPr id="139345" name="Text Box 79"/>
            <p:cNvSpPr txBox="1">
              <a:spLocks noChangeArrowheads="1"/>
            </p:cNvSpPr>
            <p:nvPr/>
          </p:nvSpPr>
          <p:spPr bwMode="auto">
            <a:xfrm>
              <a:off x="4656" y="1967"/>
              <a:ext cx="782"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Times New Roman" panose="02020603050405020304" pitchFamily="18" charset="0"/>
                  <a:sym typeface="Symbol" panose="05050102010706020507" pitchFamily="18" charset="2"/>
                </a:rPr>
                <a:t>  </a:t>
              </a:r>
              <a:endParaRPr lang="en-US" altLang="zh-CN" sz="3200">
                <a:solidFill>
                  <a:schemeClr val="tx2"/>
                </a:solidFill>
                <a:latin typeface="Times New Roman" panose="02020603050405020304" pitchFamily="18" charset="0"/>
                <a:sym typeface="Symbol" panose="05050102010706020507" pitchFamily="18" charset="2"/>
              </a:endParaRPr>
            </a:p>
          </p:txBody>
        </p:sp>
        <p:sp>
          <p:nvSpPr>
            <p:cNvPr id="139346" name="Text Box 80"/>
            <p:cNvSpPr txBox="1">
              <a:spLocks noChangeArrowheads="1"/>
            </p:cNvSpPr>
            <p:nvPr/>
          </p:nvSpPr>
          <p:spPr bwMode="auto">
            <a:xfrm>
              <a:off x="4896" y="1267"/>
              <a:ext cx="536"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Times New Roman" panose="02020603050405020304" pitchFamily="18" charset="0"/>
                  <a:sym typeface="Symbol" panose="05050102010706020507" pitchFamily="18" charset="2"/>
                </a:rPr>
                <a:t> </a:t>
              </a:r>
              <a:endParaRPr lang="en-US" altLang="zh-CN" sz="3200">
                <a:solidFill>
                  <a:schemeClr val="tx2"/>
                </a:solidFill>
                <a:latin typeface="Times New Roman" panose="02020603050405020304" pitchFamily="18" charset="0"/>
                <a:sym typeface="Symbol" panose="05050102010706020507" pitchFamily="18" charset="2"/>
              </a:endParaRPr>
            </a:p>
          </p:txBody>
        </p:sp>
        <p:sp>
          <p:nvSpPr>
            <p:cNvPr id="139347" name="Text Box 81"/>
            <p:cNvSpPr txBox="1">
              <a:spLocks noChangeArrowheads="1"/>
            </p:cNvSpPr>
            <p:nvPr/>
          </p:nvSpPr>
          <p:spPr bwMode="auto">
            <a:xfrm>
              <a:off x="2832" y="1267"/>
              <a:ext cx="290"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600">
                  <a:solidFill>
                    <a:schemeClr val="tx2"/>
                  </a:solidFill>
                  <a:latin typeface="Times New Roman" panose="02020603050405020304" pitchFamily="18" charset="0"/>
                  <a:sym typeface="Symbol" panose="05050102010706020507" pitchFamily="18" charset="2"/>
                </a:rPr>
                <a:t></a:t>
              </a:r>
              <a:endParaRPr lang="en-US" altLang="zh-CN" sz="3200">
                <a:solidFill>
                  <a:schemeClr val="tx2"/>
                </a:solidFill>
                <a:latin typeface="Times New Roman" panose="02020603050405020304" pitchFamily="18" charset="0"/>
                <a:sym typeface="Symbol" panose="05050102010706020507" pitchFamily="18" charset="2"/>
              </a:endParaRPr>
            </a:p>
          </p:txBody>
        </p:sp>
      </p:grpSp>
      <p:sp>
        <p:nvSpPr>
          <p:cNvPr id="139268" name="Text Box 82" descr="白色大理石"/>
          <p:cNvSpPr txBox="1">
            <a:spLocks noChangeArrowheads="1"/>
          </p:cNvSpPr>
          <p:nvPr/>
        </p:nvSpPr>
        <p:spPr bwMode="auto">
          <a:xfrm>
            <a:off x="1733064" y="3479512"/>
            <a:ext cx="2704588" cy="584775"/>
          </a:xfrm>
          <a:prstGeom prst="rect">
            <a:avLst/>
          </a:prstGeom>
          <a:blipFill dpi="0" rotWithShape="0">
            <a:blip r:embed="rId2"/>
            <a:srcRect/>
            <a:tile tx="0" ty="0" sx="100000" sy="100000" flip="none" algn="tl"/>
          </a:blip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dirty="0">
                <a:latin typeface="Times New Roman" panose="02020603050405020304" pitchFamily="18" charset="0"/>
                <a:ea typeface="隶书" panose="02010509060101010101" pitchFamily="49" charset="-122"/>
              </a:rPr>
              <a:t>空链域</a:t>
            </a:r>
            <a:r>
              <a:rPr lang="en-US" altLang="zh-CN" sz="3200" dirty="0">
                <a:latin typeface="Times New Roman" panose="02020603050405020304" pitchFamily="18" charset="0"/>
                <a:ea typeface="隶书" panose="02010509060101010101" pitchFamily="49" charset="-122"/>
              </a:rPr>
              <a:t>2</a:t>
            </a:r>
            <a:r>
              <a:rPr lang="en-US" altLang="zh-CN" sz="3200" i="1" dirty="0">
                <a:latin typeface="Times New Roman" panose="02020603050405020304" pitchFamily="18" charset="0"/>
                <a:ea typeface="隶书" panose="02010509060101010101" pitchFamily="49" charset="-122"/>
              </a:rPr>
              <a:t>n</a:t>
            </a:r>
            <a:r>
              <a:rPr lang="en-US" altLang="zh-CN" sz="3200" dirty="0">
                <a:latin typeface="Times New Roman" panose="02020603050405020304" pitchFamily="18" charset="0"/>
                <a:ea typeface="隶书" panose="02010509060101010101" pitchFamily="49" charset="-122"/>
              </a:rPr>
              <a:t>+1</a:t>
            </a:r>
            <a:r>
              <a:rPr lang="zh-CN" altLang="zh-CN" sz="3200" dirty="0">
                <a:latin typeface="Times New Roman" panose="02020603050405020304" pitchFamily="18" charset="0"/>
                <a:ea typeface="隶书" panose="02010509060101010101" pitchFamily="49" charset="-122"/>
              </a:rPr>
              <a:t>个</a:t>
            </a:r>
            <a:endParaRPr lang="zh-CN" altLang="en-US" sz="2400" dirty="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535427" y="0"/>
            <a:ext cx="6408738" cy="823912"/>
          </a:xfrm>
        </p:spPr>
        <p:txBody>
          <a:bodyPr/>
          <a:lstStyle/>
          <a:p>
            <a:r>
              <a:rPr lang="zh-CN" altLang="en-US" sz="4000" b="1" dirty="0">
                <a:ea typeface="华文新魏" panose="02010800040101010101" pitchFamily="2" charset="-122"/>
              </a:rPr>
              <a:t>树和森林的概念</a:t>
            </a:r>
          </a:p>
        </p:txBody>
      </p:sp>
      <p:sp>
        <p:nvSpPr>
          <p:cNvPr id="306179" name="Rectangle 3"/>
          <p:cNvSpPr>
            <a:spLocks noGrp="1" noChangeArrowheads="1"/>
          </p:cNvSpPr>
          <p:nvPr>
            <p:ph idx="1"/>
          </p:nvPr>
        </p:nvSpPr>
        <p:spPr>
          <a:xfrm>
            <a:off x="1271464" y="1125538"/>
            <a:ext cx="10441160" cy="5029200"/>
          </a:xfrm>
        </p:spPr>
        <p:txBody>
          <a:bodyPr/>
          <a:lstStyle/>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两种树：自由树与有根树。   </a:t>
            </a:r>
          </a:p>
          <a:p>
            <a:pPr marL="571500" indent="-571500">
              <a:lnSpc>
                <a:spcPct val="105000"/>
              </a:lnSpc>
              <a:buClr>
                <a:srgbClr val="800080"/>
              </a:buClr>
              <a:buFont typeface="+mj-ea"/>
              <a:buAutoNum type="ea1JpnChsDbPeriod"/>
              <a:defRPr/>
            </a:pPr>
            <a:r>
              <a:rPr lang="zh-CN" altLang="en-US" sz="3000" b="1" dirty="0">
                <a:latin typeface="Times New Roman" panose="02020603050405020304" pitchFamily="18" charset="0"/>
                <a:ea typeface="仿宋_GB2312" pitchFamily="49" charset="-122"/>
              </a:rPr>
              <a:t>自由树：</a:t>
            </a:r>
          </a:p>
          <a:p>
            <a:pPr>
              <a:lnSpc>
                <a:spcPct val="110000"/>
              </a:lnSpc>
              <a:spcBef>
                <a:spcPct val="15000"/>
              </a:spcBef>
              <a:buClr>
                <a:srgbClr val="800080"/>
              </a:buClr>
              <a:buSzPct val="50000"/>
              <a:buFont typeface="Wingdings" panose="05000000000000000000" pitchFamily="2" charset="2"/>
              <a:buNone/>
              <a:defRPr/>
            </a:pPr>
            <a:r>
              <a:rPr lang="zh-CN" altLang="en-US" sz="3000" b="1" dirty="0">
                <a:latin typeface="Times New Roman" panose="02020603050405020304" pitchFamily="18" charset="0"/>
                <a:ea typeface="仿宋_GB2312" pitchFamily="49" charset="-122"/>
              </a:rPr>
              <a:t>	</a:t>
            </a:r>
            <a:r>
              <a:rPr lang="zh-CN" altLang="en-US" sz="2400" dirty="0"/>
              <a:t>一棵自由树 </a:t>
            </a:r>
            <a:r>
              <a:rPr lang="en-US" altLang="zh-CN" sz="2400" dirty="0" err="1"/>
              <a:t>Tf</a:t>
            </a:r>
            <a:r>
              <a:rPr lang="en-US" altLang="zh-CN" sz="2400" dirty="0"/>
              <a:t> </a:t>
            </a:r>
            <a:r>
              <a:rPr lang="zh-CN" altLang="en-US" sz="2400" dirty="0"/>
              <a:t>可定义为一个二元组</a:t>
            </a:r>
          </a:p>
          <a:p>
            <a:pPr>
              <a:lnSpc>
                <a:spcPct val="110000"/>
              </a:lnSpc>
              <a:spcBef>
                <a:spcPct val="15000"/>
              </a:spcBef>
              <a:buClr>
                <a:srgbClr val="800080"/>
              </a:buClr>
              <a:buSzPct val="50000"/>
              <a:buFont typeface="Wingdings" panose="05000000000000000000" pitchFamily="2" charset="2"/>
              <a:buNone/>
              <a:defRPr/>
            </a:pPr>
            <a:r>
              <a:rPr lang="zh-CN" altLang="en-US" sz="2400" dirty="0"/>
              <a:t>			 </a:t>
            </a:r>
            <a:r>
              <a:rPr lang="en-US" altLang="zh-CN" sz="2400" dirty="0" err="1"/>
              <a:t>Tf</a:t>
            </a:r>
            <a:r>
              <a:rPr lang="en-US" altLang="zh-CN" sz="2400" dirty="0"/>
              <a:t> = (V, E) </a:t>
            </a:r>
          </a:p>
          <a:p>
            <a:pPr>
              <a:lnSpc>
                <a:spcPct val="110000"/>
              </a:lnSpc>
              <a:spcBef>
                <a:spcPct val="15000"/>
              </a:spcBef>
              <a:buClr>
                <a:srgbClr val="800080"/>
              </a:buClr>
              <a:buSzPct val="50000"/>
              <a:buFont typeface="Wingdings" panose="05000000000000000000" pitchFamily="2" charset="2"/>
              <a:buNone/>
              <a:defRPr/>
            </a:pPr>
            <a:r>
              <a:rPr lang="en-US" altLang="zh-CN" sz="2400" dirty="0"/>
              <a:t>	</a:t>
            </a:r>
            <a:r>
              <a:rPr lang="zh-CN" altLang="en-US" sz="2400" dirty="0"/>
              <a:t>其中</a:t>
            </a:r>
            <a:r>
              <a:rPr lang="en-US" altLang="zh-CN" sz="2400" dirty="0"/>
              <a:t>V = {v1, ..., </a:t>
            </a:r>
            <a:r>
              <a:rPr lang="en-US" altLang="zh-CN" sz="2400" dirty="0" err="1"/>
              <a:t>vn</a:t>
            </a:r>
            <a:r>
              <a:rPr lang="en-US" altLang="zh-CN" sz="2400" dirty="0"/>
              <a:t>} </a:t>
            </a:r>
            <a:r>
              <a:rPr lang="zh-CN" altLang="en-US" sz="2400" dirty="0"/>
              <a:t>是由 </a:t>
            </a:r>
            <a:r>
              <a:rPr lang="en-US" altLang="zh-CN" sz="2400" dirty="0"/>
              <a:t>n (n</a:t>
            </a:r>
            <a:r>
              <a:rPr lang="zh-CN" altLang="en-US" sz="2400" dirty="0"/>
              <a:t>＞</a:t>
            </a:r>
            <a:r>
              <a:rPr lang="en-US" altLang="zh-CN" sz="2400" dirty="0"/>
              <a:t>0) </a:t>
            </a:r>
            <a:r>
              <a:rPr lang="zh-CN" altLang="en-US" sz="2400" dirty="0"/>
              <a:t>个元素组成的有限非空集合，称为</a:t>
            </a:r>
            <a:r>
              <a:rPr lang="zh-CN" altLang="en-US" sz="2400" u="sng" dirty="0">
                <a:solidFill>
                  <a:srgbClr val="C00000"/>
                </a:solidFill>
              </a:rPr>
              <a:t>顶点集合</a:t>
            </a:r>
            <a:r>
              <a:rPr lang="zh-CN" altLang="en-US" sz="2400" dirty="0"/>
              <a:t>。</a:t>
            </a:r>
            <a:r>
              <a:rPr lang="en-US" altLang="zh-CN" sz="2400" dirty="0"/>
              <a:t>E = {(vi, </a:t>
            </a:r>
            <a:r>
              <a:rPr lang="en-US" altLang="zh-CN" sz="2400" dirty="0" err="1"/>
              <a:t>vj</a:t>
            </a:r>
            <a:r>
              <a:rPr lang="en-US" altLang="zh-CN" sz="2400" dirty="0"/>
              <a:t>) | vi, </a:t>
            </a:r>
            <a:r>
              <a:rPr lang="en-US" altLang="zh-CN" sz="2400" dirty="0" err="1"/>
              <a:t>vj</a:t>
            </a:r>
            <a:r>
              <a:rPr lang="en-US" altLang="zh-CN" sz="2400" dirty="0"/>
              <a:t> </a:t>
            </a:r>
            <a:r>
              <a:rPr lang="en-US" altLang="zh-CN" sz="2400" dirty="0">
                <a:sym typeface="Symbol" panose="05050102010706020507" pitchFamily="18" charset="2"/>
              </a:rPr>
              <a:t></a:t>
            </a:r>
            <a:r>
              <a:rPr lang="en-US" altLang="zh-CN" sz="2400" dirty="0"/>
              <a:t>V, 1≤i, </a:t>
            </a:r>
            <a:r>
              <a:rPr lang="en-US" altLang="zh-CN" sz="2400" dirty="0" err="1"/>
              <a:t>j≤n</a:t>
            </a:r>
            <a:r>
              <a:rPr lang="en-US" altLang="zh-CN" sz="2400" dirty="0"/>
              <a:t>} </a:t>
            </a:r>
            <a:r>
              <a:rPr lang="zh-CN" altLang="en-US" sz="2400" dirty="0"/>
              <a:t>是</a:t>
            </a:r>
            <a:r>
              <a:rPr lang="en-US" altLang="zh-CN" sz="2400" dirty="0"/>
              <a:t>n-1</a:t>
            </a:r>
            <a:r>
              <a:rPr lang="zh-CN" altLang="en-US" sz="2400" dirty="0"/>
              <a:t>个序对的集合，称为</a:t>
            </a:r>
            <a:r>
              <a:rPr lang="zh-CN" altLang="en-US" sz="2400" u="sng" dirty="0">
                <a:solidFill>
                  <a:srgbClr val="C00000"/>
                </a:solidFill>
              </a:rPr>
              <a:t>边集合</a:t>
            </a:r>
            <a:r>
              <a:rPr lang="zh-CN" altLang="en-US" sz="2400" dirty="0"/>
              <a:t>，</a:t>
            </a:r>
            <a:r>
              <a:rPr lang="en-US" altLang="zh-CN" sz="2400" dirty="0"/>
              <a:t>E </a:t>
            </a:r>
            <a:r>
              <a:rPr lang="zh-CN" altLang="en-US" sz="2400" dirty="0"/>
              <a:t>中的元素 </a:t>
            </a:r>
            <a:r>
              <a:rPr lang="en-US" altLang="zh-CN" sz="2400" dirty="0"/>
              <a:t>(vi, </a:t>
            </a:r>
            <a:r>
              <a:rPr lang="en-US" altLang="zh-CN" sz="2400" dirty="0" err="1"/>
              <a:t>vj</a:t>
            </a:r>
            <a:r>
              <a:rPr lang="zh-CN" altLang="en-US" sz="2400" dirty="0"/>
              <a:t>）称为边或分支。</a:t>
            </a:r>
          </a:p>
        </p:txBody>
      </p:sp>
      <p:grpSp>
        <p:nvGrpSpPr>
          <p:cNvPr id="29700" name="Group 4"/>
          <p:cNvGrpSpPr>
            <a:grpSpLocks/>
          </p:cNvGrpSpPr>
          <p:nvPr/>
        </p:nvGrpSpPr>
        <p:grpSpPr bwMode="auto">
          <a:xfrm>
            <a:off x="3844926" y="4809579"/>
            <a:ext cx="4537075" cy="1355725"/>
            <a:chOff x="3458" y="10164"/>
            <a:chExt cx="3926" cy="1290"/>
          </a:xfrm>
        </p:grpSpPr>
        <p:grpSp>
          <p:nvGrpSpPr>
            <p:cNvPr id="29701" name="Group 5"/>
            <p:cNvGrpSpPr>
              <a:grpSpLocks/>
            </p:cNvGrpSpPr>
            <p:nvPr/>
          </p:nvGrpSpPr>
          <p:grpSpPr bwMode="auto">
            <a:xfrm>
              <a:off x="3458" y="10164"/>
              <a:ext cx="1608" cy="1245"/>
              <a:chOff x="2138" y="10149"/>
              <a:chExt cx="1608" cy="1245"/>
            </a:xfrm>
          </p:grpSpPr>
          <p:sp>
            <p:nvSpPr>
              <p:cNvPr id="29714" name="Oval 6"/>
              <p:cNvSpPr>
                <a:spLocks noChangeArrowheads="1"/>
              </p:cNvSpPr>
              <p:nvPr/>
            </p:nvSpPr>
            <p:spPr bwMode="auto">
              <a:xfrm>
                <a:off x="3564" y="10149"/>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15" name="Line 7"/>
              <p:cNvSpPr>
                <a:spLocks noChangeShapeType="1"/>
              </p:cNvSpPr>
              <p:nvPr/>
            </p:nvSpPr>
            <p:spPr bwMode="auto">
              <a:xfrm>
                <a:off x="2850" y="10245"/>
                <a:ext cx="72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6" name="Oval 8"/>
              <p:cNvSpPr>
                <a:spLocks noChangeArrowheads="1"/>
              </p:cNvSpPr>
              <p:nvPr/>
            </p:nvSpPr>
            <p:spPr bwMode="auto">
              <a:xfrm>
                <a:off x="2678" y="10149"/>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17" name="Line 9"/>
              <p:cNvSpPr>
                <a:spLocks noChangeShapeType="1"/>
              </p:cNvSpPr>
              <p:nvPr/>
            </p:nvSpPr>
            <p:spPr bwMode="auto">
              <a:xfrm flipH="1">
                <a:off x="2294" y="10305"/>
                <a:ext cx="406" cy="40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8" name="Oval 10"/>
              <p:cNvSpPr>
                <a:spLocks noChangeArrowheads="1"/>
              </p:cNvSpPr>
              <p:nvPr/>
            </p:nvSpPr>
            <p:spPr bwMode="auto">
              <a:xfrm>
                <a:off x="2138" y="10680"/>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19" name="Line 11"/>
              <p:cNvSpPr>
                <a:spLocks noChangeShapeType="1"/>
              </p:cNvSpPr>
              <p:nvPr/>
            </p:nvSpPr>
            <p:spPr bwMode="auto">
              <a:xfrm flipH="1">
                <a:off x="3194" y="10320"/>
                <a:ext cx="406" cy="40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0" name="Oval 12"/>
              <p:cNvSpPr>
                <a:spLocks noChangeArrowheads="1"/>
              </p:cNvSpPr>
              <p:nvPr/>
            </p:nvSpPr>
            <p:spPr bwMode="auto">
              <a:xfrm>
                <a:off x="3038" y="10695"/>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21" name="Line 13"/>
              <p:cNvSpPr>
                <a:spLocks noChangeShapeType="1"/>
              </p:cNvSpPr>
              <p:nvPr/>
            </p:nvSpPr>
            <p:spPr bwMode="auto">
              <a:xfrm>
                <a:off x="2280" y="10845"/>
                <a:ext cx="480"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2" name="Oval 14"/>
              <p:cNvSpPr>
                <a:spLocks noChangeArrowheads="1"/>
              </p:cNvSpPr>
              <p:nvPr/>
            </p:nvSpPr>
            <p:spPr bwMode="auto">
              <a:xfrm>
                <a:off x="3534" y="11214"/>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23" name="Line 15"/>
              <p:cNvSpPr>
                <a:spLocks noChangeShapeType="1"/>
              </p:cNvSpPr>
              <p:nvPr/>
            </p:nvSpPr>
            <p:spPr bwMode="auto">
              <a:xfrm>
                <a:off x="2820" y="11310"/>
                <a:ext cx="72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4" name="Oval 16"/>
              <p:cNvSpPr>
                <a:spLocks noChangeArrowheads="1"/>
              </p:cNvSpPr>
              <p:nvPr/>
            </p:nvSpPr>
            <p:spPr bwMode="auto">
              <a:xfrm>
                <a:off x="2680" y="11214"/>
                <a:ext cx="180"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grpSp>
          <p:nvGrpSpPr>
            <p:cNvPr id="29702" name="Group 17"/>
            <p:cNvGrpSpPr>
              <a:grpSpLocks/>
            </p:cNvGrpSpPr>
            <p:nvPr/>
          </p:nvGrpSpPr>
          <p:grpSpPr bwMode="auto">
            <a:xfrm>
              <a:off x="5648" y="10194"/>
              <a:ext cx="1736" cy="1260"/>
              <a:chOff x="5648" y="10194"/>
              <a:chExt cx="1736" cy="1260"/>
            </a:xfrm>
          </p:grpSpPr>
          <p:sp>
            <p:nvSpPr>
              <p:cNvPr id="29703" name="Line 18"/>
              <p:cNvSpPr>
                <a:spLocks noChangeShapeType="1"/>
              </p:cNvSpPr>
              <p:nvPr/>
            </p:nvSpPr>
            <p:spPr bwMode="auto">
              <a:xfrm flipV="1">
                <a:off x="6330" y="10905"/>
                <a:ext cx="394" cy="39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4" name="Oval 19"/>
              <p:cNvSpPr>
                <a:spLocks noChangeArrowheads="1"/>
              </p:cNvSpPr>
              <p:nvPr/>
            </p:nvSpPr>
            <p:spPr bwMode="auto">
              <a:xfrm>
                <a:off x="6166" y="10194"/>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05" name="Line 20"/>
              <p:cNvSpPr>
                <a:spLocks noChangeShapeType="1"/>
              </p:cNvSpPr>
              <p:nvPr/>
            </p:nvSpPr>
            <p:spPr bwMode="auto">
              <a:xfrm>
                <a:off x="6314" y="10365"/>
                <a:ext cx="390" cy="39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6" name="Oval 21"/>
              <p:cNvSpPr>
                <a:spLocks noChangeArrowheads="1"/>
              </p:cNvSpPr>
              <p:nvPr/>
            </p:nvSpPr>
            <p:spPr bwMode="auto">
              <a:xfrm>
                <a:off x="5648" y="10725"/>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07" name="Line 22"/>
              <p:cNvSpPr>
                <a:spLocks noChangeShapeType="1"/>
              </p:cNvSpPr>
              <p:nvPr/>
            </p:nvSpPr>
            <p:spPr bwMode="auto">
              <a:xfrm>
                <a:off x="5790" y="10890"/>
                <a:ext cx="480"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8" name="Line 23"/>
              <p:cNvSpPr>
                <a:spLocks noChangeShapeType="1"/>
              </p:cNvSpPr>
              <p:nvPr/>
            </p:nvSpPr>
            <p:spPr bwMode="auto">
              <a:xfrm>
                <a:off x="6810" y="10890"/>
                <a:ext cx="480"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9" name="Oval 24"/>
              <p:cNvSpPr>
                <a:spLocks noChangeArrowheads="1"/>
              </p:cNvSpPr>
              <p:nvPr/>
            </p:nvSpPr>
            <p:spPr bwMode="auto">
              <a:xfrm>
                <a:off x="6190" y="11259"/>
                <a:ext cx="180"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10" name="Oval 25"/>
              <p:cNvSpPr>
                <a:spLocks noChangeArrowheads="1"/>
              </p:cNvSpPr>
              <p:nvPr/>
            </p:nvSpPr>
            <p:spPr bwMode="auto">
              <a:xfrm>
                <a:off x="7202" y="10194"/>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11" name="Line 26"/>
              <p:cNvSpPr>
                <a:spLocks noChangeShapeType="1"/>
              </p:cNvSpPr>
              <p:nvPr/>
            </p:nvSpPr>
            <p:spPr bwMode="auto">
              <a:xfrm flipH="1">
                <a:off x="6832" y="10350"/>
                <a:ext cx="406" cy="42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2" name="Oval 27"/>
              <p:cNvSpPr>
                <a:spLocks noChangeArrowheads="1"/>
              </p:cNvSpPr>
              <p:nvPr/>
            </p:nvSpPr>
            <p:spPr bwMode="auto">
              <a:xfrm>
                <a:off x="6676" y="10740"/>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713" name="Oval 28"/>
              <p:cNvSpPr>
                <a:spLocks noChangeArrowheads="1"/>
              </p:cNvSpPr>
              <p:nvPr/>
            </p:nvSpPr>
            <p:spPr bwMode="auto">
              <a:xfrm>
                <a:off x="7194" y="11274"/>
                <a:ext cx="182" cy="180"/>
              </a:xfrm>
              <a:prstGeom prst="ellipse">
                <a:avLst/>
              </a:prstGeom>
              <a:solidFill>
                <a:srgbClr val="66FFFF"/>
              </a:solidFill>
              <a:ln w="28575">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grpSp>
    </p:spTree>
  </p:cSld>
  <p:clrMapOvr>
    <a:masterClrMapping/>
  </p:clrMapOvr>
  <p:transition spd="slow"/>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1055440" y="817117"/>
            <a:ext cx="5616747" cy="523651"/>
          </a:xfrm>
          <a:solidFill>
            <a:schemeClr val="bg1"/>
          </a:solidFill>
        </p:spPr>
        <p:txBody>
          <a:bodyPr>
            <a:normAutofit fontScale="90000"/>
          </a:bodyPr>
          <a:lstStyle/>
          <a:p>
            <a:pPr algn="ctr"/>
            <a:r>
              <a:rPr lang="en-US" altLang="zh-CN" sz="4000" b="1" dirty="0">
                <a:solidFill>
                  <a:schemeClr val="tx2"/>
                </a:solidFill>
                <a:latin typeface="华文新魏" panose="02010800040101010101" pitchFamily="2" charset="-122"/>
                <a:ea typeface="华文新魏" panose="02010800040101010101" pitchFamily="2" charset="-122"/>
              </a:rPr>
              <a:t>5</a:t>
            </a:r>
            <a:r>
              <a:rPr lang="zh-CN" altLang="en-US" sz="4000" b="1" dirty="0">
                <a:solidFill>
                  <a:schemeClr val="tx2"/>
                </a:solidFill>
                <a:latin typeface="华文新魏" panose="02010800040101010101" pitchFamily="2" charset="-122"/>
                <a:ea typeface="华文新魏" panose="02010800040101010101" pitchFamily="2" charset="-122"/>
              </a:rPr>
              <a:t>、子女</a:t>
            </a:r>
            <a:r>
              <a:rPr lang="en-US" altLang="zh-CN" sz="4000" b="1" dirty="0">
                <a:solidFill>
                  <a:schemeClr val="tx2"/>
                </a:solidFill>
                <a:latin typeface="华文新魏" panose="02010800040101010101" pitchFamily="2" charset="-122"/>
                <a:ea typeface="华文新魏" panose="02010800040101010101" pitchFamily="2" charset="-122"/>
              </a:rPr>
              <a:t>-</a:t>
            </a:r>
            <a:r>
              <a:rPr lang="zh-CN" altLang="en-US" sz="4000" b="1" dirty="0">
                <a:solidFill>
                  <a:schemeClr val="tx2"/>
                </a:solidFill>
                <a:latin typeface="华文新魏" panose="02010800040101010101" pitchFamily="2" charset="-122"/>
                <a:ea typeface="华文新魏" panose="02010800040101010101" pitchFamily="2" charset="-122"/>
              </a:rPr>
              <a:t>兄弟表示</a:t>
            </a:r>
          </a:p>
        </p:txBody>
      </p:sp>
      <p:sp>
        <p:nvSpPr>
          <p:cNvPr id="386051" name="Rectangle 3"/>
          <p:cNvSpPr>
            <a:spLocks noGrp="1" noChangeArrowheads="1"/>
          </p:cNvSpPr>
          <p:nvPr>
            <p:ph idx="1"/>
          </p:nvPr>
        </p:nvSpPr>
        <p:spPr>
          <a:xfrm>
            <a:off x="1754511" y="1376363"/>
            <a:ext cx="9526065" cy="5002212"/>
          </a:xfrm>
        </p:spPr>
        <p:txBody>
          <a:bodyPr/>
          <a:lstStyle/>
          <a:p>
            <a:pPr>
              <a:buClr>
                <a:srgbClr val="800080"/>
              </a:buClr>
              <a:buSzPct val="50000"/>
              <a:defRPr/>
            </a:pPr>
            <a:r>
              <a:rPr lang="zh-CN" altLang="en-US" sz="3000" b="1" dirty="0">
                <a:latin typeface="Times New Roman" panose="02020603050405020304" pitchFamily="18" charset="0"/>
                <a:ea typeface="仿宋_GB2312" pitchFamily="49" charset="-122"/>
              </a:rPr>
              <a:t>也称为树的二叉树表示。结点构造为：</a:t>
            </a:r>
          </a:p>
          <a:p>
            <a:pPr>
              <a:buClr>
                <a:srgbClr val="800080"/>
              </a:buClr>
              <a:buSzPct val="50000"/>
              <a:defRPr/>
            </a:pPr>
            <a:endParaRPr lang="zh-CN" altLang="en-US" sz="2800" b="1" dirty="0">
              <a:latin typeface="Times New Roman" panose="02020603050405020304" pitchFamily="18" charset="0"/>
              <a:ea typeface="仿宋_GB2312" pitchFamily="49" charset="-122"/>
            </a:endParaRPr>
          </a:p>
          <a:p>
            <a:pPr>
              <a:buClr>
                <a:srgbClr val="800080"/>
              </a:buClr>
              <a:buSzPct val="50000"/>
              <a:defRPr/>
            </a:pPr>
            <a:endParaRPr lang="zh-CN" altLang="en-US" sz="2800" b="1" dirty="0">
              <a:latin typeface="Times New Roman" panose="02020603050405020304" pitchFamily="18" charset="0"/>
              <a:ea typeface="仿宋_GB2312" pitchFamily="49" charset="-122"/>
            </a:endParaRPr>
          </a:p>
          <a:p>
            <a:pPr>
              <a:buClr>
                <a:srgbClr val="800080"/>
              </a:buClr>
              <a:buSzPct val="50000"/>
              <a:defRPr/>
            </a:pPr>
            <a:r>
              <a:rPr lang="en-US" altLang="zh-CN" sz="3000" b="1" dirty="0" err="1">
                <a:latin typeface="Times New Roman" panose="02020603050405020304" pitchFamily="18" charset="0"/>
                <a:ea typeface="仿宋_GB2312" pitchFamily="49" charset="-122"/>
              </a:rPr>
              <a:t>firstChild</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指向该结点的第一个子女结点。无序树时，可任意指定一个结点为第一个子女。</a:t>
            </a:r>
          </a:p>
          <a:p>
            <a:pPr>
              <a:buClr>
                <a:srgbClr val="800080"/>
              </a:buClr>
              <a:buSzPct val="50000"/>
              <a:defRPr/>
            </a:pPr>
            <a:r>
              <a:rPr lang="en-US" altLang="zh-CN" sz="3000" b="1" dirty="0" err="1">
                <a:latin typeface="Times New Roman" panose="02020603050405020304" pitchFamily="18" charset="0"/>
                <a:ea typeface="仿宋_GB2312" pitchFamily="49" charset="-122"/>
              </a:rPr>
              <a:t>nextSibling</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指向该结点的下一个兄弟。任一结点在存储时总是有顺序的。</a:t>
            </a:r>
          </a:p>
          <a:p>
            <a:pPr>
              <a:buClr>
                <a:srgbClr val="800080"/>
              </a:buClr>
              <a:buSzPct val="50000"/>
              <a:defRPr/>
            </a:pPr>
            <a:r>
              <a:rPr lang="zh-CN" altLang="en-US" sz="3000" b="1" dirty="0">
                <a:latin typeface="Times New Roman" panose="02020603050405020304" pitchFamily="18" charset="0"/>
                <a:ea typeface="仿宋_GB2312" pitchFamily="49" charset="-122"/>
              </a:rPr>
              <a:t>若想找某结点的所有子女，可先找</a:t>
            </a:r>
            <a:r>
              <a:rPr lang="en-US" altLang="zh-CN" sz="3000" b="1" dirty="0" err="1" smtClean="0">
                <a:latin typeface="Times New Roman" panose="02020603050405020304" pitchFamily="18" charset="0"/>
                <a:ea typeface="仿宋_GB2312" pitchFamily="49" charset="-122"/>
              </a:rPr>
              <a:t>firstChild</a:t>
            </a:r>
            <a:r>
              <a:rPr lang="zh-CN" altLang="en-US" sz="3000" b="1" dirty="0" smtClean="0">
                <a:latin typeface="Times New Roman" panose="02020603050405020304" pitchFamily="18" charset="0"/>
                <a:ea typeface="仿宋_GB2312" pitchFamily="49" charset="-122"/>
              </a:rPr>
              <a:t>，再</a:t>
            </a:r>
            <a:r>
              <a:rPr lang="zh-CN" altLang="en-US" sz="3000" b="1" dirty="0">
                <a:latin typeface="Times New Roman" panose="02020603050405020304" pitchFamily="18" charset="0"/>
                <a:ea typeface="仿宋_GB2312" pitchFamily="49" charset="-122"/>
              </a:rPr>
              <a:t>反复用 </a:t>
            </a:r>
            <a:r>
              <a:rPr lang="en-US" altLang="zh-CN" sz="3000" b="1" dirty="0" err="1">
                <a:latin typeface="Times New Roman" panose="02020603050405020304" pitchFamily="18" charset="0"/>
                <a:ea typeface="仿宋_GB2312" pitchFamily="49" charset="-122"/>
              </a:rPr>
              <a:t>nextSibling</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沿链扫描。</a:t>
            </a:r>
          </a:p>
        </p:txBody>
      </p:sp>
      <p:grpSp>
        <p:nvGrpSpPr>
          <p:cNvPr id="140292" name="Group 4"/>
          <p:cNvGrpSpPr>
            <a:grpSpLocks/>
          </p:cNvGrpSpPr>
          <p:nvPr/>
        </p:nvGrpSpPr>
        <p:grpSpPr bwMode="auto">
          <a:xfrm>
            <a:off x="3722712" y="2204864"/>
            <a:ext cx="5181600" cy="549275"/>
            <a:chOff x="1200" y="758"/>
            <a:chExt cx="3264" cy="346"/>
          </a:xfrm>
        </p:grpSpPr>
        <p:sp>
          <p:nvSpPr>
            <p:cNvPr id="140293" name="Rectangle 5"/>
            <p:cNvSpPr>
              <a:spLocks noChangeArrowheads="1"/>
            </p:cNvSpPr>
            <p:nvPr/>
          </p:nvSpPr>
          <p:spPr bwMode="auto">
            <a:xfrm>
              <a:off x="1200" y="758"/>
              <a:ext cx="3264" cy="336"/>
            </a:xfrm>
            <a:prstGeom prst="rect">
              <a:avLst/>
            </a:prstGeom>
            <a:solidFill>
              <a:srgbClr val="FFFFCC"/>
            </a:solidFill>
            <a:ln w="19050">
              <a:solidFill>
                <a:srgbClr val="FF00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en-US" sz="2400" i="1">
                  <a:latin typeface="Times New Roman" panose="02020603050405020304" pitchFamily="18" charset="0"/>
                </a:rPr>
                <a:t>  </a:t>
              </a:r>
              <a:r>
                <a:rPr lang="en-US" altLang="zh-CN" sz="2800">
                  <a:latin typeface="Times New Roman" panose="02020603050405020304" pitchFamily="18" charset="0"/>
                </a:rPr>
                <a:t>data</a:t>
              </a:r>
              <a:endParaRPr lang="en-US" altLang="zh-CN" sz="2400"/>
            </a:p>
          </p:txBody>
        </p:sp>
        <p:sp>
          <p:nvSpPr>
            <p:cNvPr id="140294" name="Line 6"/>
            <p:cNvSpPr>
              <a:spLocks noChangeShapeType="1"/>
            </p:cNvSpPr>
            <p:nvPr/>
          </p:nvSpPr>
          <p:spPr bwMode="auto">
            <a:xfrm>
              <a:off x="1920" y="768"/>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140295" name="Line 7"/>
            <p:cNvSpPr>
              <a:spLocks noChangeShapeType="1"/>
            </p:cNvSpPr>
            <p:nvPr/>
          </p:nvSpPr>
          <p:spPr bwMode="auto">
            <a:xfrm>
              <a:off x="3120" y="768"/>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140296" name="Text Box 8"/>
            <p:cNvSpPr txBox="1">
              <a:spLocks noChangeArrowheads="1"/>
            </p:cNvSpPr>
            <p:nvPr/>
          </p:nvSpPr>
          <p:spPr bwMode="auto">
            <a:xfrm>
              <a:off x="2022" y="768"/>
              <a:ext cx="10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firstChild</a:t>
              </a:r>
              <a:endParaRPr lang="en-US" altLang="zh-CN" sz="2400"/>
            </a:p>
          </p:txBody>
        </p:sp>
        <p:sp>
          <p:nvSpPr>
            <p:cNvPr id="140297" name="Text Box 9"/>
            <p:cNvSpPr txBox="1">
              <a:spLocks noChangeArrowheads="1"/>
            </p:cNvSpPr>
            <p:nvPr/>
          </p:nvSpPr>
          <p:spPr bwMode="auto">
            <a:xfrm>
              <a:off x="3206" y="768"/>
              <a:ext cx="120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nextSibling</a:t>
              </a:r>
              <a:endParaRPr lang="en-US" altLang="zh-CN" sz="2400"/>
            </a:p>
          </p:txBody>
        </p:sp>
      </p:grpSp>
    </p:spTree>
  </p:cSld>
  <p:clrMapOvr>
    <a:masterClrMapping/>
  </p:clrMapOvr>
  <p:transition spd="slow"/>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ext Box 3"/>
          <p:cNvSpPr txBox="1">
            <a:spLocks noChangeArrowheads="1"/>
          </p:cNvSpPr>
          <p:nvPr/>
        </p:nvSpPr>
        <p:spPr bwMode="auto">
          <a:xfrm>
            <a:off x="2135188" y="2097089"/>
            <a:ext cx="31242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000">
                <a:latin typeface="仿宋_GB2312" pitchFamily="49" charset="-122"/>
                <a:ea typeface="仿宋_GB2312" pitchFamily="49" charset="-122"/>
              </a:rPr>
              <a:t>树的子女 </a:t>
            </a:r>
            <a:r>
              <a:rPr lang="en-US" altLang="zh-CN" sz="3000">
                <a:latin typeface="仿宋_GB2312" pitchFamily="49" charset="-122"/>
                <a:ea typeface="仿宋_GB2312" pitchFamily="49" charset="-122"/>
              </a:rPr>
              <a:t>-</a:t>
            </a:r>
          </a:p>
          <a:p>
            <a:r>
              <a:rPr lang="en-US" altLang="zh-CN" sz="3000">
                <a:latin typeface="仿宋_GB2312" pitchFamily="49" charset="-122"/>
                <a:ea typeface="仿宋_GB2312" pitchFamily="49" charset="-122"/>
              </a:rPr>
              <a:t>    </a:t>
            </a:r>
            <a:r>
              <a:rPr lang="zh-CN" altLang="en-US" sz="3000">
                <a:latin typeface="仿宋_GB2312" pitchFamily="49" charset="-122"/>
                <a:ea typeface="仿宋_GB2312" pitchFamily="49" charset="-122"/>
              </a:rPr>
              <a:t>兄弟表示</a:t>
            </a:r>
          </a:p>
        </p:txBody>
      </p:sp>
      <p:grpSp>
        <p:nvGrpSpPr>
          <p:cNvPr id="141315" name="Group 65"/>
          <p:cNvGrpSpPr>
            <a:grpSpLocks/>
          </p:cNvGrpSpPr>
          <p:nvPr/>
        </p:nvGrpSpPr>
        <p:grpSpPr bwMode="auto">
          <a:xfrm>
            <a:off x="3429000" y="1160464"/>
            <a:ext cx="5181600" cy="549275"/>
            <a:chOff x="1200" y="758"/>
            <a:chExt cx="3264" cy="346"/>
          </a:xfrm>
        </p:grpSpPr>
        <p:sp>
          <p:nvSpPr>
            <p:cNvPr id="141371" name="Rectangle 4"/>
            <p:cNvSpPr>
              <a:spLocks noChangeArrowheads="1"/>
            </p:cNvSpPr>
            <p:nvPr/>
          </p:nvSpPr>
          <p:spPr bwMode="auto">
            <a:xfrm>
              <a:off x="1200" y="758"/>
              <a:ext cx="3264" cy="336"/>
            </a:xfrm>
            <a:prstGeom prst="rect">
              <a:avLst/>
            </a:prstGeom>
            <a:solidFill>
              <a:srgbClr val="FFFFCC"/>
            </a:solidFill>
            <a:ln w="19050">
              <a:solidFill>
                <a:srgbClr val="FF00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en-US" sz="2400" i="1">
                  <a:latin typeface="Times New Roman" panose="02020603050405020304" pitchFamily="18" charset="0"/>
                </a:rPr>
                <a:t>  </a:t>
              </a:r>
              <a:r>
                <a:rPr lang="en-US" altLang="zh-CN" sz="2800">
                  <a:latin typeface="Times New Roman" panose="02020603050405020304" pitchFamily="18" charset="0"/>
                </a:rPr>
                <a:t>data</a:t>
              </a:r>
              <a:endParaRPr lang="en-US" altLang="zh-CN" sz="2400"/>
            </a:p>
          </p:txBody>
        </p:sp>
        <p:sp>
          <p:nvSpPr>
            <p:cNvPr id="141372" name="Line 5"/>
            <p:cNvSpPr>
              <a:spLocks noChangeShapeType="1"/>
            </p:cNvSpPr>
            <p:nvPr/>
          </p:nvSpPr>
          <p:spPr bwMode="auto">
            <a:xfrm>
              <a:off x="1920" y="768"/>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141373" name="Line 7"/>
            <p:cNvSpPr>
              <a:spLocks noChangeShapeType="1"/>
            </p:cNvSpPr>
            <p:nvPr/>
          </p:nvSpPr>
          <p:spPr bwMode="auto">
            <a:xfrm>
              <a:off x="3120" y="768"/>
              <a:ext cx="0" cy="3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141374" name="Text Box 6"/>
            <p:cNvSpPr txBox="1">
              <a:spLocks noChangeArrowheads="1"/>
            </p:cNvSpPr>
            <p:nvPr/>
          </p:nvSpPr>
          <p:spPr bwMode="auto">
            <a:xfrm>
              <a:off x="2022" y="768"/>
              <a:ext cx="10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firstChild</a:t>
              </a:r>
              <a:endParaRPr lang="en-US" altLang="zh-CN" sz="2400"/>
            </a:p>
          </p:txBody>
        </p:sp>
        <p:sp>
          <p:nvSpPr>
            <p:cNvPr id="141375" name="Text Box 8"/>
            <p:cNvSpPr txBox="1">
              <a:spLocks noChangeArrowheads="1"/>
            </p:cNvSpPr>
            <p:nvPr/>
          </p:nvSpPr>
          <p:spPr bwMode="auto">
            <a:xfrm>
              <a:off x="3206" y="768"/>
              <a:ext cx="120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nextSibling</a:t>
              </a:r>
              <a:endParaRPr lang="en-US" altLang="zh-CN" sz="2400"/>
            </a:p>
          </p:txBody>
        </p:sp>
      </p:grpSp>
      <p:grpSp>
        <p:nvGrpSpPr>
          <p:cNvPr id="141316" name="Group 66"/>
          <p:cNvGrpSpPr>
            <a:grpSpLocks/>
          </p:cNvGrpSpPr>
          <p:nvPr/>
        </p:nvGrpSpPr>
        <p:grpSpPr bwMode="auto">
          <a:xfrm>
            <a:off x="2151064" y="2097088"/>
            <a:ext cx="7832725" cy="3733800"/>
            <a:chOff x="346" y="1440"/>
            <a:chExt cx="4934" cy="2352"/>
          </a:xfrm>
        </p:grpSpPr>
        <p:sp>
          <p:nvSpPr>
            <p:cNvPr id="141317" name="Line 9"/>
            <p:cNvSpPr>
              <a:spLocks noChangeShapeType="1"/>
            </p:cNvSpPr>
            <p:nvPr/>
          </p:nvSpPr>
          <p:spPr bwMode="auto">
            <a:xfrm>
              <a:off x="1546" y="3072"/>
              <a:ext cx="0" cy="336"/>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18" name="Line 10"/>
            <p:cNvSpPr>
              <a:spLocks noChangeShapeType="1"/>
            </p:cNvSpPr>
            <p:nvPr/>
          </p:nvSpPr>
          <p:spPr bwMode="auto">
            <a:xfrm>
              <a:off x="1210" y="2544"/>
              <a:ext cx="336" cy="432"/>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19" name="Line 11"/>
            <p:cNvSpPr>
              <a:spLocks noChangeShapeType="1"/>
            </p:cNvSpPr>
            <p:nvPr/>
          </p:nvSpPr>
          <p:spPr bwMode="auto">
            <a:xfrm>
              <a:off x="730" y="3072"/>
              <a:ext cx="144"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0" name="Line 12"/>
            <p:cNvSpPr>
              <a:spLocks noChangeShapeType="1"/>
            </p:cNvSpPr>
            <p:nvPr/>
          </p:nvSpPr>
          <p:spPr bwMode="auto">
            <a:xfrm flipH="1">
              <a:off x="511" y="3072"/>
              <a:ext cx="123"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1" name="Line 13"/>
            <p:cNvSpPr>
              <a:spLocks noChangeShapeType="1"/>
            </p:cNvSpPr>
            <p:nvPr/>
          </p:nvSpPr>
          <p:spPr bwMode="auto">
            <a:xfrm flipH="1">
              <a:off x="730" y="2592"/>
              <a:ext cx="288"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2" name="Line 14"/>
            <p:cNvSpPr>
              <a:spLocks noChangeShapeType="1"/>
            </p:cNvSpPr>
            <p:nvPr/>
          </p:nvSpPr>
          <p:spPr bwMode="auto">
            <a:xfrm>
              <a:off x="1114" y="2592"/>
              <a:ext cx="0" cy="288"/>
            </a:xfrm>
            <a:prstGeom prst="line">
              <a:avLst/>
            </a:prstGeom>
            <a:noFill/>
            <a:ln w="190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3" name="Oval 15"/>
            <p:cNvSpPr>
              <a:spLocks noChangeArrowheads="1"/>
            </p:cNvSpPr>
            <p:nvPr/>
          </p:nvSpPr>
          <p:spPr bwMode="auto">
            <a:xfrm>
              <a:off x="970" y="235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24" name="Oval 16"/>
            <p:cNvSpPr>
              <a:spLocks noChangeArrowheads="1"/>
            </p:cNvSpPr>
            <p:nvPr/>
          </p:nvSpPr>
          <p:spPr bwMode="auto">
            <a:xfrm>
              <a:off x="970" y="283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25" name="Oval 17"/>
            <p:cNvSpPr>
              <a:spLocks noChangeArrowheads="1"/>
            </p:cNvSpPr>
            <p:nvPr/>
          </p:nvSpPr>
          <p:spPr bwMode="auto">
            <a:xfrm>
              <a:off x="730" y="331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26" name="Oval 18"/>
            <p:cNvSpPr>
              <a:spLocks noChangeArrowheads="1"/>
            </p:cNvSpPr>
            <p:nvPr/>
          </p:nvSpPr>
          <p:spPr bwMode="auto">
            <a:xfrm>
              <a:off x="346" y="331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27" name="Oval 19"/>
            <p:cNvSpPr>
              <a:spLocks noChangeArrowheads="1"/>
            </p:cNvSpPr>
            <p:nvPr/>
          </p:nvSpPr>
          <p:spPr bwMode="auto">
            <a:xfrm>
              <a:off x="538" y="283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28" name="Oval 20"/>
            <p:cNvSpPr>
              <a:spLocks noChangeArrowheads="1"/>
            </p:cNvSpPr>
            <p:nvPr/>
          </p:nvSpPr>
          <p:spPr bwMode="auto">
            <a:xfrm>
              <a:off x="1402" y="283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29" name="Oval 21"/>
            <p:cNvSpPr>
              <a:spLocks noChangeArrowheads="1"/>
            </p:cNvSpPr>
            <p:nvPr/>
          </p:nvSpPr>
          <p:spPr bwMode="auto">
            <a:xfrm>
              <a:off x="1402" y="3312"/>
              <a:ext cx="288" cy="288"/>
            </a:xfrm>
            <a:prstGeom prst="ellipse">
              <a:avLst/>
            </a:prstGeom>
            <a:solidFill>
              <a:srgbClr val="FFFFCC"/>
            </a:solidFill>
            <a:ln w="19050">
              <a:solidFill>
                <a:schemeClr val="tx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30" name="Text Box 22"/>
            <p:cNvSpPr txBox="1">
              <a:spLocks noChangeArrowheads="1"/>
            </p:cNvSpPr>
            <p:nvPr/>
          </p:nvSpPr>
          <p:spPr bwMode="auto">
            <a:xfrm>
              <a:off x="980" y="231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41331" name="Text Box 23"/>
            <p:cNvSpPr txBox="1">
              <a:spLocks noChangeArrowheads="1"/>
            </p:cNvSpPr>
            <p:nvPr/>
          </p:nvSpPr>
          <p:spPr bwMode="auto">
            <a:xfrm>
              <a:off x="554" y="2793"/>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41332" name="Text Box 24"/>
            <p:cNvSpPr txBox="1">
              <a:spLocks noChangeArrowheads="1"/>
            </p:cNvSpPr>
            <p:nvPr/>
          </p:nvSpPr>
          <p:spPr bwMode="auto">
            <a:xfrm>
              <a:off x="980" y="279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41333" name="Text Box 25"/>
            <p:cNvSpPr txBox="1">
              <a:spLocks noChangeArrowheads="1"/>
            </p:cNvSpPr>
            <p:nvPr/>
          </p:nvSpPr>
          <p:spPr bwMode="auto">
            <a:xfrm>
              <a:off x="1423" y="279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41334" name="Text Box 26"/>
            <p:cNvSpPr txBox="1">
              <a:spLocks noChangeArrowheads="1"/>
            </p:cNvSpPr>
            <p:nvPr/>
          </p:nvSpPr>
          <p:spPr bwMode="auto">
            <a:xfrm>
              <a:off x="363" y="3285"/>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41335" name="Text Box 27"/>
            <p:cNvSpPr txBox="1">
              <a:spLocks noChangeArrowheads="1"/>
            </p:cNvSpPr>
            <p:nvPr/>
          </p:nvSpPr>
          <p:spPr bwMode="auto">
            <a:xfrm>
              <a:off x="753" y="3285"/>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41336" name="Text Box 28"/>
            <p:cNvSpPr txBox="1">
              <a:spLocks noChangeArrowheads="1"/>
            </p:cNvSpPr>
            <p:nvPr/>
          </p:nvSpPr>
          <p:spPr bwMode="auto">
            <a:xfrm>
              <a:off x="1406" y="3285"/>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sp>
          <p:nvSpPr>
            <p:cNvPr id="141337" name="Rectangle 29"/>
            <p:cNvSpPr>
              <a:spLocks noChangeArrowheads="1"/>
            </p:cNvSpPr>
            <p:nvPr/>
          </p:nvSpPr>
          <p:spPr bwMode="auto">
            <a:xfrm>
              <a:off x="3312" y="1488"/>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38" name="Line 30"/>
            <p:cNvSpPr>
              <a:spLocks noChangeShapeType="1"/>
            </p:cNvSpPr>
            <p:nvPr/>
          </p:nvSpPr>
          <p:spPr bwMode="auto">
            <a:xfrm>
              <a:off x="3552" y="1488"/>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39" name="Line 31"/>
            <p:cNvSpPr>
              <a:spLocks noChangeShapeType="1"/>
            </p:cNvSpPr>
            <p:nvPr/>
          </p:nvSpPr>
          <p:spPr bwMode="auto">
            <a:xfrm>
              <a:off x="3792" y="1488"/>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0" name="Rectangle 32"/>
            <p:cNvSpPr>
              <a:spLocks noChangeArrowheads="1"/>
            </p:cNvSpPr>
            <p:nvPr/>
          </p:nvSpPr>
          <p:spPr bwMode="auto">
            <a:xfrm>
              <a:off x="2688" y="1968"/>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41" name="Line 33"/>
            <p:cNvSpPr>
              <a:spLocks noChangeShapeType="1"/>
            </p:cNvSpPr>
            <p:nvPr/>
          </p:nvSpPr>
          <p:spPr bwMode="auto">
            <a:xfrm>
              <a:off x="2928" y="1968"/>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2" name="Line 34"/>
            <p:cNvSpPr>
              <a:spLocks noChangeShapeType="1"/>
            </p:cNvSpPr>
            <p:nvPr/>
          </p:nvSpPr>
          <p:spPr bwMode="auto">
            <a:xfrm>
              <a:off x="3168" y="1968"/>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3" name="Rectangle 35"/>
            <p:cNvSpPr>
              <a:spLocks noChangeArrowheads="1"/>
            </p:cNvSpPr>
            <p:nvPr/>
          </p:nvSpPr>
          <p:spPr bwMode="auto">
            <a:xfrm>
              <a:off x="2064" y="2496"/>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44" name="Line 36"/>
            <p:cNvSpPr>
              <a:spLocks noChangeShapeType="1"/>
            </p:cNvSpPr>
            <p:nvPr/>
          </p:nvSpPr>
          <p:spPr bwMode="auto">
            <a:xfrm>
              <a:off x="2304" y="249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5" name="Line 37"/>
            <p:cNvSpPr>
              <a:spLocks noChangeShapeType="1"/>
            </p:cNvSpPr>
            <p:nvPr/>
          </p:nvSpPr>
          <p:spPr bwMode="auto">
            <a:xfrm>
              <a:off x="2544" y="249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6" name="Line 38"/>
            <p:cNvSpPr>
              <a:spLocks noChangeShapeType="1"/>
            </p:cNvSpPr>
            <p:nvPr/>
          </p:nvSpPr>
          <p:spPr bwMode="auto">
            <a:xfrm flipH="1">
              <a:off x="3024" y="1632"/>
              <a:ext cx="432" cy="336"/>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7" name="Line 39"/>
            <p:cNvSpPr>
              <a:spLocks noChangeShapeType="1"/>
            </p:cNvSpPr>
            <p:nvPr/>
          </p:nvSpPr>
          <p:spPr bwMode="auto">
            <a:xfrm flipH="1">
              <a:off x="2400" y="2112"/>
              <a:ext cx="432" cy="384"/>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8" name="Rectangle 40"/>
            <p:cNvSpPr>
              <a:spLocks noChangeArrowheads="1"/>
            </p:cNvSpPr>
            <p:nvPr/>
          </p:nvSpPr>
          <p:spPr bwMode="auto">
            <a:xfrm>
              <a:off x="3552" y="2496"/>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49" name="Line 41"/>
            <p:cNvSpPr>
              <a:spLocks noChangeShapeType="1"/>
            </p:cNvSpPr>
            <p:nvPr/>
          </p:nvSpPr>
          <p:spPr bwMode="auto">
            <a:xfrm>
              <a:off x="3792" y="249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0" name="Line 42"/>
            <p:cNvSpPr>
              <a:spLocks noChangeShapeType="1"/>
            </p:cNvSpPr>
            <p:nvPr/>
          </p:nvSpPr>
          <p:spPr bwMode="auto">
            <a:xfrm>
              <a:off x="4032" y="249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1" name="Rectangle 43"/>
            <p:cNvSpPr>
              <a:spLocks noChangeArrowheads="1"/>
            </p:cNvSpPr>
            <p:nvPr/>
          </p:nvSpPr>
          <p:spPr bwMode="auto">
            <a:xfrm>
              <a:off x="4560" y="2976"/>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52" name="Line 44"/>
            <p:cNvSpPr>
              <a:spLocks noChangeShapeType="1"/>
            </p:cNvSpPr>
            <p:nvPr/>
          </p:nvSpPr>
          <p:spPr bwMode="auto">
            <a:xfrm>
              <a:off x="4800" y="297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3" name="Line 45"/>
            <p:cNvSpPr>
              <a:spLocks noChangeShapeType="1"/>
            </p:cNvSpPr>
            <p:nvPr/>
          </p:nvSpPr>
          <p:spPr bwMode="auto">
            <a:xfrm>
              <a:off x="5040" y="297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4" name="Rectangle 46"/>
            <p:cNvSpPr>
              <a:spLocks noChangeArrowheads="1"/>
            </p:cNvSpPr>
            <p:nvPr/>
          </p:nvSpPr>
          <p:spPr bwMode="auto">
            <a:xfrm>
              <a:off x="3792" y="3456"/>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55" name="Line 47"/>
            <p:cNvSpPr>
              <a:spLocks noChangeShapeType="1"/>
            </p:cNvSpPr>
            <p:nvPr/>
          </p:nvSpPr>
          <p:spPr bwMode="auto">
            <a:xfrm>
              <a:off x="4032" y="345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6" name="Line 48"/>
            <p:cNvSpPr>
              <a:spLocks noChangeShapeType="1"/>
            </p:cNvSpPr>
            <p:nvPr/>
          </p:nvSpPr>
          <p:spPr bwMode="auto">
            <a:xfrm>
              <a:off x="4272" y="3456"/>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7" name="Rectangle 49"/>
            <p:cNvSpPr>
              <a:spLocks noChangeArrowheads="1"/>
            </p:cNvSpPr>
            <p:nvPr/>
          </p:nvSpPr>
          <p:spPr bwMode="auto">
            <a:xfrm>
              <a:off x="2688" y="3024"/>
              <a:ext cx="720" cy="288"/>
            </a:xfrm>
            <a:prstGeom prst="rect">
              <a:avLst/>
            </a:prstGeom>
            <a:solidFill>
              <a:srgbClr val="FFFFCC"/>
            </a:solidFill>
            <a:ln w="1905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1358" name="Line 50"/>
            <p:cNvSpPr>
              <a:spLocks noChangeShapeType="1"/>
            </p:cNvSpPr>
            <p:nvPr/>
          </p:nvSpPr>
          <p:spPr bwMode="auto">
            <a:xfrm>
              <a:off x="2928" y="3024"/>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9" name="Line 51"/>
            <p:cNvSpPr>
              <a:spLocks noChangeShapeType="1"/>
            </p:cNvSpPr>
            <p:nvPr/>
          </p:nvSpPr>
          <p:spPr bwMode="auto">
            <a:xfrm>
              <a:off x="3168" y="3024"/>
              <a:ext cx="0" cy="288"/>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60" name="Line 52"/>
            <p:cNvSpPr>
              <a:spLocks noChangeShapeType="1"/>
            </p:cNvSpPr>
            <p:nvPr/>
          </p:nvSpPr>
          <p:spPr bwMode="auto">
            <a:xfrm flipH="1">
              <a:off x="4224" y="3120"/>
              <a:ext cx="480" cy="336"/>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61" name="Line 53"/>
            <p:cNvSpPr>
              <a:spLocks noChangeShapeType="1"/>
            </p:cNvSpPr>
            <p:nvPr/>
          </p:nvSpPr>
          <p:spPr bwMode="auto">
            <a:xfrm>
              <a:off x="2688" y="2640"/>
              <a:ext cx="336" cy="384"/>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62" name="Line 54"/>
            <p:cNvSpPr>
              <a:spLocks noChangeShapeType="1"/>
            </p:cNvSpPr>
            <p:nvPr/>
          </p:nvSpPr>
          <p:spPr bwMode="auto">
            <a:xfrm>
              <a:off x="3312" y="2112"/>
              <a:ext cx="576" cy="384"/>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63" name="Line 55"/>
            <p:cNvSpPr>
              <a:spLocks noChangeShapeType="1"/>
            </p:cNvSpPr>
            <p:nvPr/>
          </p:nvSpPr>
          <p:spPr bwMode="auto">
            <a:xfrm>
              <a:off x="4176" y="2640"/>
              <a:ext cx="624" cy="336"/>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64" name="Text Box 56"/>
            <p:cNvSpPr txBox="1">
              <a:spLocks noChangeArrowheads="1"/>
            </p:cNvSpPr>
            <p:nvPr/>
          </p:nvSpPr>
          <p:spPr bwMode="auto">
            <a:xfrm>
              <a:off x="3539" y="1440"/>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41365" name="Text Box 57"/>
            <p:cNvSpPr txBox="1">
              <a:spLocks noChangeArrowheads="1"/>
            </p:cNvSpPr>
            <p:nvPr/>
          </p:nvSpPr>
          <p:spPr bwMode="auto">
            <a:xfrm>
              <a:off x="2880" y="1920"/>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41366" name="Text Box 58"/>
            <p:cNvSpPr txBox="1">
              <a:spLocks noChangeArrowheads="1"/>
            </p:cNvSpPr>
            <p:nvPr/>
          </p:nvSpPr>
          <p:spPr bwMode="auto">
            <a:xfrm>
              <a:off x="3779" y="2467"/>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41367" name="Text Box 59"/>
            <p:cNvSpPr txBox="1">
              <a:spLocks noChangeArrowheads="1"/>
            </p:cNvSpPr>
            <p:nvPr/>
          </p:nvSpPr>
          <p:spPr bwMode="auto">
            <a:xfrm>
              <a:off x="4752" y="2947"/>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41368" name="Text Box 60"/>
            <p:cNvSpPr txBox="1">
              <a:spLocks noChangeArrowheads="1"/>
            </p:cNvSpPr>
            <p:nvPr/>
          </p:nvSpPr>
          <p:spPr bwMode="auto">
            <a:xfrm>
              <a:off x="3984" y="3427"/>
              <a:ext cx="315"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sp>
          <p:nvSpPr>
            <p:cNvPr id="141369" name="Text Box 61"/>
            <p:cNvSpPr txBox="1">
              <a:spLocks noChangeArrowheads="1"/>
            </p:cNvSpPr>
            <p:nvPr/>
          </p:nvSpPr>
          <p:spPr bwMode="auto">
            <a:xfrm>
              <a:off x="2896" y="2976"/>
              <a:ext cx="2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41370" name="Text Box 62"/>
            <p:cNvSpPr txBox="1">
              <a:spLocks noChangeArrowheads="1"/>
            </p:cNvSpPr>
            <p:nvPr/>
          </p:nvSpPr>
          <p:spPr bwMode="auto">
            <a:xfrm>
              <a:off x="2256" y="2467"/>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3"/>
          <p:cNvSpPr>
            <a:spLocks noGrp="1" noChangeArrowheads="1"/>
          </p:cNvSpPr>
          <p:nvPr>
            <p:ph type="title"/>
          </p:nvPr>
        </p:nvSpPr>
        <p:spPr>
          <a:xfrm>
            <a:off x="695400" y="-27384"/>
            <a:ext cx="6480843" cy="720823"/>
          </a:xfrm>
        </p:spPr>
        <p:txBody>
          <a:bodyPr/>
          <a:lstStyle/>
          <a:p>
            <a:r>
              <a:rPr lang="zh-CN" altLang="en-US" sz="3200" b="1" dirty="0">
                <a:latin typeface="华文新魏" panose="02010800040101010101" pitchFamily="2" charset="-122"/>
                <a:ea typeface="华文新魏" panose="02010800040101010101" pitchFamily="2" charset="-122"/>
              </a:rPr>
              <a:t>用子女</a:t>
            </a:r>
            <a:r>
              <a:rPr lang="en-US" altLang="zh-CN" sz="3200" b="1" dirty="0">
                <a:latin typeface="华文新魏" panose="02010800040101010101" pitchFamily="2" charset="-122"/>
                <a:ea typeface="华文新魏" panose="02010800040101010101" pitchFamily="2" charset="-122"/>
              </a:rPr>
              <a:t>-</a:t>
            </a:r>
            <a:r>
              <a:rPr lang="zh-CN" altLang="en-US" sz="3200" b="1" dirty="0">
                <a:latin typeface="华文新魏" panose="02010800040101010101" pitchFamily="2" charset="-122"/>
                <a:ea typeface="华文新魏" panose="02010800040101010101" pitchFamily="2" charset="-122"/>
              </a:rPr>
              <a:t>兄弟表示实现</a:t>
            </a:r>
            <a:r>
              <a:rPr lang="zh-CN" altLang="en-US" sz="3200" b="1" dirty="0" smtClean="0">
                <a:latin typeface="华文新魏" panose="02010800040101010101" pitchFamily="2" charset="-122"/>
                <a:ea typeface="华文新魏" panose="02010800040101010101" pitchFamily="2" charset="-122"/>
              </a:rPr>
              <a:t>的树</a:t>
            </a:r>
            <a:r>
              <a:rPr lang="zh-CN" altLang="en-US" sz="3200" b="1" dirty="0">
                <a:latin typeface="华文新魏" panose="02010800040101010101" pitchFamily="2" charset="-122"/>
                <a:ea typeface="华文新魏" panose="02010800040101010101" pitchFamily="2" charset="-122"/>
              </a:rPr>
              <a:t>的类定义</a:t>
            </a:r>
          </a:p>
        </p:txBody>
      </p:sp>
      <p:sp>
        <p:nvSpPr>
          <p:cNvPr id="251908" name="Rectangle 4"/>
          <p:cNvSpPr>
            <a:spLocks noGrp="1" noChangeArrowheads="1"/>
          </p:cNvSpPr>
          <p:nvPr>
            <p:ph idx="1"/>
          </p:nvPr>
        </p:nvSpPr>
        <p:spPr>
          <a:xfrm>
            <a:off x="15280" y="1844824"/>
            <a:ext cx="4784576" cy="4032448"/>
          </a:xfrm>
        </p:spPr>
        <p:txBody>
          <a:bodyPr>
            <a:normAutofit/>
          </a:bodyPr>
          <a:lstStyle/>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template &lt;class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1800" b="1" dirty="0" err="1">
                <a:latin typeface="Times New Roman" panose="02020603050405020304" pitchFamily="18" charset="0"/>
                <a:ea typeface="隶书" panose="02010509060101010101" pitchFamily="49" charset="-122"/>
              </a:rPr>
              <a:t>struct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TreeNode</a:t>
            </a:r>
            <a:r>
              <a:rPr lang="en-US" altLang="zh-CN" sz="1800" b="1" dirty="0">
                <a:latin typeface="Times New Roman" panose="02020603050405020304" pitchFamily="18" charset="0"/>
                <a:ea typeface="隶书" panose="02010509060101010101" pitchFamily="49" charset="-122"/>
              </a:rPr>
              <a:t> {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树的结点类</a:t>
            </a:r>
          </a:p>
          <a:p>
            <a:pPr>
              <a:lnSpc>
                <a:spcPct val="1050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 data</a:t>
            </a:r>
            <a:r>
              <a:rPr lang="en-US" altLang="zh-CN" sz="1800" b="1" dirty="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结点</a:t>
            </a:r>
            <a:r>
              <a:rPr lang="zh-CN" altLang="en-US" sz="1800" dirty="0" smtClean="0">
                <a:solidFill>
                  <a:schemeClr val="tx2"/>
                </a:solidFill>
                <a:latin typeface="Times New Roman" panose="02020603050405020304" pitchFamily="18" charset="0"/>
                <a:ea typeface="隶书" panose="02010509060101010101" pitchFamily="49" charset="-122"/>
              </a:rPr>
              <a:t>数据</a:t>
            </a:r>
            <a:endParaRPr lang="en-US" altLang="zh-CN" sz="1800" dirty="0" smtClean="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None/>
              <a:defRPr/>
            </a:pPr>
            <a:r>
              <a:rPr lang="en-US" altLang="zh-CN" sz="1800" dirty="0">
                <a:solidFill>
                  <a:schemeClr val="tx2"/>
                </a:solidFill>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 //</a:t>
            </a:r>
            <a:r>
              <a:rPr lang="zh-CN" altLang="en-US" sz="1800" dirty="0">
                <a:solidFill>
                  <a:schemeClr val="tx2"/>
                </a:solidFill>
                <a:latin typeface="Times New Roman" panose="02020603050405020304" pitchFamily="18" charset="0"/>
                <a:ea typeface="隶书" panose="02010509060101010101" pitchFamily="49" charset="-122"/>
              </a:rPr>
              <a:t>子女及兄弟指针</a:t>
            </a:r>
          </a:p>
          <a:p>
            <a:pPr>
              <a:lnSpc>
                <a:spcPct val="1050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firstChild</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nextSibling</a:t>
            </a:r>
            <a:r>
              <a:rPr lang="en-US" altLang="zh-CN" sz="1800" b="1" dirty="0">
                <a:latin typeface="Times New Roman" panose="02020603050405020304" pitchFamily="18" charset="0"/>
                <a:ea typeface="隶书" panose="02010509060101010101" pitchFamily="49" charset="-122"/>
              </a:rPr>
              <a:t>;  	</a:t>
            </a:r>
            <a:endParaRPr lang="zh-CN" altLang="en-US" sz="1800"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构造函数</a:t>
            </a:r>
            <a:endParaRPr lang="en-US" altLang="zh-CN" sz="1800" b="1"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1800"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TreeNode</a:t>
            </a:r>
            <a:r>
              <a:rPr lang="en-US" altLang="zh-CN" sz="1800"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 value = 0</a:t>
            </a:r>
            <a:r>
              <a:rPr lang="en-US" altLang="zh-CN" sz="1800" b="1" dirty="0">
                <a:latin typeface="Times New Roman" panose="02020603050405020304" pitchFamily="18" charset="0"/>
                <a:ea typeface="隶书" panose="02010509060101010101" pitchFamily="49" charset="-122"/>
              </a:rPr>
              <a:t>, </a:t>
            </a:r>
            <a:endParaRPr lang="en-US" altLang="zh-CN" sz="1800" b="1" dirty="0" smtClean="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fc = NULL</a:t>
            </a:r>
            <a:r>
              <a:rPr lang="en-US" altLang="zh-CN" sz="18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ns = NULL)</a:t>
            </a:r>
            <a:r>
              <a:rPr lang="en-US" altLang="zh-CN" sz="1800" b="1" dirty="0">
                <a:latin typeface="Times New Roman" panose="02020603050405020304" pitchFamily="18" charset="0"/>
                <a:ea typeface="隶书" panose="02010509060101010101" pitchFamily="49" charset="-122"/>
              </a:rPr>
              <a:t>: </a:t>
            </a:r>
            <a:endParaRPr lang="en-US" altLang="zh-CN" sz="1800" b="1" dirty="0" smtClean="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data </a:t>
            </a:r>
            <a:r>
              <a:rPr lang="en-US" altLang="zh-CN" sz="1800" dirty="0">
                <a:latin typeface="Times New Roman" panose="02020603050405020304" pitchFamily="18" charset="0"/>
                <a:ea typeface="隶书" panose="02010509060101010101" pitchFamily="49" charset="-122"/>
              </a:rPr>
              <a:t>(value)</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firstChild</a:t>
            </a:r>
            <a:r>
              <a:rPr lang="en-US" altLang="zh-CN" sz="1800" dirty="0">
                <a:latin typeface="Times New Roman" panose="02020603050405020304" pitchFamily="18" charset="0"/>
                <a:ea typeface="隶书" panose="02010509060101010101" pitchFamily="49" charset="-122"/>
              </a:rPr>
              <a:t> (fc)</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nextSibling</a:t>
            </a:r>
            <a:r>
              <a:rPr lang="en-US" altLang="zh-CN" sz="1800" dirty="0">
                <a:latin typeface="Times New Roman" panose="02020603050405020304" pitchFamily="18" charset="0"/>
                <a:ea typeface="隶书" panose="02010509060101010101" pitchFamily="49" charset="-122"/>
              </a:rPr>
              <a:t> (ns)</a:t>
            </a:r>
            <a:r>
              <a:rPr lang="en-US" altLang="zh-CN" sz="1800" b="1" dirty="0">
                <a:latin typeface="Times New Roman" panose="02020603050405020304" pitchFamily="18" charset="0"/>
                <a:ea typeface="隶书" panose="02010509060101010101" pitchFamily="49" charset="-122"/>
              </a:rPr>
              <a:t> { </a:t>
            </a:r>
            <a:r>
              <a:rPr lang="en-US" altLang="zh-CN" sz="1800" b="1" dirty="0" smtClean="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endParaRPr lang="en-US" altLang="zh-CN" sz="1800" b="1" dirty="0" smtClean="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1800" b="1" dirty="0" smtClean="0">
                <a:latin typeface="Times New Roman" panose="02020603050405020304" pitchFamily="18" charset="0"/>
                <a:ea typeface="隶书" panose="02010509060101010101" pitchFamily="49" charset="-122"/>
              </a:rPr>
              <a:t>};</a:t>
            </a:r>
            <a:endParaRPr lang="en-US" altLang="zh-CN" sz="1800" b="1" dirty="0">
              <a:latin typeface="Times New Roman" panose="02020603050405020304" pitchFamily="18" charset="0"/>
              <a:ea typeface="隶书" panose="02010509060101010101" pitchFamily="49" charset="-122"/>
            </a:endParaRPr>
          </a:p>
        </p:txBody>
      </p:sp>
      <p:sp>
        <p:nvSpPr>
          <p:cNvPr id="4" name="Rectangle 4"/>
          <p:cNvSpPr txBox="1">
            <a:spLocks noChangeArrowheads="1"/>
          </p:cNvSpPr>
          <p:nvPr/>
        </p:nvSpPr>
        <p:spPr>
          <a:xfrm>
            <a:off x="4698322" y="908720"/>
            <a:ext cx="7518358" cy="55419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template &lt;class </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&gt;</a:t>
            </a:r>
          </a:p>
          <a:p>
            <a:pPr fontAlgn="auto">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class </a:t>
            </a:r>
            <a:r>
              <a:rPr kumimoji="0" lang="en-US" altLang="zh-CN" sz="2000" b="0" dirty="0" smtClean="0">
                <a:latin typeface="Times New Roman" panose="02020603050405020304" pitchFamily="18" charset="0"/>
                <a:ea typeface="隶书" panose="02010509060101010101" pitchFamily="49" charset="-122"/>
              </a:rPr>
              <a:t>Tree</a:t>
            </a:r>
            <a:r>
              <a:rPr kumimoji="0" lang="en-US" altLang="zh-CN" sz="2000" b="1" dirty="0" smtClean="0">
                <a:latin typeface="Times New Roman" panose="02020603050405020304" pitchFamily="18" charset="0"/>
                <a:ea typeface="隶书" panose="02010509060101010101" pitchFamily="49" charset="-122"/>
              </a:rPr>
              <a:t> {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树类</a:t>
            </a:r>
          </a:p>
          <a:p>
            <a:pPr fontAlgn="auto">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private:</a:t>
            </a:r>
          </a:p>
          <a:p>
            <a:pPr fontAlgn="auto">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TreeNode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&gt; *</a:t>
            </a:r>
            <a:r>
              <a:rPr kumimoji="0" lang="en-US" altLang="zh-CN" sz="2000" b="0" dirty="0" smtClean="0">
                <a:latin typeface="Times New Roman" panose="02020603050405020304" pitchFamily="18" charset="0"/>
                <a:ea typeface="隶书" panose="02010509060101010101" pitchFamily="49" charset="-122"/>
              </a:rPr>
              <a:t>root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current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根指针及当前指针</a:t>
            </a:r>
          </a:p>
          <a:p>
            <a:pPr fontAlgn="auto">
              <a:spcBef>
                <a:spcPct val="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err="1" smtClean="0">
                <a:latin typeface="Times New Roman" panose="02020603050405020304" pitchFamily="18" charset="0"/>
                <a:ea typeface="隶书" panose="02010509060101010101" pitchFamily="49" charset="-122"/>
              </a:rPr>
              <a:t>int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Find (</a:t>
            </a:r>
            <a:r>
              <a:rPr kumimoji="0" lang="en-US" altLang="zh-CN" sz="2000" b="0" dirty="0" err="1" smtClean="0">
                <a:latin typeface="Times New Roman" panose="02020603050405020304" pitchFamily="18" charset="0"/>
                <a:ea typeface="隶书" panose="02010509060101010101" pitchFamily="49" charset="-122"/>
              </a:rPr>
              <a:t>TreeNode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&gt; *</a:t>
            </a:r>
            <a:r>
              <a:rPr kumimoji="0" lang="en-US" altLang="zh-CN" sz="2000" b="0" dirty="0" smtClean="0">
                <a:latin typeface="Times New Roman" panose="02020603050405020304" pitchFamily="18" charset="0"/>
                <a:ea typeface="隶书" panose="02010509060101010101" pitchFamily="49" charset="-122"/>
              </a:rPr>
              <a:t>p</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T value)</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在以</a:t>
            </a:r>
            <a:r>
              <a:rPr kumimoji="0" lang="en-US" altLang="zh-CN" sz="2000" b="1" dirty="0" smtClean="0">
                <a:solidFill>
                  <a:schemeClr val="tx2"/>
                </a:solidFill>
                <a:latin typeface="Times New Roman" panose="02020603050405020304" pitchFamily="18" charset="0"/>
                <a:ea typeface="隶书" panose="02010509060101010101" pitchFamily="49" charset="-122"/>
              </a:rPr>
              <a:t>p</a:t>
            </a:r>
            <a:r>
              <a:rPr kumimoji="0" lang="zh-CN" altLang="en-US" sz="2000" b="0" dirty="0" smtClean="0">
                <a:solidFill>
                  <a:schemeClr val="tx2"/>
                </a:solidFill>
                <a:latin typeface="Times New Roman" panose="02020603050405020304" pitchFamily="18" charset="0"/>
                <a:ea typeface="隶书" panose="02010509060101010101" pitchFamily="49" charset="-122"/>
              </a:rPr>
              <a:t>为根的树中搜索</a:t>
            </a:r>
            <a:r>
              <a:rPr kumimoji="0" lang="en-US" altLang="zh-CN" sz="2000" b="1" dirty="0" smtClean="0">
                <a:solidFill>
                  <a:schemeClr val="tx2"/>
                </a:solidFill>
                <a:latin typeface="Times New Roman" panose="02020603050405020304" pitchFamily="18" charset="0"/>
                <a:ea typeface="隶书" panose="02010509060101010101" pitchFamily="49" charset="-122"/>
              </a:rPr>
              <a:t>value</a:t>
            </a:r>
          </a:p>
          <a:p>
            <a:pPr fontAlgn="auto">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     void </a:t>
            </a:r>
            <a:r>
              <a:rPr kumimoji="0" lang="en-US" altLang="zh-CN" sz="2000" b="0" dirty="0" err="1" smtClean="0">
                <a:latin typeface="Times New Roman" panose="02020603050405020304" pitchFamily="18" charset="0"/>
                <a:ea typeface="隶书" panose="02010509060101010101" pitchFamily="49" charset="-122"/>
              </a:rPr>
              <a:t>RemovesubTree</a:t>
            </a: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TreeNode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&gt; *</a:t>
            </a:r>
            <a:r>
              <a:rPr kumimoji="0" lang="en-US" altLang="zh-CN" sz="2000" b="0" dirty="0" smtClean="0">
                <a:latin typeface="Times New Roman" panose="02020603050405020304" pitchFamily="18" charset="0"/>
                <a:ea typeface="隶书" panose="02010509060101010101" pitchFamily="49" charset="-122"/>
              </a:rPr>
              <a:t>p)</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删除以</a:t>
            </a:r>
            <a:r>
              <a:rPr kumimoji="0" lang="en-US" altLang="zh-CN" sz="2000" b="1" dirty="0" smtClean="0">
                <a:solidFill>
                  <a:schemeClr val="tx2"/>
                </a:solidFill>
                <a:latin typeface="Times New Roman" panose="02020603050405020304" pitchFamily="18" charset="0"/>
                <a:ea typeface="隶书" panose="02010509060101010101" pitchFamily="49" charset="-122"/>
              </a:rPr>
              <a:t>p</a:t>
            </a:r>
            <a:r>
              <a:rPr kumimoji="0" lang="zh-CN" altLang="en-US" sz="2000" b="0" dirty="0" smtClean="0">
                <a:solidFill>
                  <a:schemeClr val="tx2"/>
                </a:solidFill>
                <a:latin typeface="Times New Roman" panose="02020603050405020304" pitchFamily="18" charset="0"/>
                <a:ea typeface="隶书" panose="02010509060101010101" pitchFamily="49" charset="-122"/>
              </a:rPr>
              <a:t>为根的子树</a:t>
            </a:r>
          </a:p>
          <a:p>
            <a:pPr fontAlgn="auto">
              <a:spcBef>
                <a:spcPct val="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err="1" smtClean="0">
                <a:latin typeface="Times New Roman" panose="02020603050405020304" pitchFamily="18" charset="0"/>
                <a:ea typeface="隶书" panose="02010509060101010101" pitchFamily="49" charset="-122"/>
              </a:rPr>
              <a:t>bool</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FindParent</a:t>
            </a: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TreeNode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&gt; *</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TreeNode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&gt; *</a:t>
            </a:r>
            <a:r>
              <a:rPr kumimoji="0" lang="en-US" altLang="zh-CN" sz="2000" b="0" dirty="0" smtClean="0">
                <a:latin typeface="Times New Roman" panose="02020603050405020304" pitchFamily="18" charset="0"/>
                <a:ea typeface="隶书" panose="02010509060101010101" pitchFamily="49" charset="-122"/>
              </a:rPr>
              <a:t>p)</a:t>
            </a:r>
            <a:r>
              <a:rPr kumimoji="0" lang="en-US" altLang="zh-CN" sz="2000" b="1" dirty="0" smtClean="0">
                <a:latin typeface="Times New Roman" panose="02020603050405020304" pitchFamily="18" charset="0"/>
                <a:ea typeface="隶书" panose="02010509060101010101" pitchFamily="49" charset="-122"/>
              </a:rPr>
              <a:t>;</a:t>
            </a:r>
          </a:p>
          <a:p>
            <a:pPr fontAlgn="auto">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public:</a:t>
            </a:r>
          </a:p>
          <a:p>
            <a:pPr fontAlgn="auto">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Tree ()</a:t>
            </a:r>
            <a:r>
              <a:rPr kumimoji="0" lang="en-US" altLang="zh-CN" sz="2000" b="1" dirty="0" smtClean="0">
                <a:latin typeface="Times New Roman" panose="02020603050405020304" pitchFamily="18" charset="0"/>
                <a:ea typeface="隶书" panose="02010509060101010101" pitchFamily="49" charset="-122"/>
              </a:rPr>
              <a:t> { </a:t>
            </a:r>
            <a:r>
              <a:rPr kumimoji="0" lang="en-US" altLang="zh-CN" sz="2000" b="0" dirty="0" smtClean="0">
                <a:latin typeface="Times New Roman" panose="02020603050405020304" pitchFamily="18" charset="0"/>
                <a:ea typeface="隶书" panose="02010509060101010101" pitchFamily="49" charset="-122"/>
              </a:rPr>
              <a:t>root = current = NULL</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构造函数</a:t>
            </a:r>
          </a:p>
          <a:p>
            <a:pPr fontAlgn="auto">
              <a:spcBef>
                <a:spcPct val="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err="1" smtClean="0">
                <a:latin typeface="Times New Roman" panose="02020603050405020304" pitchFamily="18" charset="0"/>
                <a:ea typeface="隶书" panose="02010509060101010101" pitchFamily="49" charset="-122"/>
              </a:rPr>
              <a:t>bool</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Root ()</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置根结点为当前结点</a:t>
            </a:r>
          </a:p>
          <a:p>
            <a:pPr fontAlgn="auto">
              <a:spcBef>
                <a:spcPct val="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err="1" smtClean="0">
                <a:latin typeface="Times New Roman" panose="02020603050405020304" pitchFamily="18" charset="0"/>
                <a:ea typeface="隶书" panose="02010509060101010101" pitchFamily="49" charset="-122"/>
              </a:rPr>
              <a:t>bool</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IsEmpty</a:t>
            </a: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 { return </a:t>
            </a:r>
            <a:r>
              <a:rPr kumimoji="0" lang="en-US" altLang="zh-CN" sz="2000" b="0" dirty="0" smtClean="0">
                <a:latin typeface="Times New Roman" panose="02020603050405020304" pitchFamily="18" charset="0"/>
                <a:ea typeface="隶书" panose="02010509060101010101" pitchFamily="49" charset="-122"/>
              </a:rPr>
              <a:t>root == NULL</a:t>
            </a:r>
            <a:r>
              <a:rPr kumimoji="0" lang="en-US" altLang="zh-CN" sz="2000" b="1" dirty="0" smtClean="0">
                <a:latin typeface="Times New Roman" panose="02020603050405020304" pitchFamily="18" charset="0"/>
                <a:ea typeface="隶书" panose="02010509060101010101" pitchFamily="49" charset="-122"/>
              </a:rPr>
              <a:t>; }</a:t>
            </a:r>
            <a:endParaRPr kumimoji="0" lang="en-US" altLang="zh-CN" sz="2000" b="0" dirty="0" smtClean="0">
              <a:solidFill>
                <a:schemeClr val="tx2"/>
              </a:solidFill>
              <a:latin typeface="Times New Roman" panose="02020603050405020304" pitchFamily="18" charset="0"/>
              <a:ea typeface="隶书" panose="02010509060101010101" pitchFamily="49" charset="-122"/>
            </a:endParaRPr>
          </a:p>
          <a:p>
            <a:pPr fontAlgn="auto">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err="1" smtClean="0">
                <a:latin typeface="Times New Roman" panose="02020603050405020304" pitchFamily="18" charset="0"/>
                <a:ea typeface="隶书" panose="02010509060101010101" pitchFamily="49" charset="-122"/>
              </a:rPr>
              <a:t>bool</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FirstChild</a:t>
            </a: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将当前结点的第一个子女置为当前结点</a:t>
            </a:r>
          </a:p>
          <a:p>
            <a:pPr fontAlgn="auto">
              <a:spcBef>
                <a:spcPct val="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err="1" smtClean="0">
                <a:latin typeface="Times New Roman" panose="02020603050405020304" pitchFamily="18" charset="0"/>
                <a:ea typeface="隶书" panose="02010509060101010101" pitchFamily="49" charset="-122"/>
              </a:rPr>
              <a:t>bool</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NextSibling</a:t>
            </a: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将当前结点的下一个兄弟置为当前结点</a:t>
            </a:r>
          </a:p>
          <a:p>
            <a:pPr fontAlgn="auto">
              <a:spcBef>
                <a:spcPct val="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err="1" smtClean="0">
                <a:latin typeface="Times New Roman" panose="02020603050405020304" pitchFamily="18" charset="0"/>
                <a:ea typeface="隶书" panose="02010509060101010101" pitchFamily="49" charset="-122"/>
              </a:rPr>
              <a:t>bool</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Parent ()</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将当前结点的双亲置为当前结点</a:t>
            </a:r>
          </a:p>
          <a:p>
            <a:pPr fontAlgn="auto">
              <a:spcBef>
                <a:spcPct val="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err="1" smtClean="0">
                <a:latin typeface="Times New Roman" panose="02020603050405020304" pitchFamily="18" charset="0"/>
                <a:ea typeface="隶书" panose="02010509060101010101" pitchFamily="49" charset="-122"/>
              </a:rPr>
              <a:t>bool</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Find (T value)</a:t>
            </a:r>
            <a:r>
              <a:rPr kumimoji="0" lang="en-US" altLang="zh-CN" sz="2000" b="1" dirty="0" smtClean="0">
                <a:latin typeface="Times New Roman" panose="02020603050405020304" pitchFamily="18" charset="0"/>
                <a:ea typeface="隶书" panose="02010509060101010101" pitchFamily="49" charset="-122"/>
              </a:rPr>
              <a:t>;</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搜索含</a:t>
            </a:r>
            <a:r>
              <a:rPr kumimoji="0" lang="en-US" altLang="zh-CN" sz="2000" b="0" dirty="0" smtClean="0">
                <a:solidFill>
                  <a:schemeClr val="tx2"/>
                </a:solidFill>
                <a:latin typeface="Times New Roman" panose="02020603050405020304" pitchFamily="18" charset="0"/>
                <a:ea typeface="隶书" panose="02010509060101010101" pitchFamily="49" charset="-122"/>
              </a:rPr>
              <a:t>value</a:t>
            </a:r>
            <a:r>
              <a:rPr kumimoji="0" lang="zh-CN" altLang="en-US" sz="2000" b="0" dirty="0" smtClean="0">
                <a:solidFill>
                  <a:schemeClr val="tx2"/>
                </a:solidFill>
                <a:latin typeface="Times New Roman" panose="02020603050405020304" pitchFamily="18" charset="0"/>
                <a:ea typeface="隶书" panose="02010509060101010101" pitchFamily="49" charset="-122"/>
              </a:rPr>
              <a:t>的结点</a:t>
            </a:r>
            <a:r>
              <a:rPr kumimoji="0" lang="en-US" altLang="zh-CN" sz="2000" b="0" dirty="0" smtClean="0">
                <a:solidFill>
                  <a:schemeClr val="tx2"/>
                </a:solidFill>
                <a:latin typeface="Times New Roman" panose="02020603050405020304" pitchFamily="18" charset="0"/>
                <a:ea typeface="隶书" panose="02010509060101010101" pitchFamily="49" charset="-122"/>
              </a:rPr>
              <a:t>, </a:t>
            </a:r>
            <a:r>
              <a:rPr kumimoji="0" lang="zh-CN" altLang="en-US" sz="2000" b="0" dirty="0" smtClean="0">
                <a:solidFill>
                  <a:schemeClr val="tx2"/>
                </a:solidFill>
                <a:latin typeface="Times New Roman" panose="02020603050405020304" pitchFamily="18" charset="0"/>
                <a:ea typeface="隶书" panose="02010509060101010101" pitchFamily="49" charset="-122"/>
              </a:rPr>
              <a:t>使之成为当前结点</a:t>
            </a:r>
          </a:p>
          <a:p>
            <a:pPr fontAlgn="auto">
              <a:spcBef>
                <a:spcPct val="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树的其他公共操作</a:t>
            </a:r>
          </a:p>
          <a:p>
            <a:pPr fontAlgn="auto">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a:t>
            </a:r>
            <a:endParaRPr kumimoji="0" lang="en-US" altLang="zh-CN" sz="2000" b="1" dirty="0">
              <a:latin typeface="Times New Roman" panose="02020603050405020304" pitchFamily="18" charset="0"/>
              <a:ea typeface="隶书" panose="02010509060101010101" pitchFamily="49" charset="-122"/>
            </a:endParaRPr>
          </a:p>
        </p:txBody>
      </p:sp>
      <p:cxnSp>
        <p:nvCxnSpPr>
          <p:cNvPr id="3" name="直接连接符 2"/>
          <p:cNvCxnSpPr/>
          <p:nvPr/>
        </p:nvCxnSpPr>
        <p:spPr>
          <a:xfrm>
            <a:off x="4727848" y="908720"/>
            <a:ext cx="0" cy="5877272"/>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3"/>
          <p:cNvSpPr>
            <a:spLocks noGrp="1" noChangeArrowheads="1"/>
          </p:cNvSpPr>
          <p:nvPr>
            <p:ph type="title"/>
          </p:nvPr>
        </p:nvSpPr>
        <p:spPr>
          <a:xfrm>
            <a:off x="623392" y="7571"/>
            <a:ext cx="6096000" cy="739775"/>
          </a:xfrm>
        </p:spPr>
        <p:txBody>
          <a:bodyPr/>
          <a:lstStyle/>
          <a:p>
            <a:r>
              <a:rPr lang="zh-CN" altLang="en-US" sz="3200" b="1" dirty="0">
                <a:latin typeface="华文新魏" panose="02010800040101010101" pitchFamily="2" charset="-122"/>
                <a:ea typeface="华文新魏" panose="02010800040101010101" pitchFamily="2" charset="-122"/>
              </a:rPr>
              <a:t>子女</a:t>
            </a:r>
            <a:r>
              <a:rPr lang="en-US" altLang="zh-CN" sz="3200" b="1" dirty="0">
                <a:latin typeface="华文新魏" panose="02010800040101010101" pitchFamily="2" charset="-122"/>
                <a:ea typeface="华文新魏" panose="02010800040101010101" pitchFamily="2" charset="-122"/>
              </a:rPr>
              <a:t>-</a:t>
            </a:r>
            <a:r>
              <a:rPr lang="zh-CN" altLang="en-US" sz="3200" b="1" dirty="0">
                <a:latin typeface="华文新魏" panose="02010800040101010101" pitchFamily="2" charset="-122"/>
                <a:ea typeface="华文新魏" panose="02010800040101010101" pitchFamily="2" charset="-122"/>
              </a:rPr>
              <a:t>兄弟链表常用操作的实现</a:t>
            </a:r>
          </a:p>
        </p:txBody>
      </p:sp>
      <p:sp>
        <p:nvSpPr>
          <p:cNvPr id="254980" name="Rectangle 4"/>
          <p:cNvSpPr>
            <a:spLocks noGrp="1" noChangeArrowheads="1"/>
          </p:cNvSpPr>
          <p:nvPr>
            <p:ph idx="1"/>
          </p:nvPr>
        </p:nvSpPr>
        <p:spPr>
          <a:xfrm>
            <a:off x="589717" y="1268760"/>
            <a:ext cx="8229600" cy="5038725"/>
          </a:xfrm>
        </p:spPr>
        <p:txBody>
          <a:bodyPr/>
          <a:lstStyle/>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p>
          <a:p>
            <a:pPr>
              <a:spcBef>
                <a:spcPct val="500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bool</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Root ()</a:t>
            </a: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让树的根结点成为树的当前结点</a:t>
            </a:r>
            <a:endParaRPr lang="zh-CN" altLang="en-US" sz="2400" b="1"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 </a:t>
            </a:r>
            <a:r>
              <a:rPr lang="en-US" altLang="zh-CN" sz="2400" dirty="0">
                <a:latin typeface="Times New Roman" panose="02020603050405020304" pitchFamily="18" charset="0"/>
                <a:ea typeface="隶书" panose="02010509060101010101" pitchFamily="49" charset="-122"/>
              </a:rPr>
              <a:t>(root </a:t>
            </a:r>
            <a:r>
              <a:rPr lang="en-US" altLang="zh-CN" sz="2400" i="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NULL)</a:t>
            </a: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current = NULL</a:t>
            </a: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false</a:t>
            </a:r>
            <a:r>
              <a:rPr lang="en-US" altLang="zh-CN" sz="24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else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current = root</a:t>
            </a: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true</a:t>
            </a:r>
            <a:r>
              <a:rPr lang="en-US" altLang="zh-CN" sz="24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
        <p:nvSpPr>
          <p:cNvPr id="4" name="Rectangle 4"/>
          <p:cNvSpPr txBox="1">
            <a:spLocks noChangeArrowheads="1"/>
          </p:cNvSpPr>
          <p:nvPr/>
        </p:nvSpPr>
        <p:spPr>
          <a:xfrm>
            <a:off x="5879976" y="1075063"/>
            <a:ext cx="6192688" cy="480220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05000"/>
              </a:lnSpc>
              <a:spcBef>
                <a:spcPct val="500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template &lt;class </a:t>
            </a:r>
            <a:r>
              <a:rPr kumimoji="0" lang="en-US" altLang="zh-CN" sz="2400" b="0" dirty="0" smtClean="0">
                <a:latin typeface="Times New Roman" panose="02020603050405020304" pitchFamily="18" charset="0"/>
                <a:ea typeface="隶书" panose="02010509060101010101" pitchFamily="49" charset="-122"/>
              </a:rPr>
              <a:t>T</a:t>
            </a:r>
            <a:r>
              <a:rPr kumimoji="0" lang="en-US" altLang="zh-CN" sz="2400" b="1" dirty="0" smtClean="0">
                <a:latin typeface="Times New Roman" panose="02020603050405020304" pitchFamily="18" charset="0"/>
                <a:ea typeface="隶书" panose="02010509060101010101" pitchFamily="49" charset="-122"/>
              </a:rPr>
              <a:t>&gt; </a:t>
            </a:r>
          </a:p>
          <a:p>
            <a:pPr fontAlgn="auto">
              <a:lnSpc>
                <a:spcPct val="105000"/>
              </a:lnSpc>
              <a:spcBef>
                <a:spcPct val="5000"/>
              </a:spcBef>
              <a:spcAft>
                <a:spcPts val="0"/>
              </a:spcAft>
              <a:buFont typeface="Wingdings" panose="05000000000000000000" pitchFamily="2" charset="2"/>
              <a:buNone/>
              <a:defRPr/>
            </a:pPr>
            <a:r>
              <a:rPr kumimoji="0" lang="en-US" altLang="zh-CN" sz="2400" b="1" dirty="0" err="1" smtClean="0">
                <a:latin typeface="Times New Roman" panose="02020603050405020304" pitchFamily="18" charset="0"/>
                <a:ea typeface="隶书" panose="02010509060101010101" pitchFamily="49" charset="-122"/>
              </a:rPr>
              <a:t>bool</a:t>
            </a:r>
            <a:r>
              <a:rPr kumimoji="0" lang="en-US" altLang="zh-CN" sz="2400" b="1" dirty="0" smtClean="0">
                <a:latin typeface="Times New Roman" panose="02020603050405020304" pitchFamily="18" charset="0"/>
                <a:ea typeface="隶书" panose="02010509060101010101" pitchFamily="49" charset="-122"/>
              </a:rPr>
              <a:t> </a:t>
            </a:r>
            <a:r>
              <a:rPr kumimoji="0" lang="en-US" altLang="zh-CN" sz="2400" b="0" dirty="0" smtClean="0">
                <a:latin typeface="Times New Roman" panose="02020603050405020304" pitchFamily="18" charset="0"/>
                <a:ea typeface="隶书" panose="02010509060101010101" pitchFamily="49" charset="-122"/>
              </a:rPr>
              <a:t>Tree</a:t>
            </a:r>
            <a:r>
              <a:rPr kumimoji="0" lang="en-US" altLang="zh-CN" sz="2400" b="1" dirty="0" smtClean="0">
                <a:latin typeface="Times New Roman" panose="02020603050405020304" pitchFamily="18" charset="0"/>
                <a:ea typeface="隶书" panose="02010509060101010101" pitchFamily="49" charset="-122"/>
              </a:rPr>
              <a:t>&lt;</a:t>
            </a:r>
            <a:r>
              <a:rPr kumimoji="0" lang="en-US" altLang="zh-CN" sz="2400" b="0" dirty="0" smtClean="0">
                <a:latin typeface="Times New Roman" panose="02020603050405020304" pitchFamily="18" charset="0"/>
                <a:ea typeface="隶书" panose="02010509060101010101" pitchFamily="49" charset="-122"/>
              </a:rPr>
              <a:t>T</a:t>
            </a:r>
            <a:r>
              <a:rPr kumimoji="0" lang="en-US" altLang="zh-CN" sz="2400" b="1" dirty="0" smtClean="0">
                <a:latin typeface="Times New Roman" panose="02020603050405020304" pitchFamily="18" charset="0"/>
                <a:ea typeface="隶书" panose="02010509060101010101" pitchFamily="49" charset="-122"/>
              </a:rPr>
              <a:t>&gt;::</a:t>
            </a:r>
            <a:r>
              <a:rPr kumimoji="0" lang="en-US" altLang="zh-CN" sz="2400" b="0" dirty="0" smtClean="0">
                <a:latin typeface="Times New Roman" panose="02020603050405020304" pitchFamily="18" charset="0"/>
                <a:ea typeface="隶书" panose="02010509060101010101" pitchFamily="49" charset="-122"/>
              </a:rPr>
              <a:t>Parent ()</a:t>
            </a:r>
            <a:r>
              <a:rPr kumimoji="0" lang="en-US" altLang="zh-CN" sz="2400" b="1" dirty="0" smtClean="0">
                <a:latin typeface="Times New Roman" panose="02020603050405020304" pitchFamily="18" charset="0"/>
                <a:ea typeface="隶书" panose="02010509060101010101" pitchFamily="49" charset="-122"/>
              </a:rPr>
              <a:t> {</a:t>
            </a:r>
          </a:p>
          <a:p>
            <a:pPr fontAlgn="auto">
              <a:lnSpc>
                <a:spcPct val="105000"/>
              </a:lnSpc>
              <a:spcBef>
                <a:spcPct val="5000"/>
              </a:spcBef>
              <a:spcAft>
                <a:spcPts val="0"/>
              </a:spcAft>
              <a:buFont typeface="Wingdings" panose="05000000000000000000" pitchFamily="2" charset="2"/>
              <a:buNone/>
              <a:defRPr/>
            </a:pPr>
            <a:r>
              <a:rPr kumimoji="0" lang="en-US" altLang="zh-CN" sz="2400" b="1" dirty="0" smtClean="0">
                <a:solidFill>
                  <a:schemeClr val="tx2"/>
                </a:solidFill>
                <a:latin typeface="Times New Roman" panose="02020603050405020304" pitchFamily="18" charset="0"/>
                <a:ea typeface="隶书" panose="02010509060101010101" pitchFamily="49" charset="-122"/>
              </a:rPr>
              <a:t>//</a:t>
            </a:r>
            <a:r>
              <a:rPr kumimoji="0" lang="zh-CN" altLang="en-US" sz="2400" b="0" dirty="0" smtClean="0">
                <a:solidFill>
                  <a:schemeClr val="tx2"/>
                </a:solidFill>
                <a:latin typeface="Times New Roman" panose="02020603050405020304" pitchFamily="18" charset="0"/>
                <a:ea typeface="隶书" panose="02010509060101010101" pitchFamily="49" charset="-122"/>
              </a:rPr>
              <a:t>置当前结点的双亲结点为当前结点</a:t>
            </a:r>
          </a:p>
          <a:p>
            <a:pPr fontAlgn="auto">
              <a:lnSpc>
                <a:spcPct val="105000"/>
              </a:lnSpc>
              <a:spcBef>
                <a:spcPct val="5000"/>
              </a:spcBef>
              <a:spcAft>
                <a:spcPts val="0"/>
              </a:spcAft>
              <a:buFont typeface="Wingdings" panose="05000000000000000000" pitchFamily="2" charset="2"/>
              <a:buNone/>
              <a:defRPr/>
            </a:pPr>
            <a:r>
              <a:rPr kumimoji="0" lang="zh-CN" altLang="en-US" sz="2400" b="1" dirty="0" smtClean="0">
                <a:latin typeface="Times New Roman" panose="02020603050405020304" pitchFamily="18" charset="0"/>
                <a:ea typeface="隶书" panose="02010509060101010101" pitchFamily="49" charset="-122"/>
              </a:rPr>
              <a:t>     </a:t>
            </a:r>
            <a:r>
              <a:rPr kumimoji="0" lang="en-US" altLang="zh-CN" sz="2400" b="0" dirty="0" err="1" smtClean="0">
                <a:latin typeface="Times New Roman" panose="02020603050405020304" pitchFamily="18" charset="0"/>
                <a:ea typeface="隶书" panose="02010509060101010101" pitchFamily="49" charset="-122"/>
              </a:rPr>
              <a:t>TreeNode</a:t>
            </a:r>
            <a:r>
              <a:rPr kumimoji="0" lang="en-US" altLang="zh-CN" sz="2400" b="1" dirty="0" smtClean="0">
                <a:latin typeface="Times New Roman" panose="02020603050405020304" pitchFamily="18" charset="0"/>
                <a:ea typeface="隶书" panose="02010509060101010101" pitchFamily="49" charset="-122"/>
              </a:rPr>
              <a:t>&lt;</a:t>
            </a:r>
            <a:r>
              <a:rPr kumimoji="0" lang="en-US" altLang="zh-CN" sz="2400" b="0" dirty="0" smtClean="0">
                <a:latin typeface="Times New Roman" panose="02020603050405020304" pitchFamily="18" charset="0"/>
                <a:ea typeface="隶书" panose="02010509060101010101" pitchFamily="49" charset="-122"/>
              </a:rPr>
              <a:t>T</a:t>
            </a:r>
            <a:r>
              <a:rPr kumimoji="0" lang="en-US" altLang="zh-CN" sz="2400" b="1" dirty="0" smtClean="0">
                <a:latin typeface="Times New Roman" panose="02020603050405020304" pitchFamily="18" charset="0"/>
                <a:ea typeface="隶书" panose="02010509060101010101" pitchFamily="49" charset="-122"/>
              </a:rPr>
              <a:t>&gt; *</a:t>
            </a:r>
            <a:r>
              <a:rPr kumimoji="0" lang="en-US" altLang="zh-CN" sz="2400" b="0" dirty="0" smtClean="0">
                <a:latin typeface="Times New Roman" panose="02020603050405020304" pitchFamily="18" charset="0"/>
                <a:ea typeface="隶书" panose="02010509060101010101" pitchFamily="49" charset="-122"/>
              </a:rPr>
              <a:t>p = current</a:t>
            </a:r>
            <a:r>
              <a:rPr kumimoji="0" lang="en-US" altLang="zh-CN" sz="2400" b="1" dirty="0" smtClean="0">
                <a:latin typeface="Times New Roman" panose="02020603050405020304" pitchFamily="18" charset="0"/>
                <a:ea typeface="隶书" panose="02010509060101010101" pitchFamily="49" charset="-122"/>
              </a:rPr>
              <a:t>;</a:t>
            </a:r>
          </a:p>
          <a:p>
            <a:pPr fontAlgn="auto">
              <a:lnSpc>
                <a:spcPct val="105000"/>
              </a:lnSpc>
              <a:spcBef>
                <a:spcPct val="500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     if </a:t>
            </a:r>
            <a:r>
              <a:rPr kumimoji="0" lang="en-US" altLang="zh-CN" sz="2400" b="0" dirty="0" smtClean="0">
                <a:latin typeface="Times New Roman" panose="02020603050405020304" pitchFamily="18" charset="0"/>
                <a:ea typeface="隶书" panose="02010509060101010101" pitchFamily="49" charset="-122"/>
              </a:rPr>
              <a:t>(current </a:t>
            </a:r>
            <a:r>
              <a:rPr kumimoji="0" lang="en-US" altLang="zh-CN" sz="2400" b="0" i="1" dirty="0" smtClean="0">
                <a:latin typeface="Times New Roman" panose="02020603050405020304" pitchFamily="18" charset="0"/>
                <a:ea typeface="隶书" panose="02010509060101010101" pitchFamily="49" charset="-122"/>
              </a:rPr>
              <a:t>==</a:t>
            </a:r>
            <a:r>
              <a:rPr kumimoji="0" lang="en-US" altLang="zh-CN" sz="2400" b="0" dirty="0" smtClean="0">
                <a:latin typeface="Times New Roman" panose="02020603050405020304" pitchFamily="18" charset="0"/>
                <a:ea typeface="隶书" panose="02010509060101010101" pitchFamily="49" charset="-122"/>
              </a:rPr>
              <a:t> NULL</a:t>
            </a:r>
            <a:r>
              <a:rPr kumimoji="0" lang="en-US" altLang="zh-CN" sz="2400" b="1" dirty="0" smtClean="0">
                <a:latin typeface="Times New Roman" panose="02020603050405020304" pitchFamily="18" charset="0"/>
                <a:ea typeface="隶书" panose="02010509060101010101" pitchFamily="49" charset="-122"/>
              </a:rPr>
              <a:t> || </a:t>
            </a:r>
            <a:r>
              <a:rPr kumimoji="0" lang="en-US" altLang="zh-CN" sz="2400" b="0" dirty="0" smtClean="0">
                <a:latin typeface="Times New Roman" panose="02020603050405020304" pitchFamily="18" charset="0"/>
                <a:ea typeface="隶书" panose="02010509060101010101" pitchFamily="49" charset="-122"/>
              </a:rPr>
              <a:t>current </a:t>
            </a:r>
            <a:r>
              <a:rPr kumimoji="0" lang="en-US" altLang="zh-CN" sz="2400" b="0" i="1" dirty="0" smtClean="0">
                <a:latin typeface="Times New Roman" panose="02020603050405020304" pitchFamily="18" charset="0"/>
                <a:ea typeface="隶书" panose="02010509060101010101" pitchFamily="49" charset="-122"/>
              </a:rPr>
              <a:t>==</a:t>
            </a:r>
            <a:r>
              <a:rPr kumimoji="0" lang="en-US" altLang="zh-CN" sz="2400" b="0" dirty="0" smtClean="0">
                <a:latin typeface="Times New Roman" panose="02020603050405020304" pitchFamily="18" charset="0"/>
                <a:ea typeface="隶书" panose="02010509060101010101" pitchFamily="49" charset="-122"/>
              </a:rPr>
              <a:t> root) </a:t>
            </a:r>
            <a:r>
              <a:rPr kumimoji="0" lang="en-US" altLang="zh-CN" sz="2400" b="1" dirty="0" smtClean="0">
                <a:latin typeface="Times New Roman" panose="02020603050405020304" pitchFamily="18" charset="0"/>
                <a:ea typeface="隶书" panose="02010509060101010101" pitchFamily="49" charset="-122"/>
              </a:rPr>
              <a:t>{ </a:t>
            </a:r>
          </a:p>
          <a:p>
            <a:pPr fontAlgn="auto">
              <a:lnSpc>
                <a:spcPct val="105000"/>
              </a:lnSpc>
              <a:spcBef>
                <a:spcPct val="500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		</a:t>
            </a:r>
            <a:r>
              <a:rPr kumimoji="0" lang="en-US" altLang="zh-CN" sz="2400" b="0" dirty="0" smtClean="0">
                <a:latin typeface="Times New Roman" panose="02020603050405020304" pitchFamily="18" charset="0"/>
                <a:ea typeface="隶书" panose="02010509060101010101" pitchFamily="49" charset="-122"/>
              </a:rPr>
              <a:t>current = NULL</a:t>
            </a:r>
            <a:r>
              <a:rPr kumimoji="0" lang="en-US" altLang="zh-CN" sz="2400" b="1" dirty="0" smtClean="0">
                <a:latin typeface="Times New Roman" panose="02020603050405020304" pitchFamily="18" charset="0"/>
                <a:ea typeface="隶书" panose="02010509060101010101" pitchFamily="49" charset="-122"/>
              </a:rPr>
              <a:t>;  </a:t>
            </a:r>
          </a:p>
          <a:p>
            <a:pPr fontAlgn="auto">
              <a:lnSpc>
                <a:spcPct val="105000"/>
              </a:lnSpc>
              <a:spcBef>
                <a:spcPct val="500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		return </a:t>
            </a:r>
            <a:r>
              <a:rPr kumimoji="0" lang="en-US" altLang="zh-CN" sz="2400" b="0" dirty="0" smtClean="0">
                <a:latin typeface="Times New Roman" panose="02020603050405020304" pitchFamily="18" charset="0"/>
                <a:ea typeface="隶书" panose="02010509060101010101" pitchFamily="49" charset="-122"/>
              </a:rPr>
              <a:t>false</a:t>
            </a:r>
            <a:r>
              <a:rPr kumimoji="0" lang="en-US" altLang="zh-CN" sz="2400" b="1" dirty="0" smtClean="0">
                <a:latin typeface="Times New Roman" panose="02020603050405020304" pitchFamily="18" charset="0"/>
                <a:ea typeface="隶书" panose="02010509060101010101" pitchFamily="49" charset="-122"/>
              </a:rPr>
              <a:t>; </a:t>
            </a:r>
          </a:p>
          <a:p>
            <a:pPr fontAlgn="auto">
              <a:lnSpc>
                <a:spcPct val="105000"/>
              </a:lnSpc>
              <a:spcBef>
                <a:spcPct val="500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	}   </a:t>
            </a:r>
            <a:r>
              <a:rPr kumimoji="0" lang="en-US" altLang="zh-CN" sz="2400" b="1" dirty="0" smtClean="0">
                <a:solidFill>
                  <a:schemeClr val="tx2"/>
                </a:solidFill>
                <a:latin typeface="Times New Roman" panose="02020603050405020304" pitchFamily="18" charset="0"/>
                <a:ea typeface="隶书" panose="02010509060101010101" pitchFamily="49" charset="-122"/>
              </a:rPr>
              <a:t>//</a:t>
            </a:r>
            <a:r>
              <a:rPr kumimoji="0" lang="zh-CN" altLang="en-US" sz="2400" b="0" dirty="0" smtClean="0">
                <a:solidFill>
                  <a:schemeClr val="tx2"/>
                </a:solidFill>
                <a:latin typeface="Times New Roman" panose="02020603050405020304" pitchFamily="18" charset="0"/>
                <a:ea typeface="隶书" panose="02010509060101010101" pitchFamily="49" charset="-122"/>
              </a:rPr>
              <a:t>空树或根无双亲</a:t>
            </a:r>
            <a:endParaRPr kumimoji="0" lang="zh-CN" altLang="en-US" sz="2400" b="1" dirty="0" smtClean="0">
              <a:latin typeface="Times New Roman" panose="02020603050405020304" pitchFamily="18" charset="0"/>
              <a:ea typeface="隶书" panose="02010509060101010101" pitchFamily="49" charset="-122"/>
            </a:endParaRPr>
          </a:p>
          <a:p>
            <a:pPr fontAlgn="auto">
              <a:lnSpc>
                <a:spcPct val="105000"/>
              </a:lnSpc>
              <a:spcBef>
                <a:spcPct val="5000"/>
              </a:spcBef>
              <a:spcAft>
                <a:spcPts val="0"/>
              </a:spcAft>
              <a:buFont typeface="Wingdings" panose="05000000000000000000" pitchFamily="2" charset="2"/>
              <a:buNone/>
              <a:defRPr/>
            </a:pPr>
            <a:r>
              <a:rPr kumimoji="0" lang="zh-CN" altLang="en-US" sz="2400" b="1" dirty="0" smtClean="0">
                <a:latin typeface="Times New Roman" panose="02020603050405020304" pitchFamily="18" charset="0"/>
                <a:ea typeface="隶书" panose="02010509060101010101" pitchFamily="49" charset="-122"/>
              </a:rPr>
              <a:t>     </a:t>
            </a:r>
            <a:r>
              <a:rPr kumimoji="0" lang="en-US" altLang="zh-CN" sz="2400" b="1" dirty="0" smtClean="0">
                <a:latin typeface="Times New Roman" panose="02020603050405020304" pitchFamily="18" charset="0"/>
                <a:ea typeface="隶书" panose="02010509060101010101" pitchFamily="49" charset="-122"/>
              </a:rPr>
              <a:t>return </a:t>
            </a:r>
            <a:r>
              <a:rPr kumimoji="0" lang="en-US" altLang="zh-CN" sz="2400" b="0" dirty="0" err="1" smtClean="0">
                <a:latin typeface="Times New Roman" panose="02020603050405020304" pitchFamily="18" charset="0"/>
                <a:ea typeface="隶书" panose="02010509060101010101" pitchFamily="49" charset="-122"/>
              </a:rPr>
              <a:t>FindParent</a:t>
            </a:r>
            <a:r>
              <a:rPr kumimoji="0" lang="en-US" altLang="zh-CN" sz="2400" b="0" dirty="0" smtClean="0">
                <a:latin typeface="Times New Roman" panose="02020603050405020304" pitchFamily="18" charset="0"/>
                <a:ea typeface="隶书" panose="02010509060101010101" pitchFamily="49" charset="-122"/>
              </a:rPr>
              <a:t> (root</a:t>
            </a:r>
            <a:r>
              <a:rPr kumimoji="0" lang="en-US" altLang="zh-CN" sz="2400" b="1" dirty="0" smtClean="0">
                <a:latin typeface="Times New Roman" panose="02020603050405020304" pitchFamily="18" charset="0"/>
                <a:ea typeface="隶书" panose="02010509060101010101" pitchFamily="49" charset="-122"/>
              </a:rPr>
              <a:t>, </a:t>
            </a:r>
            <a:r>
              <a:rPr kumimoji="0" lang="en-US" altLang="zh-CN" sz="2400" b="0" dirty="0" smtClean="0">
                <a:latin typeface="Times New Roman" panose="02020603050405020304" pitchFamily="18" charset="0"/>
                <a:ea typeface="隶书" panose="02010509060101010101" pitchFamily="49" charset="-122"/>
              </a:rPr>
              <a:t>p)</a:t>
            </a:r>
            <a:r>
              <a:rPr kumimoji="0" lang="en-US" altLang="zh-CN" sz="2400" b="1" dirty="0" smtClean="0">
                <a:latin typeface="Times New Roman" panose="02020603050405020304" pitchFamily="18" charset="0"/>
                <a:ea typeface="隶书" panose="02010509060101010101" pitchFamily="49" charset="-122"/>
              </a:rPr>
              <a:t>;	</a:t>
            </a:r>
          </a:p>
          <a:p>
            <a:pPr fontAlgn="auto">
              <a:lnSpc>
                <a:spcPct val="105000"/>
              </a:lnSpc>
              <a:spcBef>
                <a:spcPct val="5000"/>
              </a:spcBef>
              <a:spcAft>
                <a:spcPts val="0"/>
              </a:spcAft>
              <a:buFont typeface="Wingdings" panose="05000000000000000000" pitchFamily="2" charset="2"/>
              <a:buNone/>
              <a:defRPr/>
            </a:pPr>
            <a:r>
              <a:rPr kumimoji="0" lang="en-US" altLang="zh-CN" sz="2400" dirty="0">
                <a:solidFill>
                  <a:schemeClr val="tx2"/>
                </a:solidFill>
                <a:latin typeface="Times New Roman" panose="02020603050405020304" pitchFamily="18" charset="0"/>
                <a:ea typeface="隶书" panose="02010509060101010101" pitchFamily="49" charset="-122"/>
              </a:rPr>
              <a:t>	</a:t>
            </a:r>
            <a:r>
              <a:rPr kumimoji="0" lang="en-US" altLang="zh-CN" sz="2400" b="1" dirty="0" smtClean="0">
                <a:solidFill>
                  <a:schemeClr val="tx2"/>
                </a:solidFill>
                <a:latin typeface="Times New Roman" panose="02020603050405020304" pitchFamily="18" charset="0"/>
                <a:ea typeface="隶书" panose="02010509060101010101" pitchFamily="49" charset="-122"/>
              </a:rPr>
              <a:t>//</a:t>
            </a:r>
            <a:r>
              <a:rPr kumimoji="0" lang="zh-CN" altLang="en-US" sz="2400" b="0" dirty="0" smtClean="0">
                <a:solidFill>
                  <a:schemeClr val="tx2"/>
                </a:solidFill>
                <a:latin typeface="Times New Roman" panose="02020603050405020304" pitchFamily="18" charset="0"/>
                <a:ea typeface="隶书" panose="02010509060101010101" pitchFamily="49" charset="-122"/>
              </a:rPr>
              <a:t>从根开始找</a:t>
            </a:r>
            <a:r>
              <a:rPr kumimoji="0" lang="zh-CN" altLang="en-US" sz="2400" b="1" dirty="0" smtClean="0">
                <a:solidFill>
                  <a:schemeClr val="tx2"/>
                </a:solidFill>
                <a:latin typeface="Times New Roman" panose="02020603050405020304" pitchFamily="18" charset="0"/>
                <a:ea typeface="隶书" panose="02010509060101010101" pitchFamily="49" charset="-122"/>
              </a:rPr>
              <a:t>*</a:t>
            </a:r>
            <a:r>
              <a:rPr kumimoji="0" lang="en-US" altLang="zh-CN" sz="2400" b="1" dirty="0" smtClean="0">
                <a:solidFill>
                  <a:schemeClr val="tx2"/>
                </a:solidFill>
                <a:latin typeface="Times New Roman" panose="02020603050405020304" pitchFamily="18" charset="0"/>
                <a:ea typeface="隶书" panose="02010509060101010101" pitchFamily="49" charset="-122"/>
              </a:rPr>
              <a:t>p</a:t>
            </a:r>
            <a:r>
              <a:rPr kumimoji="0" lang="zh-CN" altLang="en-US" sz="2400" b="0" dirty="0" smtClean="0">
                <a:solidFill>
                  <a:schemeClr val="tx2"/>
                </a:solidFill>
                <a:latin typeface="Times New Roman" panose="02020603050405020304" pitchFamily="18" charset="0"/>
                <a:ea typeface="隶书" panose="02010509060101010101" pitchFamily="49" charset="-122"/>
              </a:rPr>
              <a:t>的双亲结点</a:t>
            </a:r>
          </a:p>
          <a:p>
            <a:pPr fontAlgn="auto">
              <a:lnSpc>
                <a:spcPct val="105000"/>
              </a:lnSpc>
              <a:spcBef>
                <a:spcPct val="500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a:t>
            </a:r>
            <a:endParaRPr kumimoji="0" lang="en-US" altLang="zh-CN" sz="2400" b="1" dirty="0">
              <a:latin typeface="Times New Roman" panose="02020603050405020304" pitchFamily="18" charset="0"/>
              <a:ea typeface="隶书" panose="02010509060101010101" pitchFamily="49" charset="-122"/>
            </a:endParaRPr>
          </a:p>
        </p:txBody>
      </p:sp>
      <p:cxnSp>
        <p:nvCxnSpPr>
          <p:cNvPr id="3" name="直接连接符 2"/>
          <p:cNvCxnSpPr/>
          <p:nvPr/>
        </p:nvCxnSpPr>
        <p:spPr>
          <a:xfrm>
            <a:off x="5591944" y="1075063"/>
            <a:ext cx="0" cy="5378273"/>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8" name="Rectangle 4"/>
          <p:cNvSpPr>
            <a:spLocks noGrp="1" noChangeArrowheads="1"/>
          </p:cNvSpPr>
          <p:nvPr>
            <p:ph idx="1"/>
          </p:nvPr>
        </p:nvSpPr>
        <p:spPr>
          <a:xfrm>
            <a:off x="1415480" y="836712"/>
            <a:ext cx="8229600" cy="5613400"/>
          </a:xfrm>
        </p:spPr>
        <p:txBody>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bool</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err="1">
                <a:latin typeface="Times New Roman" panose="02020603050405020304" pitchFamily="18" charset="0"/>
                <a:ea typeface="隶书" panose="02010509060101010101" pitchFamily="49" charset="-122"/>
              </a:rPr>
              <a:t>FindParent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p)</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在根</a:t>
            </a:r>
            <a:r>
              <a:rPr lang="zh-CN" altLang="en-US" sz="2000" dirty="0" smtClean="0">
                <a:solidFill>
                  <a:schemeClr val="tx2"/>
                </a:solidFill>
                <a:latin typeface="Times New Roman" panose="02020603050405020304" pitchFamily="18" charset="0"/>
                <a:ea typeface="隶书" panose="02010509060101010101" pitchFamily="49" charset="-122"/>
              </a:rPr>
              <a:t>为</a:t>
            </a:r>
            <a:r>
              <a:rPr lang="en-US" altLang="zh-CN" sz="2000" b="1" dirty="0" smtClean="0">
                <a:solidFill>
                  <a:schemeClr val="tx2"/>
                </a:solidFill>
                <a:latin typeface="Times New Roman" panose="02020603050405020304" pitchFamily="18" charset="0"/>
                <a:ea typeface="隶书" panose="02010509060101010101" pitchFamily="49" charset="-122"/>
              </a:rPr>
              <a:t>t</a:t>
            </a:r>
            <a:r>
              <a:rPr lang="zh-CN" altLang="en-US" sz="2000" dirty="0">
                <a:solidFill>
                  <a:schemeClr val="tx2"/>
                </a:solidFill>
                <a:latin typeface="Times New Roman" panose="02020603050405020304" pitchFamily="18" charset="0"/>
                <a:ea typeface="隶书" panose="02010509060101010101" pitchFamily="49" charset="-122"/>
              </a:rPr>
              <a:t>的树中</a:t>
            </a:r>
            <a:r>
              <a:rPr lang="zh-CN" altLang="en-US" sz="2000" dirty="0" smtClean="0">
                <a:solidFill>
                  <a:schemeClr val="tx2"/>
                </a:solidFill>
                <a:latin typeface="Times New Roman" panose="02020603050405020304" pitchFamily="18" charset="0"/>
                <a:ea typeface="隶书" panose="02010509060101010101" pitchFamily="49" charset="-122"/>
              </a:rPr>
              <a:t>找</a:t>
            </a:r>
            <a:r>
              <a:rPr lang="en-US" altLang="zh-CN" sz="2000" b="1" dirty="0" smtClean="0">
                <a:solidFill>
                  <a:schemeClr val="tx2"/>
                </a:solidFill>
                <a:latin typeface="Times New Roman" panose="02020603050405020304" pitchFamily="18" charset="0"/>
                <a:ea typeface="隶书" panose="02010509060101010101" pitchFamily="49" charset="-122"/>
              </a:rPr>
              <a:t>p</a:t>
            </a:r>
            <a:r>
              <a:rPr lang="zh-CN" altLang="en-US" sz="2000" dirty="0">
                <a:solidFill>
                  <a:schemeClr val="tx2"/>
                </a:solidFill>
                <a:latin typeface="Times New Roman" panose="02020603050405020304" pitchFamily="18" charset="0"/>
                <a:ea typeface="隶书" panose="02010509060101010101" pitchFamily="49" charset="-122"/>
              </a:rPr>
              <a:t>的双亲</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并置为当前结点</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q = t</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firstChild</a:t>
            </a:r>
            <a:r>
              <a:rPr lang="en-US" altLang="zh-CN" sz="2000" b="1" dirty="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en-US" altLang="zh-CN" sz="2000" dirty="0" smtClean="0">
                <a:solidFill>
                  <a:schemeClr val="tx2"/>
                </a:solidFill>
                <a:latin typeface="Times New Roman" panose="02020603050405020304" pitchFamily="18" charset="0"/>
                <a:ea typeface="隶书" panose="02010509060101010101" pitchFamily="49" charset="-122"/>
              </a:rPr>
              <a:t>q</a:t>
            </a:r>
            <a:r>
              <a:rPr lang="zh-CN" altLang="en-US" sz="2000" dirty="0" smtClean="0">
                <a:solidFill>
                  <a:schemeClr val="tx2"/>
                </a:solidFill>
                <a:latin typeface="Times New Roman" panose="02020603050405020304" pitchFamily="18" charset="0"/>
                <a:ea typeface="隶书" panose="02010509060101010101" pitchFamily="49" charset="-122"/>
              </a:rPr>
              <a:t>是</a:t>
            </a:r>
            <a:r>
              <a:rPr lang="en-US" altLang="zh-CN" sz="2000" dirty="0" smtClean="0">
                <a:solidFill>
                  <a:schemeClr val="tx2"/>
                </a:solidFill>
                <a:latin typeface="Times New Roman" panose="02020603050405020304" pitchFamily="18" charset="0"/>
                <a:ea typeface="隶书" panose="02010509060101010101" pitchFamily="49" charset="-122"/>
              </a:rPr>
              <a:t>t</a:t>
            </a:r>
            <a:r>
              <a:rPr lang="zh-CN" altLang="en-US" sz="2000" dirty="0">
                <a:solidFill>
                  <a:schemeClr val="tx2"/>
                </a:solidFill>
                <a:latin typeface="Times New Roman" panose="02020603050405020304" pitchFamily="18" charset="0"/>
                <a:ea typeface="隶书" panose="02010509060101010101" pitchFamily="49" charset="-122"/>
              </a:rPr>
              <a:t>长子</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bool</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succ</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(q != NULL</a:t>
            </a:r>
            <a:r>
              <a:rPr lang="en-US" altLang="zh-CN" sz="2000" b="1" dirty="0">
                <a:latin typeface="Times New Roman" panose="02020603050405020304" pitchFamily="18" charset="0"/>
                <a:ea typeface="隶书" panose="02010509060101010101" pitchFamily="49" charset="-122"/>
              </a:rPr>
              <a:t> &amp;&amp; </a:t>
            </a:r>
            <a:r>
              <a:rPr lang="en-US" altLang="zh-CN" sz="2000" dirty="0">
                <a:latin typeface="Times New Roman" panose="02020603050405020304" pitchFamily="18" charset="0"/>
                <a:ea typeface="隶书" panose="02010509060101010101" pitchFamily="49" charset="-122"/>
              </a:rPr>
              <a:t>q != p)</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扫描兄弟链</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succ</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FindParent</a:t>
            </a:r>
            <a:r>
              <a:rPr lang="en-US" altLang="zh-CN" sz="2000" dirty="0">
                <a:latin typeface="Times New Roman" panose="02020603050405020304" pitchFamily="18" charset="0"/>
                <a:ea typeface="隶书" panose="02010509060101010101" pitchFamily="49" charset="-122"/>
              </a:rPr>
              <a:t> (q, p)) == true)</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return </a:t>
            </a:r>
            <a:r>
              <a:rPr lang="en-US" altLang="zh-CN" sz="2000" dirty="0" err="1">
                <a:latin typeface="Times New Roman" panose="02020603050405020304" pitchFamily="18" charset="0"/>
                <a:ea typeface="隶书" panose="02010509060101010101" pitchFamily="49" charset="-122"/>
              </a:rPr>
              <a:t>succ</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递归搜索</a:t>
            </a:r>
            <a:r>
              <a:rPr lang="zh-CN" altLang="en-US" sz="2000" dirty="0" smtClean="0">
                <a:solidFill>
                  <a:schemeClr val="tx2"/>
                </a:solidFill>
                <a:latin typeface="Times New Roman" panose="02020603050405020304" pitchFamily="18" charset="0"/>
                <a:ea typeface="隶书" panose="02010509060101010101" pitchFamily="49" charset="-122"/>
              </a:rPr>
              <a:t>以</a:t>
            </a:r>
            <a:r>
              <a:rPr lang="en-US" altLang="zh-CN" sz="2000" dirty="0" smtClean="0">
                <a:solidFill>
                  <a:schemeClr val="tx2"/>
                </a:solidFill>
                <a:latin typeface="Times New Roman" panose="02020603050405020304" pitchFamily="18" charset="0"/>
                <a:ea typeface="隶书" panose="02010509060101010101" pitchFamily="49" charset="-122"/>
              </a:rPr>
              <a:t>q</a:t>
            </a:r>
            <a:r>
              <a:rPr lang="zh-CN" altLang="en-US" sz="2000" dirty="0">
                <a:solidFill>
                  <a:schemeClr val="tx2"/>
                </a:solidFill>
                <a:latin typeface="Times New Roman" panose="02020603050405020304" pitchFamily="18" charset="0"/>
                <a:ea typeface="隶书" panose="02010509060101010101" pitchFamily="49" charset="-122"/>
              </a:rPr>
              <a:t>为根的子树</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q = q</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nextSibling</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(q != NULL</a:t>
            </a:r>
            <a:r>
              <a:rPr lang="en-US" altLang="zh-CN" sz="2000" b="1" dirty="0">
                <a:latin typeface="Times New Roman" panose="02020603050405020304" pitchFamily="18" charset="0"/>
                <a:ea typeface="隶书" panose="02010509060101010101" pitchFamily="49" charset="-122"/>
              </a:rPr>
              <a:t> &amp;&amp; </a:t>
            </a:r>
            <a:r>
              <a:rPr lang="en-US" altLang="zh-CN" sz="2000" dirty="0">
                <a:latin typeface="Times New Roman" panose="02020603050405020304" pitchFamily="18" charset="0"/>
                <a:ea typeface="隶书" panose="02010509060101010101" pitchFamily="49" charset="-122"/>
              </a:rPr>
              <a:t>q </a:t>
            </a:r>
            <a:r>
              <a:rPr lang="en-US" altLang="zh-CN" sz="2000" i="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p)</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current = t</a:t>
            </a:r>
            <a:r>
              <a:rPr lang="en-US" altLang="zh-CN" sz="2000" b="1" dirty="0">
                <a:latin typeface="Times New Roman" panose="02020603050405020304" pitchFamily="18" charset="0"/>
                <a:ea typeface="隶书" panose="02010509060101010101" pitchFamily="49" charset="-122"/>
              </a:rPr>
              <a:t>;  return </a:t>
            </a:r>
            <a:r>
              <a:rPr lang="en-US" altLang="zh-CN" sz="2000" dirty="0">
                <a:latin typeface="Times New Roman" panose="02020603050405020304" pitchFamily="18" charset="0"/>
                <a:ea typeface="隶书" panose="02010509060101010101" pitchFamily="49" charset="-122"/>
              </a:rPr>
              <a:t>true</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else { </a:t>
            </a:r>
            <a:r>
              <a:rPr lang="en-US" altLang="zh-CN" sz="2000" dirty="0">
                <a:latin typeface="Times New Roman" panose="02020603050405020304" pitchFamily="18" charset="0"/>
                <a:ea typeface="隶书" panose="02010509060101010101" pitchFamily="49" charset="-122"/>
              </a:rPr>
              <a:t>current = NULL</a:t>
            </a:r>
            <a:r>
              <a:rPr lang="en-US" altLang="zh-CN" sz="2000" b="1" dirty="0">
                <a:latin typeface="Times New Roman" panose="02020603050405020304" pitchFamily="18" charset="0"/>
                <a:ea typeface="隶书" panose="02010509060101010101" pitchFamily="49" charset="-122"/>
              </a:rPr>
              <a:t>;  return </a:t>
            </a:r>
            <a:r>
              <a:rPr lang="en-US" altLang="zh-CN" sz="2000" dirty="0">
                <a:latin typeface="Times New Roman" panose="02020603050405020304" pitchFamily="18" charset="0"/>
                <a:ea typeface="隶书" panose="02010509060101010101" pitchFamily="49" charset="-122"/>
              </a:rPr>
              <a:t>false</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未找到</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p:txBody>
      </p:sp>
      <p:pic>
        <p:nvPicPr>
          <p:cNvPr id="2" name="图片 1"/>
          <p:cNvPicPr>
            <a:picLocks noChangeAspect="1"/>
          </p:cNvPicPr>
          <p:nvPr/>
        </p:nvPicPr>
        <p:blipFill>
          <a:blip r:embed="rId2"/>
          <a:stretch>
            <a:fillRect/>
          </a:stretch>
        </p:blipFill>
        <p:spPr>
          <a:xfrm>
            <a:off x="8256240" y="2492896"/>
            <a:ext cx="3720660" cy="2565138"/>
          </a:xfrm>
          <a:prstGeom prst="rect">
            <a:avLst/>
          </a:prstGeom>
        </p:spPr>
      </p:pic>
    </p:spTree>
  </p:cSld>
  <p:clrMapOvr>
    <a:masterClrMapping/>
  </p:clrMapOvr>
  <p:transition spd="slow"/>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idx="1"/>
          </p:nvPr>
        </p:nvSpPr>
        <p:spPr>
          <a:xfrm>
            <a:off x="47328" y="908720"/>
            <a:ext cx="6048672" cy="5613400"/>
          </a:xfrm>
        </p:spPr>
        <p:txBody>
          <a:bodyPr/>
          <a:lstStyle/>
          <a:p>
            <a:pPr>
              <a:lnSpc>
                <a:spcPct val="105000"/>
              </a:lnSpc>
              <a:spcBef>
                <a:spcPct val="5000"/>
              </a:spcBef>
              <a:buFont typeface="Wingdings" panose="05000000000000000000" pitchFamily="2" charset="2"/>
              <a:buNone/>
              <a:defRPr/>
            </a:pPr>
            <a:endParaRPr lang="en-US" altLang="zh-CN" sz="2400" b="1"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p>
          <a:p>
            <a:pPr>
              <a:lnSpc>
                <a:spcPct val="105000"/>
              </a:lnSpc>
              <a:spcBef>
                <a:spcPct val="500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bool</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Tree</a:t>
            </a:r>
            <a:r>
              <a:rPr lang="en-US" altLang="zh-CN" sz="2400" b="1" dirty="0">
                <a:latin typeface="Times New Roman" panose="02020603050405020304" pitchFamily="18" charset="0"/>
                <a:ea typeface="隶书" panose="02010509060101010101" pitchFamily="49" charset="-122"/>
              </a:rPr>
              <a:t>&lt;T&gt;::</a:t>
            </a:r>
            <a:r>
              <a:rPr lang="en-US" altLang="zh-CN" sz="2400" dirty="0" err="1">
                <a:latin typeface="Times New Roman" panose="02020603050405020304" pitchFamily="18" charset="0"/>
                <a:ea typeface="隶书" panose="02010509060101010101" pitchFamily="49" charset="-122"/>
              </a:rPr>
              <a:t>FirstChild</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在树中找当前结点的长子</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并置为当前结点</a:t>
            </a:r>
            <a:endParaRPr lang="zh-CN" altLang="en-US" sz="2400" b="1"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 </a:t>
            </a:r>
            <a:r>
              <a:rPr lang="en-US" altLang="zh-CN" sz="2400" dirty="0">
                <a:latin typeface="Times New Roman" panose="02020603050405020304" pitchFamily="18" charset="0"/>
                <a:ea typeface="隶书" panose="02010509060101010101" pitchFamily="49" charset="-122"/>
              </a:rPr>
              <a:t>(current </a:t>
            </a:r>
            <a:r>
              <a:rPr lang="en-US" altLang="zh-CN" sz="2400" b="1" dirty="0">
                <a:latin typeface="Times New Roman" panose="02020603050405020304" pitchFamily="18" charset="0"/>
                <a:ea typeface="隶书" panose="02010509060101010101" pitchFamily="49" charset="-122"/>
              </a:rPr>
              <a:t>&amp;&amp; </a:t>
            </a:r>
            <a:r>
              <a:rPr lang="en-US" altLang="zh-CN" sz="2400" dirty="0">
                <a:latin typeface="Times New Roman" panose="02020603050405020304" pitchFamily="18" charset="0"/>
                <a:ea typeface="隶书" panose="02010509060101010101" pitchFamily="49" charset="-122"/>
              </a:rPr>
              <a:t>current</a:t>
            </a:r>
            <a:r>
              <a:rPr lang="en-US" altLang="zh-CN" sz="2400" dirty="0">
                <a:latin typeface="楷体_GB2312" pitchFamily="49" charset="-122"/>
              </a:rPr>
              <a:t>-</a:t>
            </a:r>
            <a:r>
              <a:rPr lang="en-US" altLang="zh-CN" sz="2400"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firstChild</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current = current</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firstChild</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true</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current = NULL</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false</a:t>
            </a:r>
            <a:r>
              <a:rPr lang="en-US" altLang="zh-CN" sz="24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
        <p:nvSpPr>
          <p:cNvPr id="3" name="Rectangle 2"/>
          <p:cNvSpPr txBox="1">
            <a:spLocks noChangeArrowheads="1"/>
          </p:cNvSpPr>
          <p:nvPr/>
        </p:nvSpPr>
        <p:spPr>
          <a:xfrm>
            <a:off x="6096000" y="983952"/>
            <a:ext cx="6120680" cy="56134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05000"/>
              </a:lnSpc>
              <a:spcBef>
                <a:spcPct val="0"/>
              </a:spcBef>
              <a:spcAft>
                <a:spcPts val="0"/>
              </a:spcAft>
              <a:buFont typeface="Wingdings" panose="05000000000000000000" pitchFamily="2" charset="2"/>
              <a:buNone/>
              <a:defRPr/>
            </a:pPr>
            <a:endParaRPr kumimoji="0" lang="en-US" altLang="zh-CN" sz="2400" b="1" dirty="0" smtClean="0">
              <a:latin typeface="Times New Roman" panose="02020603050405020304" pitchFamily="18" charset="0"/>
              <a:ea typeface="隶书" panose="02010509060101010101" pitchFamily="49" charset="-122"/>
            </a:endParaRPr>
          </a:p>
          <a:p>
            <a:pPr fontAlgn="auto">
              <a:lnSpc>
                <a:spcPct val="105000"/>
              </a:lnSpc>
              <a:spcBef>
                <a:spcPct val="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template &lt;class</a:t>
            </a:r>
            <a:r>
              <a:rPr kumimoji="0" lang="en-US" altLang="zh-CN" sz="2400" b="0" dirty="0" smtClean="0">
                <a:latin typeface="Times New Roman" panose="02020603050405020304" pitchFamily="18" charset="0"/>
                <a:ea typeface="隶书" panose="02010509060101010101" pitchFamily="49" charset="-122"/>
              </a:rPr>
              <a:t> T</a:t>
            </a:r>
            <a:r>
              <a:rPr kumimoji="0" lang="en-US" altLang="zh-CN" sz="2400" b="1" dirty="0" smtClean="0">
                <a:latin typeface="Times New Roman" panose="02020603050405020304" pitchFamily="18" charset="0"/>
                <a:ea typeface="隶书" panose="02010509060101010101" pitchFamily="49" charset="-122"/>
              </a:rPr>
              <a:t>&gt; </a:t>
            </a:r>
          </a:p>
          <a:p>
            <a:pPr fontAlgn="auto">
              <a:lnSpc>
                <a:spcPct val="105000"/>
              </a:lnSpc>
              <a:spcBef>
                <a:spcPct val="0"/>
              </a:spcBef>
              <a:spcAft>
                <a:spcPts val="0"/>
              </a:spcAft>
              <a:buFont typeface="Wingdings" panose="05000000000000000000" pitchFamily="2" charset="2"/>
              <a:buNone/>
              <a:defRPr/>
            </a:pPr>
            <a:r>
              <a:rPr kumimoji="0" lang="en-US" altLang="zh-CN" sz="2400" b="1" dirty="0" err="1" smtClean="0">
                <a:latin typeface="Times New Roman" panose="02020603050405020304" pitchFamily="18" charset="0"/>
                <a:ea typeface="隶书" panose="02010509060101010101" pitchFamily="49" charset="-122"/>
              </a:rPr>
              <a:t>bool</a:t>
            </a:r>
            <a:r>
              <a:rPr kumimoji="0" lang="en-US" altLang="zh-CN" sz="2400" b="1" dirty="0" smtClean="0">
                <a:latin typeface="Times New Roman" panose="02020603050405020304" pitchFamily="18" charset="0"/>
                <a:ea typeface="隶书" panose="02010509060101010101" pitchFamily="49" charset="-122"/>
              </a:rPr>
              <a:t> </a:t>
            </a:r>
            <a:r>
              <a:rPr kumimoji="0" lang="en-US" altLang="zh-CN" sz="2400" b="0" dirty="0" smtClean="0">
                <a:latin typeface="Times New Roman" panose="02020603050405020304" pitchFamily="18" charset="0"/>
                <a:ea typeface="隶书" panose="02010509060101010101" pitchFamily="49" charset="-122"/>
              </a:rPr>
              <a:t>Tree</a:t>
            </a:r>
            <a:r>
              <a:rPr kumimoji="0" lang="en-US" altLang="zh-CN" sz="2400" b="1" dirty="0" smtClean="0">
                <a:latin typeface="Times New Roman" panose="02020603050405020304" pitchFamily="18" charset="0"/>
                <a:ea typeface="隶书" panose="02010509060101010101" pitchFamily="49" charset="-122"/>
              </a:rPr>
              <a:t>&lt;</a:t>
            </a:r>
            <a:r>
              <a:rPr kumimoji="0" lang="en-US" altLang="zh-CN" sz="2400" b="0" dirty="0" smtClean="0">
                <a:latin typeface="Times New Roman" panose="02020603050405020304" pitchFamily="18" charset="0"/>
                <a:ea typeface="隶书" panose="02010509060101010101" pitchFamily="49" charset="-122"/>
              </a:rPr>
              <a:t>T</a:t>
            </a:r>
            <a:r>
              <a:rPr kumimoji="0" lang="en-US" altLang="zh-CN" sz="2400" b="1" dirty="0" smtClean="0">
                <a:latin typeface="Times New Roman" panose="02020603050405020304" pitchFamily="18" charset="0"/>
                <a:ea typeface="隶书" panose="02010509060101010101" pitchFamily="49" charset="-122"/>
              </a:rPr>
              <a:t>&gt;::</a:t>
            </a:r>
            <a:r>
              <a:rPr kumimoji="0" lang="en-US" altLang="zh-CN" sz="2400" b="0" dirty="0" err="1" smtClean="0">
                <a:latin typeface="Times New Roman" panose="02020603050405020304" pitchFamily="18" charset="0"/>
                <a:ea typeface="隶书" panose="02010509060101010101" pitchFamily="49" charset="-122"/>
              </a:rPr>
              <a:t>NextSibling</a:t>
            </a:r>
            <a:r>
              <a:rPr kumimoji="0" lang="en-US" altLang="zh-CN" sz="2400" b="0" dirty="0" smtClean="0">
                <a:latin typeface="Times New Roman" panose="02020603050405020304" pitchFamily="18" charset="0"/>
                <a:ea typeface="隶书" panose="02010509060101010101" pitchFamily="49" charset="-122"/>
              </a:rPr>
              <a:t> ()</a:t>
            </a:r>
            <a:r>
              <a:rPr kumimoji="0" lang="en-US" altLang="zh-CN" sz="2400" b="1" dirty="0" smtClean="0">
                <a:latin typeface="Times New Roman" panose="02020603050405020304" pitchFamily="18" charset="0"/>
                <a:ea typeface="隶书" panose="02010509060101010101" pitchFamily="49" charset="-122"/>
              </a:rPr>
              <a:t> {</a:t>
            </a:r>
          </a:p>
          <a:p>
            <a:pPr fontAlgn="auto">
              <a:lnSpc>
                <a:spcPct val="105000"/>
              </a:lnSpc>
              <a:spcBef>
                <a:spcPct val="0"/>
              </a:spcBef>
              <a:spcAft>
                <a:spcPts val="0"/>
              </a:spcAft>
              <a:buFont typeface="Wingdings" panose="05000000000000000000" pitchFamily="2" charset="2"/>
              <a:buNone/>
              <a:defRPr/>
            </a:pPr>
            <a:r>
              <a:rPr kumimoji="0" lang="en-US" altLang="zh-CN" sz="2400" b="1" dirty="0" smtClean="0">
                <a:solidFill>
                  <a:schemeClr val="tx2"/>
                </a:solidFill>
                <a:latin typeface="Times New Roman" panose="02020603050405020304" pitchFamily="18" charset="0"/>
                <a:ea typeface="隶书" panose="02010509060101010101" pitchFamily="49" charset="-122"/>
              </a:rPr>
              <a:t>//</a:t>
            </a:r>
            <a:r>
              <a:rPr kumimoji="0" lang="zh-CN" altLang="en-US" sz="2400" b="0" dirty="0" smtClean="0">
                <a:solidFill>
                  <a:schemeClr val="tx2"/>
                </a:solidFill>
                <a:latin typeface="Times New Roman" panose="02020603050405020304" pitchFamily="18" charset="0"/>
                <a:ea typeface="隶书" panose="02010509060101010101" pitchFamily="49" charset="-122"/>
              </a:rPr>
              <a:t>在树中找当前结点的兄弟</a:t>
            </a:r>
            <a:r>
              <a:rPr kumimoji="0" lang="en-US" altLang="zh-CN" sz="2400" b="0" dirty="0" smtClean="0">
                <a:solidFill>
                  <a:schemeClr val="tx2"/>
                </a:solidFill>
                <a:latin typeface="Times New Roman" panose="02020603050405020304" pitchFamily="18" charset="0"/>
                <a:ea typeface="隶书" panose="02010509060101010101" pitchFamily="49" charset="-122"/>
              </a:rPr>
              <a:t>, </a:t>
            </a:r>
            <a:r>
              <a:rPr kumimoji="0" lang="zh-CN" altLang="en-US" sz="2400" b="0" dirty="0" smtClean="0">
                <a:solidFill>
                  <a:schemeClr val="tx2"/>
                </a:solidFill>
                <a:latin typeface="Times New Roman" panose="02020603050405020304" pitchFamily="18" charset="0"/>
                <a:ea typeface="隶书" panose="02010509060101010101" pitchFamily="49" charset="-122"/>
              </a:rPr>
              <a:t>并置为当前结点</a:t>
            </a:r>
          </a:p>
          <a:p>
            <a:pPr fontAlgn="auto">
              <a:lnSpc>
                <a:spcPct val="105000"/>
              </a:lnSpc>
              <a:spcBef>
                <a:spcPct val="0"/>
              </a:spcBef>
              <a:spcAft>
                <a:spcPts val="0"/>
              </a:spcAft>
              <a:buFont typeface="Wingdings" panose="05000000000000000000" pitchFamily="2" charset="2"/>
              <a:buNone/>
              <a:defRPr/>
            </a:pPr>
            <a:r>
              <a:rPr kumimoji="0" lang="zh-CN" altLang="en-US" sz="2400" b="1" dirty="0" smtClean="0">
                <a:latin typeface="Times New Roman" panose="02020603050405020304" pitchFamily="18" charset="0"/>
                <a:ea typeface="隶书" panose="02010509060101010101" pitchFamily="49" charset="-122"/>
              </a:rPr>
              <a:t>     </a:t>
            </a:r>
            <a:r>
              <a:rPr kumimoji="0" lang="en-US" altLang="zh-CN" sz="2400" b="1" dirty="0" smtClean="0">
                <a:latin typeface="Times New Roman" panose="02020603050405020304" pitchFamily="18" charset="0"/>
                <a:ea typeface="隶书" panose="02010509060101010101" pitchFamily="49" charset="-122"/>
              </a:rPr>
              <a:t>if </a:t>
            </a:r>
            <a:r>
              <a:rPr kumimoji="0" lang="en-US" altLang="zh-CN" sz="2400" b="0" dirty="0" smtClean="0">
                <a:latin typeface="Times New Roman" panose="02020603050405020304" pitchFamily="18" charset="0"/>
                <a:ea typeface="隶书" panose="02010509060101010101" pitchFamily="49" charset="-122"/>
              </a:rPr>
              <a:t>(current</a:t>
            </a:r>
            <a:r>
              <a:rPr kumimoji="0" lang="en-US" altLang="zh-CN" sz="2400" b="1" dirty="0" smtClean="0">
                <a:latin typeface="Times New Roman" panose="02020603050405020304" pitchFamily="18" charset="0"/>
                <a:ea typeface="隶书" panose="02010509060101010101" pitchFamily="49" charset="-122"/>
              </a:rPr>
              <a:t> &amp;&amp; </a:t>
            </a:r>
            <a:r>
              <a:rPr kumimoji="0" lang="en-US" altLang="zh-CN" sz="2400" b="0" dirty="0" smtClean="0">
                <a:latin typeface="Times New Roman" panose="02020603050405020304" pitchFamily="18" charset="0"/>
                <a:ea typeface="隶书" panose="02010509060101010101" pitchFamily="49" charset="-122"/>
              </a:rPr>
              <a:t>current</a:t>
            </a:r>
            <a:r>
              <a:rPr kumimoji="0" lang="en-US" altLang="zh-CN" sz="2400" b="0" dirty="0" smtClean="0">
                <a:latin typeface="楷体_GB2312" pitchFamily="49" charset="-122"/>
              </a:rPr>
              <a:t>-&gt;</a:t>
            </a:r>
            <a:r>
              <a:rPr kumimoji="0" lang="en-US" altLang="zh-CN" sz="2400" b="0" dirty="0" err="1" smtClean="0">
                <a:latin typeface="Times New Roman" panose="02020603050405020304" pitchFamily="18" charset="0"/>
                <a:ea typeface="隶书" panose="02010509060101010101" pitchFamily="49" charset="-122"/>
              </a:rPr>
              <a:t>nextSibling</a:t>
            </a:r>
            <a:r>
              <a:rPr kumimoji="0" lang="en-US" altLang="zh-CN" sz="2400" b="0" dirty="0" smtClean="0">
                <a:latin typeface="Times New Roman" panose="02020603050405020304" pitchFamily="18" charset="0"/>
                <a:ea typeface="隶书" panose="02010509060101010101" pitchFamily="49" charset="-122"/>
              </a:rPr>
              <a:t>) </a:t>
            </a:r>
            <a:r>
              <a:rPr kumimoji="0" lang="en-US" altLang="zh-CN" sz="2400" b="1" dirty="0" smtClean="0">
                <a:latin typeface="Times New Roman" panose="02020603050405020304" pitchFamily="18" charset="0"/>
                <a:ea typeface="隶书" panose="02010509060101010101" pitchFamily="49" charset="-122"/>
              </a:rPr>
              <a:t>{</a:t>
            </a:r>
          </a:p>
          <a:p>
            <a:pPr fontAlgn="auto">
              <a:lnSpc>
                <a:spcPct val="105000"/>
              </a:lnSpc>
              <a:spcBef>
                <a:spcPct val="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          </a:t>
            </a:r>
            <a:r>
              <a:rPr kumimoji="0" lang="en-US" altLang="zh-CN" sz="2400" b="0" dirty="0" smtClean="0">
                <a:latin typeface="Times New Roman" panose="02020603050405020304" pitchFamily="18" charset="0"/>
                <a:ea typeface="隶书" panose="02010509060101010101" pitchFamily="49" charset="-122"/>
              </a:rPr>
              <a:t>current = current</a:t>
            </a:r>
            <a:r>
              <a:rPr kumimoji="0" lang="en-US" altLang="zh-CN" sz="2400" b="0" dirty="0" smtClean="0">
                <a:latin typeface="楷体_GB2312" pitchFamily="49" charset="-122"/>
              </a:rPr>
              <a:t>-&gt;</a:t>
            </a:r>
            <a:r>
              <a:rPr kumimoji="0" lang="en-US" altLang="zh-CN" sz="2400" b="0" dirty="0" err="1" smtClean="0">
                <a:latin typeface="Times New Roman" panose="02020603050405020304" pitchFamily="18" charset="0"/>
                <a:ea typeface="隶书" panose="02010509060101010101" pitchFamily="49" charset="-122"/>
              </a:rPr>
              <a:t>nextSibling</a:t>
            </a:r>
            <a:r>
              <a:rPr kumimoji="0" lang="en-US" altLang="zh-CN" sz="2400" b="1" dirty="0" smtClean="0">
                <a:latin typeface="Times New Roman" panose="02020603050405020304" pitchFamily="18" charset="0"/>
                <a:ea typeface="隶书" panose="02010509060101010101" pitchFamily="49" charset="-122"/>
              </a:rPr>
              <a:t>;</a:t>
            </a:r>
          </a:p>
          <a:p>
            <a:pPr fontAlgn="auto">
              <a:lnSpc>
                <a:spcPct val="105000"/>
              </a:lnSpc>
              <a:spcBef>
                <a:spcPct val="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          return </a:t>
            </a:r>
            <a:r>
              <a:rPr kumimoji="0" lang="en-US" altLang="zh-CN" sz="2400" b="0" dirty="0" smtClean="0">
                <a:latin typeface="Times New Roman" panose="02020603050405020304" pitchFamily="18" charset="0"/>
                <a:ea typeface="隶书" panose="02010509060101010101" pitchFamily="49" charset="-122"/>
              </a:rPr>
              <a:t>true</a:t>
            </a:r>
            <a:r>
              <a:rPr kumimoji="0" lang="en-US" altLang="zh-CN" sz="2400" b="1" dirty="0" smtClean="0">
                <a:latin typeface="Times New Roman" panose="02020603050405020304" pitchFamily="18" charset="0"/>
                <a:ea typeface="隶书" panose="02010509060101010101" pitchFamily="49" charset="-122"/>
              </a:rPr>
              <a:t>;</a:t>
            </a:r>
          </a:p>
          <a:p>
            <a:pPr fontAlgn="auto">
              <a:lnSpc>
                <a:spcPct val="105000"/>
              </a:lnSpc>
              <a:spcBef>
                <a:spcPct val="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     }</a:t>
            </a:r>
          </a:p>
          <a:p>
            <a:pPr fontAlgn="auto">
              <a:lnSpc>
                <a:spcPct val="105000"/>
              </a:lnSpc>
              <a:spcBef>
                <a:spcPct val="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     </a:t>
            </a:r>
            <a:r>
              <a:rPr kumimoji="0" lang="en-US" altLang="zh-CN" sz="2400" b="0" dirty="0" smtClean="0">
                <a:latin typeface="Times New Roman" panose="02020603050405020304" pitchFamily="18" charset="0"/>
                <a:ea typeface="隶书" panose="02010509060101010101" pitchFamily="49" charset="-122"/>
              </a:rPr>
              <a:t>current = NULL</a:t>
            </a:r>
            <a:r>
              <a:rPr kumimoji="0" lang="en-US" altLang="zh-CN" sz="2400" b="1" dirty="0" smtClean="0">
                <a:latin typeface="Times New Roman" panose="02020603050405020304" pitchFamily="18" charset="0"/>
                <a:ea typeface="隶书" panose="02010509060101010101" pitchFamily="49" charset="-122"/>
              </a:rPr>
              <a:t>;  return </a:t>
            </a:r>
            <a:r>
              <a:rPr kumimoji="0" lang="en-US" altLang="zh-CN" sz="2400" b="0" dirty="0" smtClean="0">
                <a:latin typeface="Times New Roman" panose="02020603050405020304" pitchFamily="18" charset="0"/>
                <a:ea typeface="隶书" panose="02010509060101010101" pitchFamily="49" charset="-122"/>
              </a:rPr>
              <a:t>false</a:t>
            </a:r>
            <a:r>
              <a:rPr kumimoji="0" lang="en-US" altLang="zh-CN" sz="2400" b="1" dirty="0" smtClean="0">
                <a:latin typeface="Times New Roman" panose="02020603050405020304" pitchFamily="18" charset="0"/>
                <a:ea typeface="隶书" panose="02010509060101010101" pitchFamily="49" charset="-122"/>
              </a:rPr>
              <a:t>;</a:t>
            </a:r>
          </a:p>
          <a:p>
            <a:pPr fontAlgn="auto">
              <a:lnSpc>
                <a:spcPct val="105000"/>
              </a:lnSpc>
              <a:spcBef>
                <a:spcPct val="0"/>
              </a:spcBef>
              <a:spcAft>
                <a:spcPts val="0"/>
              </a:spcAft>
              <a:buFont typeface="Wingdings" panose="05000000000000000000" pitchFamily="2" charset="2"/>
              <a:buNone/>
              <a:defRPr/>
            </a:pPr>
            <a:r>
              <a:rPr kumimoji="0" lang="en-US" altLang="zh-CN" sz="2400" b="1" dirty="0" smtClean="0">
                <a:latin typeface="Times New Roman" panose="02020603050405020304" pitchFamily="18" charset="0"/>
                <a:ea typeface="隶书" panose="02010509060101010101" pitchFamily="49" charset="-122"/>
              </a:rPr>
              <a:t>};</a:t>
            </a:r>
            <a:endParaRPr kumimoji="0" lang="en-US" altLang="zh-CN" sz="2400" b="1" dirty="0">
              <a:latin typeface="Times New Roman" panose="02020603050405020304" pitchFamily="18" charset="0"/>
              <a:ea typeface="隶书" panose="02010509060101010101" pitchFamily="49" charset="-122"/>
            </a:endParaRPr>
          </a:p>
        </p:txBody>
      </p:sp>
      <p:cxnSp>
        <p:nvCxnSpPr>
          <p:cNvPr id="4" name="直接连接符 3"/>
          <p:cNvCxnSpPr/>
          <p:nvPr/>
        </p:nvCxnSpPr>
        <p:spPr>
          <a:xfrm>
            <a:off x="6096000" y="1052736"/>
            <a:ext cx="0" cy="561662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ext Box 10"/>
          <p:cNvSpPr txBox="1">
            <a:spLocks noChangeArrowheads="1"/>
          </p:cNvSpPr>
          <p:nvPr/>
        </p:nvSpPr>
        <p:spPr bwMode="auto">
          <a:xfrm>
            <a:off x="6491288" y="2057400"/>
            <a:ext cx="3124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3200">
                <a:solidFill>
                  <a:srgbClr val="006666"/>
                </a:solidFill>
                <a:latin typeface="Times New Roman" panose="02020603050405020304" pitchFamily="18" charset="0"/>
                <a:ea typeface="隶书" panose="02010509060101010101" pitchFamily="49" charset="-122"/>
              </a:rPr>
              <a:t>树的二叉树表示</a:t>
            </a:r>
            <a:endParaRPr lang="zh-CN" altLang="en-US" sz="2000">
              <a:solidFill>
                <a:srgbClr val="006666"/>
              </a:solidFill>
              <a:latin typeface="Times New Roman" panose="02020603050405020304" pitchFamily="18" charset="0"/>
              <a:ea typeface="隶书" panose="02010509060101010101" pitchFamily="49" charset="-122"/>
            </a:endParaRPr>
          </a:p>
        </p:txBody>
      </p:sp>
      <p:sp>
        <p:nvSpPr>
          <p:cNvPr id="149507" name="Rectangle 11"/>
          <p:cNvSpPr>
            <a:spLocks noGrp="1" noChangeArrowheads="1"/>
          </p:cNvSpPr>
          <p:nvPr>
            <p:ph type="title"/>
          </p:nvPr>
        </p:nvSpPr>
        <p:spPr>
          <a:xfrm>
            <a:off x="663575" y="59534"/>
            <a:ext cx="6346825" cy="614362"/>
          </a:xfrm>
        </p:spPr>
        <p:txBody>
          <a:bodyPr>
            <a:normAutofit fontScale="90000"/>
          </a:bodyPr>
          <a:lstStyle/>
          <a:p>
            <a:r>
              <a:rPr lang="zh-CN" altLang="en-US" b="1" dirty="0" smtClean="0">
                <a:ea typeface="华文新魏" panose="02010800040101010101" pitchFamily="2" charset="-122"/>
              </a:rPr>
              <a:t>树的遍历</a:t>
            </a:r>
            <a:endParaRPr lang="zh-CN" altLang="en-US" sz="5400" b="1" dirty="0">
              <a:ea typeface="华文新魏" panose="02010800040101010101" pitchFamily="2" charset="-122"/>
            </a:endParaRPr>
          </a:p>
        </p:txBody>
      </p:sp>
      <p:sp>
        <p:nvSpPr>
          <p:cNvPr id="265228" name="Rectangle 12"/>
          <p:cNvSpPr>
            <a:spLocks noGrp="1" noChangeArrowheads="1"/>
          </p:cNvSpPr>
          <p:nvPr>
            <p:ph idx="1"/>
          </p:nvPr>
        </p:nvSpPr>
        <p:spPr>
          <a:xfrm>
            <a:off x="2259013" y="1196752"/>
            <a:ext cx="8229600" cy="2376487"/>
          </a:xfrm>
        </p:spPr>
        <p:txBody>
          <a:bodyPr/>
          <a:lstStyle/>
          <a:p>
            <a:pPr>
              <a:spcBef>
                <a:spcPct val="10000"/>
              </a:spcBef>
              <a:buClr>
                <a:srgbClr val="800080"/>
              </a:buClr>
              <a:buSzPct val="50000"/>
              <a:defRPr/>
            </a:pPr>
            <a:r>
              <a:rPr lang="zh-CN" altLang="en-US" b="1" dirty="0">
                <a:ea typeface="仿宋_GB2312" pitchFamily="49" charset="-122"/>
              </a:rPr>
              <a:t>深度优先遍历</a:t>
            </a:r>
          </a:p>
          <a:p>
            <a:pPr lvl="1">
              <a:spcBef>
                <a:spcPct val="10000"/>
              </a:spcBef>
              <a:buClr>
                <a:srgbClr val="006666"/>
              </a:buClr>
              <a:buSzPct val="50000"/>
              <a:buFont typeface="Wingdings" panose="05000000000000000000" pitchFamily="2" charset="2"/>
              <a:buChar char="u"/>
              <a:defRPr/>
            </a:pPr>
            <a:r>
              <a:rPr lang="zh-CN" altLang="en-US" b="1" dirty="0">
                <a:ea typeface="仿宋_GB2312" pitchFamily="49" charset="-122"/>
              </a:rPr>
              <a:t>先根次序遍历</a:t>
            </a:r>
          </a:p>
          <a:p>
            <a:pPr lvl="1">
              <a:spcBef>
                <a:spcPct val="10000"/>
              </a:spcBef>
              <a:buClr>
                <a:srgbClr val="006666"/>
              </a:buClr>
              <a:buSzPct val="50000"/>
              <a:buFont typeface="Wingdings" panose="05000000000000000000" pitchFamily="2" charset="2"/>
              <a:buChar char="u"/>
              <a:defRPr/>
            </a:pPr>
            <a:r>
              <a:rPr lang="zh-CN" altLang="en-US" b="1" dirty="0">
                <a:ea typeface="仿宋_GB2312" pitchFamily="49" charset="-122"/>
              </a:rPr>
              <a:t>后根次序</a:t>
            </a:r>
            <a:r>
              <a:rPr lang="zh-CN" altLang="en-US" b="1" dirty="0" smtClean="0">
                <a:ea typeface="仿宋_GB2312" pitchFamily="49" charset="-122"/>
              </a:rPr>
              <a:t>遍历</a:t>
            </a:r>
            <a:endParaRPr lang="en-US" altLang="zh-CN" b="1" dirty="0" smtClean="0">
              <a:ea typeface="仿宋_GB2312" pitchFamily="49" charset="-122"/>
            </a:endParaRPr>
          </a:p>
          <a:p>
            <a:pPr lvl="1">
              <a:spcBef>
                <a:spcPct val="10000"/>
              </a:spcBef>
              <a:buClr>
                <a:srgbClr val="006666"/>
              </a:buClr>
              <a:buSzPct val="50000"/>
              <a:buFont typeface="Wingdings" panose="05000000000000000000" pitchFamily="2" charset="2"/>
              <a:buChar char="u"/>
              <a:defRPr/>
            </a:pPr>
            <a:endParaRPr lang="zh-CN" altLang="en-US" b="1" dirty="0">
              <a:ea typeface="仿宋_GB2312" pitchFamily="49" charset="-122"/>
            </a:endParaRPr>
          </a:p>
          <a:p>
            <a:pPr>
              <a:spcBef>
                <a:spcPct val="10000"/>
              </a:spcBef>
              <a:buClr>
                <a:srgbClr val="800080"/>
              </a:buClr>
              <a:buSzPct val="50000"/>
              <a:defRPr/>
            </a:pPr>
            <a:r>
              <a:rPr lang="zh-CN" altLang="en-US" b="1" dirty="0">
                <a:ea typeface="仿宋_GB2312" pitchFamily="49" charset="-122"/>
              </a:rPr>
              <a:t>广度优先遍历</a:t>
            </a:r>
          </a:p>
        </p:txBody>
      </p:sp>
      <p:grpSp>
        <p:nvGrpSpPr>
          <p:cNvPr id="149509" name="Group 49"/>
          <p:cNvGrpSpPr>
            <a:grpSpLocks/>
          </p:cNvGrpSpPr>
          <p:nvPr/>
        </p:nvGrpSpPr>
        <p:grpSpPr bwMode="auto">
          <a:xfrm>
            <a:off x="3352800" y="2781300"/>
            <a:ext cx="5867400" cy="3124200"/>
            <a:chOff x="1152" y="1824"/>
            <a:chExt cx="3696" cy="1968"/>
          </a:xfrm>
        </p:grpSpPr>
        <p:sp>
          <p:nvSpPr>
            <p:cNvPr id="149510" name="Line 2"/>
            <p:cNvSpPr>
              <a:spLocks noChangeShapeType="1"/>
            </p:cNvSpPr>
            <p:nvPr/>
          </p:nvSpPr>
          <p:spPr bwMode="auto">
            <a:xfrm>
              <a:off x="3456" y="2832"/>
              <a:ext cx="288"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1" name="Line 3"/>
            <p:cNvSpPr>
              <a:spLocks noChangeShapeType="1"/>
            </p:cNvSpPr>
            <p:nvPr/>
          </p:nvSpPr>
          <p:spPr bwMode="auto">
            <a:xfrm flipH="1">
              <a:off x="4368" y="3312"/>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2" name="Line 4"/>
            <p:cNvSpPr>
              <a:spLocks noChangeShapeType="1"/>
            </p:cNvSpPr>
            <p:nvPr/>
          </p:nvSpPr>
          <p:spPr bwMode="auto">
            <a:xfrm>
              <a:off x="2352" y="3264"/>
              <a:ext cx="0"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3" name="Line 5"/>
            <p:cNvSpPr>
              <a:spLocks noChangeShapeType="1"/>
            </p:cNvSpPr>
            <p:nvPr/>
          </p:nvSpPr>
          <p:spPr bwMode="auto">
            <a:xfrm>
              <a:off x="1536" y="3264"/>
              <a:ext cx="144"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4" name="Line 6"/>
            <p:cNvSpPr>
              <a:spLocks noChangeShapeType="1"/>
            </p:cNvSpPr>
            <p:nvPr/>
          </p:nvSpPr>
          <p:spPr bwMode="auto">
            <a:xfrm flipH="1">
              <a:off x="1344" y="3312"/>
              <a:ext cx="96"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5" name="Line 7"/>
            <p:cNvSpPr>
              <a:spLocks noChangeShapeType="1"/>
            </p:cNvSpPr>
            <p:nvPr/>
          </p:nvSpPr>
          <p:spPr bwMode="auto">
            <a:xfrm>
              <a:off x="2016" y="2784"/>
              <a:ext cx="336"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6" name="Line 8"/>
            <p:cNvSpPr>
              <a:spLocks noChangeShapeType="1"/>
            </p:cNvSpPr>
            <p:nvPr/>
          </p:nvSpPr>
          <p:spPr bwMode="auto">
            <a:xfrm>
              <a:off x="1920" y="2832"/>
              <a:ext cx="0"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7" name="Line 9"/>
            <p:cNvSpPr>
              <a:spLocks noChangeShapeType="1"/>
            </p:cNvSpPr>
            <p:nvPr/>
          </p:nvSpPr>
          <p:spPr bwMode="auto">
            <a:xfrm flipH="1">
              <a:off x="1536" y="2784"/>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8" name="Line 13"/>
            <p:cNvSpPr>
              <a:spLocks noChangeShapeType="1"/>
            </p:cNvSpPr>
            <p:nvPr/>
          </p:nvSpPr>
          <p:spPr bwMode="auto">
            <a:xfrm flipH="1">
              <a:off x="3456" y="2064"/>
              <a:ext cx="672" cy="6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9" name="Line 14"/>
            <p:cNvSpPr>
              <a:spLocks noChangeShapeType="1"/>
            </p:cNvSpPr>
            <p:nvPr/>
          </p:nvSpPr>
          <p:spPr bwMode="auto">
            <a:xfrm>
              <a:off x="3888" y="2487"/>
              <a:ext cx="768" cy="72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20" name="Oval 15"/>
            <p:cNvSpPr>
              <a:spLocks noChangeArrowheads="1"/>
            </p:cNvSpPr>
            <p:nvPr/>
          </p:nvSpPr>
          <p:spPr bwMode="auto">
            <a:xfrm>
              <a:off x="4032" y="187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21" name="Oval 16"/>
            <p:cNvSpPr>
              <a:spLocks noChangeArrowheads="1"/>
            </p:cNvSpPr>
            <p:nvPr/>
          </p:nvSpPr>
          <p:spPr bwMode="auto">
            <a:xfrm>
              <a:off x="3648" y="225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22" name="Oval 17"/>
            <p:cNvSpPr>
              <a:spLocks noChangeArrowheads="1"/>
            </p:cNvSpPr>
            <p:nvPr/>
          </p:nvSpPr>
          <p:spPr bwMode="auto">
            <a:xfrm>
              <a:off x="4560" y="311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23" name="Oval 18"/>
            <p:cNvSpPr>
              <a:spLocks noChangeArrowheads="1"/>
            </p:cNvSpPr>
            <p:nvPr/>
          </p:nvSpPr>
          <p:spPr bwMode="auto">
            <a:xfrm>
              <a:off x="4128" y="2688"/>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24" name="Oval 19"/>
            <p:cNvSpPr>
              <a:spLocks noChangeArrowheads="1"/>
            </p:cNvSpPr>
            <p:nvPr/>
          </p:nvSpPr>
          <p:spPr bwMode="auto">
            <a:xfrm>
              <a:off x="3264" y="264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25" name="Text Box 20"/>
            <p:cNvSpPr txBox="1">
              <a:spLocks noChangeArrowheads="1"/>
            </p:cNvSpPr>
            <p:nvPr/>
          </p:nvSpPr>
          <p:spPr bwMode="auto">
            <a:xfrm>
              <a:off x="4042" y="1824"/>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49526" name="Text Box 21"/>
            <p:cNvSpPr txBox="1">
              <a:spLocks noChangeArrowheads="1"/>
            </p:cNvSpPr>
            <p:nvPr/>
          </p:nvSpPr>
          <p:spPr bwMode="auto">
            <a:xfrm>
              <a:off x="3671" y="2217"/>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49527" name="Text Box 22"/>
            <p:cNvSpPr txBox="1">
              <a:spLocks noChangeArrowheads="1"/>
            </p:cNvSpPr>
            <p:nvPr/>
          </p:nvSpPr>
          <p:spPr bwMode="auto">
            <a:xfrm>
              <a:off x="4128" y="2649"/>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49528" name="Text Box 23"/>
            <p:cNvSpPr txBox="1">
              <a:spLocks noChangeArrowheads="1"/>
            </p:cNvSpPr>
            <p:nvPr/>
          </p:nvSpPr>
          <p:spPr bwMode="auto">
            <a:xfrm>
              <a:off x="3280" y="2601"/>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49529" name="Text Box 24"/>
            <p:cNvSpPr txBox="1">
              <a:spLocks noChangeArrowheads="1"/>
            </p:cNvSpPr>
            <p:nvPr/>
          </p:nvSpPr>
          <p:spPr bwMode="auto">
            <a:xfrm>
              <a:off x="4570" y="3072"/>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49530" name="Line 25"/>
            <p:cNvSpPr>
              <a:spLocks noChangeShapeType="1"/>
            </p:cNvSpPr>
            <p:nvPr/>
          </p:nvSpPr>
          <p:spPr bwMode="auto">
            <a:xfrm>
              <a:off x="2352" y="3264"/>
              <a:ext cx="0" cy="33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1" name="Line 26"/>
            <p:cNvSpPr>
              <a:spLocks noChangeShapeType="1"/>
            </p:cNvSpPr>
            <p:nvPr/>
          </p:nvSpPr>
          <p:spPr bwMode="auto">
            <a:xfrm>
              <a:off x="2016" y="2736"/>
              <a:ext cx="336" cy="43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2" name="Line 27"/>
            <p:cNvSpPr>
              <a:spLocks noChangeShapeType="1"/>
            </p:cNvSpPr>
            <p:nvPr/>
          </p:nvSpPr>
          <p:spPr bwMode="auto">
            <a:xfrm>
              <a:off x="1536" y="3264"/>
              <a:ext cx="144"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3" name="Line 28"/>
            <p:cNvSpPr>
              <a:spLocks noChangeShapeType="1"/>
            </p:cNvSpPr>
            <p:nvPr/>
          </p:nvSpPr>
          <p:spPr bwMode="auto">
            <a:xfrm flipH="1">
              <a:off x="1317" y="3264"/>
              <a:ext cx="123"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4" name="Line 29"/>
            <p:cNvSpPr>
              <a:spLocks noChangeShapeType="1"/>
            </p:cNvSpPr>
            <p:nvPr/>
          </p:nvSpPr>
          <p:spPr bwMode="auto">
            <a:xfrm flipH="1">
              <a:off x="1536" y="2784"/>
              <a:ext cx="288"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5" name="Line 30"/>
            <p:cNvSpPr>
              <a:spLocks noChangeShapeType="1"/>
            </p:cNvSpPr>
            <p:nvPr/>
          </p:nvSpPr>
          <p:spPr bwMode="auto">
            <a:xfrm>
              <a:off x="1920" y="2784"/>
              <a:ext cx="0"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6" name="Oval 31"/>
            <p:cNvSpPr>
              <a:spLocks noChangeArrowheads="1"/>
            </p:cNvSpPr>
            <p:nvPr/>
          </p:nvSpPr>
          <p:spPr bwMode="auto">
            <a:xfrm>
              <a:off x="1776" y="254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37" name="Oval 32"/>
            <p:cNvSpPr>
              <a:spLocks noChangeArrowheads="1"/>
            </p:cNvSpPr>
            <p:nvPr/>
          </p:nvSpPr>
          <p:spPr bwMode="auto">
            <a:xfrm>
              <a:off x="1776"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38" name="Oval 33"/>
            <p:cNvSpPr>
              <a:spLocks noChangeArrowheads="1"/>
            </p:cNvSpPr>
            <p:nvPr/>
          </p:nvSpPr>
          <p:spPr bwMode="auto">
            <a:xfrm>
              <a:off x="1536"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39" name="Oval 34"/>
            <p:cNvSpPr>
              <a:spLocks noChangeArrowheads="1"/>
            </p:cNvSpPr>
            <p:nvPr/>
          </p:nvSpPr>
          <p:spPr bwMode="auto">
            <a:xfrm>
              <a:off x="1152"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40" name="Oval 35"/>
            <p:cNvSpPr>
              <a:spLocks noChangeArrowheads="1"/>
            </p:cNvSpPr>
            <p:nvPr/>
          </p:nvSpPr>
          <p:spPr bwMode="auto">
            <a:xfrm>
              <a:off x="1344"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41" name="Oval 36"/>
            <p:cNvSpPr>
              <a:spLocks noChangeArrowheads="1"/>
            </p:cNvSpPr>
            <p:nvPr/>
          </p:nvSpPr>
          <p:spPr bwMode="auto">
            <a:xfrm>
              <a:off x="2208"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42" name="Oval 37"/>
            <p:cNvSpPr>
              <a:spLocks noChangeArrowheads="1"/>
            </p:cNvSpPr>
            <p:nvPr/>
          </p:nvSpPr>
          <p:spPr bwMode="auto">
            <a:xfrm>
              <a:off x="2208"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9543" name="Text Box 38"/>
            <p:cNvSpPr txBox="1">
              <a:spLocks noChangeArrowheads="1"/>
            </p:cNvSpPr>
            <p:nvPr/>
          </p:nvSpPr>
          <p:spPr bwMode="auto">
            <a:xfrm>
              <a:off x="1786" y="2505"/>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A</a:t>
              </a:r>
              <a:endParaRPr lang="en-US" altLang="zh-CN" sz="2400">
                <a:latin typeface="Times New Roman" panose="02020603050405020304" pitchFamily="18" charset="0"/>
              </a:endParaRPr>
            </a:p>
          </p:txBody>
        </p:sp>
        <p:sp>
          <p:nvSpPr>
            <p:cNvPr id="149544" name="Text Box 39"/>
            <p:cNvSpPr txBox="1">
              <a:spLocks noChangeArrowheads="1"/>
            </p:cNvSpPr>
            <p:nvPr/>
          </p:nvSpPr>
          <p:spPr bwMode="auto">
            <a:xfrm>
              <a:off x="1360" y="2985"/>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B</a:t>
              </a:r>
              <a:endParaRPr lang="en-US" altLang="zh-CN" sz="2400">
                <a:latin typeface="Times New Roman" panose="02020603050405020304" pitchFamily="18" charset="0"/>
              </a:endParaRPr>
            </a:p>
          </p:txBody>
        </p:sp>
        <p:sp>
          <p:nvSpPr>
            <p:cNvPr id="149545" name="Text Box 40"/>
            <p:cNvSpPr txBox="1">
              <a:spLocks noChangeArrowheads="1"/>
            </p:cNvSpPr>
            <p:nvPr/>
          </p:nvSpPr>
          <p:spPr bwMode="auto">
            <a:xfrm>
              <a:off x="1786" y="2985"/>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a:t>
              </a:r>
              <a:endParaRPr lang="en-US" altLang="zh-CN" sz="2400">
                <a:latin typeface="Times New Roman" panose="02020603050405020304" pitchFamily="18" charset="0"/>
              </a:endParaRPr>
            </a:p>
          </p:txBody>
        </p:sp>
        <p:sp>
          <p:nvSpPr>
            <p:cNvPr id="149546" name="Text Box 41"/>
            <p:cNvSpPr txBox="1">
              <a:spLocks noChangeArrowheads="1"/>
            </p:cNvSpPr>
            <p:nvPr/>
          </p:nvSpPr>
          <p:spPr bwMode="auto">
            <a:xfrm>
              <a:off x="2256" y="2985"/>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D</a:t>
              </a:r>
              <a:endParaRPr lang="en-US" altLang="zh-CN" sz="2400">
                <a:latin typeface="Times New Roman" panose="02020603050405020304" pitchFamily="18" charset="0"/>
              </a:endParaRPr>
            </a:p>
          </p:txBody>
        </p:sp>
        <p:sp>
          <p:nvSpPr>
            <p:cNvPr id="149547" name="Text Box 42"/>
            <p:cNvSpPr txBox="1">
              <a:spLocks noChangeArrowheads="1"/>
            </p:cNvSpPr>
            <p:nvPr/>
          </p:nvSpPr>
          <p:spPr bwMode="auto">
            <a:xfrm>
              <a:off x="1168" y="3465"/>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E</a:t>
              </a:r>
              <a:endParaRPr lang="en-US" altLang="zh-CN" sz="2400">
                <a:latin typeface="Times New Roman" panose="02020603050405020304" pitchFamily="18" charset="0"/>
              </a:endParaRPr>
            </a:p>
          </p:txBody>
        </p:sp>
        <p:sp>
          <p:nvSpPr>
            <p:cNvPr id="149548" name="Text Box 43"/>
            <p:cNvSpPr txBox="1">
              <a:spLocks noChangeArrowheads="1"/>
            </p:cNvSpPr>
            <p:nvPr/>
          </p:nvSpPr>
          <p:spPr bwMode="auto">
            <a:xfrm>
              <a:off x="1558" y="3465"/>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F</a:t>
              </a:r>
              <a:endParaRPr lang="en-US" altLang="zh-CN" sz="2400">
                <a:latin typeface="Times New Roman" panose="02020603050405020304" pitchFamily="18" charset="0"/>
              </a:endParaRPr>
            </a:p>
          </p:txBody>
        </p:sp>
        <p:sp>
          <p:nvSpPr>
            <p:cNvPr id="149549" name="Text Box 44"/>
            <p:cNvSpPr txBox="1">
              <a:spLocks noChangeArrowheads="1"/>
            </p:cNvSpPr>
            <p:nvPr/>
          </p:nvSpPr>
          <p:spPr bwMode="auto">
            <a:xfrm>
              <a:off x="2212" y="3465"/>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G</a:t>
              </a:r>
              <a:endParaRPr lang="en-US" altLang="zh-CN" sz="2400">
                <a:latin typeface="Times New Roman" panose="02020603050405020304" pitchFamily="18" charset="0"/>
              </a:endParaRPr>
            </a:p>
          </p:txBody>
        </p:sp>
        <p:sp>
          <p:nvSpPr>
            <p:cNvPr id="149550" name="Oval 45"/>
            <p:cNvSpPr>
              <a:spLocks noChangeArrowheads="1"/>
            </p:cNvSpPr>
            <p:nvPr/>
          </p:nvSpPr>
          <p:spPr bwMode="auto">
            <a:xfrm>
              <a:off x="4176"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51" name="Text Box 46"/>
            <p:cNvSpPr txBox="1">
              <a:spLocks noChangeArrowheads="1"/>
            </p:cNvSpPr>
            <p:nvPr/>
          </p:nvSpPr>
          <p:spPr bwMode="auto">
            <a:xfrm>
              <a:off x="4180" y="3465"/>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
          <p:nvSpPr>
            <p:cNvPr id="149552" name="Oval 47"/>
            <p:cNvSpPr>
              <a:spLocks noChangeArrowheads="1"/>
            </p:cNvSpPr>
            <p:nvPr/>
          </p:nvSpPr>
          <p:spPr bwMode="auto">
            <a:xfrm>
              <a:off x="3696" y="307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9553" name="Text Box 48"/>
            <p:cNvSpPr txBox="1">
              <a:spLocks noChangeArrowheads="1"/>
            </p:cNvSpPr>
            <p:nvPr/>
          </p:nvSpPr>
          <p:spPr bwMode="auto">
            <a:xfrm>
              <a:off x="3718" y="3072"/>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标题 1"/>
          <p:cNvSpPr>
            <a:spLocks noGrp="1"/>
          </p:cNvSpPr>
          <p:nvPr>
            <p:ph type="title"/>
          </p:nvPr>
        </p:nvSpPr>
        <p:spPr/>
        <p:txBody>
          <a:bodyPr>
            <a:normAutofit fontScale="90000"/>
          </a:bodyPr>
          <a:lstStyle/>
          <a:p>
            <a:r>
              <a:rPr lang="zh-CN" altLang="en-US" smtClean="0"/>
              <a:t>树与二叉树的转换</a:t>
            </a:r>
          </a:p>
        </p:txBody>
      </p:sp>
      <p:sp>
        <p:nvSpPr>
          <p:cNvPr id="3" name="内容占位符 2"/>
          <p:cNvSpPr>
            <a:spLocks noGrp="1"/>
          </p:cNvSpPr>
          <p:nvPr>
            <p:ph idx="1"/>
          </p:nvPr>
        </p:nvSpPr>
        <p:spPr>
          <a:xfrm>
            <a:off x="1801814" y="930276"/>
            <a:ext cx="8686675" cy="1717675"/>
          </a:xfrm>
        </p:spPr>
        <p:txBody>
          <a:bodyPr/>
          <a:lstStyle/>
          <a:p>
            <a:pPr>
              <a:defRPr/>
            </a:pPr>
            <a:r>
              <a:rPr lang="zh-CN" altLang="en-US" sz="2800" dirty="0"/>
              <a:t>树所对应的二叉树里：</a:t>
            </a:r>
          </a:p>
          <a:p>
            <a:pPr lvl="1">
              <a:defRPr/>
            </a:pPr>
            <a:r>
              <a:rPr lang="zh-CN" altLang="en-US" sz="2400" dirty="0"/>
              <a:t>一个结点的左孩子结点是它在原来树里的第一个孩子结点</a:t>
            </a:r>
          </a:p>
          <a:p>
            <a:pPr lvl="1">
              <a:defRPr/>
            </a:pPr>
            <a:r>
              <a:rPr lang="zh-CN" altLang="en-US" sz="2400" dirty="0"/>
              <a:t>右孩子结点是它在原来的树里的下一个兄弟</a:t>
            </a:r>
          </a:p>
          <a:p>
            <a:pPr>
              <a:defRPr/>
            </a:pPr>
            <a:endParaRPr lang="zh-CN" altLang="en-US" sz="2800" dirty="0"/>
          </a:p>
        </p:txBody>
      </p:sp>
      <p:sp>
        <p:nvSpPr>
          <p:cNvPr id="150532" name="Rectangle 3"/>
          <p:cNvSpPr txBox="1">
            <a:spLocks noChangeArrowheads="1"/>
          </p:cNvSpPr>
          <p:nvPr/>
        </p:nvSpPr>
        <p:spPr bwMode="auto">
          <a:xfrm>
            <a:off x="1568450" y="6126163"/>
            <a:ext cx="7772400" cy="766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spcBef>
                <a:spcPct val="20000"/>
              </a:spcBef>
              <a:buClr>
                <a:schemeClr val="tx2"/>
              </a:buClr>
              <a:buSzPct val="70000"/>
            </a:pPr>
            <a:endParaRPr lang="zh-CN" altLang="en-US" sz="900">
              <a:solidFill>
                <a:schemeClr val="tx2"/>
              </a:solidFill>
              <a:latin typeface="Times New Roman" panose="02020603050405020304" pitchFamily="18" charset="0"/>
            </a:endParaRPr>
          </a:p>
          <a:p>
            <a:pPr eaLnBrk="1" hangingPunct="1">
              <a:spcBef>
                <a:spcPct val="20000"/>
              </a:spcBef>
              <a:buClr>
                <a:schemeClr val="tx2"/>
              </a:buClr>
              <a:buSzPct val="70000"/>
            </a:pPr>
            <a:r>
              <a:rPr lang="zh-CN" altLang="en-US" sz="2400">
                <a:solidFill>
                  <a:srgbClr val="0000FF"/>
                </a:solidFill>
                <a:latin typeface="Times New Roman" panose="02020603050405020304" pitchFamily="18" charset="0"/>
              </a:rPr>
              <a:t>树转化为二叉树：</a:t>
            </a:r>
            <a:r>
              <a:rPr lang="en-US" altLang="zh-CN" sz="2400">
                <a:solidFill>
                  <a:srgbClr val="0000FF"/>
                </a:solidFill>
                <a:latin typeface="Times New Roman" panose="02020603050405020304" pitchFamily="18" charset="0"/>
              </a:rPr>
              <a:t>1)</a:t>
            </a:r>
            <a:r>
              <a:rPr lang="zh-CN" altLang="en-US" sz="2400">
                <a:solidFill>
                  <a:srgbClr val="0000FF"/>
                </a:solidFill>
                <a:latin typeface="Times New Roman" panose="02020603050405020304" pitchFamily="18" charset="0"/>
              </a:rPr>
              <a:t>加线； </a:t>
            </a:r>
            <a:r>
              <a:rPr lang="en-US" altLang="zh-CN" sz="2400">
                <a:solidFill>
                  <a:srgbClr val="0000FF"/>
                </a:solidFill>
                <a:latin typeface="Times New Roman" panose="02020603050405020304" pitchFamily="18" charset="0"/>
              </a:rPr>
              <a:t>2)</a:t>
            </a:r>
            <a:r>
              <a:rPr lang="zh-CN" altLang="en-US" sz="2400">
                <a:solidFill>
                  <a:srgbClr val="0000FF"/>
                </a:solidFill>
                <a:latin typeface="Times New Roman" panose="02020603050405020304" pitchFamily="18" charset="0"/>
              </a:rPr>
              <a:t>抹线；</a:t>
            </a:r>
          </a:p>
          <a:p>
            <a:pPr eaLnBrk="1" hangingPunct="1">
              <a:spcBef>
                <a:spcPct val="20000"/>
              </a:spcBef>
              <a:buClr>
                <a:schemeClr val="tx2"/>
              </a:buClr>
              <a:buSzPct val="70000"/>
            </a:pPr>
            <a:r>
              <a:rPr lang="zh-CN" altLang="en-US" sz="2800">
                <a:solidFill>
                  <a:srgbClr val="000066"/>
                </a:solidFill>
                <a:latin typeface="Times New Roman" panose="02020603050405020304" pitchFamily="18" charset="0"/>
              </a:rPr>
              <a:t>                                       </a:t>
            </a:r>
          </a:p>
        </p:txBody>
      </p:sp>
      <p:grpSp>
        <p:nvGrpSpPr>
          <p:cNvPr id="5" name="Group 104"/>
          <p:cNvGrpSpPr>
            <a:grpSpLocks/>
          </p:cNvGrpSpPr>
          <p:nvPr/>
        </p:nvGrpSpPr>
        <p:grpSpPr bwMode="auto">
          <a:xfrm>
            <a:off x="7531101" y="2740026"/>
            <a:ext cx="2855913" cy="4003675"/>
            <a:chOff x="3120" y="1776"/>
            <a:chExt cx="1799" cy="2522"/>
          </a:xfrm>
        </p:grpSpPr>
        <p:sp>
          <p:nvSpPr>
            <p:cNvPr id="150607" name="Oval 43"/>
            <p:cNvSpPr>
              <a:spLocks noChangeArrowheads="1"/>
            </p:cNvSpPr>
            <p:nvPr/>
          </p:nvSpPr>
          <p:spPr bwMode="auto">
            <a:xfrm>
              <a:off x="3842" y="1813"/>
              <a:ext cx="272"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08" name="Text Box 44"/>
            <p:cNvSpPr txBox="1">
              <a:spLocks noChangeArrowheads="1"/>
            </p:cNvSpPr>
            <p:nvPr/>
          </p:nvSpPr>
          <p:spPr bwMode="auto">
            <a:xfrm>
              <a:off x="3820" y="1776"/>
              <a:ext cx="406"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dirty="0">
                  <a:latin typeface="Times New Roman" panose="02020603050405020304" pitchFamily="18" charset="0"/>
                  <a:ea typeface="宋体" panose="02010600030101010101" pitchFamily="2" charset="-122"/>
                </a:rPr>
                <a:t>A</a:t>
              </a:r>
            </a:p>
          </p:txBody>
        </p:sp>
        <p:sp>
          <p:nvSpPr>
            <p:cNvPr id="150609" name="Oval 45"/>
            <p:cNvSpPr>
              <a:spLocks noChangeArrowheads="1"/>
            </p:cNvSpPr>
            <p:nvPr/>
          </p:nvSpPr>
          <p:spPr bwMode="auto">
            <a:xfrm>
              <a:off x="3492" y="2211"/>
              <a:ext cx="272"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10" name="Text Box 46"/>
            <p:cNvSpPr txBox="1">
              <a:spLocks noChangeArrowheads="1"/>
            </p:cNvSpPr>
            <p:nvPr/>
          </p:nvSpPr>
          <p:spPr bwMode="auto">
            <a:xfrm>
              <a:off x="3470" y="2173"/>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B</a:t>
              </a:r>
            </a:p>
          </p:txBody>
        </p:sp>
        <p:sp>
          <p:nvSpPr>
            <p:cNvPr id="150611" name="Oval 47"/>
            <p:cNvSpPr>
              <a:spLocks noChangeArrowheads="1"/>
            </p:cNvSpPr>
            <p:nvPr/>
          </p:nvSpPr>
          <p:spPr bwMode="auto">
            <a:xfrm>
              <a:off x="3143" y="2660"/>
              <a:ext cx="270" cy="269"/>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12" name="Text Box 48"/>
            <p:cNvSpPr txBox="1">
              <a:spLocks noChangeArrowheads="1"/>
            </p:cNvSpPr>
            <p:nvPr/>
          </p:nvSpPr>
          <p:spPr bwMode="auto">
            <a:xfrm>
              <a:off x="3120" y="2621"/>
              <a:ext cx="406"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E</a:t>
              </a:r>
            </a:p>
          </p:txBody>
        </p:sp>
        <p:sp>
          <p:nvSpPr>
            <p:cNvPr id="150613" name="Oval 50"/>
            <p:cNvSpPr>
              <a:spLocks noChangeArrowheads="1"/>
            </p:cNvSpPr>
            <p:nvPr/>
          </p:nvSpPr>
          <p:spPr bwMode="auto">
            <a:xfrm>
              <a:off x="4193" y="2428"/>
              <a:ext cx="271" cy="270"/>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14" name="Text Box 51"/>
            <p:cNvSpPr txBox="1">
              <a:spLocks noChangeArrowheads="1"/>
            </p:cNvSpPr>
            <p:nvPr/>
          </p:nvSpPr>
          <p:spPr bwMode="auto">
            <a:xfrm>
              <a:off x="4170" y="2417"/>
              <a:ext cx="407"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C</a:t>
              </a:r>
            </a:p>
          </p:txBody>
        </p:sp>
        <p:sp>
          <p:nvSpPr>
            <p:cNvPr id="150615" name="Oval 52"/>
            <p:cNvSpPr>
              <a:spLocks noChangeArrowheads="1"/>
            </p:cNvSpPr>
            <p:nvPr/>
          </p:nvSpPr>
          <p:spPr bwMode="auto">
            <a:xfrm>
              <a:off x="3448" y="3117"/>
              <a:ext cx="270" cy="269"/>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16" name="Text Box 53"/>
            <p:cNvSpPr txBox="1">
              <a:spLocks noChangeArrowheads="1"/>
            </p:cNvSpPr>
            <p:nvPr/>
          </p:nvSpPr>
          <p:spPr bwMode="auto">
            <a:xfrm>
              <a:off x="3425" y="3056"/>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F</a:t>
              </a:r>
            </a:p>
          </p:txBody>
        </p:sp>
        <p:sp>
          <p:nvSpPr>
            <p:cNvPr id="150617" name="Oval 55"/>
            <p:cNvSpPr>
              <a:spLocks noChangeArrowheads="1"/>
            </p:cNvSpPr>
            <p:nvPr/>
          </p:nvSpPr>
          <p:spPr bwMode="auto">
            <a:xfrm>
              <a:off x="4498" y="2891"/>
              <a:ext cx="271"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18" name="Text Box 56"/>
            <p:cNvSpPr txBox="1">
              <a:spLocks noChangeArrowheads="1"/>
            </p:cNvSpPr>
            <p:nvPr/>
          </p:nvSpPr>
          <p:spPr bwMode="auto">
            <a:xfrm>
              <a:off x="4512" y="2853"/>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D</a:t>
              </a:r>
            </a:p>
          </p:txBody>
        </p:sp>
        <p:sp>
          <p:nvSpPr>
            <p:cNvPr id="150619" name="Oval 58"/>
            <p:cNvSpPr>
              <a:spLocks noChangeArrowheads="1"/>
            </p:cNvSpPr>
            <p:nvPr/>
          </p:nvSpPr>
          <p:spPr bwMode="auto">
            <a:xfrm>
              <a:off x="4125" y="3251"/>
              <a:ext cx="271"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20" name="Text Box 59"/>
            <p:cNvSpPr txBox="1">
              <a:spLocks noChangeArrowheads="1"/>
            </p:cNvSpPr>
            <p:nvPr/>
          </p:nvSpPr>
          <p:spPr bwMode="auto">
            <a:xfrm>
              <a:off x="4102" y="3213"/>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G</a:t>
              </a:r>
            </a:p>
          </p:txBody>
        </p:sp>
        <p:sp>
          <p:nvSpPr>
            <p:cNvPr id="150621" name="Oval 61"/>
            <p:cNvSpPr>
              <a:spLocks noChangeArrowheads="1"/>
            </p:cNvSpPr>
            <p:nvPr/>
          </p:nvSpPr>
          <p:spPr bwMode="auto">
            <a:xfrm>
              <a:off x="3775" y="3637"/>
              <a:ext cx="271"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22" name="Text Box 62"/>
            <p:cNvSpPr txBox="1">
              <a:spLocks noChangeArrowheads="1"/>
            </p:cNvSpPr>
            <p:nvPr/>
          </p:nvSpPr>
          <p:spPr bwMode="auto">
            <a:xfrm>
              <a:off x="3752" y="3599"/>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H</a:t>
              </a:r>
            </a:p>
          </p:txBody>
        </p:sp>
        <p:sp>
          <p:nvSpPr>
            <p:cNvPr id="150623" name="Oval 64"/>
            <p:cNvSpPr>
              <a:spLocks noChangeArrowheads="1"/>
            </p:cNvSpPr>
            <p:nvPr/>
          </p:nvSpPr>
          <p:spPr bwMode="auto">
            <a:xfrm>
              <a:off x="4329" y="3892"/>
              <a:ext cx="270" cy="270"/>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24" name="Text Box 65"/>
            <p:cNvSpPr txBox="1">
              <a:spLocks noChangeArrowheads="1"/>
            </p:cNvSpPr>
            <p:nvPr/>
          </p:nvSpPr>
          <p:spPr bwMode="auto">
            <a:xfrm>
              <a:off x="4368" y="3854"/>
              <a:ext cx="406"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I</a:t>
              </a:r>
            </a:p>
          </p:txBody>
        </p:sp>
        <p:sp>
          <p:nvSpPr>
            <p:cNvPr id="150625" name="Line 66"/>
            <p:cNvSpPr>
              <a:spLocks noChangeShapeType="1"/>
            </p:cNvSpPr>
            <p:nvPr/>
          </p:nvSpPr>
          <p:spPr bwMode="auto">
            <a:xfrm flipH="1">
              <a:off x="3708" y="2037"/>
              <a:ext cx="199" cy="22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26" name="Line 67"/>
            <p:cNvSpPr>
              <a:spLocks noChangeShapeType="1"/>
            </p:cNvSpPr>
            <p:nvPr/>
          </p:nvSpPr>
          <p:spPr bwMode="auto">
            <a:xfrm flipH="1">
              <a:off x="3368" y="2454"/>
              <a:ext cx="199" cy="22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27" name="Line 68"/>
            <p:cNvSpPr>
              <a:spLocks noChangeShapeType="1"/>
            </p:cNvSpPr>
            <p:nvPr/>
          </p:nvSpPr>
          <p:spPr bwMode="auto">
            <a:xfrm>
              <a:off x="4442" y="2682"/>
              <a:ext cx="135" cy="23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28" name="Line 69"/>
            <p:cNvSpPr>
              <a:spLocks noChangeShapeType="1"/>
            </p:cNvSpPr>
            <p:nvPr/>
          </p:nvSpPr>
          <p:spPr bwMode="auto">
            <a:xfrm>
              <a:off x="3752" y="2389"/>
              <a:ext cx="441" cy="11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29" name="Line 70"/>
            <p:cNvSpPr>
              <a:spLocks noChangeShapeType="1"/>
            </p:cNvSpPr>
            <p:nvPr/>
          </p:nvSpPr>
          <p:spPr bwMode="auto">
            <a:xfrm>
              <a:off x="3391" y="2904"/>
              <a:ext cx="135" cy="23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30" name="Line 71"/>
            <p:cNvSpPr>
              <a:spLocks noChangeShapeType="1"/>
            </p:cNvSpPr>
            <p:nvPr/>
          </p:nvSpPr>
          <p:spPr bwMode="auto">
            <a:xfrm flipH="1">
              <a:off x="4339" y="3124"/>
              <a:ext cx="192" cy="16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31" name="Line 72"/>
            <p:cNvSpPr>
              <a:spLocks noChangeShapeType="1"/>
            </p:cNvSpPr>
            <p:nvPr/>
          </p:nvSpPr>
          <p:spPr bwMode="auto">
            <a:xfrm flipH="1">
              <a:off x="3967" y="3484"/>
              <a:ext cx="192" cy="16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32" name="Line 73"/>
            <p:cNvSpPr>
              <a:spLocks noChangeShapeType="1"/>
            </p:cNvSpPr>
            <p:nvPr/>
          </p:nvSpPr>
          <p:spPr bwMode="auto">
            <a:xfrm>
              <a:off x="4069" y="3865"/>
              <a:ext cx="270" cy="11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33" name="Text Box 74"/>
            <p:cNvSpPr txBox="1">
              <a:spLocks noChangeArrowheads="1"/>
            </p:cNvSpPr>
            <p:nvPr/>
          </p:nvSpPr>
          <p:spPr bwMode="auto">
            <a:xfrm>
              <a:off x="3473" y="3952"/>
              <a:ext cx="81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zh-CN" altLang="en-US" sz="2800">
                  <a:latin typeface="Times New Roman" panose="02020603050405020304" pitchFamily="18" charset="0"/>
                  <a:ea typeface="宋体" panose="02010600030101010101" pitchFamily="2" charset="-122"/>
                </a:rPr>
                <a:t>二叉树</a:t>
              </a:r>
            </a:p>
          </p:txBody>
        </p:sp>
      </p:grpSp>
      <p:grpSp>
        <p:nvGrpSpPr>
          <p:cNvPr id="33" name="Group 103"/>
          <p:cNvGrpSpPr>
            <a:grpSpLocks/>
          </p:cNvGrpSpPr>
          <p:nvPr/>
        </p:nvGrpSpPr>
        <p:grpSpPr bwMode="auto">
          <a:xfrm>
            <a:off x="1703388" y="3246438"/>
            <a:ext cx="3124200" cy="2895600"/>
            <a:chOff x="336" y="2208"/>
            <a:chExt cx="1968" cy="1824"/>
          </a:xfrm>
        </p:grpSpPr>
        <p:sp>
          <p:nvSpPr>
            <p:cNvPr id="150581" name="Oval 76"/>
            <p:cNvSpPr>
              <a:spLocks noChangeArrowheads="1"/>
            </p:cNvSpPr>
            <p:nvPr/>
          </p:nvSpPr>
          <p:spPr bwMode="auto">
            <a:xfrm>
              <a:off x="1189" y="2236"/>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82" name="Text Box 77"/>
            <p:cNvSpPr txBox="1">
              <a:spLocks noChangeArrowheads="1"/>
            </p:cNvSpPr>
            <p:nvPr/>
          </p:nvSpPr>
          <p:spPr bwMode="auto">
            <a:xfrm>
              <a:off x="1174" y="2208"/>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dirty="0">
                  <a:latin typeface="Times New Roman" panose="02020603050405020304" pitchFamily="18" charset="0"/>
                  <a:ea typeface="宋体" panose="02010600030101010101" pitchFamily="2" charset="-122"/>
                </a:rPr>
                <a:t>A</a:t>
              </a:r>
            </a:p>
          </p:txBody>
        </p:sp>
        <p:sp>
          <p:nvSpPr>
            <p:cNvPr id="150583" name="Oval 78"/>
            <p:cNvSpPr>
              <a:spLocks noChangeArrowheads="1"/>
            </p:cNvSpPr>
            <p:nvPr/>
          </p:nvSpPr>
          <p:spPr bwMode="auto">
            <a:xfrm>
              <a:off x="644" y="2685"/>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84" name="Text Box 79"/>
            <p:cNvSpPr txBox="1">
              <a:spLocks noChangeArrowheads="1"/>
            </p:cNvSpPr>
            <p:nvPr/>
          </p:nvSpPr>
          <p:spPr bwMode="auto">
            <a:xfrm>
              <a:off x="629" y="2657"/>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dirty="0">
                  <a:latin typeface="Times New Roman" panose="02020603050405020304" pitchFamily="18" charset="0"/>
                  <a:ea typeface="宋体" panose="02010600030101010101" pitchFamily="2" charset="-122"/>
                </a:rPr>
                <a:t>B</a:t>
              </a:r>
            </a:p>
          </p:txBody>
        </p:sp>
        <p:sp>
          <p:nvSpPr>
            <p:cNvPr id="150585" name="Oval 80"/>
            <p:cNvSpPr>
              <a:spLocks noChangeArrowheads="1"/>
            </p:cNvSpPr>
            <p:nvPr/>
          </p:nvSpPr>
          <p:spPr bwMode="auto">
            <a:xfrm>
              <a:off x="1169" y="2699"/>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86" name="Text Box 81"/>
            <p:cNvSpPr txBox="1">
              <a:spLocks noChangeArrowheads="1"/>
            </p:cNvSpPr>
            <p:nvPr/>
          </p:nvSpPr>
          <p:spPr bwMode="auto">
            <a:xfrm>
              <a:off x="1153" y="2671"/>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C</a:t>
              </a:r>
            </a:p>
          </p:txBody>
        </p:sp>
        <p:sp>
          <p:nvSpPr>
            <p:cNvPr id="150587" name="Oval 82"/>
            <p:cNvSpPr>
              <a:spLocks noChangeArrowheads="1"/>
            </p:cNvSpPr>
            <p:nvPr/>
          </p:nvSpPr>
          <p:spPr bwMode="auto">
            <a:xfrm>
              <a:off x="1694" y="2699"/>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88" name="Text Box 83"/>
            <p:cNvSpPr txBox="1">
              <a:spLocks noChangeArrowheads="1"/>
            </p:cNvSpPr>
            <p:nvPr/>
          </p:nvSpPr>
          <p:spPr bwMode="auto">
            <a:xfrm>
              <a:off x="1678" y="2671"/>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D</a:t>
              </a:r>
            </a:p>
          </p:txBody>
        </p:sp>
        <p:sp>
          <p:nvSpPr>
            <p:cNvPr id="150589" name="Line 84"/>
            <p:cNvSpPr>
              <a:spLocks noChangeShapeType="1"/>
            </p:cNvSpPr>
            <p:nvPr/>
          </p:nvSpPr>
          <p:spPr bwMode="auto">
            <a:xfrm flipH="1">
              <a:off x="831" y="2387"/>
              <a:ext cx="363" cy="3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90" name="Line 85"/>
            <p:cNvSpPr>
              <a:spLocks noChangeShapeType="1"/>
            </p:cNvSpPr>
            <p:nvPr/>
          </p:nvSpPr>
          <p:spPr bwMode="auto">
            <a:xfrm>
              <a:off x="1456" y="2387"/>
              <a:ext cx="364" cy="3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91" name="Line 86"/>
            <p:cNvSpPr>
              <a:spLocks noChangeShapeType="1"/>
            </p:cNvSpPr>
            <p:nvPr/>
          </p:nvSpPr>
          <p:spPr bwMode="auto">
            <a:xfrm>
              <a:off x="1315" y="2502"/>
              <a:ext cx="0" cy="20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92" name="Oval 87"/>
            <p:cNvSpPr>
              <a:spLocks noChangeArrowheads="1"/>
            </p:cNvSpPr>
            <p:nvPr/>
          </p:nvSpPr>
          <p:spPr bwMode="auto">
            <a:xfrm>
              <a:off x="351" y="3144"/>
              <a:ext cx="268"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93" name="Text Box 88"/>
            <p:cNvSpPr txBox="1">
              <a:spLocks noChangeArrowheads="1"/>
            </p:cNvSpPr>
            <p:nvPr/>
          </p:nvSpPr>
          <p:spPr bwMode="auto">
            <a:xfrm>
              <a:off x="336" y="3116"/>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dirty="0">
                  <a:latin typeface="Times New Roman" panose="02020603050405020304" pitchFamily="18" charset="0"/>
                  <a:ea typeface="宋体" panose="02010600030101010101" pitchFamily="2" charset="-122"/>
                </a:rPr>
                <a:t>E</a:t>
              </a:r>
            </a:p>
          </p:txBody>
        </p:sp>
        <p:sp>
          <p:nvSpPr>
            <p:cNvPr id="150594" name="Oval 89"/>
            <p:cNvSpPr>
              <a:spLocks noChangeArrowheads="1"/>
            </p:cNvSpPr>
            <p:nvPr/>
          </p:nvSpPr>
          <p:spPr bwMode="auto">
            <a:xfrm>
              <a:off x="816" y="3184"/>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95" name="Text Box 90"/>
            <p:cNvSpPr txBox="1">
              <a:spLocks noChangeArrowheads="1"/>
            </p:cNvSpPr>
            <p:nvPr/>
          </p:nvSpPr>
          <p:spPr bwMode="auto">
            <a:xfrm>
              <a:off x="800" y="3156"/>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dirty="0">
                  <a:latin typeface="Times New Roman" panose="02020603050405020304" pitchFamily="18" charset="0"/>
                  <a:ea typeface="宋体" panose="02010600030101010101" pitchFamily="2" charset="-122"/>
                </a:rPr>
                <a:t>F</a:t>
              </a:r>
            </a:p>
          </p:txBody>
        </p:sp>
        <p:sp>
          <p:nvSpPr>
            <p:cNvPr id="150596" name="Line 91"/>
            <p:cNvSpPr>
              <a:spLocks noChangeShapeType="1"/>
            </p:cNvSpPr>
            <p:nvPr/>
          </p:nvSpPr>
          <p:spPr bwMode="auto">
            <a:xfrm flipH="1">
              <a:off x="407" y="2886"/>
              <a:ext cx="267" cy="2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97" name="Line 92"/>
            <p:cNvSpPr>
              <a:spLocks noChangeShapeType="1"/>
            </p:cNvSpPr>
            <p:nvPr/>
          </p:nvSpPr>
          <p:spPr bwMode="auto">
            <a:xfrm>
              <a:off x="891" y="2913"/>
              <a:ext cx="151" cy="30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98" name="Oval 93"/>
            <p:cNvSpPr>
              <a:spLocks noChangeArrowheads="1"/>
            </p:cNvSpPr>
            <p:nvPr/>
          </p:nvSpPr>
          <p:spPr bwMode="auto">
            <a:xfrm>
              <a:off x="1694" y="3168"/>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99" name="Text Box 94"/>
            <p:cNvSpPr txBox="1">
              <a:spLocks noChangeArrowheads="1"/>
            </p:cNvSpPr>
            <p:nvPr/>
          </p:nvSpPr>
          <p:spPr bwMode="auto">
            <a:xfrm>
              <a:off x="1678" y="3140"/>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G</a:t>
              </a:r>
            </a:p>
          </p:txBody>
        </p:sp>
        <p:sp>
          <p:nvSpPr>
            <p:cNvPr id="150600" name="Line 95"/>
            <p:cNvSpPr>
              <a:spLocks noChangeShapeType="1"/>
            </p:cNvSpPr>
            <p:nvPr/>
          </p:nvSpPr>
          <p:spPr bwMode="auto">
            <a:xfrm>
              <a:off x="1830" y="2961"/>
              <a:ext cx="0" cy="20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01" name="Oval 96"/>
            <p:cNvSpPr>
              <a:spLocks noChangeArrowheads="1"/>
            </p:cNvSpPr>
            <p:nvPr/>
          </p:nvSpPr>
          <p:spPr bwMode="auto">
            <a:xfrm>
              <a:off x="1401" y="3631"/>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02" name="Text Box 97"/>
            <p:cNvSpPr txBox="1">
              <a:spLocks noChangeArrowheads="1"/>
            </p:cNvSpPr>
            <p:nvPr/>
          </p:nvSpPr>
          <p:spPr bwMode="auto">
            <a:xfrm>
              <a:off x="1386" y="3603"/>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H</a:t>
              </a:r>
            </a:p>
          </p:txBody>
        </p:sp>
        <p:sp>
          <p:nvSpPr>
            <p:cNvPr id="150603" name="Oval 98"/>
            <p:cNvSpPr>
              <a:spLocks noChangeArrowheads="1"/>
            </p:cNvSpPr>
            <p:nvPr/>
          </p:nvSpPr>
          <p:spPr bwMode="auto">
            <a:xfrm>
              <a:off x="1926" y="3641"/>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604" name="Text Box 99"/>
            <p:cNvSpPr txBox="1">
              <a:spLocks noChangeArrowheads="1"/>
            </p:cNvSpPr>
            <p:nvPr/>
          </p:nvSpPr>
          <p:spPr bwMode="auto">
            <a:xfrm>
              <a:off x="1941" y="3613"/>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I</a:t>
              </a:r>
            </a:p>
          </p:txBody>
        </p:sp>
        <p:sp>
          <p:nvSpPr>
            <p:cNvPr id="150605" name="Line 100"/>
            <p:cNvSpPr>
              <a:spLocks noChangeShapeType="1"/>
            </p:cNvSpPr>
            <p:nvPr/>
          </p:nvSpPr>
          <p:spPr bwMode="auto">
            <a:xfrm flipH="1">
              <a:off x="1456" y="3374"/>
              <a:ext cx="267" cy="27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06" name="Line 101"/>
            <p:cNvSpPr>
              <a:spLocks noChangeShapeType="1"/>
            </p:cNvSpPr>
            <p:nvPr/>
          </p:nvSpPr>
          <p:spPr bwMode="auto">
            <a:xfrm>
              <a:off x="1951" y="3370"/>
              <a:ext cx="151" cy="30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0" name="Group 109"/>
          <p:cNvGrpSpPr>
            <a:grpSpLocks/>
          </p:cNvGrpSpPr>
          <p:nvPr/>
        </p:nvGrpSpPr>
        <p:grpSpPr bwMode="auto">
          <a:xfrm>
            <a:off x="2068514" y="4313238"/>
            <a:ext cx="2162175" cy="1377950"/>
            <a:chOff x="566" y="2880"/>
            <a:chExt cx="1362" cy="868"/>
          </a:xfrm>
        </p:grpSpPr>
        <p:sp>
          <p:nvSpPr>
            <p:cNvPr id="150577" name="Line 105"/>
            <p:cNvSpPr>
              <a:spLocks noChangeShapeType="1"/>
            </p:cNvSpPr>
            <p:nvPr/>
          </p:nvSpPr>
          <p:spPr bwMode="auto">
            <a:xfrm>
              <a:off x="884" y="2880"/>
              <a:ext cx="318" cy="0"/>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0578" name="Line 106"/>
            <p:cNvSpPr>
              <a:spLocks noChangeShapeType="1"/>
            </p:cNvSpPr>
            <p:nvPr/>
          </p:nvSpPr>
          <p:spPr bwMode="auto">
            <a:xfrm>
              <a:off x="1383" y="2886"/>
              <a:ext cx="318" cy="0"/>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0579" name="Line 107"/>
            <p:cNvSpPr>
              <a:spLocks noChangeShapeType="1"/>
            </p:cNvSpPr>
            <p:nvPr/>
          </p:nvSpPr>
          <p:spPr bwMode="auto">
            <a:xfrm>
              <a:off x="566" y="3294"/>
              <a:ext cx="318" cy="0"/>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0580" name="Line 108"/>
            <p:cNvSpPr>
              <a:spLocks noChangeShapeType="1"/>
            </p:cNvSpPr>
            <p:nvPr/>
          </p:nvSpPr>
          <p:spPr bwMode="auto">
            <a:xfrm>
              <a:off x="1610" y="3748"/>
              <a:ext cx="318" cy="0"/>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5" name="Group 170"/>
          <p:cNvGrpSpPr>
            <a:grpSpLocks/>
          </p:cNvGrpSpPr>
          <p:nvPr/>
        </p:nvGrpSpPr>
        <p:grpSpPr bwMode="auto">
          <a:xfrm>
            <a:off x="4700588" y="3457575"/>
            <a:ext cx="3124200" cy="2895600"/>
            <a:chOff x="1865" y="2341"/>
            <a:chExt cx="1968" cy="1824"/>
          </a:xfrm>
        </p:grpSpPr>
        <p:sp>
          <p:nvSpPr>
            <p:cNvPr id="150551" name="Oval 138"/>
            <p:cNvSpPr>
              <a:spLocks noChangeArrowheads="1"/>
            </p:cNvSpPr>
            <p:nvPr/>
          </p:nvSpPr>
          <p:spPr bwMode="auto">
            <a:xfrm>
              <a:off x="2718" y="2369"/>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52" name="Text Box 139"/>
            <p:cNvSpPr txBox="1">
              <a:spLocks noChangeArrowheads="1"/>
            </p:cNvSpPr>
            <p:nvPr/>
          </p:nvSpPr>
          <p:spPr bwMode="auto">
            <a:xfrm>
              <a:off x="2703" y="2341"/>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dirty="0">
                  <a:latin typeface="Times New Roman" panose="02020603050405020304" pitchFamily="18" charset="0"/>
                  <a:ea typeface="宋体" panose="02010600030101010101" pitchFamily="2" charset="-122"/>
                </a:rPr>
                <a:t>A</a:t>
              </a:r>
            </a:p>
          </p:txBody>
        </p:sp>
        <p:sp>
          <p:nvSpPr>
            <p:cNvPr id="150553" name="Oval 140"/>
            <p:cNvSpPr>
              <a:spLocks noChangeArrowheads="1"/>
            </p:cNvSpPr>
            <p:nvPr/>
          </p:nvSpPr>
          <p:spPr bwMode="auto">
            <a:xfrm>
              <a:off x="2173" y="2818"/>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54" name="Text Box 141"/>
            <p:cNvSpPr txBox="1">
              <a:spLocks noChangeArrowheads="1"/>
            </p:cNvSpPr>
            <p:nvPr/>
          </p:nvSpPr>
          <p:spPr bwMode="auto">
            <a:xfrm>
              <a:off x="2158" y="2790"/>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dirty="0">
                  <a:latin typeface="Times New Roman" panose="02020603050405020304" pitchFamily="18" charset="0"/>
                  <a:ea typeface="宋体" panose="02010600030101010101" pitchFamily="2" charset="-122"/>
                </a:rPr>
                <a:t>B</a:t>
              </a:r>
            </a:p>
          </p:txBody>
        </p:sp>
        <p:sp>
          <p:nvSpPr>
            <p:cNvPr id="150555" name="Oval 142"/>
            <p:cNvSpPr>
              <a:spLocks noChangeArrowheads="1"/>
            </p:cNvSpPr>
            <p:nvPr/>
          </p:nvSpPr>
          <p:spPr bwMode="auto">
            <a:xfrm>
              <a:off x="2698" y="2832"/>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56" name="Text Box 143"/>
            <p:cNvSpPr txBox="1">
              <a:spLocks noChangeArrowheads="1"/>
            </p:cNvSpPr>
            <p:nvPr/>
          </p:nvSpPr>
          <p:spPr bwMode="auto">
            <a:xfrm>
              <a:off x="2682" y="2804"/>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C</a:t>
              </a:r>
            </a:p>
          </p:txBody>
        </p:sp>
        <p:sp>
          <p:nvSpPr>
            <p:cNvPr id="150557" name="Oval 144"/>
            <p:cNvSpPr>
              <a:spLocks noChangeArrowheads="1"/>
            </p:cNvSpPr>
            <p:nvPr/>
          </p:nvSpPr>
          <p:spPr bwMode="auto">
            <a:xfrm>
              <a:off x="3223" y="2832"/>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58" name="Text Box 145"/>
            <p:cNvSpPr txBox="1">
              <a:spLocks noChangeArrowheads="1"/>
            </p:cNvSpPr>
            <p:nvPr/>
          </p:nvSpPr>
          <p:spPr bwMode="auto">
            <a:xfrm>
              <a:off x="3207" y="2804"/>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D</a:t>
              </a:r>
            </a:p>
          </p:txBody>
        </p:sp>
        <p:sp>
          <p:nvSpPr>
            <p:cNvPr id="150559" name="Line 146"/>
            <p:cNvSpPr>
              <a:spLocks noChangeShapeType="1"/>
            </p:cNvSpPr>
            <p:nvPr/>
          </p:nvSpPr>
          <p:spPr bwMode="auto">
            <a:xfrm flipH="1">
              <a:off x="2360" y="2520"/>
              <a:ext cx="363" cy="3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60" name="Oval 149"/>
            <p:cNvSpPr>
              <a:spLocks noChangeArrowheads="1"/>
            </p:cNvSpPr>
            <p:nvPr/>
          </p:nvSpPr>
          <p:spPr bwMode="auto">
            <a:xfrm>
              <a:off x="1880" y="3277"/>
              <a:ext cx="268"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61" name="Text Box 150"/>
            <p:cNvSpPr txBox="1">
              <a:spLocks noChangeArrowheads="1"/>
            </p:cNvSpPr>
            <p:nvPr/>
          </p:nvSpPr>
          <p:spPr bwMode="auto">
            <a:xfrm>
              <a:off x="1865" y="3249"/>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dirty="0">
                  <a:latin typeface="Times New Roman" panose="02020603050405020304" pitchFamily="18" charset="0"/>
                  <a:ea typeface="宋体" panose="02010600030101010101" pitchFamily="2" charset="-122"/>
                </a:rPr>
                <a:t>E</a:t>
              </a:r>
            </a:p>
          </p:txBody>
        </p:sp>
        <p:sp>
          <p:nvSpPr>
            <p:cNvPr id="150562" name="Oval 151"/>
            <p:cNvSpPr>
              <a:spLocks noChangeArrowheads="1"/>
            </p:cNvSpPr>
            <p:nvPr/>
          </p:nvSpPr>
          <p:spPr bwMode="auto">
            <a:xfrm>
              <a:off x="2345" y="3317"/>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63" name="Text Box 152"/>
            <p:cNvSpPr txBox="1">
              <a:spLocks noChangeArrowheads="1"/>
            </p:cNvSpPr>
            <p:nvPr/>
          </p:nvSpPr>
          <p:spPr bwMode="auto">
            <a:xfrm>
              <a:off x="2329" y="3289"/>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F</a:t>
              </a:r>
            </a:p>
          </p:txBody>
        </p:sp>
        <p:sp>
          <p:nvSpPr>
            <p:cNvPr id="150564" name="Line 153"/>
            <p:cNvSpPr>
              <a:spLocks noChangeShapeType="1"/>
            </p:cNvSpPr>
            <p:nvPr/>
          </p:nvSpPr>
          <p:spPr bwMode="auto">
            <a:xfrm flipH="1">
              <a:off x="1936" y="3019"/>
              <a:ext cx="267" cy="2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65" name="Oval 155"/>
            <p:cNvSpPr>
              <a:spLocks noChangeArrowheads="1"/>
            </p:cNvSpPr>
            <p:nvPr/>
          </p:nvSpPr>
          <p:spPr bwMode="auto">
            <a:xfrm>
              <a:off x="3223" y="3301"/>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66" name="Text Box 156"/>
            <p:cNvSpPr txBox="1">
              <a:spLocks noChangeArrowheads="1"/>
            </p:cNvSpPr>
            <p:nvPr/>
          </p:nvSpPr>
          <p:spPr bwMode="auto">
            <a:xfrm>
              <a:off x="3207" y="3273"/>
              <a:ext cx="36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G</a:t>
              </a:r>
            </a:p>
          </p:txBody>
        </p:sp>
        <p:sp>
          <p:nvSpPr>
            <p:cNvPr id="150567" name="Line 157"/>
            <p:cNvSpPr>
              <a:spLocks noChangeShapeType="1"/>
            </p:cNvSpPr>
            <p:nvPr/>
          </p:nvSpPr>
          <p:spPr bwMode="auto">
            <a:xfrm>
              <a:off x="3359" y="3094"/>
              <a:ext cx="0" cy="20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68" name="Oval 158"/>
            <p:cNvSpPr>
              <a:spLocks noChangeArrowheads="1"/>
            </p:cNvSpPr>
            <p:nvPr/>
          </p:nvSpPr>
          <p:spPr bwMode="auto">
            <a:xfrm>
              <a:off x="2930" y="3764"/>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69" name="Text Box 159"/>
            <p:cNvSpPr txBox="1">
              <a:spLocks noChangeArrowheads="1"/>
            </p:cNvSpPr>
            <p:nvPr/>
          </p:nvSpPr>
          <p:spPr bwMode="auto">
            <a:xfrm>
              <a:off x="2915" y="3736"/>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H</a:t>
              </a:r>
            </a:p>
          </p:txBody>
        </p:sp>
        <p:sp>
          <p:nvSpPr>
            <p:cNvPr id="150570" name="Oval 160"/>
            <p:cNvSpPr>
              <a:spLocks noChangeArrowheads="1"/>
            </p:cNvSpPr>
            <p:nvPr/>
          </p:nvSpPr>
          <p:spPr bwMode="auto">
            <a:xfrm>
              <a:off x="3455" y="3774"/>
              <a:ext cx="267" cy="26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0571" name="Text Box 161"/>
            <p:cNvSpPr txBox="1">
              <a:spLocks noChangeArrowheads="1"/>
            </p:cNvSpPr>
            <p:nvPr/>
          </p:nvSpPr>
          <p:spPr bwMode="auto">
            <a:xfrm>
              <a:off x="3470" y="3746"/>
              <a:ext cx="363"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a:latin typeface="Times New Roman" panose="02020603050405020304" pitchFamily="18" charset="0"/>
                  <a:ea typeface="宋体" panose="02010600030101010101" pitchFamily="2" charset="-122"/>
                </a:rPr>
                <a:t>I</a:t>
              </a:r>
            </a:p>
          </p:txBody>
        </p:sp>
        <p:sp>
          <p:nvSpPr>
            <p:cNvPr id="150572" name="Line 162"/>
            <p:cNvSpPr>
              <a:spLocks noChangeShapeType="1"/>
            </p:cNvSpPr>
            <p:nvPr/>
          </p:nvSpPr>
          <p:spPr bwMode="auto">
            <a:xfrm flipH="1">
              <a:off x="2985" y="3507"/>
              <a:ext cx="267" cy="27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73" name="Line 165"/>
            <p:cNvSpPr>
              <a:spLocks noChangeShapeType="1"/>
            </p:cNvSpPr>
            <p:nvPr/>
          </p:nvSpPr>
          <p:spPr bwMode="auto">
            <a:xfrm>
              <a:off x="2419" y="2976"/>
              <a:ext cx="31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0574" name="Line 166"/>
            <p:cNvSpPr>
              <a:spLocks noChangeShapeType="1"/>
            </p:cNvSpPr>
            <p:nvPr/>
          </p:nvSpPr>
          <p:spPr bwMode="auto">
            <a:xfrm>
              <a:off x="2931" y="2982"/>
              <a:ext cx="31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0575" name="Line 167"/>
            <p:cNvSpPr>
              <a:spLocks noChangeShapeType="1"/>
            </p:cNvSpPr>
            <p:nvPr/>
          </p:nvSpPr>
          <p:spPr bwMode="auto">
            <a:xfrm>
              <a:off x="2140" y="3442"/>
              <a:ext cx="22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0576" name="Line 168"/>
            <p:cNvSpPr>
              <a:spLocks noChangeShapeType="1"/>
            </p:cNvSpPr>
            <p:nvPr/>
          </p:nvSpPr>
          <p:spPr bwMode="auto">
            <a:xfrm>
              <a:off x="3158" y="3896"/>
              <a:ext cx="3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92" name="组合 93"/>
          <p:cNvGrpSpPr>
            <a:grpSpLocks/>
          </p:cNvGrpSpPr>
          <p:nvPr/>
        </p:nvGrpSpPr>
        <p:grpSpPr bwMode="auto">
          <a:xfrm>
            <a:off x="2524125" y="4456113"/>
            <a:ext cx="357188" cy="285750"/>
            <a:chOff x="428596" y="3071810"/>
            <a:chExt cx="285752" cy="357190"/>
          </a:xfrm>
        </p:grpSpPr>
        <p:cxnSp>
          <p:nvCxnSpPr>
            <p:cNvPr id="150549" name="直接连接符 90"/>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0550" name="直接连接符 92"/>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grpSp>
        <p:nvGrpSpPr>
          <p:cNvPr id="95" name="组合 93"/>
          <p:cNvGrpSpPr>
            <a:grpSpLocks/>
          </p:cNvGrpSpPr>
          <p:nvPr/>
        </p:nvGrpSpPr>
        <p:grpSpPr bwMode="auto">
          <a:xfrm>
            <a:off x="3071814" y="3744913"/>
            <a:ext cx="357187" cy="285750"/>
            <a:chOff x="428596" y="3071810"/>
            <a:chExt cx="285752" cy="357190"/>
          </a:xfrm>
        </p:grpSpPr>
        <p:cxnSp>
          <p:nvCxnSpPr>
            <p:cNvPr id="150547" name="直接连接符 90"/>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0548" name="直接连接符 92"/>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grpSp>
        <p:nvGrpSpPr>
          <p:cNvPr id="98" name="组合 93"/>
          <p:cNvGrpSpPr>
            <a:grpSpLocks/>
          </p:cNvGrpSpPr>
          <p:nvPr/>
        </p:nvGrpSpPr>
        <p:grpSpPr bwMode="auto">
          <a:xfrm rot="-3568870">
            <a:off x="3648870" y="3672682"/>
            <a:ext cx="357187" cy="285750"/>
            <a:chOff x="428596" y="3071810"/>
            <a:chExt cx="285752" cy="357190"/>
          </a:xfrm>
        </p:grpSpPr>
        <p:cxnSp>
          <p:nvCxnSpPr>
            <p:cNvPr id="150545" name="直接连接符 90"/>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0546" name="直接连接符 92"/>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grpSp>
        <p:nvGrpSpPr>
          <p:cNvPr id="101" name="组合 93"/>
          <p:cNvGrpSpPr>
            <a:grpSpLocks/>
          </p:cNvGrpSpPr>
          <p:nvPr/>
        </p:nvGrpSpPr>
        <p:grpSpPr bwMode="auto">
          <a:xfrm>
            <a:off x="4224339" y="5186363"/>
            <a:ext cx="357187" cy="285750"/>
            <a:chOff x="428596" y="3071810"/>
            <a:chExt cx="285752" cy="357190"/>
          </a:xfrm>
        </p:grpSpPr>
        <p:cxnSp>
          <p:nvCxnSpPr>
            <p:cNvPr id="150543" name="直接连接符 90"/>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0544" name="直接连接符 92"/>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cxnSp>
        <p:nvCxnSpPr>
          <p:cNvPr id="105" name="直接箭头连接符 104"/>
          <p:cNvCxnSpPr/>
          <p:nvPr/>
        </p:nvCxnSpPr>
        <p:spPr>
          <a:xfrm flipH="1">
            <a:off x="9109076" y="2205039"/>
            <a:ext cx="411163" cy="53498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07" name="直接箭头连接符 106"/>
          <p:cNvCxnSpPr/>
          <p:nvPr/>
        </p:nvCxnSpPr>
        <p:spPr>
          <a:xfrm>
            <a:off x="7648575" y="2740025"/>
            <a:ext cx="1531938" cy="1017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500"/>
                                        <p:tgtEl>
                                          <p:spTgt spid="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blinds(horizontal)">
                                      <p:cBhvr>
                                        <p:cTn id="12" dur="500"/>
                                        <p:tgtEl>
                                          <p:spTgt spid="6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wipe(down)">
                                      <p:cBhvr>
                                        <p:cTn id="17" dur="500"/>
                                        <p:tgtEl>
                                          <p:spTgt spid="9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95"/>
                                        </p:tgtEl>
                                        <p:attrNameLst>
                                          <p:attrName>style.visibility</p:attrName>
                                        </p:attrNameLst>
                                      </p:cBhvr>
                                      <p:to>
                                        <p:strVal val="visible"/>
                                      </p:to>
                                    </p:set>
                                    <p:animEffect transition="in" filter="wipe(down)">
                                      <p:cBhvr>
                                        <p:cTn id="22" dur="500"/>
                                        <p:tgtEl>
                                          <p:spTgt spid="9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wipe(down)">
                                      <p:cBhvr>
                                        <p:cTn id="27" dur="500"/>
                                        <p:tgtEl>
                                          <p:spTgt spid="9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wipe(down)">
                                      <p:cBhvr>
                                        <p:cTn id="32" dur="500"/>
                                        <p:tgtEl>
                                          <p:spTgt spid="10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box(in)">
                                      <p:cBhvr>
                                        <p:cTn id="37" dur="500"/>
                                        <p:tgtEl>
                                          <p:spTgt spid="6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up)">
                                      <p:cBhvr>
                                        <p:cTn id="42" dur="500"/>
                                        <p:tgtEl>
                                          <p:spTgt spid="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2" presetClass="entr" presetSubtype="0" fill="hold" nodeType="clickEffect">
                                  <p:stCondLst>
                                    <p:cond delay="0"/>
                                  </p:stCondLst>
                                  <p:childTnLst>
                                    <p:set>
                                      <p:cBhvr>
                                        <p:cTn id="46" dur="1" fill="hold">
                                          <p:stCondLst>
                                            <p:cond delay="0"/>
                                          </p:stCondLst>
                                        </p:cTn>
                                        <p:tgtEl>
                                          <p:spTgt spid="105"/>
                                        </p:tgtEl>
                                        <p:attrNameLst>
                                          <p:attrName>style.visibility</p:attrName>
                                        </p:attrNameLst>
                                      </p:cBhvr>
                                      <p:to>
                                        <p:strVal val="visible"/>
                                      </p:to>
                                    </p:set>
                                    <p:animEffect transition="in" filter="fade">
                                      <p:cBhvr>
                                        <p:cTn id="47" dur="1000"/>
                                        <p:tgtEl>
                                          <p:spTgt spid="105"/>
                                        </p:tgtEl>
                                      </p:cBhvr>
                                    </p:animEffect>
                                    <p:anim calcmode="lin" valueType="num">
                                      <p:cBhvr>
                                        <p:cTn id="48" dur="1000" fill="hold"/>
                                        <p:tgtEl>
                                          <p:spTgt spid="105"/>
                                        </p:tgtEl>
                                        <p:attrNameLst>
                                          <p:attrName>ppt_x</p:attrName>
                                        </p:attrNameLst>
                                      </p:cBhvr>
                                      <p:tavLst>
                                        <p:tav tm="0">
                                          <p:val>
                                            <p:strVal val="#ppt_x"/>
                                          </p:val>
                                        </p:tav>
                                        <p:tav tm="100000">
                                          <p:val>
                                            <p:strVal val="#ppt_x"/>
                                          </p:val>
                                        </p:tav>
                                      </p:tavLst>
                                    </p:anim>
                                    <p:anim calcmode="lin" valueType="num">
                                      <p:cBhvr>
                                        <p:cTn id="49" dur="1000" fill="hold"/>
                                        <p:tgtEl>
                                          <p:spTgt spid="105"/>
                                        </p:tgtEl>
                                        <p:attrNameLst>
                                          <p:attrName>ppt_y</p:attrName>
                                        </p:attrNameLst>
                                      </p:cBhvr>
                                      <p:tavLst>
                                        <p:tav tm="0">
                                          <p:val>
                                            <p:strVal val="#ppt_y+.1"/>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42" presetClass="entr" presetSubtype="0" fill="hold" nodeType="clickEffect">
                                  <p:stCondLst>
                                    <p:cond delay="0"/>
                                  </p:stCondLst>
                                  <p:childTnLst>
                                    <p:set>
                                      <p:cBhvr>
                                        <p:cTn id="53" dur="1" fill="hold">
                                          <p:stCondLst>
                                            <p:cond delay="0"/>
                                          </p:stCondLst>
                                        </p:cTn>
                                        <p:tgtEl>
                                          <p:spTgt spid="107"/>
                                        </p:tgtEl>
                                        <p:attrNameLst>
                                          <p:attrName>style.visibility</p:attrName>
                                        </p:attrNameLst>
                                      </p:cBhvr>
                                      <p:to>
                                        <p:strVal val="visible"/>
                                      </p:to>
                                    </p:set>
                                    <p:animEffect transition="in" filter="fade">
                                      <p:cBhvr>
                                        <p:cTn id="54" dur="1000"/>
                                        <p:tgtEl>
                                          <p:spTgt spid="107"/>
                                        </p:tgtEl>
                                      </p:cBhvr>
                                    </p:animEffect>
                                    <p:anim calcmode="lin" valueType="num">
                                      <p:cBhvr>
                                        <p:cTn id="55" dur="1000" fill="hold"/>
                                        <p:tgtEl>
                                          <p:spTgt spid="107"/>
                                        </p:tgtEl>
                                        <p:attrNameLst>
                                          <p:attrName>ppt_x</p:attrName>
                                        </p:attrNameLst>
                                      </p:cBhvr>
                                      <p:tavLst>
                                        <p:tav tm="0">
                                          <p:val>
                                            <p:strVal val="#ppt_x"/>
                                          </p:val>
                                        </p:tav>
                                        <p:tav tm="100000">
                                          <p:val>
                                            <p:strVal val="#ppt_x"/>
                                          </p:val>
                                        </p:tav>
                                      </p:tavLst>
                                    </p:anim>
                                    <p:anim calcmode="lin" valueType="num">
                                      <p:cBhvr>
                                        <p:cTn id="56" dur="1000" fill="hold"/>
                                        <p:tgtEl>
                                          <p:spTgt spid="1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3"/>
          <p:cNvSpPr txBox="1">
            <a:spLocks noChangeArrowheads="1"/>
          </p:cNvSpPr>
          <p:nvPr/>
        </p:nvSpPr>
        <p:spPr bwMode="auto">
          <a:xfrm>
            <a:off x="896017" y="879181"/>
            <a:ext cx="77724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20000"/>
              </a:spcBef>
              <a:buClr>
                <a:schemeClr val="tx2"/>
              </a:buClr>
              <a:buSzPct val="70000"/>
            </a:pPr>
            <a:r>
              <a:rPr lang="zh-CN" altLang="en-US" sz="2800" dirty="0">
                <a:solidFill>
                  <a:schemeClr val="hlink"/>
                </a:solidFill>
                <a:latin typeface="Times New Roman" panose="02020603050405020304" pitchFamily="18" charset="0"/>
              </a:rPr>
              <a:t>二叉树还原为树</a:t>
            </a:r>
            <a:r>
              <a:rPr lang="zh-CN" altLang="en-US" sz="2800" dirty="0">
                <a:solidFill>
                  <a:srgbClr val="000066"/>
                </a:solidFill>
                <a:latin typeface="Times New Roman" panose="02020603050405020304" pitchFamily="18" charset="0"/>
              </a:rPr>
              <a:t>：</a:t>
            </a:r>
            <a:r>
              <a:rPr lang="en-US" altLang="zh-CN" sz="2800" dirty="0">
                <a:solidFill>
                  <a:srgbClr val="000066"/>
                </a:solidFill>
                <a:latin typeface="Times New Roman" panose="02020603050405020304" pitchFamily="18" charset="0"/>
              </a:rPr>
              <a:t>1</a:t>
            </a:r>
            <a:r>
              <a:rPr lang="zh-CN" altLang="en-US" sz="2800" dirty="0">
                <a:solidFill>
                  <a:srgbClr val="000066"/>
                </a:solidFill>
                <a:latin typeface="Times New Roman" panose="02020603050405020304" pitchFamily="18" charset="0"/>
              </a:rPr>
              <a:t>）加线；</a:t>
            </a:r>
          </a:p>
          <a:p>
            <a:pPr eaLnBrk="1" hangingPunct="1">
              <a:spcBef>
                <a:spcPct val="20000"/>
              </a:spcBef>
              <a:buClr>
                <a:schemeClr val="tx2"/>
              </a:buClr>
              <a:buSzPct val="70000"/>
            </a:pPr>
            <a:r>
              <a:rPr lang="zh-CN" altLang="en-US" sz="2800" dirty="0">
                <a:solidFill>
                  <a:srgbClr val="000066"/>
                </a:solidFill>
                <a:latin typeface="Times New Roman" panose="02020603050405020304" pitchFamily="18" charset="0"/>
              </a:rPr>
              <a:t>                                </a:t>
            </a:r>
            <a:r>
              <a:rPr lang="en-US" altLang="zh-CN" sz="2800" dirty="0">
                <a:solidFill>
                  <a:srgbClr val="000066"/>
                </a:solidFill>
                <a:latin typeface="Times New Roman" panose="02020603050405020304" pitchFamily="18" charset="0"/>
              </a:rPr>
              <a:t>2</a:t>
            </a:r>
            <a:r>
              <a:rPr lang="zh-CN" altLang="en-US" sz="2800" dirty="0">
                <a:solidFill>
                  <a:srgbClr val="000066"/>
                </a:solidFill>
                <a:latin typeface="Times New Roman" panose="02020603050405020304" pitchFamily="18" charset="0"/>
              </a:rPr>
              <a:t>）抹线；</a:t>
            </a:r>
          </a:p>
          <a:p>
            <a:pPr eaLnBrk="1" hangingPunct="1">
              <a:spcBef>
                <a:spcPct val="20000"/>
              </a:spcBef>
              <a:buClr>
                <a:schemeClr val="tx2"/>
              </a:buClr>
              <a:buSzPct val="70000"/>
            </a:pPr>
            <a:r>
              <a:rPr lang="zh-CN" altLang="en-US" sz="2800" dirty="0">
                <a:solidFill>
                  <a:srgbClr val="000066"/>
                </a:solidFill>
                <a:latin typeface="Times New Roman" panose="02020603050405020304" pitchFamily="18" charset="0"/>
              </a:rPr>
              <a:t>                                </a:t>
            </a:r>
            <a:endParaRPr lang="zh-CN" altLang="en-US" sz="2800" dirty="0">
              <a:solidFill>
                <a:srgbClr val="000066"/>
              </a:solidFill>
              <a:latin typeface="黑体" panose="02010609060101010101" pitchFamily="49" charset="-122"/>
            </a:endParaRPr>
          </a:p>
        </p:txBody>
      </p:sp>
      <p:grpSp>
        <p:nvGrpSpPr>
          <p:cNvPr id="5" name="Group 92"/>
          <p:cNvGrpSpPr>
            <a:grpSpLocks/>
          </p:cNvGrpSpPr>
          <p:nvPr/>
        </p:nvGrpSpPr>
        <p:grpSpPr bwMode="auto">
          <a:xfrm>
            <a:off x="4583114" y="2849564"/>
            <a:ext cx="2719387" cy="4084637"/>
            <a:chOff x="1927" y="1507"/>
            <a:chExt cx="1713" cy="2573"/>
          </a:xfrm>
        </p:grpSpPr>
        <p:sp>
          <p:nvSpPr>
            <p:cNvPr id="151656" name="Oval 37"/>
            <p:cNvSpPr>
              <a:spLocks noChangeArrowheads="1"/>
            </p:cNvSpPr>
            <p:nvPr/>
          </p:nvSpPr>
          <p:spPr bwMode="auto">
            <a:xfrm>
              <a:off x="2657" y="1538"/>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57" name="Text Box 38"/>
            <p:cNvSpPr txBox="1">
              <a:spLocks noChangeArrowheads="1"/>
            </p:cNvSpPr>
            <p:nvPr/>
          </p:nvSpPr>
          <p:spPr bwMode="auto">
            <a:xfrm>
              <a:off x="2636" y="1507"/>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A</a:t>
              </a:r>
            </a:p>
          </p:txBody>
        </p:sp>
        <p:sp>
          <p:nvSpPr>
            <p:cNvPr id="151658" name="Oval 39"/>
            <p:cNvSpPr>
              <a:spLocks noChangeArrowheads="1"/>
            </p:cNvSpPr>
            <p:nvPr/>
          </p:nvSpPr>
          <p:spPr bwMode="auto">
            <a:xfrm>
              <a:off x="2292" y="1937"/>
              <a:ext cx="243" cy="253"/>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59" name="Oval 40"/>
            <p:cNvSpPr>
              <a:spLocks noChangeArrowheads="1"/>
            </p:cNvSpPr>
            <p:nvPr/>
          </p:nvSpPr>
          <p:spPr bwMode="auto">
            <a:xfrm>
              <a:off x="2778" y="2192"/>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60" name="Line 41"/>
            <p:cNvSpPr>
              <a:spLocks noChangeShapeType="1"/>
            </p:cNvSpPr>
            <p:nvPr/>
          </p:nvSpPr>
          <p:spPr bwMode="auto">
            <a:xfrm rot="20848883" flipH="1">
              <a:off x="2434" y="1756"/>
              <a:ext cx="243" cy="1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61" name="Text Box 42"/>
            <p:cNvSpPr txBox="1">
              <a:spLocks noChangeArrowheads="1"/>
            </p:cNvSpPr>
            <p:nvPr/>
          </p:nvSpPr>
          <p:spPr bwMode="auto">
            <a:xfrm>
              <a:off x="2261" y="1890"/>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B</a:t>
              </a:r>
            </a:p>
          </p:txBody>
        </p:sp>
        <p:sp>
          <p:nvSpPr>
            <p:cNvPr id="151662" name="Text Box 43"/>
            <p:cNvSpPr txBox="1">
              <a:spLocks noChangeArrowheads="1"/>
            </p:cNvSpPr>
            <p:nvPr/>
          </p:nvSpPr>
          <p:spPr bwMode="auto">
            <a:xfrm>
              <a:off x="2768" y="2182"/>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C</a:t>
              </a:r>
            </a:p>
          </p:txBody>
        </p:sp>
        <p:sp>
          <p:nvSpPr>
            <p:cNvPr id="151663" name="Oval 44"/>
            <p:cNvSpPr>
              <a:spLocks noChangeArrowheads="1"/>
            </p:cNvSpPr>
            <p:nvPr/>
          </p:nvSpPr>
          <p:spPr bwMode="auto">
            <a:xfrm>
              <a:off x="1947" y="2355"/>
              <a:ext cx="243" cy="253"/>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64" name="Line 45"/>
            <p:cNvSpPr>
              <a:spLocks noChangeShapeType="1"/>
            </p:cNvSpPr>
            <p:nvPr/>
          </p:nvSpPr>
          <p:spPr bwMode="auto">
            <a:xfrm rot="20747642" flipH="1">
              <a:off x="2140" y="2181"/>
              <a:ext cx="243" cy="19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65" name="Text Box 46"/>
            <p:cNvSpPr txBox="1">
              <a:spLocks noChangeArrowheads="1"/>
            </p:cNvSpPr>
            <p:nvPr/>
          </p:nvSpPr>
          <p:spPr bwMode="auto">
            <a:xfrm>
              <a:off x="1927" y="2334"/>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E</a:t>
              </a:r>
            </a:p>
          </p:txBody>
        </p:sp>
        <p:sp>
          <p:nvSpPr>
            <p:cNvPr id="151666" name="Oval 49"/>
            <p:cNvSpPr>
              <a:spLocks noChangeArrowheads="1"/>
            </p:cNvSpPr>
            <p:nvPr/>
          </p:nvSpPr>
          <p:spPr bwMode="auto">
            <a:xfrm>
              <a:off x="2223" y="2826"/>
              <a:ext cx="244"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67" name="Text Box 50"/>
            <p:cNvSpPr txBox="1">
              <a:spLocks noChangeArrowheads="1"/>
            </p:cNvSpPr>
            <p:nvPr/>
          </p:nvSpPr>
          <p:spPr bwMode="auto">
            <a:xfrm>
              <a:off x="2203" y="2795"/>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F</a:t>
              </a:r>
            </a:p>
          </p:txBody>
        </p:sp>
        <p:sp>
          <p:nvSpPr>
            <p:cNvPr id="151668" name="Line 51"/>
            <p:cNvSpPr>
              <a:spLocks noChangeShapeType="1"/>
            </p:cNvSpPr>
            <p:nvPr/>
          </p:nvSpPr>
          <p:spPr bwMode="auto">
            <a:xfrm>
              <a:off x="2748" y="1834"/>
              <a:ext cx="121" cy="396"/>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69" name="Line 52"/>
            <p:cNvSpPr>
              <a:spLocks noChangeShapeType="1"/>
            </p:cNvSpPr>
            <p:nvPr/>
          </p:nvSpPr>
          <p:spPr bwMode="auto">
            <a:xfrm rot="635671">
              <a:off x="2777" y="1813"/>
              <a:ext cx="608" cy="685"/>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70" name="Oval 54"/>
            <p:cNvSpPr>
              <a:spLocks noChangeArrowheads="1"/>
            </p:cNvSpPr>
            <p:nvPr/>
          </p:nvSpPr>
          <p:spPr bwMode="auto">
            <a:xfrm>
              <a:off x="3272" y="2498"/>
              <a:ext cx="243" cy="254"/>
            </a:xfrm>
            <a:prstGeom prst="ellipse">
              <a:avLst/>
            </a:prstGeom>
            <a:solidFill>
              <a:schemeClr val="tx1"/>
            </a:solidFill>
            <a:ln w="19050">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71" name="Oval 55"/>
            <p:cNvSpPr>
              <a:spLocks noChangeArrowheads="1"/>
            </p:cNvSpPr>
            <p:nvPr/>
          </p:nvSpPr>
          <p:spPr bwMode="auto">
            <a:xfrm>
              <a:off x="2890" y="2922"/>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72" name="Oval 56"/>
            <p:cNvSpPr>
              <a:spLocks noChangeArrowheads="1"/>
            </p:cNvSpPr>
            <p:nvPr/>
          </p:nvSpPr>
          <p:spPr bwMode="auto">
            <a:xfrm>
              <a:off x="2624" y="3368"/>
              <a:ext cx="243" cy="254"/>
            </a:xfrm>
            <a:prstGeom prst="ellipse">
              <a:avLst/>
            </a:prstGeom>
            <a:solidFill>
              <a:schemeClr val="tx1"/>
            </a:solidFill>
            <a:ln w="19050">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73" name="Line 58"/>
            <p:cNvSpPr>
              <a:spLocks noChangeShapeType="1"/>
            </p:cNvSpPr>
            <p:nvPr/>
          </p:nvSpPr>
          <p:spPr bwMode="auto">
            <a:xfrm rot="761387" flipH="1">
              <a:off x="2778" y="3129"/>
              <a:ext cx="122" cy="2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74" name="Text Box 59"/>
            <p:cNvSpPr txBox="1">
              <a:spLocks noChangeArrowheads="1"/>
            </p:cNvSpPr>
            <p:nvPr/>
          </p:nvSpPr>
          <p:spPr bwMode="auto">
            <a:xfrm>
              <a:off x="2879" y="2891"/>
              <a:ext cx="365"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G</a:t>
              </a:r>
            </a:p>
          </p:txBody>
        </p:sp>
        <p:sp>
          <p:nvSpPr>
            <p:cNvPr id="151675" name="Oval 60"/>
            <p:cNvSpPr>
              <a:spLocks noChangeArrowheads="1"/>
            </p:cNvSpPr>
            <p:nvPr/>
          </p:nvSpPr>
          <p:spPr bwMode="auto">
            <a:xfrm>
              <a:off x="3019" y="3774"/>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76" name="Text Box 61"/>
            <p:cNvSpPr txBox="1">
              <a:spLocks noChangeArrowheads="1"/>
            </p:cNvSpPr>
            <p:nvPr/>
          </p:nvSpPr>
          <p:spPr bwMode="auto">
            <a:xfrm>
              <a:off x="3043" y="3753"/>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I</a:t>
              </a:r>
            </a:p>
          </p:txBody>
        </p:sp>
        <p:sp>
          <p:nvSpPr>
            <p:cNvPr id="151677" name="Line 62"/>
            <p:cNvSpPr>
              <a:spLocks noChangeShapeType="1"/>
            </p:cNvSpPr>
            <p:nvPr/>
          </p:nvSpPr>
          <p:spPr bwMode="auto">
            <a:xfrm flipH="1">
              <a:off x="2356" y="2173"/>
              <a:ext cx="122" cy="626"/>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78" name="Line 63"/>
            <p:cNvSpPr>
              <a:spLocks noChangeShapeType="1"/>
            </p:cNvSpPr>
            <p:nvPr/>
          </p:nvSpPr>
          <p:spPr bwMode="auto">
            <a:xfrm rot="20196980" flipH="1">
              <a:off x="3032" y="3208"/>
              <a:ext cx="122" cy="586"/>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79" name="Text Box 47"/>
            <p:cNvSpPr txBox="1">
              <a:spLocks noChangeArrowheads="1"/>
            </p:cNvSpPr>
            <p:nvPr/>
          </p:nvSpPr>
          <p:spPr bwMode="auto">
            <a:xfrm>
              <a:off x="3275" y="2458"/>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D</a:t>
              </a:r>
            </a:p>
          </p:txBody>
        </p:sp>
        <p:sp>
          <p:nvSpPr>
            <p:cNvPr id="151680" name="Line 57"/>
            <p:cNvSpPr>
              <a:spLocks noChangeShapeType="1"/>
            </p:cNvSpPr>
            <p:nvPr/>
          </p:nvSpPr>
          <p:spPr bwMode="auto">
            <a:xfrm rot="20586931" flipH="1">
              <a:off x="3072" y="2744"/>
              <a:ext cx="262" cy="1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81" name="Text Box 53"/>
            <p:cNvSpPr txBox="1">
              <a:spLocks noChangeArrowheads="1"/>
            </p:cNvSpPr>
            <p:nvPr/>
          </p:nvSpPr>
          <p:spPr bwMode="auto">
            <a:xfrm>
              <a:off x="2594" y="3330"/>
              <a:ext cx="3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H</a:t>
              </a:r>
            </a:p>
          </p:txBody>
        </p:sp>
      </p:grpSp>
      <p:grpSp>
        <p:nvGrpSpPr>
          <p:cNvPr id="32" name="Group 94"/>
          <p:cNvGrpSpPr>
            <a:grpSpLocks/>
          </p:cNvGrpSpPr>
          <p:nvPr/>
        </p:nvGrpSpPr>
        <p:grpSpPr bwMode="auto">
          <a:xfrm>
            <a:off x="1752600" y="2743200"/>
            <a:ext cx="2719388" cy="4084638"/>
            <a:chOff x="144" y="1440"/>
            <a:chExt cx="1713" cy="2573"/>
          </a:xfrm>
        </p:grpSpPr>
        <p:sp>
          <p:nvSpPr>
            <p:cNvPr id="151626" name="Oval 5"/>
            <p:cNvSpPr>
              <a:spLocks noChangeArrowheads="1"/>
            </p:cNvSpPr>
            <p:nvPr/>
          </p:nvSpPr>
          <p:spPr bwMode="auto">
            <a:xfrm>
              <a:off x="874" y="1471"/>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27" name="Text Box 6"/>
            <p:cNvSpPr txBox="1">
              <a:spLocks noChangeArrowheads="1"/>
            </p:cNvSpPr>
            <p:nvPr/>
          </p:nvSpPr>
          <p:spPr bwMode="auto">
            <a:xfrm>
              <a:off x="853" y="1440"/>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A</a:t>
              </a:r>
            </a:p>
          </p:txBody>
        </p:sp>
        <p:sp>
          <p:nvSpPr>
            <p:cNvPr id="151628" name="Oval 7"/>
            <p:cNvSpPr>
              <a:spLocks noChangeArrowheads="1"/>
            </p:cNvSpPr>
            <p:nvPr/>
          </p:nvSpPr>
          <p:spPr bwMode="auto">
            <a:xfrm>
              <a:off x="509" y="1870"/>
              <a:ext cx="243" cy="253"/>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29" name="Oval 8"/>
            <p:cNvSpPr>
              <a:spLocks noChangeArrowheads="1"/>
            </p:cNvSpPr>
            <p:nvPr/>
          </p:nvSpPr>
          <p:spPr bwMode="auto">
            <a:xfrm>
              <a:off x="995" y="2125"/>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30" name="Line 9"/>
            <p:cNvSpPr>
              <a:spLocks noChangeShapeType="1"/>
            </p:cNvSpPr>
            <p:nvPr/>
          </p:nvSpPr>
          <p:spPr bwMode="auto">
            <a:xfrm rot="20848883" flipH="1">
              <a:off x="651" y="1689"/>
              <a:ext cx="243" cy="17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31" name="Line 10"/>
            <p:cNvSpPr>
              <a:spLocks noChangeShapeType="1"/>
            </p:cNvSpPr>
            <p:nvPr/>
          </p:nvSpPr>
          <p:spPr bwMode="auto">
            <a:xfrm>
              <a:off x="752" y="2016"/>
              <a:ext cx="243" cy="21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32" name="Line 11"/>
            <p:cNvSpPr>
              <a:spLocks noChangeShapeType="1"/>
            </p:cNvSpPr>
            <p:nvPr/>
          </p:nvSpPr>
          <p:spPr bwMode="auto">
            <a:xfrm>
              <a:off x="1224" y="2324"/>
              <a:ext cx="287" cy="17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33" name="Text Box 12"/>
            <p:cNvSpPr txBox="1">
              <a:spLocks noChangeArrowheads="1"/>
            </p:cNvSpPr>
            <p:nvPr/>
          </p:nvSpPr>
          <p:spPr bwMode="auto">
            <a:xfrm>
              <a:off x="478" y="1823"/>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B</a:t>
              </a:r>
            </a:p>
          </p:txBody>
        </p:sp>
        <p:sp>
          <p:nvSpPr>
            <p:cNvPr id="151634" name="Text Box 13"/>
            <p:cNvSpPr txBox="1">
              <a:spLocks noChangeArrowheads="1"/>
            </p:cNvSpPr>
            <p:nvPr/>
          </p:nvSpPr>
          <p:spPr bwMode="auto">
            <a:xfrm>
              <a:off x="985" y="2115"/>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C</a:t>
              </a:r>
            </a:p>
          </p:txBody>
        </p:sp>
        <p:sp>
          <p:nvSpPr>
            <p:cNvPr id="151635" name="Oval 14"/>
            <p:cNvSpPr>
              <a:spLocks noChangeArrowheads="1"/>
            </p:cNvSpPr>
            <p:nvPr/>
          </p:nvSpPr>
          <p:spPr bwMode="auto">
            <a:xfrm>
              <a:off x="164" y="2288"/>
              <a:ext cx="243" cy="253"/>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36" name="Line 15"/>
            <p:cNvSpPr>
              <a:spLocks noChangeShapeType="1"/>
            </p:cNvSpPr>
            <p:nvPr/>
          </p:nvSpPr>
          <p:spPr bwMode="auto">
            <a:xfrm rot="20747642" flipH="1">
              <a:off x="380" y="2111"/>
              <a:ext cx="216" cy="176"/>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37" name="Text Box 16"/>
            <p:cNvSpPr txBox="1">
              <a:spLocks noChangeArrowheads="1"/>
            </p:cNvSpPr>
            <p:nvPr/>
          </p:nvSpPr>
          <p:spPr bwMode="auto">
            <a:xfrm>
              <a:off x="144" y="2267"/>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E</a:t>
              </a:r>
            </a:p>
          </p:txBody>
        </p:sp>
        <p:sp>
          <p:nvSpPr>
            <p:cNvPr id="151638" name="Oval 19"/>
            <p:cNvSpPr>
              <a:spLocks noChangeArrowheads="1"/>
            </p:cNvSpPr>
            <p:nvPr/>
          </p:nvSpPr>
          <p:spPr bwMode="auto">
            <a:xfrm>
              <a:off x="440" y="2759"/>
              <a:ext cx="244"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39" name="Text Box 20"/>
            <p:cNvSpPr txBox="1">
              <a:spLocks noChangeArrowheads="1"/>
            </p:cNvSpPr>
            <p:nvPr/>
          </p:nvSpPr>
          <p:spPr bwMode="auto">
            <a:xfrm>
              <a:off x="420" y="2728"/>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F</a:t>
              </a:r>
            </a:p>
          </p:txBody>
        </p:sp>
        <p:sp>
          <p:nvSpPr>
            <p:cNvPr id="151640" name="Line 21"/>
            <p:cNvSpPr>
              <a:spLocks noChangeShapeType="1"/>
            </p:cNvSpPr>
            <p:nvPr/>
          </p:nvSpPr>
          <p:spPr bwMode="auto">
            <a:xfrm>
              <a:off x="965" y="1767"/>
              <a:ext cx="121" cy="396"/>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41" name="Line 22"/>
            <p:cNvSpPr>
              <a:spLocks noChangeShapeType="1"/>
            </p:cNvSpPr>
            <p:nvPr/>
          </p:nvSpPr>
          <p:spPr bwMode="auto">
            <a:xfrm rot="635671">
              <a:off x="995" y="1746"/>
              <a:ext cx="608" cy="685"/>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42" name="Oval 24"/>
            <p:cNvSpPr>
              <a:spLocks noChangeArrowheads="1"/>
            </p:cNvSpPr>
            <p:nvPr/>
          </p:nvSpPr>
          <p:spPr bwMode="auto">
            <a:xfrm>
              <a:off x="1489" y="2431"/>
              <a:ext cx="243" cy="254"/>
            </a:xfrm>
            <a:prstGeom prst="ellipse">
              <a:avLst/>
            </a:prstGeom>
            <a:solidFill>
              <a:schemeClr val="tx1"/>
            </a:solidFill>
            <a:ln w="19050">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zh-CN" sz="2400">
                <a:latin typeface="Times New Roman" panose="02020603050405020304" pitchFamily="18" charset="0"/>
              </a:endParaRPr>
            </a:p>
          </p:txBody>
        </p:sp>
        <p:sp>
          <p:nvSpPr>
            <p:cNvPr id="151643" name="Oval 25"/>
            <p:cNvSpPr>
              <a:spLocks noChangeArrowheads="1"/>
            </p:cNvSpPr>
            <p:nvPr/>
          </p:nvSpPr>
          <p:spPr bwMode="auto">
            <a:xfrm>
              <a:off x="1107" y="2855"/>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44" name="Oval 26"/>
            <p:cNvSpPr>
              <a:spLocks noChangeArrowheads="1"/>
            </p:cNvSpPr>
            <p:nvPr/>
          </p:nvSpPr>
          <p:spPr bwMode="auto">
            <a:xfrm>
              <a:off x="841" y="3301"/>
              <a:ext cx="243" cy="254"/>
            </a:xfrm>
            <a:prstGeom prst="ellipse">
              <a:avLst/>
            </a:prstGeom>
            <a:solidFill>
              <a:schemeClr val="tx1"/>
            </a:solidFill>
            <a:ln w="19050">
              <a:solidFill>
                <a:schemeClr val="tx1"/>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45" name="Line 27"/>
            <p:cNvSpPr>
              <a:spLocks noChangeShapeType="1"/>
            </p:cNvSpPr>
            <p:nvPr/>
          </p:nvSpPr>
          <p:spPr bwMode="auto">
            <a:xfrm rot="20586931" flipH="1">
              <a:off x="1301" y="2675"/>
              <a:ext cx="250" cy="179"/>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46" name="Line 28"/>
            <p:cNvSpPr>
              <a:spLocks noChangeShapeType="1"/>
            </p:cNvSpPr>
            <p:nvPr/>
          </p:nvSpPr>
          <p:spPr bwMode="auto">
            <a:xfrm rot="761387" flipH="1">
              <a:off x="995" y="3062"/>
              <a:ext cx="122" cy="25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47" name="Text Box 29"/>
            <p:cNvSpPr txBox="1">
              <a:spLocks noChangeArrowheads="1"/>
            </p:cNvSpPr>
            <p:nvPr/>
          </p:nvSpPr>
          <p:spPr bwMode="auto">
            <a:xfrm>
              <a:off x="1097" y="2824"/>
              <a:ext cx="364"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G</a:t>
              </a:r>
            </a:p>
          </p:txBody>
        </p:sp>
        <p:sp>
          <p:nvSpPr>
            <p:cNvPr id="151648" name="Oval 30"/>
            <p:cNvSpPr>
              <a:spLocks noChangeArrowheads="1"/>
            </p:cNvSpPr>
            <p:nvPr/>
          </p:nvSpPr>
          <p:spPr bwMode="auto">
            <a:xfrm>
              <a:off x="1236" y="3707"/>
              <a:ext cx="243" cy="254"/>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49" name="Line 31"/>
            <p:cNvSpPr>
              <a:spLocks noChangeShapeType="1"/>
            </p:cNvSpPr>
            <p:nvPr/>
          </p:nvSpPr>
          <p:spPr bwMode="auto">
            <a:xfrm rot="-1325653">
              <a:off x="1094" y="3488"/>
              <a:ext cx="121" cy="297"/>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50" name="Text Box 32"/>
            <p:cNvSpPr txBox="1">
              <a:spLocks noChangeArrowheads="1"/>
            </p:cNvSpPr>
            <p:nvPr/>
          </p:nvSpPr>
          <p:spPr bwMode="auto">
            <a:xfrm>
              <a:off x="1260" y="3686"/>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I</a:t>
              </a:r>
            </a:p>
          </p:txBody>
        </p:sp>
        <p:sp>
          <p:nvSpPr>
            <p:cNvPr id="151651" name="Line 33"/>
            <p:cNvSpPr>
              <a:spLocks noChangeShapeType="1"/>
            </p:cNvSpPr>
            <p:nvPr/>
          </p:nvSpPr>
          <p:spPr bwMode="auto">
            <a:xfrm>
              <a:off x="346" y="2496"/>
              <a:ext cx="181" cy="272"/>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52" name="Line 34"/>
            <p:cNvSpPr>
              <a:spLocks noChangeShapeType="1"/>
            </p:cNvSpPr>
            <p:nvPr/>
          </p:nvSpPr>
          <p:spPr bwMode="auto">
            <a:xfrm flipH="1">
              <a:off x="573" y="2106"/>
              <a:ext cx="122" cy="626"/>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53" name="Line 35"/>
            <p:cNvSpPr>
              <a:spLocks noChangeShapeType="1"/>
            </p:cNvSpPr>
            <p:nvPr/>
          </p:nvSpPr>
          <p:spPr bwMode="auto">
            <a:xfrm rot="20196980" flipH="1">
              <a:off x="1224" y="3114"/>
              <a:ext cx="122" cy="586"/>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54" name="Text Box 23"/>
            <p:cNvSpPr txBox="1">
              <a:spLocks noChangeArrowheads="1"/>
            </p:cNvSpPr>
            <p:nvPr/>
          </p:nvSpPr>
          <p:spPr bwMode="auto">
            <a:xfrm>
              <a:off x="826" y="3293"/>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H</a:t>
              </a:r>
            </a:p>
          </p:txBody>
        </p:sp>
        <p:sp>
          <p:nvSpPr>
            <p:cNvPr id="151655" name="Text Box 17"/>
            <p:cNvSpPr txBox="1">
              <a:spLocks noChangeArrowheads="1"/>
            </p:cNvSpPr>
            <p:nvPr/>
          </p:nvSpPr>
          <p:spPr bwMode="auto">
            <a:xfrm>
              <a:off x="1492" y="2391"/>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D</a:t>
              </a:r>
            </a:p>
          </p:txBody>
        </p:sp>
      </p:grpSp>
      <p:grpSp>
        <p:nvGrpSpPr>
          <p:cNvPr id="151557" name="Group 123"/>
          <p:cNvGrpSpPr>
            <a:grpSpLocks/>
          </p:cNvGrpSpPr>
          <p:nvPr/>
        </p:nvGrpSpPr>
        <p:grpSpPr bwMode="auto">
          <a:xfrm>
            <a:off x="7620000" y="0"/>
            <a:ext cx="2590800" cy="3429000"/>
            <a:chOff x="3408" y="48"/>
            <a:chExt cx="1799" cy="2426"/>
          </a:xfrm>
        </p:grpSpPr>
        <p:sp>
          <p:nvSpPr>
            <p:cNvPr id="151600" name="Oval 96"/>
            <p:cNvSpPr>
              <a:spLocks noChangeArrowheads="1"/>
            </p:cNvSpPr>
            <p:nvPr/>
          </p:nvSpPr>
          <p:spPr bwMode="auto">
            <a:xfrm>
              <a:off x="4130" y="85"/>
              <a:ext cx="272"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01" name="Text Box 97"/>
            <p:cNvSpPr txBox="1">
              <a:spLocks noChangeArrowheads="1"/>
            </p:cNvSpPr>
            <p:nvPr/>
          </p:nvSpPr>
          <p:spPr bwMode="auto">
            <a:xfrm>
              <a:off x="4108" y="48"/>
              <a:ext cx="406"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dirty="0">
                  <a:latin typeface="Times New Roman" panose="02020603050405020304" pitchFamily="18" charset="0"/>
                  <a:ea typeface="宋体" panose="02010600030101010101" pitchFamily="2" charset="-122"/>
                </a:rPr>
                <a:t>A</a:t>
              </a:r>
            </a:p>
          </p:txBody>
        </p:sp>
        <p:sp>
          <p:nvSpPr>
            <p:cNvPr id="151602" name="Oval 98"/>
            <p:cNvSpPr>
              <a:spLocks noChangeArrowheads="1"/>
            </p:cNvSpPr>
            <p:nvPr/>
          </p:nvSpPr>
          <p:spPr bwMode="auto">
            <a:xfrm>
              <a:off x="3780" y="483"/>
              <a:ext cx="272"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03" name="Text Box 99"/>
            <p:cNvSpPr txBox="1">
              <a:spLocks noChangeArrowheads="1"/>
            </p:cNvSpPr>
            <p:nvPr/>
          </p:nvSpPr>
          <p:spPr bwMode="auto">
            <a:xfrm>
              <a:off x="3758" y="445"/>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latin typeface="Times New Roman" panose="02020603050405020304" pitchFamily="18" charset="0"/>
                  <a:ea typeface="宋体" panose="02010600030101010101" pitchFamily="2" charset="-122"/>
                </a:rPr>
                <a:t>B</a:t>
              </a:r>
            </a:p>
          </p:txBody>
        </p:sp>
        <p:sp>
          <p:nvSpPr>
            <p:cNvPr id="151604" name="Oval 100"/>
            <p:cNvSpPr>
              <a:spLocks noChangeArrowheads="1"/>
            </p:cNvSpPr>
            <p:nvPr/>
          </p:nvSpPr>
          <p:spPr bwMode="auto">
            <a:xfrm>
              <a:off x="3431" y="932"/>
              <a:ext cx="270" cy="269"/>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05" name="Text Box 101"/>
            <p:cNvSpPr txBox="1">
              <a:spLocks noChangeArrowheads="1"/>
            </p:cNvSpPr>
            <p:nvPr/>
          </p:nvSpPr>
          <p:spPr bwMode="auto">
            <a:xfrm>
              <a:off x="3408" y="893"/>
              <a:ext cx="406"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latin typeface="Times New Roman" panose="02020603050405020304" pitchFamily="18" charset="0"/>
                  <a:ea typeface="宋体" panose="02010600030101010101" pitchFamily="2" charset="-122"/>
                </a:rPr>
                <a:t>E</a:t>
              </a:r>
            </a:p>
          </p:txBody>
        </p:sp>
        <p:sp>
          <p:nvSpPr>
            <p:cNvPr id="151606" name="Oval 102"/>
            <p:cNvSpPr>
              <a:spLocks noChangeArrowheads="1"/>
            </p:cNvSpPr>
            <p:nvPr/>
          </p:nvSpPr>
          <p:spPr bwMode="auto">
            <a:xfrm>
              <a:off x="4481" y="700"/>
              <a:ext cx="271" cy="270"/>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07" name="Text Box 103"/>
            <p:cNvSpPr txBox="1">
              <a:spLocks noChangeArrowheads="1"/>
            </p:cNvSpPr>
            <p:nvPr/>
          </p:nvSpPr>
          <p:spPr bwMode="auto">
            <a:xfrm>
              <a:off x="4458" y="689"/>
              <a:ext cx="407"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latin typeface="Times New Roman" panose="02020603050405020304" pitchFamily="18" charset="0"/>
                  <a:ea typeface="宋体" panose="02010600030101010101" pitchFamily="2" charset="-122"/>
                </a:rPr>
                <a:t>C</a:t>
              </a:r>
            </a:p>
          </p:txBody>
        </p:sp>
        <p:sp>
          <p:nvSpPr>
            <p:cNvPr id="151608" name="Oval 104"/>
            <p:cNvSpPr>
              <a:spLocks noChangeArrowheads="1"/>
            </p:cNvSpPr>
            <p:nvPr/>
          </p:nvSpPr>
          <p:spPr bwMode="auto">
            <a:xfrm>
              <a:off x="3736" y="1389"/>
              <a:ext cx="270" cy="269"/>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09" name="Text Box 105"/>
            <p:cNvSpPr txBox="1">
              <a:spLocks noChangeArrowheads="1"/>
            </p:cNvSpPr>
            <p:nvPr/>
          </p:nvSpPr>
          <p:spPr bwMode="auto">
            <a:xfrm>
              <a:off x="3713" y="1328"/>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latin typeface="Times New Roman" panose="02020603050405020304" pitchFamily="18" charset="0"/>
                  <a:ea typeface="宋体" panose="02010600030101010101" pitchFamily="2" charset="-122"/>
                </a:rPr>
                <a:t>F</a:t>
              </a:r>
            </a:p>
          </p:txBody>
        </p:sp>
        <p:sp>
          <p:nvSpPr>
            <p:cNvPr id="151610" name="Oval 106"/>
            <p:cNvSpPr>
              <a:spLocks noChangeArrowheads="1"/>
            </p:cNvSpPr>
            <p:nvPr/>
          </p:nvSpPr>
          <p:spPr bwMode="auto">
            <a:xfrm>
              <a:off x="4786" y="1163"/>
              <a:ext cx="271"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11" name="Text Box 107"/>
            <p:cNvSpPr txBox="1">
              <a:spLocks noChangeArrowheads="1"/>
            </p:cNvSpPr>
            <p:nvPr/>
          </p:nvSpPr>
          <p:spPr bwMode="auto">
            <a:xfrm>
              <a:off x="4800" y="1125"/>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latin typeface="Times New Roman" panose="02020603050405020304" pitchFamily="18" charset="0"/>
                  <a:ea typeface="宋体" panose="02010600030101010101" pitchFamily="2" charset="-122"/>
                </a:rPr>
                <a:t>D</a:t>
              </a:r>
            </a:p>
          </p:txBody>
        </p:sp>
        <p:sp>
          <p:nvSpPr>
            <p:cNvPr id="151612" name="Oval 108"/>
            <p:cNvSpPr>
              <a:spLocks noChangeArrowheads="1"/>
            </p:cNvSpPr>
            <p:nvPr/>
          </p:nvSpPr>
          <p:spPr bwMode="auto">
            <a:xfrm>
              <a:off x="4413" y="1523"/>
              <a:ext cx="271"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13" name="Text Box 109"/>
            <p:cNvSpPr txBox="1">
              <a:spLocks noChangeArrowheads="1"/>
            </p:cNvSpPr>
            <p:nvPr/>
          </p:nvSpPr>
          <p:spPr bwMode="auto">
            <a:xfrm>
              <a:off x="4390" y="1485"/>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latin typeface="Times New Roman" panose="02020603050405020304" pitchFamily="18" charset="0"/>
                  <a:ea typeface="宋体" panose="02010600030101010101" pitchFamily="2" charset="-122"/>
                </a:rPr>
                <a:t>G</a:t>
              </a:r>
            </a:p>
          </p:txBody>
        </p:sp>
        <p:sp>
          <p:nvSpPr>
            <p:cNvPr id="151614" name="Oval 110"/>
            <p:cNvSpPr>
              <a:spLocks noChangeArrowheads="1"/>
            </p:cNvSpPr>
            <p:nvPr/>
          </p:nvSpPr>
          <p:spPr bwMode="auto">
            <a:xfrm>
              <a:off x="4063" y="1909"/>
              <a:ext cx="271" cy="271"/>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15" name="Text Box 111"/>
            <p:cNvSpPr txBox="1">
              <a:spLocks noChangeArrowheads="1"/>
            </p:cNvSpPr>
            <p:nvPr/>
          </p:nvSpPr>
          <p:spPr bwMode="auto">
            <a:xfrm>
              <a:off x="4040" y="1871"/>
              <a:ext cx="4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latin typeface="Times New Roman" panose="02020603050405020304" pitchFamily="18" charset="0"/>
                  <a:ea typeface="宋体" panose="02010600030101010101" pitchFamily="2" charset="-122"/>
                </a:rPr>
                <a:t>H</a:t>
              </a:r>
            </a:p>
          </p:txBody>
        </p:sp>
        <p:sp>
          <p:nvSpPr>
            <p:cNvPr id="151616" name="Oval 112"/>
            <p:cNvSpPr>
              <a:spLocks noChangeArrowheads="1"/>
            </p:cNvSpPr>
            <p:nvPr/>
          </p:nvSpPr>
          <p:spPr bwMode="auto">
            <a:xfrm>
              <a:off x="4617" y="2164"/>
              <a:ext cx="270" cy="270"/>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617" name="Text Box 113"/>
            <p:cNvSpPr txBox="1">
              <a:spLocks noChangeArrowheads="1"/>
            </p:cNvSpPr>
            <p:nvPr/>
          </p:nvSpPr>
          <p:spPr bwMode="auto">
            <a:xfrm>
              <a:off x="4656" y="2126"/>
              <a:ext cx="406"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latin typeface="Times New Roman" panose="02020603050405020304" pitchFamily="18" charset="0"/>
                  <a:ea typeface="宋体" panose="02010600030101010101" pitchFamily="2" charset="-122"/>
                </a:rPr>
                <a:t>I</a:t>
              </a:r>
            </a:p>
          </p:txBody>
        </p:sp>
        <p:sp>
          <p:nvSpPr>
            <p:cNvPr id="151618" name="Line 114"/>
            <p:cNvSpPr>
              <a:spLocks noChangeShapeType="1"/>
            </p:cNvSpPr>
            <p:nvPr/>
          </p:nvSpPr>
          <p:spPr bwMode="auto">
            <a:xfrm flipH="1">
              <a:off x="3996" y="309"/>
              <a:ext cx="199" cy="22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19" name="Line 115"/>
            <p:cNvSpPr>
              <a:spLocks noChangeShapeType="1"/>
            </p:cNvSpPr>
            <p:nvPr/>
          </p:nvSpPr>
          <p:spPr bwMode="auto">
            <a:xfrm flipH="1">
              <a:off x="3656" y="726"/>
              <a:ext cx="199" cy="22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20" name="Line 116"/>
            <p:cNvSpPr>
              <a:spLocks noChangeShapeType="1"/>
            </p:cNvSpPr>
            <p:nvPr/>
          </p:nvSpPr>
          <p:spPr bwMode="auto">
            <a:xfrm>
              <a:off x="4730" y="954"/>
              <a:ext cx="135" cy="23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21" name="Line 117"/>
            <p:cNvSpPr>
              <a:spLocks noChangeShapeType="1"/>
            </p:cNvSpPr>
            <p:nvPr/>
          </p:nvSpPr>
          <p:spPr bwMode="auto">
            <a:xfrm>
              <a:off x="4040" y="661"/>
              <a:ext cx="441" cy="11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22" name="Line 118"/>
            <p:cNvSpPr>
              <a:spLocks noChangeShapeType="1"/>
            </p:cNvSpPr>
            <p:nvPr/>
          </p:nvSpPr>
          <p:spPr bwMode="auto">
            <a:xfrm>
              <a:off x="3679" y="1176"/>
              <a:ext cx="135" cy="23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23" name="Line 119"/>
            <p:cNvSpPr>
              <a:spLocks noChangeShapeType="1"/>
            </p:cNvSpPr>
            <p:nvPr/>
          </p:nvSpPr>
          <p:spPr bwMode="auto">
            <a:xfrm flipH="1">
              <a:off x="4627" y="1396"/>
              <a:ext cx="192" cy="16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24" name="Line 120"/>
            <p:cNvSpPr>
              <a:spLocks noChangeShapeType="1"/>
            </p:cNvSpPr>
            <p:nvPr/>
          </p:nvSpPr>
          <p:spPr bwMode="auto">
            <a:xfrm flipH="1">
              <a:off x="4255" y="1756"/>
              <a:ext cx="192" cy="16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625" name="Line 121"/>
            <p:cNvSpPr>
              <a:spLocks noChangeShapeType="1"/>
            </p:cNvSpPr>
            <p:nvPr/>
          </p:nvSpPr>
          <p:spPr bwMode="auto">
            <a:xfrm>
              <a:off x="4357" y="2137"/>
              <a:ext cx="270" cy="11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0" name="Group 125"/>
          <p:cNvGrpSpPr>
            <a:grpSpLocks/>
          </p:cNvGrpSpPr>
          <p:nvPr/>
        </p:nvGrpSpPr>
        <p:grpSpPr bwMode="auto">
          <a:xfrm>
            <a:off x="7607300" y="3657600"/>
            <a:ext cx="3136900" cy="3124200"/>
            <a:chOff x="3832" y="2304"/>
            <a:chExt cx="1976" cy="1968"/>
          </a:xfrm>
        </p:grpSpPr>
        <p:grpSp>
          <p:nvGrpSpPr>
            <p:cNvPr id="151572" name="Group 93"/>
            <p:cNvGrpSpPr>
              <a:grpSpLocks/>
            </p:cNvGrpSpPr>
            <p:nvPr/>
          </p:nvGrpSpPr>
          <p:grpSpPr bwMode="auto">
            <a:xfrm>
              <a:off x="3832" y="2304"/>
              <a:ext cx="1976" cy="1898"/>
              <a:chOff x="3640" y="1507"/>
              <a:chExt cx="1976" cy="1898"/>
            </a:xfrm>
          </p:grpSpPr>
          <p:sp>
            <p:nvSpPr>
              <p:cNvPr id="151574" name="Oval 65"/>
              <p:cNvSpPr>
                <a:spLocks noChangeArrowheads="1"/>
              </p:cNvSpPr>
              <p:nvPr/>
            </p:nvSpPr>
            <p:spPr bwMode="auto">
              <a:xfrm>
                <a:off x="4497" y="1536"/>
                <a:ext cx="268" cy="278"/>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75" name="Text Box 66"/>
              <p:cNvSpPr txBox="1">
                <a:spLocks noChangeArrowheads="1"/>
              </p:cNvSpPr>
              <p:nvPr/>
            </p:nvSpPr>
            <p:spPr bwMode="auto">
              <a:xfrm>
                <a:off x="4481" y="1507"/>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A</a:t>
                </a:r>
              </a:p>
            </p:txBody>
          </p:sp>
          <p:sp>
            <p:nvSpPr>
              <p:cNvPr id="151576" name="Oval 67"/>
              <p:cNvSpPr>
                <a:spLocks noChangeArrowheads="1"/>
              </p:cNvSpPr>
              <p:nvPr/>
            </p:nvSpPr>
            <p:spPr bwMode="auto">
              <a:xfrm>
                <a:off x="3949" y="2003"/>
                <a:ext cx="269" cy="278"/>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77" name="Text Box 68"/>
              <p:cNvSpPr txBox="1">
                <a:spLocks noChangeArrowheads="1"/>
              </p:cNvSpPr>
              <p:nvPr/>
            </p:nvSpPr>
            <p:spPr bwMode="auto">
              <a:xfrm>
                <a:off x="3934" y="1974"/>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B</a:t>
                </a:r>
              </a:p>
            </p:txBody>
          </p:sp>
          <p:sp>
            <p:nvSpPr>
              <p:cNvPr id="151578" name="Oval 69"/>
              <p:cNvSpPr>
                <a:spLocks noChangeArrowheads="1"/>
              </p:cNvSpPr>
              <p:nvPr/>
            </p:nvSpPr>
            <p:spPr bwMode="auto">
              <a:xfrm>
                <a:off x="4476" y="2018"/>
                <a:ext cx="269" cy="27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79" name="Text Box 70"/>
              <p:cNvSpPr txBox="1">
                <a:spLocks noChangeArrowheads="1"/>
              </p:cNvSpPr>
              <p:nvPr/>
            </p:nvSpPr>
            <p:spPr bwMode="auto">
              <a:xfrm>
                <a:off x="4461" y="1989"/>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C</a:t>
                </a:r>
              </a:p>
            </p:txBody>
          </p:sp>
          <p:sp>
            <p:nvSpPr>
              <p:cNvPr id="151580" name="Oval 71"/>
              <p:cNvSpPr>
                <a:spLocks noChangeArrowheads="1"/>
              </p:cNvSpPr>
              <p:nvPr/>
            </p:nvSpPr>
            <p:spPr bwMode="auto">
              <a:xfrm>
                <a:off x="5003" y="2018"/>
                <a:ext cx="268" cy="27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81" name="Text Box 72"/>
              <p:cNvSpPr txBox="1">
                <a:spLocks noChangeArrowheads="1"/>
              </p:cNvSpPr>
              <p:nvPr/>
            </p:nvSpPr>
            <p:spPr bwMode="auto">
              <a:xfrm>
                <a:off x="4988" y="1989"/>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D</a:t>
                </a:r>
              </a:p>
            </p:txBody>
          </p:sp>
          <p:sp>
            <p:nvSpPr>
              <p:cNvPr id="151582" name="Line 73"/>
              <p:cNvSpPr>
                <a:spLocks noChangeShapeType="1"/>
              </p:cNvSpPr>
              <p:nvPr/>
            </p:nvSpPr>
            <p:spPr bwMode="auto">
              <a:xfrm flipH="1">
                <a:off x="4137" y="1693"/>
                <a:ext cx="364" cy="3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83" name="Line 74"/>
              <p:cNvSpPr>
                <a:spLocks noChangeShapeType="1"/>
              </p:cNvSpPr>
              <p:nvPr/>
            </p:nvSpPr>
            <p:spPr bwMode="auto">
              <a:xfrm>
                <a:off x="4765" y="1693"/>
                <a:ext cx="365" cy="3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84" name="Line 75"/>
              <p:cNvSpPr>
                <a:spLocks noChangeShapeType="1"/>
              </p:cNvSpPr>
              <p:nvPr/>
            </p:nvSpPr>
            <p:spPr bwMode="auto">
              <a:xfrm>
                <a:off x="4623" y="1813"/>
                <a:ext cx="0" cy="2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85" name="Oval 76"/>
              <p:cNvSpPr>
                <a:spLocks noChangeArrowheads="1"/>
              </p:cNvSpPr>
              <p:nvPr/>
            </p:nvSpPr>
            <p:spPr bwMode="auto">
              <a:xfrm>
                <a:off x="3656" y="2481"/>
                <a:ext cx="268" cy="27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86" name="Text Box 77"/>
              <p:cNvSpPr txBox="1">
                <a:spLocks noChangeArrowheads="1"/>
              </p:cNvSpPr>
              <p:nvPr/>
            </p:nvSpPr>
            <p:spPr bwMode="auto">
              <a:xfrm>
                <a:off x="3640" y="2452"/>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E</a:t>
                </a:r>
              </a:p>
            </p:txBody>
          </p:sp>
          <p:sp>
            <p:nvSpPr>
              <p:cNvPr id="151587" name="Oval 78"/>
              <p:cNvSpPr>
                <a:spLocks noChangeArrowheads="1"/>
              </p:cNvSpPr>
              <p:nvPr/>
            </p:nvSpPr>
            <p:spPr bwMode="auto">
              <a:xfrm>
                <a:off x="4122" y="2523"/>
                <a:ext cx="268" cy="27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88" name="Text Box 79"/>
              <p:cNvSpPr txBox="1">
                <a:spLocks noChangeArrowheads="1"/>
              </p:cNvSpPr>
              <p:nvPr/>
            </p:nvSpPr>
            <p:spPr bwMode="auto">
              <a:xfrm>
                <a:off x="4106" y="2494"/>
                <a:ext cx="365"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F</a:t>
                </a:r>
              </a:p>
            </p:txBody>
          </p:sp>
          <p:sp>
            <p:nvSpPr>
              <p:cNvPr id="151589" name="Line 80"/>
              <p:cNvSpPr>
                <a:spLocks noChangeShapeType="1"/>
              </p:cNvSpPr>
              <p:nvPr/>
            </p:nvSpPr>
            <p:spPr bwMode="auto">
              <a:xfrm flipH="1">
                <a:off x="3711" y="2213"/>
                <a:ext cx="268" cy="28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90" name="Line 81"/>
              <p:cNvSpPr>
                <a:spLocks noChangeShapeType="1"/>
              </p:cNvSpPr>
              <p:nvPr/>
            </p:nvSpPr>
            <p:spPr bwMode="auto">
              <a:xfrm>
                <a:off x="4197" y="2240"/>
                <a:ext cx="152" cy="3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91" name="Oval 82"/>
              <p:cNvSpPr>
                <a:spLocks noChangeArrowheads="1"/>
              </p:cNvSpPr>
              <p:nvPr/>
            </p:nvSpPr>
            <p:spPr bwMode="auto">
              <a:xfrm>
                <a:off x="5003" y="2506"/>
                <a:ext cx="268" cy="278"/>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92" name="Text Box 83"/>
              <p:cNvSpPr txBox="1">
                <a:spLocks noChangeArrowheads="1"/>
              </p:cNvSpPr>
              <p:nvPr/>
            </p:nvSpPr>
            <p:spPr bwMode="auto">
              <a:xfrm>
                <a:off x="4988" y="2477"/>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G</a:t>
                </a:r>
              </a:p>
            </p:txBody>
          </p:sp>
          <p:sp>
            <p:nvSpPr>
              <p:cNvPr id="151593" name="Line 84"/>
              <p:cNvSpPr>
                <a:spLocks noChangeShapeType="1"/>
              </p:cNvSpPr>
              <p:nvPr/>
            </p:nvSpPr>
            <p:spPr bwMode="auto">
              <a:xfrm>
                <a:off x="5140" y="2291"/>
                <a:ext cx="0" cy="21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94" name="Oval 85"/>
              <p:cNvSpPr>
                <a:spLocks noChangeArrowheads="1"/>
              </p:cNvSpPr>
              <p:nvPr/>
            </p:nvSpPr>
            <p:spPr bwMode="auto">
              <a:xfrm>
                <a:off x="4709" y="2988"/>
                <a:ext cx="269" cy="27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95" name="Text Box 86"/>
              <p:cNvSpPr txBox="1">
                <a:spLocks noChangeArrowheads="1"/>
              </p:cNvSpPr>
              <p:nvPr/>
            </p:nvSpPr>
            <p:spPr bwMode="auto">
              <a:xfrm>
                <a:off x="4694" y="2959"/>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H</a:t>
                </a:r>
              </a:p>
            </p:txBody>
          </p:sp>
          <p:sp>
            <p:nvSpPr>
              <p:cNvPr id="151596" name="Oval 87"/>
              <p:cNvSpPr>
                <a:spLocks noChangeArrowheads="1"/>
              </p:cNvSpPr>
              <p:nvPr/>
            </p:nvSpPr>
            <p:spPr bwMode="auto">
              <a:xfrm>
                <a:off x="5236" y="2999"/>
                <a:ext cx="269" cy="277"/>
              </a:xfrm>
              <a:prstGeom prst="ellipse">
                <a:avLst/>
              </a:prstGeom>
              <a:solidFill>
                <a:srgbClr val="FFFFFF"/>
              </a:solidFill>
              <a:ln w="19050">
                <a:solidFill>
                  <a:srgbClr val="000000"/>
                </a:solidFill>
                <a:round/>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151597" name="Text Box 88"/>
              <p:cNvSpPr txBox="1">
                <a:spLocks noChangeArrowheads="1"/>
              </p:cNvSpPr>
              <p:nvPr/>
            </p:nvSpPr>
            <p:spPr bwMode="auto">
              <a:xfrm>
                <a:off x="5251" y="2969"/>
                <a:ext cx="3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chemeClr val="bg1"/>
                    </a:solidFill>
                    <a:latin typeface="Times New Roman" panose="02020603050405020304" pitchFamily="18" charset="0"/>
                    <a:ea typeface="宋体" panose="02010600030101010101" pitchFamily="2" charset="-122"/>
                  </a:rPr>
                  <a:t>I</a:t>
                </a:r>
              </a:p>
            </p:txBody>
          </p:sp>
          <p:sp>
            <p:nvSpPr>
              <p:cNvPr id="151598" name="Line 89"/>
              <p:cNvSpPr>
                <a:spLocks noChangeShapeType="1"/>
              </p:cNvSpPr>
              <p:nvPr/>
            </p:nvSpPr>
            <p:spPr bwMode="auto">
              <a:xfrm flipH="1">
                <a:off x="4765" y="2720"/>
                <a:ext cx="268" cy="28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99" name="Line 90"/>
              <p:cNvSpPr>
                <a:spLocks noChangeShapeType="1"/>
              </p:cNvSpPr>
              <p:nvPr/>
            </p:nvSpPr>
            <p:spPr bwMode="auto">
              <a:xfrm>
                <a:off x="5261" y="2716"/>
                <a:ext cx="152" cy="32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1573" name="Rectangle 124"/>
            <p:cNvSpPr>
              <a:spLocks noChangeArrowheads="1"/>
            </p:cNvSpPr>
            <p:nvPr/>
          </p:nvSpPr>
          <p:spPr bwMode="auto">
            <a:xfrm>
              <a:off x="4368" y="3984"/>
              <a:ext cx="8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zh-CN" altLang="en-US" sz="2800">
                  <a:latin typeface="Times New Roman" panose="02020603050405020304" pitchFamily="18" charset="0"/>
                </a:rPr>
                <a:t>树</a:t>
              </a:r>
            </a:p>
          </p:txBody>
        </p:sp>
      </p:grpSp>
      <p:sp>
        <p:nvSpPr>
          <p:cNvPr id="151559" name="Rectangle 126"/>
          <p:cNvSpPr>
            <a:spLocks noChangeArrowheads="1"/>
          </p:cNvSpPr>
          <p:nvPr/>
        </p:nvSpPr>
        <p:spPr bwMode="auto">
          <a:xfrm>
            <a:off x="9336089" y="2513013"/>
            <a:ext cx="14001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800">
                <a:latin typeface="Times New Roman" panose="02020603050405020304" pitchFamily="18" charset="0"/>
              </a:rPr>
              <a:t>二叉树</a:t>
            </a:r>
          </a:p>
        </p:txBody>
      </p:sp>
      <p:grpSp>
        <p:nvGrpSpPr>
          <p:cNvPr id="120" name="组合 117"/>
          <p:cNvGrpSpPr>
            <a:grpSpLocks/>
          </p:cNvGrpSpPr>
          <p:nvPr/>
        </p:nvGrpSpPr>
        <p:grpSpPr bwMode="auto">
          <a:xfrm>
            <a:off x="2809876" y="3643313"/>
            <a:ext cx="142875" cy="285750"/>
            <a:chOff x="428596" y="3071810"/>
            <a:chExt cx="285752" cy="357190"/>
          </a:xfrm>
        </p:grpSpPr>
        <p:cxnSp>
          <p:nvCxnSpPr>
            <p:cNvPr id="151570" name="直接连接符 118"/>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1571" name="直接连接符 119"/>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grpSp>
        <p:nvGrpSpPr>
          <p:cNvPr id="123" name="组合 120"/>
          <p:cNvGrpSpPr>
            <a:grpSpLocks/>
          </p:cNvGrpSpPr>
          <p:nvPr/>
        </p:nvGrpSpPr>
        <p:grpSpPr bwMode="auto">
          <a:xfrm>
            <a:off x="3524251" y="4071938"/>
            <a:ext cx="142875" cy="285750"/>
            <a:chOff x="428596" y="3071810"/>
            <a:chExt cx="285752" cy="357190"/>
          </a:xfrm>
        </p:grpSpPr>
        <p:cxnSp>
          <p:nvCxnSpPr>
            <p:cNvPr id="151568" name="直接连接符 121"/>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1569" name="直接连接符 122"/>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grpSp>
        <p:nvGrpSpPr>
          <p:cNvPr id="126" name="组合 123"/>
          <p:cNvGrpSpPr>
            <a:grpSpLocks/>
          </p:cNvGrpSpPr>
          <p:nvPr/>
        </p:nvGrpSpPr>
        <p:grpSpPr bwMode="auto">
          <a:xfrm>
            <a:off x="2166939" y="4500563"/>
            <a:ext cx="142875" cy="285750"/>
            <a:chOff x="428596" y="3071810"/>
            <a:chExt cx="285752" cy="357190"/>
          </a:xfrm>
        </p:grpSpPr>
        <p:cxnSp>
          <p:nvCxnSpPr>
            <p:cNvPr id="151566" name="直接连接符 124"/>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1567" name="直接连接符 125"/>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grpSp>
        <p:nvGrpSpPr>
          <p:cNvPr id="129" name="组合 126"/>
          <p:cNvGrpSpPr>
            <a:grpSpLocks/>
          </p:cNvGrpSpPr>
          <p:nvPr/>
        </p:nvGrpSpPr>
        <p:grpSpPr bwMode="auto">
          <a:xfrm>
            <a:off x="3238501" y="6072188"/>
            <a:ext cx="142875" cy="285750"/>
            <a:chOff x="428596" y="3071810"/>
            <a:chExt cx="285752" cy="357190"/>
          </a:xfrm>
        </p:grpSpPr>
        <p:cxnSp>
          <p:nvCxnSpPr>
            <p:cNvPr id="151564" name="直接连接符 127"/>
            <p:cNvCxnSpPr>
              <a:cxnSpLocks noChangeShapeType="1"/>
            </p:cNvCxnSpPr>
            <p:nvPr/>
          </p:nvCxnSpPr>
          <p:spPr bwMode="auto">
            <a:xfrm rot="16200000" flipH="1">
              <a:off x="392877" y="3107529"/>
              <a:ext cx="357190" cy="28575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cxnSp>
          <p:nvCxnSpPr>
            <p:cNvPr id="151565" name="直接连接符 128"/>
            <p:cNvCxnSpPr>
              <a:cxnSpLocks noChangeShapeType="1"/>
            </p:cNvCxnSpPr>
            <p:nvPr/>
          </p:nvCxnSpPr>
          <p:spPr bwMode="auto">
            <a:xfrm rot="5400000">
              <a:off x="357158" y="3143248"/>
              <a:ext cx="357190" cy="214314"/>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120"/>
                                        </p:tgtEl>
                                        <p:attrNameLst>
                                          <p:attrName>style.visibility</p:attrName>
                                        </p:attrNameLst>
                                      </p:cBhvr>
                                      <p:to>
                                        <p:strVal val="visible"/>
                                      </p:to>
                                    </p:set>
                                    <p:animEffect transition="in" filter="wipe(down)">
                                      <p:cBhvr>
                                        <p:cTn id="12" dur="500"/>
                                        <p:tgtEl>
                                          <p:spTgt spid="1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123"/>
                                        </p:tgtEl>
                                        <p:attrNameLst>
                                          <p:attrName>style.visibility</p:attrName>
                                        </p:attrNameLst>
                                      </p:cBhvr>
                                      <p:to>
                                        <p:strVal val="visible"/>
                                      </p:to>
                                    </p:set>
                                    <p:animEffect transition="in" filter="wipe(down)">
                                      <p:cBhvr>
                                        <p:cTn id="17" dur="500"/>
                                        <p:tgtEl>
                                          <p:spTgt spid="12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126"/>
                                        </p:tgtEl>
                                        <p:attrNameLst>
                                          <p:attrName>style.visibility</p:attrName>
                                        </p:attrNameLst>
                                      </p:cBhvr>
                                      <p:to>
                                        <p:strVal val="visible"/>
                                      </p:to>
                                    </p:set>
                                    <p:animEffect transition="in" filter="wipe(down)">
                                      <p:cBhvr>
                                        <p:cTn id="22" dur="500"/>
                                        <p:tgtEl>
                                          <p:spTgt spid="12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129"/>
                                        </p:tgtEl>
                                        <p:attrNameLst>
                                          <p:attrName>style.visibility</p:attrName>
                                        </p:attrNameLst>
                                      </p:cBhvr>
                                      <p:to>
                                        <p:strVal val="visible"/>
                                      </p:to>
                                    </p:set>
                                    <p:animEffect transition="in" filter="wipe(down)">
                                      <p:cBhvr>
                                        <p:cTn id="27" dur="500"/>
                                        <p:tgtEl>
                                          <p:spTgt spid="12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up)">
                                      <p:cBhvr>
                                        <p:cTn id="32" dur="500"/>
                                        <p:tgtEl>
                                          <p:spTgt spid="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90"/>
                                        </p:tgtEl>
                                        <p:attrNameLst>
                                          <p:attrName>style.visibility</p:attrName>
                                        </p:attrNameLst>
                                      </p:cBhvr>
                                      <p:to>
                                        <p:strVal val="visible"/>
                                      </p:to>
                                    </p:set>
                                    <p:animEffect transition="in" filter="wipe(up)">
                                      <p:cBhvr>
                                        <p:cTn id="3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4"/>
          <p:cNvSpPr>
            <a:spLocks noGrp="1" noChangeArrowheads="1"/>
          </p:cNvSpPr>
          <p:nvPr>
            <p:ph type="title"/>
          </p:nvPr>
        </p:nvSpPr>
        <p:spPr>
          <a:xfrm>
            <a:off x="844572" y="18579"/>
            <a:ext cx="5922962" cy="746125"/>
          </a:xfrm>
        </p:spPr>
        <p:txBody>
          <a:bodyPr>
            <a:normAutofit/>
          </a:bodyPr>
          <a:lstStyle/>
          <a:p>
            <a:r>
              <a:rPr lang="zh-CN" altLang="en-US" sz="4000" b="1" dirty="0" smtClean="0">
                <a:ea typeface="华文新魏" panose="02010800040101010101" pitchFamily="2" charset="-122"/>
              </a:rPr>
              <a:t>树的先根次序遍历</a:t>
            </a:r>
          </a:p>
        </p:txBody>
      </p:sp>
      <p:sp>
        <p:nvSpPr>
          <p:cNvPr id="266265" name="Rectangle 25"/>
          <p:cNvSpPr>
            <a:spLocks noGrp="1" noChangeArrowheads="1"/>
          </p:cNvSpPr>
          <p:nvPr>
            <p:ph idx="1"/>
          </p:nvPr>
        </p:nvSpPr>
        <p:spPr>
          <a:xfrm>
            <a:off x="1430163" y="1095375"/>
            <a:ext cx="8050213" cy="4859338"/>
          </a:xfrm>
        </p:spPr>
        <p:txBody>
          <a:bodyPr/>
          <a:lstStyle/>
          <a:p>
            <a:pPr>
              <a:spcBef>
                <a:spcPct val="5000"/>
              </a:spcBef>
              <a:buClr>
                <a:srgbClr val="800080"/>
              </a:buClr>
              <a:buSzPct val="50000"/>
              <a:defRPr/>
            </a:pPr>
            <a:r>
              <a:rPr lang="zh-CN" altLang="en-US" sz="3000" b="1" dirty="0">
                <a:latin typeface="Times New Roman" panose="02020603050405020304" pitchFamily="18" charset="0"/>
                <a:ea typeface="仿宋_GB2312" pitchFamily="49" charset="-122"/>
              </a:rPr>
              <a:t>当树非空时</a:t>
            </a:r>
          </a:p>
          <a:p>
            <a:pPr lvl="1">
              <a:spcBef>
                <a:spcPct val="5000"/>
              </a:spcBef>
              <a:buClr>
                <a:schemeClr val="tx2"/>
              </a:buClr>
              <a:buSzPct val="50000"/>
              <a:buFont typeface="Wingdings" panose="05000000000000000000" pitchFamily="2" charset="2"/>
              <a:buChar char="u"/>
              <a:defRPr/>
            </a:pPr>
            <a:r>
              <a:rPr lang="zh-CN" altLang="en-US" sz="3000" b="1" dirty="0">
                <a:latin typeface="Times New Roman" panose="02020603050405020304" pitchFamily="18" charset="0"/>
                <a:ea typeface="仿宋_GB2312" pitchFamily="49" charset="-122"/>
              </a:rPr>
              <a:t> 访问根结点</a:t>
            </a:r>
          </a:p>
          <a:p>
            <a:pPr lvl="1">
              <a:spcBef>
                <a:spcPct val="5000"/>
              </a:spcBef>
              <a:buClr>
                <a:schemeClr val="tx2"/>
              </a:buClr>
              <a:buSzPct val="50000"/>
              <a:buFont typeface="Wingdings" panose="05000000000000000000" pitchFamily="2" charset="2"/>
              <a:buChar char="u"/>
              <a:defRPr/>
            </a:pPr>
            <a:r>
              <a:rPr lang="zh-CN" altLang="en-US" sz="3000" b="1" dirty="0">
                <a:latin typeface="Times New Roman" panose="02020603050405020304" pitchFamily="18" charset="0"/>
                <a:ea typeface="仿宋_GB2312" pitchFamily="49" charset="-122"/>
              </a:rPr>
              <a:t> 依次先根遍历根的各棵</a:t>
            </a:r>
          </a:p>
          <a:p>
            <a:pPr lvl="1">
              <a:spcBef>
                <a:spcPct val="5000"/>
              </a:spcBef>
              <a:buClr>
                <a:schemeClr val="tx2"/>
              </a:buClr>
              <a:buSzPct val="50000"/>
              <a:buFont typeface="Wingdings" panose="05000000000000000000" pitchFamily="2" charset="2"/>
              <a:buNone/>
              <a:defRPr/>
            </a:pPr>
            <a:r>
              <a:rPr lang="zh-CN" altLang="en-US" sz="3000" b="1" dirty="0">
                <a:latin typeface="Times New Roman" panose="02020603050405020304" pitchFamily="18" charset="0"/>
                <a:ea typeface="仿宋_GB2312" pitchFamily="49" charset="-122"/>
              </a:rPr>
              <a:t>    子树</a:t>
            </a:r>
          </a:p>
          <a:p>
            <a:pPr>
              <a:spcBef>
                <a:spcPct val="5000"/>
              </a:spcBef>
              <a:buClr>
                <a:srgbClr val="800080"/>
              </a:buClr>
              <a:buSzPct val="50000"/>
              <a:defRPr/>
            </a:pPr>
            <a:r>
              <a:rPr lang="zh-CN" altLang="en-US" sz="3000" b="1" dirty="0">
                <a:latin typeface="Times New Roman" panose="02020603050405020304" pitchFamily="18" charset="0"/>
                <a:ea typeface="仿宋_GB2312" pitchFamily="49" charset="-122"/>
              </a:rPr>
              <a:t>树先根遍历 </a:t>
            </a:r>
            <a:r>
              <a:rPr lang="en-US" altLang="zh-CN" sz="3000" b="1" dirty="0">
                <a:solidFill>
                  <a:schemeClr val="tx2"/>
                </a:solidFill>
                <a:latin typeface="Times New Roman" panose="02020603050405020304" pitchFamily="18" charset="0"/>
                <a:ea typeface="仿宋_GB2312" pitchFamily="49" charset="-122"/>
              </a:rPr>
              <a:t>ABEFCDG</a:t>
            </a:r>
          </a:p>
          <a:p>
            <a:pPr>
              <a:spcBef>
                <a:spcPct val="5000"/>
              </a:spcBef>
              <a:buClr>
                <a:srgbClr val="800080"/>
              </a:buClr>
              <a:buSzPct val="50000"/>
              <a:defRPr/>
            </a:pPr>
            <a:r>
              <a:rPr lang="zh-CN" altLang="en-US" sz="3000" b="1" dirty="0">
                <a:latin typeface="Times New Roman" panose="02020603050405020304" pitchFamily="18" charset="0"/>
                <a:ea typeface="仿宋_GB2312" pitchFamily="49" charset="-122"/>
              </a:rPr>
              <a:t>对应二叉树前序遍历 </a:t>
            </a:r>
            <a:r>
              <a:rPr lang="en-US" altLang="zh-CN" sz="3000" b="1" dirty="0">
                <a:solidFill>
                  <a:schemeClr val="tx2"/>
                </a:solidFill>
                <a:latin typeface="Times New Roman" panose="02020603050405020304" pitchFamily="18" charset="0"/>
                <a:ea typeface="仿宋_GB2312" pitchFamily="49" charset="-122"/>
              </a:rPr>
              <a:t>ABEFCDG</a:t>
            </a:r>
          </a:p>
          <a:p>
            <a:pPr>
              <a:spcBef>
                <a:spcPct val="5000"/>
              </a:spcBef>
              <a:buClr>
                <a:srgbClr val="800080"/>
              </a:buClr>
              <a:buSzPct val="50000"/>
              <a:defRPr/>
            </a:pPr>
            <a:r>
              <a:rPr lang="zh-CN" altLang="en-US" sz="3000" b="1" dirty="0">
                <a:latin typeface="Times New Roman" panose="02020603050405020304" pitchFamily="18" charset="0"/>
                <a:ea typeface="仿宋_GB2312" pitchFamily="49" charset="-122"/>
              </a:rPr>
              <a:t>树的</a:t>
            </a:r>
            <a:r>
              <a:rPr lang="zh-CN" altLang="en-US" sz="3000" b="1" dirty="0">
                <a:solidFill>
                  <a:srgbClr val="0000CC"/>
                </a:solidFill>
                <a:latin typeface="Times New Roman" panose="02020603050405020304" pitchFamily="18" charset="0"/>
                <a:ea typeface="仿宋_GB2312" pitchFamily="49" charset="-122"/>
              </a:rPr>
              <a:t>先根遍历</a:t>
            </a:r>
            <a:r>
              <a:rPr lang="zh-CN" altLang="en-US" sz="3000" b="1" dirty="0">
                <a:latin typeface="Times New Roman" panose="02020603050405020304" pitchFamily="18" charset="0"/>
                <a:ea typeface="仿宋_GB2312" pitchFamily="49" charset="-122"/>
              </a:rPr>
              <a:t>结果与其对应二叉树</a:t>
            </a:r>
          </a:p>
          <a:p>
            <a:pPr>
              <a:spcBef>
                <a:spcPct val="5000"/>
              </a:spcBef>
              <a:buClr>
                <a:srgbClr val="800080"/>
              </a:buClr>
              <a:buSzPct val="50000"/>
              <a:buFont typeface="Wingdings" panose="05000000000000000000" pitchFamily="2" charset="2"/>
              <a:buNone/>
              <a:defRPr/>
            </a:pPr>
            <a:r>
              <a:rPr lang="zh-CN" altLang="en-US" sz="3000" b="1" dirty="0">
                <a:latin typeface="Times New Roman" panose="02020603050405020304" pitchFamily="18" charset="0"/>
                <a:ea typeface="仿宋_GB2312" pitchFamily="49" charset="-122"/>
              </a:rPr>
              <a:t>   表示的</a:t>
            </a:r>
            <a:r>
              <a:rPr lang="zh-CN" altLang="en-US" sz="3000" b="1" dirty="0">
                <a:solidFill>
                  <a:srgbClr val="0000CC"/>
                </a:solidFill>
                <a:latin typeface="Times New Roman" panose="02020603050405020304" pitchFamily="18" charset="0"/>
                <a:ea typeface="仿宋_GB2312" pitchFamily="49" charset="-122"/>
              </a:rPr>
              <a:t>前序遍历</a:t>
            </a:r>
            <a:r>
              <a:rPr lang="zh-CN" altLang="en-US" sz="3000" b="1" dirty="0">
                <a:latin typeface="Times New Roman" panose="02020603050405020304" pitchFamily="18" charset="0"/>
                <a:ea typeface="仿宋_GB2312" pitchFamily="49" charset="-122"/>
              </a:rPr>
              <a:t>结果相同</a:t>
            </a:r>
          </a:p>
          <a:p>
            <a:pPr>
              <a:spcBef>
                <a:spcPct val="5000"/>
              </a:spcBef>
              <a:buClr>
                <a:srgbClr val="800080"/>
              </a:buClr>
              <a:buSzPct val="50000"/>
              <a:defRPr/>
            </a:pPr>
            <a:r>
              <a:rPr lang="zh-CN" altLang="en-US" sz="3000" b="1" dirty="0">
                <a:latin typeface="Times New Roman" panose="02020603050405020304" pitchFamily="18" charset="0"/>
                <a:ea typeface="仿宋_GB2312" pitchFamily="49" charset="-122"/>
              </a:rPr>
              <a:t>树的先根遍历可以借助对应二叉树的前序遍历算法实现</a:t>
            </a:r>
            <a:endParaRPr lang="zh-CN" altLang="en-US" sz="3000" dirty="0">
              <a:latin typeface="Times New Roman" panose="02020603050405020304" pitchFamily="18" charset="0"/>
            </a:endParaRPr>
          </a:p>
        </p:txBody>
      </p:sp>
      <p:grpSp>
        <p:nvGrpSpPr>
          <p:cNvPr id="152580" name="Group 49"/>
          <p:cNvGrpSpPr>
            <a:grpSpLocks/>
          </p:cNvGrpSpPr>
          <p:nvPr/>
        </p:nvGrpSpPr>
        <p:grpSpPr bwMode="auto">
          <a:xfrm>
            <a:off x="7640687" y="1088455"/>
            <a:ext cx="4071937" cy="2268537"/>
            <a:chOff x="1120" y="1778"/>
            <a:chExt cx="3778" cy="2061"/>
          </a:xfrm>
        </p:grpSpPr>
        <p:sp>
          <p:nvSpPr>
            <p:cNvPr id="152581" name="Line 2"/>
            <p:cNvSpPr>
              <a:spLocks noChangeShapeType="1"/>
            </p:cNvSpPr>
            <p:nvPr/>
          </p:nvSpPr>
          <p:spPr bwMode="auto">
            <a:xfrm>
              <a:off x="3456" y="2832"/>
              <a:ext cx="288"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2" name="Line 3"/>
            <p:cNvSpPr>
              <a:spLocks noChangeShapeType="1"/>
            </p:cNvSpPr>
            <p:nvPr/>
          </p:nvSpPr>
          <p:spPr bwMode="auto">
            <a:xfrm flipH="1">
              <a:off x="4368" y="3312"/>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3" name="Line 4"/>
            <p:cNvSpPr>
              <a:spLocks noChangeShapeType="1"/>
            </p:cNvSpPr>
            <p:nvPr/>
          </p:nvSpPr>
          <p:spPr bwMode="auto">
            <a:xfrm>
              <a:off x="2352" y="3264"/>
              <a:ext cx="0"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4" name="Line 5"/>
            <p:cNvSpPr>
              <a:spLocks noChangeShapeType="1"/>
            </p:cNvSpPr>
            <p:nvPr/>
          </p:nvSpPr>
          <p:spPr bwMode="auto">
            <a:xfrm>
              <a:off x="1536" y="3264"/>
              <a:ext cx="144"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5" name="Line 6"/>
            <p:cNvSpPr>
              <a:spLocks noChangeShapeType="1"/>
            </p:cNvSpPr>
            <p:nvPr/>
          </p:nvSpPr>
          <p:spPr bwMode="auto">
            <a:xfrm flipH="1">
              <a:off x="1344" y="3312"/>
              <a:ext cx="96"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6" name="Line 7"/>
            <p:cNvSpPr>
              <a:spLocks noChangeShapeType="1"/>
            </p:cNvSpPr>
            <p:nvPr/>
          </p:nvSpPr>
          <p:spPr bwMode="auto">
            <a:xfrm>
              <a:off x="2016" y="2784"/>
              <a:ext cx="336"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7" name="Line 8"/>
            <p:cNvSpPr>
              <a:spLocks noChangeShapeType="1"/>
            </p:cNvSpPr>
            <p:nvPr/>
          </p:nvSpPr>
          <p:spPr bwMode="auto">
            <a:xfrm>
              <a:off x="1920" y="2832"/>
              <a:ext cx="0"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8" name="Line 9"/>
            <p:cNvSpPr>
              <a:spLocks noChangeShapeType="1"/>
            </p:cNvSpPr>
            <p:nvPr/>
          </p:nvSpPr>
          <p:spPr bwMode="auto">
            <a:xfrm flipH="1">
              <a:off x="1536" y="2784"/>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89" name="Line 13"/>
            <p:cNvSpPr>
              <a:spLocks noChangeShapeType="1"/>
            </p:cNvSpPr>
            <p:nvPr/>
          </p:nvSpPr>
          <p:spPr bwMode="auto">
            <a:xfrm flipH="1">
              <a:off x="3456" y="2064"/>
              <a:ext cx="672" cy="6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90" name="Line 14"/>
            <p:cNvSpPr>
              <a:spLocks noChangeShapeType="1"/>
            </p:cNvSpPr>
            <p:nvPr/>
          </p:nvSpPr>
          <p:spPr bwMode="auto">
            <a:xfrm>
              <a:off x="3888" y="2487"/>
              <a:ext cx="768" cy="72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91" name="Oval 15"/>
            <p:cNvSpPr>
              <a:spLocks noChangeArrowheads="1"/>
            </p:cNvSpPr>
            <p:nvPr/>
          </p:nvSpPr>
          <p:spPr bwMode="auto">
            <a:xfrm>
              <a:off x="4032" y="187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592" name="Oval 16"/>
            <p:cNvSpPr>
              <a:spLocks noChangeArrowheads="1"/>
            </p:cNvSpPr>
            <p:nvPr/>
          </p:nvSpPr>
          <p:spPr bwMode="auto">
            <a:xfrm>
              <a:off x="3648" y="225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593" name="Oval 17"/>
            <p:cNvSpPr>
              <a:spLocks noChangeArrowheads="1"/>
            </p:cNvSpPr>
            <p:nvPr/>
          </p:nvSpPr>
          <p:spPr bwMode="auto">
            <a:xfrm>
              <a:off x="4560" y="311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594" name="Oval 18"/>
            <p:cNvSpPr>
              <a:spLocks noChangeArrowheads="1"/>
            </p:cNvSpPr>
            <p:nvPr/>
          </p:nvSpPr>
          <p:spPr bwMode="auto">
            <a:xfrm>
              <a:off x="4128" y="2688"/>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595" name="Oval 19"/>
            <p:cNvSpPr>
              <a:spLocks noChangeArrowheads="1"/>
            </p:cNvSpPr>
            <p:nvPr/>
          </p:nvSpPr>
          <p:spPr bwMode="auto">
            <a:xfrm>
              <a:off x="3264" y="264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596" name="Text Box 20"/>
            <p:cNvSpPr txBox="1">
              <a:spLocks noChangeArrowheads="1"/>
            </p:cNvSpPr>
            <p:nvPr/>
          </p:nvSpPr>
          <p:spPr bwMode="auto">
            <a:xfrm>
              <a:off x="3992" y="1778"/>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A</a:t>
              </a:r>
              <a:endParaRPr lang="en-US" altLang="zh-CN" sz="2000">
                <a:latin typeface="Times New Roman" panose="02020603050405020304" pitchFamily="18" charset="0"/>
              </a:endParaRPr>
            </a:p>
          </p:txBody>
        </p:sp>
        <p:sp>
          <p:nvSpPr>
            <p:cNvPr id="152597" name="Text Box 21"/>
            <p:cNvSpPr txBox="1">
              <a:spLocks noChangeArrowheads="1"/>
            </p:cNvSpPr>
            <p:nvPr/>
          </p:nvSpPr>
          <p:spPr bwMode="auto">
            <a:xfrm>
              <a:off x="3623" y="2171"/>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B</a:t>
              </a:r>
              <a:endParaRPr lang="en-US" altLang="zh-CN" sz="2000">
                <a:latin typeface="Times New Roman" panose="02020603050405020304" pitchFamily="18" charset="0"/>
              </a:endParaRPr>
            </a:p>
          </p:txBody>
        </p:sp>
        <p:sp>
          <p:nvSpPr>
            <p:cNvPr id="152598" name="Text Box 22"/>
            <p:cNvSpPr txBox="1">
              <a:spLocks noChangeArrowheads="1"/>
            </p:cNvSpPr>
            <p:nvPr/>
          </p:nvSpPr>
          <p:spPr bwMode="auto">
            <a:xfrm>
              <a:off x="4078" y="2603"/>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C</a:t>
              </a:r>
              <a:endParaRPr lang="en-US" altLang="zh-CN" sz="2000">
                <a:latin typeface="Times New Roman" panose="02020603050405020304" pitchFamily="18" charset="0"/>
              </a:endParaRPr>
            </a:p>
          </p:txBody>
        </p:sp>
        <p:sp>
          <p:nvSpPr>
            <p:cNvPr id="152599" name="Text Box 23"/>
            <p:cNvSpPr txBox="1">
              <a:spLocks noChangeArrowheads="1"/>
            </p:cNvSpPr>
            <p:nvPr/>
          </p:nvSpPr>
          <p:spPr bwMode="auto">
            <a:xfrm>
              <a:off x="3232" y="2555"/>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E</a:t>
              </a:r>
              <a:endParaRPr lang="en-US" altLang="zh-CN" sz="2000">
                <a:latin typeface="Times New Roman" panose="02020603050405020304" pitchFamily="18" charset="0"/>
              </a:endParaRPr>
            </a:p>
          </p:txBody>
        </p:sp>
        <p:sp>
          <p:nvSpPr>
            <p:cNvPr id="152600" name="Text Box 24"/>
            <p:cNvSpPr txBox="1">
              <a:spLocks noChangeArrowheads="1"/>
            </p:cNvSpPr>
            <p:nvPr/>
          </p:nvSpPr>
          <p:spPr bwMode="auto">
            <a:xfrm>
              <a:off x="4520" y="3026"/>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D</a:t>
              </a:r>
              <a:endParaRPr lang="en-US" altLang="zh-CN" sz="2000">
                <a:latin typeface="Times New Roman" panose="02020603050405020304" pitchFamily="18" charset="0"/>
              </a:endParaRPr>
            </a:p>
          </p:txBody>
        </p:sp>
        <p:sp>
          <p:nvSpPr>
            <p:cNvPr id="152601" name="Line 25"/>
            <p:cNvSpPr>
              <a:spLocks noChangeShapeType="1"/>
            </p:cNvSpPr>
            <p:nvPr/>
          </p:nvSpPr>
          <p:spPr bwMode="auto">
            <a:xfrm>
              <a:off x="2352" y="3264"/>
              <a:ext cx="0" cy="33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2" name="Line 26"/>
            <p:cNvSpPr>
              <a:spLocks noChangeShapeType="1"/>
            </p:cNvSpPr>
            <p:nvPr/>
          </p:nvSpPr>
          <p:spPr bwMode="auto">
            <a:xfrm>
              <a:off x="2016" y="2736"/>
              <a:ext cx="336" cy="43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3" name="Line 27"/>
            <p:cNvSpPr>
              <a:spLocks noChangeShapeType="1"/>
            </p:cNvSpPr>
            <p:nvPr/>
          </p:nvSpPr>
          <p:spPr bwMode="auto">
            <a:xfrm>
              <a:off x="1536" y="3264"/>
              <a:ext cx="144"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4" name="Line 28"/>
            <p:cNvSpPr>
              <a:spLocks noChangeShapeType="1"/>
            </p:cNvSpPr>
            <p:nvPr/>
          </p:nvSpPr>
          <p:spPr bwMode="auto">
            <a:xfrm flipH="1">
              <a:off x="1317" y="3264"/>
              <a:ext cx="123"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5" name="Line 29"/>
            <p:cNvSpPr>
              <a:spLocks noChangeShapeType="1"/>
            </p:cNvSpPr>
            <p:nvPr/>
          </p:nvSpPr>
          <p:spPr bwMode="auto">
            <a:xfrm flipH="1">
              <a:off x="1536" y="2784"/>
              <a:ext cx="288"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6" name="Line 30"/>
            <p:cNvSpPr>
              <a:spLocks noChangeShapeType="1"/>
            </p:cNvSpPr>
            <p:nvPr/>
          </p:nvSpPr>
          <p:spPr bwMode="auto">
            <a:xfrm>
              <a:off x="1920" y="2784"/>
              <a:ext cx="0"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7" name="Oval 31"/>
            <p:cNvSpPr>
              <a:spLocks noChangeArrowheads="1"/>
            </p:cNvSpPr>
            <p:nvPr/>
          </p:nvSpPr>
          <p:spPr bwMode="auto">
            <a:xfrm>
              <a:off x="1776" y="254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08" name="Oval 32"/>
            <p:cNvSpPr>
              <a:spLocks noChangeArrowheads="1"/>
            </p:cNvSpPr>
            <p:nvPr/>
          </p:nvSpPr>
          <p:spPr bwMode="auto">
            <a:xfrm>
              <a:off x="1776"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09" name="Oval 33"/>
            <p:cNvSpPr>
              <a:spLocks noChangeArrowheads="1"/>
            </p:cNvSpPr>
            <p:nvPr/>
          </p:nvSpPr>
          <p:spPr bwMode="auto">
            <a:xfrm>
              <a:off x="1536"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10" name="Oval 34"/>
            <p:cNvSpPr>
              <a:spLocks noChangeArrowheads="1"/>
            </p:cNvSpPr>
            <p:nvPr/>
          </p:nvSpPr>
          <p:spPr bwMode="auto">
            <a:xfrm>
              <a:off x="1152"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11" name="Oval 35"/>
            <p:cNvSpPr>
              <a:spLocks noChangeArrowheads="1"/>
            </p:cNvSpPr>
            <p:nvPr/>
          </p:nvSpPr>
          <p:spPr bwMode="auto">
            <a:xfrm>
              <a:off x="1344"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12" name="Oval 36"/>
            <p:cNvSpPr>
              <a:spLocks noChangeArrowheads="1"/>
            </p:cNvSpPr>
            <p:nvPr/>
          </p:nvSpPr>
          <p:spPr bwMode="auto">
            <a:xfrm>
              <a:off x="2208"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13" name="Oval 37"/>
            <p:cNvSpPr>
              <a:spLocks noChangeArrowheads="1"/>
            </p:cNvSpPr>
            <p:nvPr/>
          </p:nvSpPr>
          <p:spPr bwMode="auto">
            <a:xfrm>
              <a:off x="2208"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2614" name="Text Box 38"/>
            <p:cNvSpPr txBox="1">
              <a:spLocks noChangeArrowheads="1"/>
            </p:cNvSpPr>
            <p:nvPr/>
          </p:nvSpPr>
          <p:spPr bwMode="auto">
            <a:xfrm>
              <a:off x="1736" y="2459"/>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A</a:t>
              </a:r>
              <a:endParaRPr lang="en-US" altLang="zh-CN" sz="2000">
                <a:latin typeface="Times New Roman" panose="02020603050405020304" pitchFamily="18" charset="0"/>
              </a:endParaRPr>
            </a:p>
          </p:txBody>
        </p:sp>
        <p:sp>
          <p:nvSpPr>
            <p:cNvPr id="152615" name="Text Box 39"/>
            <p:cNvSpPr txBox="1">
              <a:spLocks noChangeArrowheads="1"/>
            </p:cNvSpPr>
            <p:nvPr/>
          </p:nvSpPr>
          <p:spPr bwMode="auto">
            <a:xfrm>
              <a:off x="1312" y="2939"/>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B</a:t>
              </a:r>
              <a:endParaRPr lang="en-US" altLang="zh-CN" sz="2000">
                <a:latin typeface="Times New Roman" panose="02020603050405020304" pitchFamily="18" charset="0"/>
              </a:endParaRPr>
            </a:p>
          </p:txBody>
        </p:sp>
        <p:sp>
          <p:nvSpPr>
            <p:cNvPr id="152616" name="Text Box 40"/>
            <p:cNvSpPr txBox="1">
              <a:spLocks noChangeArrowheads="1"/>
            </p:cNvSpPr>
            <p:nvPr/>
          </p:nvSpPr>
          <p:spPr bwMode="auto">
            <a:xfrm>
              <a:off x="1736" y="2939"/>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C</a:t>
              </a:r>
              <a:endParaRPr lang="en-US" altLang="zh-CN" sz="2000">
                <a:latin typeface="Times New Roman" panose="02020603050405020304" pitchFamily="18" charset="0"/>
              </a:endParaRPr>
            </a:p>
          </p:txBody>
        </p:sp>
        <p:sp>
          <p:nvSpPr>
            <p:cNvPr id="152617" name="Text Box 41"/>
            <p:cNvSpPr txBox="1">
              <a:spLocks noChangeArrowheads="1"/>
            </p:cNvSpPr>
            <p:nvPr/>
          </p:nvSpPr>
          <p:spPr bwMode="auto">
            <a:xfrm>
              <a:off x="2206" y="2939"/>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D</a:t>
              </a:r>
              <a:endParaRPr lang="en-US" altLang="zh-CN" sz="2000">
                <a:latin typeface="Times New Roman" panose="02020603050405020304" pitchFamily="18" charset="0"/>
              </a:endParaRPr>
            </a:p>
          </p:txBody>
        </p:sp>
        <p:sp>
          <p:nvSpPr>
            <p:cNvPr id="152618" name="Text Box 42"/>
            <p:cNvSpPr txBox="1">
              <a:spLocks noChangeArrowheads="1"/>
            </p:cNvSpPr>
            <p:nvPr/>
          </p:nvSpPr>
          <p:spPr bwMode="auto">
            <a:xfrm>
              <a:off x="1120" y="3419"/>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E</a:t>
              </a:r>
              <a:endParaRPr lang="en-US" altLang="zh-CN" sz="2000">
                <a:latin typeface="Times New Roman" panose="02020603050405020304" pitchFamily="18" charset="0"/>
              </a:endParaRPr>
            </a:p>
          </p:txBody>
        </p:sp>
        <p:sp>
          <p:nvSpPr>
            <p:cNvPr id="152619" name="Text Box 43"/>
            <p:cNvSpPr txBox="1">
              <a:spLocks noChangeArrowheads="1"/>
            </p:cNvSpPr>
            <p:nvPr/>
          </p:nvSpPr>
          <p:spPr bwMode="auto">
            <a:xfrm>
              <a:off x="1512" y="3419"/>
              <a:ext cx="345"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solidFill>
                    <a:schemeClr val="tx2"/>
                  </a:solidFill>
                  <a:latin typeface="Times New Roman" panose="02020603050405020304" pitchFamily="18" charset="0"/>
                </a:rPr>
                <a:t>F</a:t>
              </a:r>
              <a:endParaRPr lang="en-US" altLang="zh-CN" sz="2000" dirty="0">
                <a:latin typeface="Times New Roman" panose="02020603050405020304" pitchFamily="18" charset="0"/>
              </a:endParaRPr>
            </a:p>
          </p:txBody>
        </p:sp>
        <p:sp>
          <p:nvSpPr>
            <p:cNvPr id="152620" name="Text Box 44"/>
            <p:cNvSpPr txBox="1">
              <a:spLocks noChangeArrowheads="1"/>
            </p:cNvSpPr>
            <p:nvPr/>
          </p:nvSpPr>
          <p:spPr bwMode="auto">
            <a:xfrm>
              <a:off x="2161" y="3419"/>
              <a:ext cx="393"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G</a:t>
              </a:r>
              <a:endParaRPr lang="en-US" altLang="zh-CN" sz="2000">
                <a:latin typeface="Times New Roman" panose="02020603050405020304" pitchFamily="18" charset="0"/>
              </a:endParaRPr>
            </a:p>
          </p:txBody>
        </p:sp>
        <p:sp>
          <p:nvSpPr>
            <p:cNvPr id="152621" name="Oval 45"/>
            <p:cNvSpPr>
              <a:spLocks noChangeArrowheads="1"/>
            </p:cNvSpPr>
            <p:nvPr/>
          </p:nvSpPr>
          <p:spPr bwMode="auto">
            <a:xfrm>
              <a:off x="4176"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622" name="Text Box 46"/>
            <p:cNvSpPr txBox="1">
              <a:spLocks noChangeArrowheads="1"/>
            </p:cNvSpPr>
            <p:nvPr/>
          </p:nvSpPr>
          <p:spPr bwMode="auto">
            <a:xfrm>
              <a:off x="4129" y="3419"/>
              <a:ext cx="393"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G</a:t>
              </a:r>
              <a:endParaRPr lang="en-US" altLang="zh-CN" sz="2000">
                <a:latin typeface="Times New Roman" panose="02020603050405020304" pitchFamily="18" charset="0"/>
              </a:endParaRPr>
            </a:p>
          </p:txBody>
        </p:sp>
        <p:sp>
          <p:nvSpPr>
            <p:cNvPr id="152623" name="Oval 47"/>
            <p:cNvSpPr>
              <a:spLocks noChangeArrowheads="1"/>
            </p:cNvSpPr>
            <p:nvPr/>
          </p:nvSpPr>
          <p:spPr bwMode="auto">
            <a:xfrm>
              <a:off x="3696" y="307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2624" name="Text Box 48"/>
            <p:cNvSpPr txBox="1">
              <a:spLocks noChangeArrowheads="1"/>
            </p:cNvSpPr>
            <p:nvPr/>
          </p:nvSpPr>
          <p:spPr bwMode="auto">
            <a:xfrm>
              <a:off x="3672" y="3026"/>
              <a:ext cx="345"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F</a:t>
              </a:r>
              <a:endParaRPr lang="en-US" altLang="zh-CN" sz="20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3" name="Rectangle 3"/>
          <p:cNvSpPr>
            <a:spLocks noGrp="1" noChangeArrowheads="1"/>
          </p:cNvSpPr>
          <p:nvPr>
            <p:ph idx="1"/>
          </p:nvPr>
        </p:nvSpPr>
        <p:spPr>
          <a:xfrm>
            <a:off x="1055440" y="836613"/>
            <a:ext cx="10225136" cy="5688012"/>
          </a:xfrm>
        </p:spPr>
        <p:txBody>
          <a:bodyPr>
            <a:normAutofit/>
          </a:bodyPr>
          <a:lstStyle/>
          <a:p>
            <a:pPr marL="571500" indent="-571500">
              <a:lnSpc>
                <a:spcPct val="110000"/>
              </a:lnSpc>
              <a:spcBef>
                <a:spcPct val="15000"/>
              </a:spcBef>
              <a:buClr>
                <a:srgbClr val="800080"/>
              </a:buClr>
              <a:buFont typeface="+mj-ea"/>
              <a:buAutoNum type="ea1JpnChsDbPeriod" startAt="2"/>
              <a:defRPr/>
            </a:pPr>
            <a:r>
              <a:rPr lang="zh-CN" altLang="en-US" sz="3000" b="1" dirty="0">
                <a:latin typeface="Times New Roman" panose="02020603050405020304" pitchFamily="18" charset="0"/>
                <a:ea typeface="仿宋_GB2312" pitchFamily="49" charset="-122"/>
              </a:rPr>
              <a:t>有根树：</a:t>
            </a:r>
          </a:p>
          <a:p>
            <a:pPr>
              <a:lnSpc>
                <a:spcPct val="110000"/>
              </a:lnSpc>
              <a:spcBef>
                <a:spcPct val="15000"/>
              </a:spcBef>
              <a:buClr>
                <a:srgbClr val="800080"/>
              </a:buClr>
              <a:buSzPct val="50000"/>
              <a:buFont typeface="Wingdings" panose="05000000000000000000" pitchFamily="2" charset="2"/>
              <a:buChar char="u"/>
              <a:defRPr/>
            </a:pPr>
            <a:r>
              <a:rPr lang="zh-CN" altLang="en-US" sz="2400" b="1" dirty="0">
                <a:latin typeface="Times New Roman" panose="02020603050405020304" pitchFamily="18" charset="0"/>
                <a:ea typeface="仿宋_GB2312" pitchFamily="49" charset="-122"/>
              </a:rPr>
              <a:t>一棵有根树 </a:t>
            </a:r>
            <a:r>
              <a:rPr lang="en-US" altLang="zh-CN" sz="2400" b="1" i="1" dirty="0">
                <a:solidFill>
                  <a:schemeClr val="tx2"/>
                </a:solidFill>
                <a:latin typeface="Times New Roman" panose="02020603050405020304" pitchFamily="18" charset="0"/>
                <a:ea typeface="仿宋_GB2312" pitchFamily="49" charset="-122"/>
              </a:rPr>
              <a:t>T</a:t>
            </a:r>
            <a:r>
              <a:rPr lang="zh-CN" altLang="en-US" sz="2400" b="1" dirty="0">
                <a:latin typeface="Times New Roman" panose="02020603050405020304" pitchFamily="18" charset="0"/>
                <a:ea typeface="仿宋_GB2312" pitchFamily="49" charset="-122"/>
              </a:rPr>
              <a:t>，简称为树，它是</a:t>
            </a:r>
            <a:r>
              <a:rPr lang="en-US" altLang="zh-CN" sz="2400" b="1" i="1" dirty="0">
                <a:solidFill>
                  <a:schemeClr val="tx2"/>
                </a:solidFill>
                <a:latin typeface="Times New Roman" panose="02020603050405020304" pitchFamily="18" charset="0"/>
                <a:ea typeface="仿宋_GB2312" pitchFamily="49" charset="-122"/>
              </a:rPr>
              <a:t>n</a:t>
            </a:r>
            <a:r>
              <a:rPr lang="en-US" altLang="zh-CN" sz="2400" b="1" dirty="0">
                <a:solidFill>
                  <a:schemeClr val="tx2"/>
                </a:solidFill>
                <a:latin typeface="Times New Roman" panose="02020603050405020304" pitchFamily="18" charset="0"/>
                <a:ea typeface="仿宋_GB2312" pitchFamily="49" charset="-122"/>
              </a:rPr>
              <a:t> (</a:t>
            </a:r>
            <a:r>
              <a:rPr lang="en-US" altLang="zh-CN" sz="2400" b="1" i="1" dirty="0">
                <a:solidFill>
                  <a:schemeClr val="tx2"/>
                </a:solidFill>
                <a:latin typeface="Times New Roman" panose="02020603050405020304" pitchFamily="18" charset="0"/>
                <a:ea typeface="仿宋_GB2312" pitchFamily="49" charset="-122"/>
              </a:rPr>
              <a:t>n</a:t>
            </a:r>
            <a:r>
              <a:rPr lang="en-US" altLang="zh-CN" sz="2400" b="1" dirty="0">
                <a:solidFill>
                  <a:schemeClr val="tx2"/>
                </a:solidFill>
                <a:latin typeface="Times New Roman" panose="02020603050405020304" pitchFamily="18" charset="0"/>
                <a:ea typeface="仿宋_GB2312" pitchFamily="49" charset="-122"/>
              </a:rPr>
              <a:t>≥0)</a:t>
            </a:r>
            <a:r>
              <a:rPr lang="en-US" altLang="zh-CN" sz="2400" b="1" dirty="0">
                <a:latin typeface="Times New Roman" panose="02020603050405020304" pitchFamily="18" charset="0"/>
                <a:ea typeface="仿宋_GB2312" pitchFamily="49" charset="-122"/>
              </a:rPr>
              <a:t> </a:t>
            </a:r>
            <a:r>
              <a:rPr lang="zh-CN" altLang="en-US" sz="2400" b="1" dirty="0">
                <a:latin typeface="Times New Roman" panose="02020603050405020304" pitchFamily="18" charset="0"/>
                <a:ea typeface="仿宋_GB2312" pitchFamily="49" charset="-122"/>
              </a:rPr>
              <a:t>个结点的有限集合。当</a:t>
            </a:r>
            <a:r>
              <a:rPr lang="en-US" altLang="zh-CN" sz="2400" b="1" i="1" dirty="0">
                <a:latin typeface="Times New Roman" panose="02020603050405020304" pitchFamily="18" charset="0"/>
                <a:ea typeface="仿宋_GB2312" pitchFamily="49" charset="-122"/>
              </a:rPr>
              <a:t>n</a:t>
            </a:r>
            <a:r>
              <a:rPr lang="en-US" altLang="zh-CN" sz="2400" b="1" dirty="0">
                <a:latin typeface="Times New Roman" panose="02020603050405020304" pitchFamily="18" charset="0"/>
                <a:ea typeface="仿宋_GB2312" pitchFamily="49" charset="-122"/>
              </a:rPr>
              <a:t> = 0</a:t>
            </a:r>
            <a:r>
              <a:rPr lang="zh-CN" altLang="en-US" sz="2400" b="1" dirty="0">
                <a:latin typeface="Times New Roman" panose="02020603050405020304" pitchFamily="18" charset="0"/>
                <a:ea typeface="仿宋_GB2312" pitchFamily="49" charset="-122"/>
              </a:rPr>
              <a:t>时，</a:t>
            </a:r>
            <a:r>
              <a:rPr lang="en-US" altLang="zh-CN" sz="2400" b="1" i="1" dirty="0">
                <a:latin typeface="Times New Roman" panose="02020603050405020304" pitchFamily="18" charset="0"/>
                <a:ea typeface="仿宋_GB2312" pitchFamily="49" charset="-122"/>
              </a:rPr>
              <a:t>T </a:t>
            </a:r>
            <a:r>
              <a:rPr lang="zh-CN" altLang="en-US" sz="2400" b="1" dirty="0">
                <a:latin typeface="Times New Roman" panose="02020603050405020304" pitchFamily="18" charset="0"/>
                <a:ea typeface="仿宋_GB2312" pitchFamily="49" charset="-122"/>
              </a:rPr>
              <a:t>称为空树；否则，</a:t>
            </a:r>
            <a:r>
              <a:rPr lang="en-US" altLang="zh-CN" sz="2400" b="1" i="1" dirty="0">
                <a:solidFill>
                  <a:schemeClr val="tx2"/>
                </a:solidFill>
                <a:latin typeface="Times New Roman" panose="02020603050405020304" pitchFamily="18" charset="0"/>
                <a:ea typeface="仿宋_GB2312" pitchFamily="49" charset="-122"/>
              </a:rPr>
              <a:t>T</a:t>
            </a:r>
            <a:r>
              <a:rPr lang="en-US" altLang="zh-CN" sz="2400" b="1" i="1" dirty="0">
                <a:latin typeface="Times New Roman" panose="02020603050405020304" pitchFamily="18" charset="0"/>
                <a:ea typeface="仿宋_GB2312" pitchFamily="49" charset="-122"/>
              </a:rPr>
              <a:t> </a:t>
            </a:r>
            <a:r>
              <a:rPr lang="zh-CN" altLang="en-US" sz="2400" b="1" dirty="0">
                <a:latin typeface="Times New Roman" panose="02020603050405020304" pitchFamily="18" charset="0"/>
                <a:ea typeface="仿宋_GB2312" pitchFamily="49" charset="-122"/>
              </a:rPr>
              <a:t>是非空树，记作</a:t>
            </a:r>
            <a:endParaRPr lang="en-US" altLang="zh-CN" sz="2400" b="1" dirty="0">
              <a:latin typeface="Times New Roman" panose="02020603050405020304" pitchFamily="18" charset="0"/>
              <a:ea typeface="仿宋_GB2312" pitchFamily="49" charset="-122"/>
            </a:endParaRPr>
          </a:p>
          <a:p>
            <a:pPr>
              <a:lnSpc>
                <a:spcPct val="110000"/>
              </a:lnSpc>
              <a:spcBef>
                <a:spcPct val="15000"/>
              </a:spcBef>
              <a:buClr>
                <a:srgbClr val="800080"/>
              </a:buClr>
              <a:buSzPct val="50000"/>
              <a:buFont typeface="Wingdings" panose="05000000000000000000" pitchFamily="2" charset="2"/>
              <a:buChar char="u"/>
              <a:defRPr/>
            </a:pPr>
            <a:endParaRPr lang="en-US" altLang="zh-CN" sz="2400" b="1" dirty="0">
              <a:latin typeface="Times New Roman" panose="02020603050405020304" pitchFamily="18" charset="0"/>
              <a:ea typeface="仿宋_GB2312" pitchFamily="49" charset="-122"/>
            </a:endParaRPr>
          </a:p>
          <a:p>
            <a:pPr>
              <a:lnSpc>
                <a:spcPct val="110000"/>
              </a:lnSpc>
              <a:spcBef>
                <a:spcPct val="15000"/>
              </a:spcBef>
              <a:buClr>
                <a:srgbClr val="800080"/>
              </a:buClr>
              <a:buSzPct val="50000"/>
              <a:buFont typeface="Wingdings" panose="05000000000000000000" pitchFamily="2" charset="2"/>
              <a:buChar char="u"/>
              <a:defRPr/>
            </a:pPr>
            <a:endParaRPr lang="en-US" altLang="zh-CN" sz="2400" b="1" dirty="0">
              <a:latin typeface="Times New Roman" panose="02020603050405020304" pitchFamily="18" charset="0"/>
              <a:ea typeface="仿宋_GB2312" pitchFamily="49" charset="-122"/>
            </a:endParaRPr>
          </a:p>
          <a:p>
            <a:pPr>
              <a:lnSpc>
                <a:spcPct val="110000"/>
              </a:lnSpc>
              <a:spcBef>
                <a:spcPct val="15000"/>
              </a:spcBef>
              <a:buClr>
                <a:srgbClr val="800080"/>
              </a:buClr>
              <a:buSzPct val="50000"/>
              <a:buFont typeface="Wingdings" panose="05000000000000000000" pitchFamily="2" charset="2"/>
              <a:buChar char="u"/>
              <a:defRPr/>
            </a:pPr>
            <a:endParaRPr lang="en-US" altLang="zh-CN" sz="2400" b="1" dirty="0">
              <a:latin typeface="Times New Roman" panose="02020603050405020304" pitchFamily="18" charset="0"/>
              <a:ea typeface="仿宋_GB2312" pitchFamily="49" charset="-122"/>
            </a:endParaRPr>
          </a:p>
          <a:p>
            <a:pPr>
              <a:lnSpc>
                <a:spcPct val="110000"/>
              </a:lnSpc>
              <a:spcBef>
                <a:spcPct val="15000"/>
              </a:spcBef>
              <a:buClr>
                <a:srgbClr val="800080"/>
              </a:buClr>
              <a:buSzPct val="50000"/>
              <a:buFont typeface="Wingdings" panose="05000000000000000000" pitchFamily="2" charset="2"/>
              <a:buChar char="u"/>
              <a:defRPr/>
            </a:pPr>
            <a:r>
              <a:rPr lang="zh-CN" altLang="en-US" sz="2400" b="1" dirty="0">
                <a:latin typeface="Times New Roman" panose="02020603050405020304" pitchFamily="18" charset="0"/>
                <a:ea typeface="仿宋_GB2312" pitchFamily="49" charset="-122"/>
              </a:rPr>
              <a:t> </a:t>
            </a:r>
            <a:r>
              <a:rPr lang="en-US" altLang="zh-CN" sz="2400" b="1" dirty="0">
                <a:latin typeface="Times New Roman" panose="02020603050405020304" pitchFamily="18" charset="0"/>
                <a:ea typeface="仿宋_GB2312" pitchFamily="49" charset="-122"/>
              </a:rPr>
              <a:t>r </a:t>
            </a:r>
            <a:r>
              <a:rPr lang="zh-CN" altLang="en-US" sz="2400" b="1" dirty="0">
                <a:latin typeface="Times New Roman" panose="02020603050405020304" pitchFamily="18" charset="0"/>
                <a:ea typeface="仿宋_GB2312" pitchFamily="49" charset="-122"/>
              </a:rPr>
              <a:t>是一个特定的称为根</a:t>
            </a:r>
            <a:r>
              <a:rPr lang="en-US" altLang="zh-CN" sz="2400" b="1" dirty="0">
                <a:latin typeface="Times New Roman" panose="02020603050405020304" pitchFamily="18" charset="0"/>
                <a:ea typeface="仿宋_GB2312" pitchFamily="49" charset="-122"/>
              </a:rPr>
              <a:t>(root)</a:t>
            </a:r>
            <a:r>
              <a:rPr lang="zh-CN" altLang="en-US" sz="2400" b="1" dirty="0">
                <a:latin typeface="Times New Roman" panose="02020603050405020304" pitchFamily="18" charset="0"/>
                <a:ea typeface="仿宋_GB2312" pitchFamily="49" charset="-122"/>
              </a:rPr>
              <a:t>的结点，它只有直接后继，但没有直接前驱；</a:t>
            </a:r>
          </a:p>
          <a:p>
            <a:pPr>
              <a:lnSpc>
                <a:spcPct val="110000"/>
              </a:lnSpc>
              <a:spcBef>
                <a:spcPct val="15000"/>
              </a:spcBef>
              <a:buClr>
                <a:srgbClr val="800080"/>
              </a:buClr>
              <a:buSzPct val="50000"/>
              <a:buFont typeface="Wingdings" panose="05000000000000000000" pitchFamily="2" charset="2"/>
              <a:buChar char="u"/>
              <a:defRPr/>
            </a:pPr>
            <a:r>
              <a:rPr lang="zh-CN" altLang="en-US" sz="2400" b="1" dirty="0">
                <a:latin typeface="Times New Roman" panose="02020603050405020304" pitchFamily="18" charset="0"/>
                <a:ea typeface="仿宋_GB2312" pitchFamily="49" charset="-122"/>
              </a:rPr>
              <a:t>根以外的其他结点划分为 </a:t>
            </a:r>
            <a:r>
              <a:rPr lang="en-US" altLang="zh-CN" sz="2400" b="1" dirty="0">
                <a:latin typeface="Times New Roman" panose="02020603050405020304" pitchFamily="18" charset="0"/>
                <a:ea typeface="仿宋_GB2312" pitchFamily="49" charset="-122"/>
              </a:rPr>
              <a:t>m (m </a:t>
            </a:r>
            <a:r>
              <a:rPr lang="en-US" altLang="zh-CN" sz="2400" b="1" dirty="0">
                <a:solidFill>
                  <a:schemeClr val="bg2"/>
                </a:solidFill>
                <a:latin typeface="Times New Roman" panose="02020603050405020304" pitchFamily="18" charset="0"/>
                <a:ea typeface="仿宋_GB2312" pitchFamily="49" charset="-122"/>
              </a:rPr>
              <a:t>&gt;</a:t>
            </a:r>
            <a:r>
              <a:rPr lang="en-US" altLang="zh-CN" sz="2400" b="1" dirty="0">
                <a:latin typeface="Times New Roman" panose="02020603050405020304" pitchFamily="18" charset="0"/>
                <a:ea typeface="仿宋_GB2312" pitchFamily="49" charset="-122"/>
              </a:rPr>
              <a:t>0) </a:t>
            </a:r>
            <a:r>
              <a:rPr lang="zh-CN" altLang="en-US" sz="2400" b="1" dirty="0">
                <a:latin typeface="Times New Roman" panose="02020603050405020304" pitchFamily="18" charset="0"/>
                <a:ea typeface="仿宋_GB2312" pitchFamily="49" charset="-122"/>
              </a:rPr>
              <a:t>个互不相交的有限集合</a:t>
            </a:r>
            <a:r>
              <a:rPr lang="en-US" altLang="zh-CN" sz="2400" b="1" dirty="0">
                <a:latin typeface="Times New Roman" panose="02020603050405020304" pitchFamily="18" charset="0"/>
                <a:ea typeface="仿宋_GB2312" pitchFamily="49" charset="-122"/>
              </a:rPr>
              <a:t>T1, T2, …, Tm</a:t>
            </a:r>
            <a:r>
              <a:rPr lang="zh-CN" altLang="en-US" sz="2400" b="1" dirty="0">
                <a:latin typeface="Times New Roman" panose="02020603050405020304" pitchFamily="18" charset="0"/>
                <a:ea typeface="仿宋_GB2312" pitchFamily="49" charset="-122"/>
              </a:rPr>
              <a:t>，每个集合又是一棵树，并且称之为根的子树。</a:t>
            </a:r>
          </a:p>
          <a:p>
            <a:pPr>
              <a:lnSpc>
                <a:spcPct val="110000"/>
              </a:lnSpc>
              <a:spcBef>
                <a:spcPct val="15000"/>
              </a:spcBef>
              <a:buClr>
                <a:srgbClr val="800080"/>
              </a:buClr>
              <a:buSzPct val="50000"/>
              <a:buFont typeface="Wingdings" panose="05000000000000000000" pitchFamily="2" charset="2"/>
              <a:buChar char="u"/>
              <a:defRPr/>
            </a:pPr>
            <a:r>
              <a:rPr lang="zh-CN" altLang="en-US" sz="2400" b="1" dirty="0">
                <a:latin typeface="Times New Roman" panose="02020603050405020304" pitchFamily="18" charset="0"/>
                <a:ea typeface="仿宋_GB2312" pitchFamily="49" charset="-122"/>
              </a:rPr>
              <a:t>每棵子树的根结点有且仅有一个直接前驱，但可以有</a:t>
            </a:r>
            <a:r>
              <a:rPr lang="en-US" altLang="zh-CN" sz="2400" b="1" dirty="0">
                <a:latin typeface="Times New Roman" panose="02020603050405020304" pitchFamily="18" charset="0"/>
                <a:ea typeface="仿宋_GB2312" pitchFamily="49" charset="-122"/>
              </a:rPr>
              <a:t>0</a:t>
            </a:r>
            <a:r>
              <a:rPr lang="zh-CN" altLang="en-US" sz="2400" b="1" dirty="0">
                <a:latin typeface="Times New Roman" panose="02020603050405020304" pitchFamily="18" charset="0"/>
                <a:ea typeface="仿宋_GB2312" pitchFamily="49" charset="-122"/>
              </a:rPr>
              <a:t>个或多个直接后继。</a:t>
            </a:r>
          </a:p>
          <a:p>
            <a:pPr>
              <a:lnSpc>
                <a:spcPct val="110000"/>
              </a:lnSpc>
              <a:spcBef>
                <a:spcPct val="15000"/>
              </a:spcBef>
              <a:buClr>
                <a:srgbClr val="800080"/>
              </a:buClr>
              <a:buSzPct val="50000"/>
              <a:buFont typeface="Wingdings" panose="05000000000000000000" pitchFamily="2" charset="2"/>
              <a:buNone/>
              <a:defRPr/>
            </a:pPr>
            <a:r>
              <a:rPr lang="zh-CN" altLang="en-US" sz="2400" dirty="0">
                <a:latin typeface="Times New Roman" panose="02020603050405020304" pitchFamily="18" charset="0"/>
                <a:ea typeface="仿宋_GB2312" pitchFamily="49" charset="-122"/>
              </a:rPr>
              <a:t> </a:t>
            </a:r>
          </a:p>
        </p:txBody>
      </p:sp>
      <p:sp>
        <p:nvSpPr>
          <p:cNvPr id="30723" name="Rectangle 30"/>
          <p:cNvSpPr>
            <a:spLocks noChangeArrowheads="1"/>
          </p:cNvSpPr>
          <p:nvPr/>
        </p:nvSpPr>
        <p:spPr bwMode="auto">
          <a:xfrm>
            <a:off x="1524001" y="2870270"/>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aphicFrame>
        <p:nvGraphicFramePr>
          <p:cNvPr id="30724" name="Object 5"/>
          <p:cNvGraphicFramePr>
            <a:graphicFrameLocks noChangeAspect="1"/>
          </p:cNvGraphicFramePr>
          <p:nvPr/>
        </p:nvGraphicFramePr>
        <p:xfrm>
          <a:off x="4008438" y="2420938"/>
          <a:ext cx="3814762" cy="1020762"/>
        </p:xfrm>
        <a:graphic>
          <a:graphicData uri="http://schemas.openxmlformats.org/presentationml/2006/ole">
            <mc:AlternateContent xmlns:mc="http://schemas.openxmlformats.org/markup-compatibility/2006">
              <mc:Choice xmlns:v="urn:schemas-microsoft-com:vml" Requires="v">
                <p:oleObj spid="_x0000_s30864" name="公式" r:id="rId3" imgW="1816100" imgH="482600" progId="Equation.3">
                  <p:embed/>
                </p:oleObj>
              </mc:Choice>
              <mc:Fallback>
                <p:oleObj name="公式" r:id="rId3" imgW="1816100" imgH="4826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8438" y="2420938"/>
                        <a:ext cx="3814762" cy="102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 name="Group 28"/>
          <p:cNvGrpSpPr>
            <a:grpSpLocks/>
          </p:cNvGrpSpPr>
          <p:nvPr/>
        </p:nvGrpSpPr>
        <p:grpSpPr bwMode="auto">
          <a:xfrm>
            <a:off x="9120336" y="2132857"/>
            <a:ext cx="1426692" cy="1407145"/>
            <a:chOff x="3408" y="2496"/>
            <a:chExt cx="1125" cy="1155"/>
          </a:xfrm>
        </p:grpSpPr>
        <p:sp>
          <p:nvSpPr>
            <p:cNvPr id="6" name="Line 29"/>
            <p:cNvSpPr>
              <a:spLocks noChangeShapeType="1"/>
            </p:cNvSpPr>
            <p:nvPr/>
          </p:nvSpPr>
          <p:spPr bwMode="auto">
            <a:xfrm flipH="1">
              <a:off x="3890" y="2657"/>
              <a:ext cx="40" cy="19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30"/>
            <p:cNvSpPr>
              <a:spLocks noChangeShapeType="1"/>
            </p:cNvSpPr>
            <p:nvPr/>
          </p:nvSpPr>
          <p:spPr bwMode="auto">
            <a:xfrm>
              <a:off x="3890"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31"/>
            <p:cNvSpPr>
              <a:spLocks noChangeShapeType="1"/>
            </p:cNvSpPr>
            <p:nvPr/>
          </p:nvSpPr>
          <p:spPr bwMode="auto">
            <a:xfrm flipH="1">
              <a:off x="3612"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32"/>
            <p:cNvSpPr>
              <a:spLocks noChangeShapeType="1"/>
            </p:cNvSpPr>
            <p:nvPr/>
          </p:nvSpPr>
          <p:spPr bwMode="auto">
            <a:xfrm>
              <a:off x="4258" y="2904"/>
              <a:ext cx="179"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33"/>
            <p:cNvSpPr>
              <a:spLocks noChangeShapeType="1"/>
            </p:cNvSpPr>
            <p:nvPr/>
          </p:nvSpPr>
          <p:spPr bwMode="auto">
            <a:xfrm flipH="1">
              <a:off x="4083" y="2904"/>
              <a:ext cx="161"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34"/>
            <p:cNvSpPr>
              <a:spLocks noChangeShapeType="1"/>
            </p:cNvSpPr>
            <p:nvPr/>
          </p:nvSpPr>
          <p:spPr bwMode="auto">
            <a:xfrm>
              <a:off x="3874"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35"/>
            <p:cNvSpPr>
              <a:spLocks noChangeShapeType="1"/>
            </p:cNvSpPr>
            <p:nvPr/>
          </p:nvSpPr>
          <p:spPr bwMode="auto">
            <a:xfrm>
              <a:off x="3601" y="3006"/>
              <a:ext cx="5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36"/>
            <p:cNvSpPr>
              <a:spLocks noChangeShapeType="1"/>
            </p:cNvSpPr>
            <p:nvPr/>
          </p:nvSpPr>
          <p:spPr bwMode="auto">
            <a:xfrm flipH="1">
              <a:off x="3521" y="3006"/>
              <a:ext cx="4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37"/>
            <p:cNvSpPr>
              <a:spLocks noChangeShapeType="1"/>
            </p:cNvSpPr>
            <p:nvPr/>
          </p:nvSpPr>
          <p:spPr bwMode="auto">
            <a:xfrm>
              <a:off x="3987" y="2643"/>
              <a:ext cx="257"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38"/>
            <p:cNvSpPr>
              <a:spLocks noChangeShapeType="1"/>
            </p:cNvSpPr>
            <p:nvPr/>
          </p:nvSpPr>
          <p:spPr bwMode="auto">
            <a:xfrm flipH="1">
              <a:off x="3612" y="2643"/>
              <a:ext cx="278"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Oval 39"/>
            <p:cNvSpPr>
              <a:spLocks noChangeArrowheads="1"/>
            </p:cNvSpPr>
            <p:nvPr/>
          </p:nvSpPr>
          <p:spPr bwMode="auto">
            <a:xfrm>
              <a:off x="3408"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 name="Oval 40"/>
            <p:cNvSpPr>
              <a:spLocks noChangeArrowheads="1"/>
            </p:cNvSpPr>
            <p:nvPr/>
          </p:nvSpPr>
          <p:spPr bwMode="auto">
            <a:xfrm>
              <a:off x="3601"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8" name="Oval 41"/>
            <p:cNvSpPr>
              <a:spLocks noChangeArrowheads="1"/>
            </p:cNvSpPr>
            <p:nvPr/>
          </p:nvSpPr>
          <p:spPr bwMode="auto">
            <a:xfrm>
              <a:off x="3794"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 name="Oval 42"/>
            <p:cNvSpPr>
              <a:spLocks noChangeArrowheads="1"/>
            </p:cNvSpPr>
            <p:nvPr/>
          </p:nvSpPr>
          <p:spPr bwMode="auto">
            <a:xfrm>
              <a:off x="3987"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 name="Oval 43"/>
            <p:cNvSpPr>
              <a:spLocks noChangeArrowheads="1"/>
            </p:cNvSpPr>
            <p:nvPr/>
          </p:nvSpPr>
          <p:spPr bwMode="auto">
            <a:xfrm>
              <a:off x="4372"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 name="Oval 44"/>
            <p:cNvSpPr>
              <a:spLocks noChangeArrowheads="1"/>
            </p:cNvSpPr>
            <p:nvPr/>
          </p:nvSpPr>
          <p:spPr bwMode="auto">
            <a:xfrm>
              <a:off x="3697"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 name="Oval 45"/>
            <p:cNvSpPr>
              <a:spLocks noChangeArrowheads="1"/>
            </p:cNvSpPr>
            <p:nvPr/>
          </p:nvSpPr>
          <p:spPr bwMode="auto">
            <a:xfrm>
              <a:off x="3890"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3" name="Oval 46"/>
            <p:cNvSpPr>
              <a:spLocks noChangeArrowheads="1"/>
            </p:cNvSpPr>
            <p:nvPr/>
          </p:nvSpPr>
          <p:spPr bwMode="auto">
            <a:xfrm>
              <a:off x="4083"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4" name="Oval 47"/>
            <p:cNvSpPr>
              <a:spLocks noChangeArrowheads="1"/>
            </p:cNvSpPr>
            <p:nvPr/>
          </p:nvSpPr>
          <p:spPr bwMode="auto">
            <a:xfrm>
              <a:off x="3504"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5" name="Oval 48"/>
            <p:cNvSpPr>
              <a:spLocks noChangeArrowheads="1"/>
            </p:cNvSpPr>
            <p:nvPr/>
          </p:nvSpPr>
          <p:spPr bwMode="auto">
            <a:xfrm>
              <a:off x="3504"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6" name="Oval 49"/>
            <p:cNvSpPr>
              <a:spLocks noChangeArrowheads="1"/>
            </p:cNvSpPr>
            <p:nvPr/>
          </p:nvSpPr>
          <p:spPr bwMode="auto">
            <a:xfrm>
              <a:off x="3794" y="2836"/>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7" name="Oval 50"/>
            <p:cNvSpPr>
              <a:spLocks noChangeArrowheads="1"/>
            </p:cNvSpPr>
            <p:nvPr/>
          </p:nvSpPr>
          <p:spPr bwMode="auto">
            <a:xfrm>
              <a:off x="4179"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8" name="Oval 51"/>
            <p:cNvSpPr>
              <a:spLocks noChangeArrowheads="1"/>
            </p:cNvSpPr>
            <p:nvPr/>
          </p:nvSpPr>
          <p:spPr bwMode="auto">
            <a:xfrm>
              <a:off x="3858" y="249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9" name="Line 52"/>
            <p:cNvSpPr>
              <a:spLocks noChangeShapeType="1"/>
            </p:cNvSpPr>
            <p:nvPr/>
          </p:nvSpPr>
          <p:spPr bwMode="auto">
            <a:xfrm>
              <a:off x="4258"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53"/>
            <p:cNvSpPr>
              <a:spLocks noChangeShapeType="1"/>
            </p:cNvSpPr>
            <p:nvPr/>
          </p:nvSpPr>
          <p:spPr bwMode="auto">
            <a:xfrm flipH="1">
              <a:off x="3805" y="3345"/>
              <a:ext cx="53"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54"/>
            <p:cNvSpPr>
              <a:spLocks noChangeShapeType="1"/>
            </p:cNvSpPr>
            <p:nvPr/>
          </p:nvSpPr>
          <p:spPr bwMode="auto">
            <a:xfrm>
              <a:off x="3890" y="3345"/>
              <a:ext cx="60"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Oval 55"/>
            <p:cNvSpPr>
              <a:spLocks noChangeArrowheads="1"/>
            </p:cNvSpPr>
            <p:nvPr/>
          </p:nvSpPr>
          <p:spPr bwMode="auto">
            <a:xfrm>
              <a:off x="4176" y="3168"/>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spTree>
  </p:cSld>
  <p:clrMapOvr>
    <a:masterClrMapping/>
  </p:clrMapOvr>
  <p:transition spd="slow"/>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5"/>
          <p:cNvSpPr>
            <a:spLocks noGrp="1" noChangeArrowheads="1"/>
          </p:cNvSpPr>
          <p:nvPr>
            <p:ph type="title"/>
          </p:nvPr>
        </p:nvSpPr>
        <p:spPr>
          <a:xfrm>
            <a:off x="551384" y="24359"/>
            <a:ext cx="5556250" cy="668337"/>
          </a:xfrm>
        </p:spPr>
        <p:txBody>
          <a:bodyPr>
            <a:normAutofit fontScale="90000"/>
          </a:bodyPr>
          <a:lstStyle/>
          <a:p>
            <a:r>
              <a:rPr lang="zh-CN" altLang="en-US" b="1" dirty="0" smtClean="0">
                <a:ea typeface="华文新魏" panose="02010800040101010101" pitchFamily="2" charset="-122"/>
              </a:rPr>
              <a:t>树的后根次序遍历</a:t>
            </a:r>
          </a:p>
        </p:txBody>
      </p:sp>
      <p:sp>
        <p:nvSpPr>
          <p:cNvPr id="267290" name="Rectangle 26"/>
          <p:cNvSpPr>
            <a:spLocks noGrp="1" noChangeArrowheads="1"/>
          </p:cNvSpPr>
          <p:nvPr>
            <p:ph idx="1"/>
          </p:nvPr>
        </p:nvSpPr>
        <p:spPr>
          <a:xfrm>
            <a:off x="1677989" y="1247776"/>
            <a:ext cx="7869237" cy="5148263"/>
          </a:xfrm>
        </p:spPr>
        <p:txBody>
          <a:bodyPr/>
          <a:lstStyle/>
          <a:p>
            <a:pPr>
              <a:lnSpc>
                <a:spcPct val="105000"/>
              </a:lnSpc>
              <a:spcBef>
                <a:spcPct val="0"/>
              </a:spcBef>
              <a:buClr>
                <a:srgbClr val="800080"/>
              </a:buClr>
              <a:buSzPct val="50000"/>
              <a:defRPr/>
            </a:pPr>
            <a:r>
              <a:rPr lang="zh-CN" altLang="en-US" sz="3000" b="1" dirty="0">
                <a:ea typeface="仿宋_GB2312" pitchFamily="49" charset="-122"/>
              </a:rPr>
              <a:t>当树非空时</a:t>
            </a:r>
          </a:p>
          <a:p>
            <a:pPr lvl="1">
              <a:lnSpc>
                <a:spcPct val="105000"/>
              </a:lnSpc>
              <a:spcBef>
                <a:spcPct val="0"/>
              </a:spcBef>
              <a:buClr>
                <a:schemeClr val="tx2"/>
              </a:buClr>
              <a:buSzPct val="50000"/>
              <a:buFont typeface="Wingdings" panose="05000000000000000000" pitchFamily="2" charset="2"/>
              <a:buChar char="u"/>
              <a:defRPr/>
            </a:pPr>
            <a:r>
              <a:rPr lang="zh-CN" altLang="en-US" sz="3000" b="1" dirty="0">
                <a:ea typeface="仿宋_GB2312" pitchFamily="49" charset="-122"/>
              </a:rPr>
              <a:t>依次后根遍历根的各棵</a:t>
            </a:r>
          </a:p>
          <a:p>
            <a:pPr lvl="1">
              <a:lnSpc>
                <a:spcPct val="105000"/>
              </a:lnSpc>
              <a:spcBef>
                <a:spcPct val="0"/>
              </a:spcBef>
              <a:buClr>
                <a:schemeClr val="tx2"/>
              </a:buClr>
              <a:buSzPct val="50000"/>
              <a:buFont typeface="Wingdings" panose="05000000000000000000" pitchFamily="2" charset="2"/>
              <a:buNone/>
              <a:defRPr/>
            </a:pPr>
            <a:r>
              <a:rPr lang="zh-CN" altLang="en-US" sz="3000" b="1" dirty="0">
                <a:ea typeface="仿宋_GB2312" pitchFamily="49" charset="-122"/>
              </a:rPr>
              <a:t>   子树</a:t>
            </a:r>
          </a:p>
          <a:p>
            <a:pPr lvl="1">
              <a:lnSpc>
                <a:spcPct val="105000"/>
              </a:lnSpc>
              <a:spcBef>
                <a:spcPct val="0"/>
              </a:spcBef>
              <a:buClr>
                <a:schemeClr val="tx2"/>
              </a:buClr>
              <a:buSzPct val="50000"/>
              <a:buFont typeface="Wingdings" panose="05000000000000000000" pitchFamily="2" charset="2"/>
              <a:buChar char="u"/>
              <a:defRPr/>
            </a:pPr>
            <a:r>
              <a:rPr lang="zh-CN" altLang="en-US" sz="3000" b="1" dirty="0">
                <a:ea typeface="仿宋_GB2312" pitchFamily="49" charset="-122"/>
              </a:rPr>
              <a:t>访问根结点</a:t>
            </a:r>
          </a:p>
          <a:p>
            <a:pPr>
              <a:lnSpc>
                <a:spcPct val="105000"/>
              </a:lnSpc>
              <a:spcBef>
                <a:spcPct val="0"/>
              </a:spcBef>
              <a:buClr>
                <a:srgbClr val="800080"/>
              </a:buClr>
              <a:buSzPct val="50000"/>
              <a:defRPr/>
            </a:pPr>
            <a:r>
              <a:rPr lang="zh-CN" altLang="en-US" sz="3000" b="1" dirty="0">
                <a:ea typeface="仿宋_GB2312" pitchFamily="49" charset="-122"/>
              </a:rPr>
              <a:t>树后根遍历 </a:t>
            </a:r>
            <a:r>
              <a:rPr lang="en-US" altLang="zh-CN" sz="3000" b="1" dirty="0">
                <a:solidFill>
                  <a:schemeClr val="tx2"/>
                </a:solidFill>
                <a:latin typeface="Times New Roman" panose="02020603050405020304" pitchFamily="18" charset="0"/>
                <a:ea typeface="仿宋_GB2312" pitchFamily="49" charset="-122"/>
              </a:rPr>
              <a:t>EFBCGDA</a:t>
            </a:r>
          </a:p>
          <a:p>
            <a:pPr>
              <a:lnSpc>
                <a:spcPct val="105000"/>
              </a:lnSpc>
              <a:spcBef>
                <a:spcPct val="0"/>
              </a:spcBef>
              <a:buClr>
                <a:srgbClr val="800080"/>
              </a:buClr>
              <a:buSzPct val="50000"/>
              <a:defRPr/>
            </a:pPr>
            <a:r>
              <a:rPr lang="zh-CN" altLang="en-US" sz="3000" b="1" dirty="0">
                <a:latin typeface="Times New Roman" panose="02020603050405020304" pitchFamily="18" charset="0"/>
                <a:ea typeface="仿宋_GB2312" pitchFamily="49" charset="-122"/>
              </a:rPr>
              <a:t>对应二叉树</a:t>
            </a:r>
            <a:r>
              <a:rPr lang="zh-CN" altLang="en-US" sz="3000" b="1" u="sng" dirty="0">
                <a:latin typeface="Times New Roman" panose="02020603050405020304" pitchFamily="18" charset="0"/>
                <a:ea typeface="仿宋_GB2312" pitchFamily="49" charset="-122"/>
              </a:rPr>
              <a:t>中序遍历 </a:t>
            </a:r>
            <a:r>
              <a:rPr lang="en-US" altLang="zh-CN" sz="3000" b="1" dirty="0">
                <a:solidFill>
                  <a:schemeClr val="tx2"/>
                </a:solidFill>
                <a:latin typeface="Times New Roman" panose="02020603050405020304" pitchFamily="18" charset="0"/>
                <a:ea typeface="仿宋_GB2312" pitchFamily="49" charset="-122"/>
              </a:rPr>
              <a:t>EFBCGDA</a:t>
            </a:r>
          </a:p>
          <a:p>
            <a:pPr>
              <a:lnSpc>
                <a:spcPct val="105000"/>
              </a:lnSpc>
              <a:spcBef>
                <a:spcPct val="0"/>
              </a:spcBef>
              <a:buClr>
                <a:srgbClr val="800080"/>
              </a:buClr>
              <a:buSzPct val="50000"/>
              <a:defRPr/>
            </a:pPr>
            <a:r>
              <a:rPr lang="zh-CN" altLang="en-US" sz="3000" b="1" dirty="0">
                <a:ea typeface="仿宋_GB2312" pitchFamily="49" charset="-122"/>
              </a:rPr>
              <a:t>树的</a:t>
            </a:r>
            <a:r>
              <a:rPr lang="zh-CN" altLang="en-US" sz="3000" b="1" dirty="0">
                <a:solidFill>
                  <a:srgbClr val="0000CC"/>
                </a:solidFill>
                <a:ea typeface="仿宋_GB2312" pitchFamily="49" charset="-122"/>
              </a:rPr>
              <a:t>后根遍历</a:t>
            </a:r>
            <a:r>
              <a:rPr lang="zh-CN" altLang="en-US" sz="3000" b="1" dirty="0">
                <a:ea typeface="仿宋_GB2312" pitchFamily="49" charset="-122"/>
              </a:rPr>
              <a:t>结果与其对应二叉树</a:t>
            </a:r>
          </a:p>
          <a:p>
            <a:pPr>
              <a:lnSpc>
                <a:spcPct val="105000"/>
              </a:lnSpc>
              <a:spcBef>
                <a:spcPct val="0"/>
              </a:spcBef>
              <a:buClr>
                <a:srgbClr val="800080"/>
              </a:buClr>
              <a:buSzPct val="50000"/>
              <a:buFont typeface="Wingdings" panose="05000000000000000000" pitchFamily="2" charset="2"/>
              <a:buNone/>
              <a:defRPr/>
            </a:pPr>
            <a:r>
              <a:rPr lang="zh-CN" altLang="en-US" sz="3000" b="1" dirty="0">
                <a:ea typeface="仿宋_GB2312" pitchFamily="49" charset="-122"/>
              </a:rPr>
              <a:t>   表示的</a:t>
            </a:r>
            <a:r>
              <a:rPr lang="zh-CN" altLang="en-US" sz="3000" b="1" dirty="0">
                <a:solidFill>
                  <a:srgbClr val="0000CC"/>
                </a:solidFill>
                <a:ea typeface="仿宋_GB2312" pitchFamily="49" charset="-122"/>
              </a:rPr>
              <a:t>中序遍历</a:t>
            </a:r>
            <a:r>
              <a:rPr lang="zh-CN" altLang="en-US" sz="3000" b="1" dirty="0">
                <a:ea typeface="仿宋_GB2312" pitchFamily="49" charset="-122"/>
              </a:rPr>
              <a:t>结果相同</a:t>
            </a:r>
          </a:p>
          <a:p>
            <a:pPr>
              <a:lnSpc>
                <a:spcPct val="105000"/>
              </a:lnSpc>
              <a:spcBef>
                <a:spcPct val="0"/>
              </a:spcBef>
              <a:buClr>
                <a:srgbClr val="800080"/>
              </a:buClr>
              <a:buSzPct val="50000"/>
              <a:defRPr/>
            </a:pPr>
            <a:r>
              <a:rPr lang="zh-CN" altLang="en-US" sz="3000" b="1" dirty="0">
                <a:ea typeface="仿宋_GB2312" pitchFamily="49" charset="-122"/>
              </a:rPr>
              <a:t>树的后根遍历可以借助对应二叉树的中序遍历算法实现</a:t>
            </a:r>
            <a:endParaRPr lang="zh-CN" altLang="en-US" sz="3000" b="1" dirty="0"/>
          </a:p>
        </p:txBody>
      </p:sp>
      <p:grpSp>
        <p:nvGrpSpPr>
          <p:cNvPr id="153604" name="Group 49"/>
          <p:cNvGrpSpPr>
            <a:grpSpLocks/>
          </p:cNvGrpSpPr>
          <p:nvPr/>
        </p:nvGrpSpPr>
        <p:grpSpPr bwMode="auto">
          <a:xfrm>
            <a:off x="7352655" y="908720"/>
            <a:ext cx="4071937" cy="2268537"/>
            <a:chOff x="1120" y="1778"/>
            <a:chExt cx="3778" cy="2061"/>
          </a:xfrm>
        </p:grpSpPr>
        <p:sp>
          <p:nvSpPr>
            <p:cNvPr id="153605" name="Line 2"/>
            <p:cNvSpPr>
              <a:spLocks noChangeShapeType="1"/>
            </p:cNvSpPr>
            <p:nvPr/>
          </p:nvSpPr>
          <p:spPr bwMode="auto">
            <a:xfrm>
              <a:off x="3456" y="2832"/>
              <a:ext cx="288"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06" name="Line 3"/>
            <p:cNvSpPr>
              <a:spLocks noChangeShapeType="1"/>
            </p:cNvSpPr>
            <p:nvPr/>
          </p:nvSpPr>
          <p:spPr bwMode="auto">
            <a:xfrm flipH="1">
              <a:off x="4368" y="3312"/>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07" name="Line 4"/>
            <p:cNvSpPr>
              <a:spLocks noChangeShapeType="1"/>
            </p:cNvSpPr>
            <p:nvPr/>
          </p:nvSpPr>
          <p:spPr bwMode="auto">
            <a:xfrm>
              <a:off x="2352" y="3264"/>
              <a:ext cx="0"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08" name="Line 5"/>
            <p:cNvSpPr>
              <a:spLocks noChangeShapeType="1"/>
            </p:cNvSpPr>
            <p:nvPr/>
          </p:nvSpPr>
          <p:spPr bwMode="auto">
            <a:xfrm>
              <a:off x="1536" y="3264"/>
              <a:ext cx="144"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09" name="Line 6"/>
            <p:cNvSpPr>
              <a:spLocks noChangeShapeType="1"/>
            </p:cNvSpPr>
            <p:nvPr/>
          </p:nvSpPr>
          <p:spPr bwMode="auto">
            <a:xfrm flipH="1">
              <a:off x="1344" y="3312"/>
              <a:ext cx="96"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0" name="Line 7"/>
            <p:cNvSpPr>
              <a:spLocks noChangeShapeType="1"/>
            </p:cNvSpPr>
            <p:nvPr/>
          </p:nvSpPr>
          <p:spPr bwMode="auto">
            <a:xfrm>
              <a:off x="2016" y="2784"/>
              <a:ext cx="336"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1" name="Line 8"/>
            <p:cNvSpPr>
              <a:spLocks noChangeShapeType="1"/>
            </p:cNvSpPr>
            <p:nvPr/>
          </p:nvSpPr>
          <p:spPr bwMode="auto">
            <a:xfrm>
              <a:off x="1920" y="2832"/>
              <a:ext cx="0"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2" name="Line 9"/>
            <p:cNvSpPr>
              <a:spLocks noChangeShapeType="1"/>
            </p:cNvSpPr>
            <p:nvPr/>
          </p:nvSpPr>
          <p:spPr bwMode="auto">
            <a:xfrm flipH="1">
              <a:off x="1536" y="2784"/>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3" name="Line 13"/>
            <p:cNvSpPr>
              <a:spLocks noChangeShapeType="1"/>
            </p:cNvSpPr>
            <p:nvPr/>
          </p:nvSpPr>
          <p:spPr bwMode="auto">
            <a:xfrm flipH="1">
              <a:off x="3456" y="2064"/>
              <a:ext cx="672" cy="6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4" name="Line 14"/>
            <p:cNvSpPr>
              <a:spLocks noChangeShapeType="1"/>
            </p:cNvSpPr>
            <p:nvPr/>
          </p:nvSpPr>
          <p:spPr bwMode="auto">
            <a:xfrm>
              <a:off x="3888" y="2487"/>
              <a:ext cx="768" cy="72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5" name="Oval 15"/>
            <p:cNvSpPr>
              <a:spLocks noChangeArrowheads="1"/>
            </p:cNvSpPr>
            <p:nvPr/>
          </p:nvSpPr>
          <p:spPr bwMode="auto">
            <a:xfrm>
              <a:off x="4032" y="187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16" name="Oval 16"/>
            <p:cNvSpPr>
              <a:spLocks noChangeArrowheads="1"/>
            </p:cNvSpPr>
            <p:nvPr/>
          </p:nvSpPr>
          <p:spPr bwMode="auto">
            <a:xfrm>
              <a:off x="3648" y="225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17" name="Oval 17"/>
            <p:cNvSpPr>
              <a:spLocks noChangeArrowheads="1"/>
            </p:cNvSpPr>
            <p:nvPr/>
          </p:nvSpPr>
          <p:spPr bwMode="auto">
            <a:xfrm>
              <a:off x="4560" y="311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18" name="Oval 18"/>
            <p:cNvSpPr>
              <a:spLocks noChangeArrowheads="1"/>
            </p:cNvSpPr>
            <p:nvPr/>
          </p:nvSpPr>
          <p:spPr bwMode="auto">
            <a:xfrm>
              <a:off x="4128" y="2688"/>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19" name="Oval 19"/>
            <p:cNvSpPr>
              <a:spLocks noChangeArrowheads="1"/>
            </p:cNvSpPr>
            <p:nvPr/>
          </p:nvSpPr>
          <p:spPr bwMode="auto">
            <a:xfrm>
              <a:off x="3264" y="264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20" name="Text Box 20"/>
            <p:cNvSpPr txBox="1">
              <a:spLocks noChangeArrowheads="1"/>
            </p:cNvSpPr>
            <p:nvPr/>
          </p:nvSpPr>
          <p:spPr bwMode="auto">
            <a:xfrm>
              <a:off x="3992" y="1778"/>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A</a:t>
              </a:r>
              <a:endParaRPr lang="en-US" altLang="zh-CN" sz="2000">
                <a:latin typeface="Times New Roman" panose="02020603050405020304" pitchFamily="18" charset="0"/>
              </a:endParaRPr>
            </a:p>
          </p:txBody>
        </p:sp>
        <p:sp>
          <p:nvSpPr>
            <p:cNvPr id="153621" name="Text Box 21"/>
            <p:cNvSpPr txBox="1">
              <a:spLocks noChangeArrowheads="1"/>
            </p:cNvSpPr>
            <p:nvPr/>
          </p:nvSpPr>
          <p:spPr bwMode="auto">
            <a:xfrm>
              <a:off x="3623" y="2171"/>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B</a:t>
              </a:r>
              <a:endParaRPr lang="en-US" altLang="zh-CN" sz="2000">
                <a:latin typeface="Times New Roman" panose="02020603050405020304" pitchFamily="18" charset="0"/>
              </a:endParaRPr>
            </a:p>
          </p:txBody>
        </p:sp>
        <p:sp>
          <p:nvSpPr>
            <p:cNvPr id="153622" name="Text Box 22"/>
            <p:cNvSpPr txBox="1">
              <a:spLocks noChangeArrowheads="1"/>
            </p:cNvSpPr>
            <p:nvPr/>
          </p:nvSpPr>
          <p:spPr bwMode="auto">
            <a:xfrm>
              <a:off x="4078" y="2603"/>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C</a:t>
              </a:r>
              <a:endParaRPr lang="en-US" altLang="zh-CN" sz="2000">
                <a:latin typeface="Times New Roman" panose="02020603050405020304" pitchFamily="18" charset="0"/>
              </a:endParaRPr>
            </a:p>
          </p:txBody>
        </p:sp>
        <p:sp>
          <p:nvSpPr>
            <p:cNvPr id="153623" name="Text Box 23"/>
            <p:cNvSpPr txBox="1">
              <a:spLocks noChangeArrowheads="1"/>
            </p:cNvSpPr>
            <p:nvPr/>
          </p:nvSpPr>
          <p:spPr bwMode="auto">
            <a:xfrm>
              <a:off x="3232" y="2555"/>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solidFill>
                    <a:srgbClr val="CC3300"/>
                  </a:solidFill>
                  <a:latin typeface="Times New Roman" panose="02020603050405020304" pitchFamily="18" charset="0"/>
                </a:rPr>
                <a:t>E</a:t>
              </a:r>
              <a:endParaRPr lang="en-US" altLang="zh-CN" sz="2000" dirty="0">
                <a:latin typeface="Times New Roman" panose="02020603050405020304" pitchFamily="18" charset="0"/>
              </a:endParaRPr>
            </a:p>
          </p:txBody>
        </p:sp>
        <p:sp>
          <p:nvSpPr>
            <p:cNvPr id="153624" name="Text Box 24"/>
            <p:cNvSpPr txBox="1">
              <a:spLocks noChangeArrowheads="1"/>
            </p:cNvSpPr>
            <p:nvPr/>
          </p:nvSpPr>
          <p:spPr bwMode="auto">
            <a:xfrm>
              <a:off x="4520" y="3026"/>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D</a:t>
              </a:r>
              <a:endParaRPr lang="en-US" altLang="zh-CN" sz="2000">
                <a:latin typeface="Times New Roman" panose="02020603050405020304" pitchFamily="18" charset="0"/>
              </a:endParaRPr>
            </a:p>
          </p:txBody>
        </p:sp>
        <p:sp>
          <p:nvSpPr>
            <p:cNvPr id="153625" name="Line 25"/>
            <p:cNvSpPr>
              <a:spLocks noChangeShapeType="1"/>
            </p:cNvSpPr>
            <p:nvPr/>
          </p:nvSpPr>
          <p:spPr bwMode="auto">
            <a:xfrm>
              <a:off x="2352" y="3264"/>
              <a:ext cx="0" cy="33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6" name="Line 26"/>
            <p:cNvSpPr>
              <a:spLocks noChangeShapeType="1"/>
            </p:cNvSpPr>
            <p:nvPr/>
          </p:nvSpPr>
          <p:spPr bwMode="auto">
            <a:xfrm>
              <a:off x="2016" y="2736"/>
              <a:ext cx="336" cy="43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7" name="Line 27"/>
            <p:cNvSpPr>
              <a:spLocks noChangeShapeType="1"/>
            </p:cNvSpPr>
            <p:nvPr/>
          </p:nvSpPr>
          <p:spPr bwMode="auto">
            <a:xfrm>
              <a:off x="1536" y="3264"/>
              <a:ext cx="144"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8" name="Line 28"/>
            <p:cNvSpPr>
              <a:spLocks noChangeShapeType="1"/>
            </p:cNvSpPr>
            <p:nvPr/>
          </p:nvSpPr>
          <p:spPr bwMode="auto">
            <a:xfrm flipH="1">
              <a:off x="1317" y="3264"/>
              <a:ext cx="123"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9" name="Line 29"/>
            <p:cNvSpPr>
              <a:spLocks noChangeShapeType="1"/>
            </p:cNvSpPr>
            <p:nvPr/>
          </p:nvSpPr>
          <p:spPr bwMode="auto">
            <a:xfrm flipH="1">
              <a:off x="1536" y="2784"/>
              <a:ext cx="288"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30" name="Line 30"/>
            <p:cNvSpPr>
              <a:spLocks noChangeShapeType="1"/>
            </p:cNvSpPr>
            <p:nvPr/>
          </p:nvSpPr>
          <p:spPr bwMode="auto">
            <a:xfrm>
              <a:off x="1920" y="2784"/>
              <a:ext cx="0"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31" name="Oval 31"/>
            <p:cNvSpPr>
              <a:spLocks noChangeArrowheads="1"/>
            </p:cNvSpPr>
            <p:nvPr/>
          </p:nvSpPr>
          <p:spPr bwMode="auto">
            <a:xfrm>
              <a:off x="1776" y="254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2" name="Oval 32"/>
            <p:cNvSpPr>
              <a:spLocks noChangeArrowheads="1"/>
            </p:cNvSpPr>
            <p:nvPr/>
          </p:nvSpPr>
          <p:spPr bwMode="auto">
            <a:xfrm>
              <a:off x="1776"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3" name="Oval 33"/>
            <p:cNvSpPr>
              <a:spLocks noChangeArrowheads="1"/>
            </p:cNvSpPr>
            <p:nvPr/>
          </p:nvSpPr>
          <p:spPr bwMode="auto">
            <a:xfrm>
              <a:off x="1536"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4" name="Oval 34"/>
            <p:cNvSpPr>
              <a:spLocks noChangeArrowheads="1"/>
            </p:cNvSpPr>
            <p:nvPr/>
          </p:nvSpPr>
          <p:spPr bwMode="auto">
            <a:xfrm>
              <a:off x="1152"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5" name="Oval 35"/>
            <p:cNvSpPr>
              <a:spLocks noChangeArrowheads="1"/>
            </p:cNvSpPr>
            <p:nvPr/>
          </p:nvSpPr>
          <p:spPr bwMode="auto">
            <a:xfrm>
              <a:off x="1344"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6" name="Oval 36"/>
            <p:cNvSpPr>
              <a:spLocks noChangeArrowheads="1"/>
            </p:cNvSpPr>
            <p:nvPr/>
          </p:nvSpPr>
          <p:spPr bwMode="auto">
            <a:xfrm>
              <a:off x="2208" y="30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7" name="Oval 37"/>
            <p:cNvSpPr>
              <a:spLocks noChangeArrowheads="1"/>
            </p:cNvSpPr>
            <p:nvPr/>
          </p:nvSpPr>
          <p:spPr bwMode="auto">
            <a:xfrm>
              <a:off x="2208"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3638" name="Text Box 38"/>
            <p:cNvSpPr txBox="1">
              <a:spLocks noChangeArrowheads="1"/>
            </p:cNvSpPr>
            <p:nvPr/>
          </p:nvSpPr>
          <p:spPr bwMode="auto">
            <a:xfrm>
              <a:off x="1736" y="2459"/>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A</a:t>
              </a:r>
              <a:endParaRPr lang="en-US" altLang="zh-CN" sz="2000">
                <a:latin typeface="Times New Roman" panose="02020603050405020304" pitchFamily="18" charset="0"/>
              </a:endParaRPr>
            </a:p>
          </p:txBody>
        </p:sp>
        <p:sp>
          <p:nvSpPr>
            <p:cNvPr id="153639" name="Text Box 39"/>
            <p:cNvSpPr txBox="1">
              <a:spLocks noChangeArrowheads="1"/>
            </p:cNvSpPr>
            <p:nvPr/>
          </p:nvSpPr>
          <p:spPr bwMode="auto">
            <a:xfrm>
              <a:off x="1312" y="2939"/>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B</a:t>
              </a:r>
              <a:endParaRPr lang="en-US" altLang="zh-CN" sz="2000">
                <a:latin typeface="Times New Roman" panose="02020603050405020304" pitchFamily="18" charset="0"/>
              </a:endParaRPr>
            </a:p>
          </p:txBody>
        </p:sp>
        <p:sp>
          <p:nvSpPr>
            <p:cNvPr id="153640" name="Text Box 40"/>
            <p:cNvSpPr txBox="1">
              <a:spLocks noChangeArrowheads="1"/>
            </p:cNvSpPr>
            <p:nvPr/>
          </p:nvSpPr>
          <p:spPr bwMode="auto">
            <a:xfrm>
              <a:off x="1736" y="2939"/>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solidFill>
                    <a:schemeClr val="tx2"/>
                  </a:solidFill>
                  <a:latin typeface="Times New Roman" panose="02020603050405020304" pitchFamily="18" charset="0"/>
                </a:rPr>
                <a:t>C</a:t>
              </a:r>
              <a:endParaRPr lang="en-US" altLang="zh-CN" sz="2000" dirty="0">
                <a:latin typeface="Times New Roman" panose="02020603050405020304" pitchFamily="18" charset="0"/>
              </a:endParaRPr>
            </a:p>
          </p:txBody>
        </p:sp>
        <p:sp>
          <p:nvSpPr>
            <p:cNvPr id="153641" name="Text Box 41"/>
            <p:cNvSpPr txBox="1">
              <a:spLocks noChangeArrowheads="1"/>
            </p:cNvSpPr>
            <p:nvPr/>
          </p:nvSpPr>
          <p:spPr bwMode="auto">
            <a:xfrm>
              <a:off x="2206" y="2939"/>
              <a:ext cx="378"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D</a:t>
              </a:r>
              <a:endParaRPr lang="en-US" altLang="zh-CN" sz="2000">
                <a:latin typeface="Times New Roman" panose="02020603050405020304" pitchFamily="18" charset="0"/>
              </a:endParaRPr>
            </a:p>
          </p:txBody>
        </p:sp>
        <p:sp>
          <p:nvSpPr>
            <p:cNvPr id="153642" name="Text Box 42"/>
            <p:cNvSpPr txBox="1">
              <a:spLocks noChangeArrowheads="1"/>
            </p:cNvSpPr>
            <p:nvPr/>
          </p:nvSpPr>
          <p:spPr bwMode="auto">
            <a:xfrm>
              <a:off x="1120" y="3419"/>
              <a:ext cx="362"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E</a:t>
              </a:r>
              <a:endParaRPr lang="en-US" altLang="zh-CN" sz="2000">
                <a:latin typeface="Times New Roman" panose="02020603050405020304" pitchFamily="18" charset="0"/>
              </a:endParaRPr>
            </a:p>
          </p:txBody>
        </p:sp>
        <p:sp>
          <p:nvSpPr>
            <p:cNvPr id="153643" name="Text Box 43"/>
            <p:cNvSpPr txBox="1">
              <a:spLocks noChangeArrowheads="1"/>
            </p:cNvSpPr>
            <p:nvPr/>
          </p:nvSpPr>
          <p:spPr bwMode="auto">
            <a:xfrm>
              <a:off x="1512" y="3419"/>
              <a:ext cx="345"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F</a:t>
              </a:r>
              <a:endParaRPr lang="en-US" altLang="zh-CN" sz="2000">
                <a:latin typeface="Times New Roman" panose="02020603050405020304" pitchFamily="18" charset="0"/>
              </a:endParaRPr>
            </a:p>
          </p:txBody>
        </p:sp>
        <p:sp>
          <p:nvSpPr>
            <p:cNvPr id="153644" name="Text Box 44"/>
            <p:cNvSpPr txBox="1">
              <a:spLocks noChangeArrowheads="1"/>
            </p:cNvSpPr>
            <p:nvPr/>
          </p:nvSpPr>
          <p:spPr bwMode="auto">
            <a:xfrm>
              <a:off x="2161" y="3419"/>
              <a:ext cx="393"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solidFill>
                    <a:schemeClr val="tx2"/>
                  </a:solidFill>
                  <a:latin typeface="Times New Roman" panose="02020603050405020304" pitchFamily="18" charset="0"/>
                </a:rPr>
                <a:t>G</a:t>
              </a:r>
              <a:endParaRPr lang="en-US" altLang="zh-CN" sz="2000" dirty="0">
                <a:latin typeface="Times New Roman" panose="02020603050405020304" pitchFamily="18" charset="0"/>
              </a:endParaRPr>
            </a:p>
          </p:txBody>
        </p:sp>
        <p:sp>
          <p:nvSpPr>
            <p:cNvPr id="153645" name="Oval 45"/>
            <p:cNvSpPr>
              <a:spLocks noChangeArrowheads="1"/>
            </p:cNvSpPr>
            <p:nvPr/>
          </p:nvSpPr>
          <p:spPr bwMode="auto">
            <a:xfrm>
              <a:off x="4176" y="350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46" name="Text Box 46"/>
            <p:cNvSpPr txBox="1">
              <a:spLocks noChangeArrowheads="1"/>
            </p:cNvSpPr>
            <p:nvPr/>
          </p:nvSpPr>
          <p:spPr bwMode="auto">
            <a:xfrm>
              <a:off x="4129" y="3419"/>
              <a:ext cx="393"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G</a:t>
              </a:r>
              <a:endParaRPr lang="en-US" altLang="zh-CN" sz="2000">
                <a:latin typeface="Times New Roman" panose="02020603050405020304" pitchFamily="18" charset="0"/>
              </a:endParaRPr>
            </a:p>
          </p:txBody>
        </p:sp>
        <p:sp>
          <p:nvSpPr>
            <p:cNvPr id="153647" name="Oval 47"/>
            <p:cNvSpPr>
              <a:spLocks noChangeArrowheads="1"/>
            </p:cNvSpPr>
            <p:nvPr/>
          </p:nvSpPr>
          <p:spPr bwMode="auto">
            <a:xfrm>
              <a:off x="3696" y="307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000">
                <a:latin typeface="Times New Roman" panose="02020603050405020304" pitchFamily="18" charset="0"/>
              </a:endParaRPr>
            </a:p>
          </p:txBody>
        </p:sp>
        <p:sp>
          <p:nvSpPr>
            <p:cNvPr id="153648" name="Text Box 48"/>
            <p:cNvSpPr txBox="1">
              <a:spLocks noChangeArrowheads="1"/>
            </p:cNvSpPr>
            <p:nvPr/>
          </p:nvSpPr>
          <p:spPr bwMode="auto">
            <a:xfrm>
              <a:off x="3672" y="3026"/>
              <a:ext cx="345"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CC3300"/>
                  </a:solidFill>
                  <a:latin typeface="Times New Roman" panose="02020603050405020304" pitchFamily="18" charset="0"/>
                </a:rPr>
                <a:t>F</a:t>
              </a:r>
              <a:endParaRPr lang="en-US" altLang="zh-CN" sz="20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3"/>
          <p:cNvSpPr>
            <a:spLocks noGrp="1" noChangeArrowheads="1"/>
          </p:cNvSpPr>
          <p:nvPr>
            <p:ph type="title"/>
          </p:nvPr>
        </p:nvSpPr>
        <p:spPr>
          <a:xfrm>
            <a:off x="623392" y="35151"/>
            <a:ext cx="6203950" cy="668337"/>
          </a:xfrm>
        </p:spPr>
        <p:txBody>
          <a:bodyPr/>
          <a:lstStyle/>
          <a:p>
            <a:r>
              <a:rPr lang="zh-CN" altLang="en-US" sz="3200" b="1" dirty="0">
                <a:ea typeface="华文新魏" panose="02010800040101010101" pitchFamily="2" charset="-122"/>
              </a:rPr>
              <a:t>树的先根次序遍历的递归算法</a:t>
            </a:r>
          </a:p>
        </p:txBody>
      </p:sp>
      <p:sp>
        <p:nvSpPr>
          <p:cNvPr id="268292" name="Rectangle 4"/>
          <p:cNvSpPr>
            <a:spLocks noGrp="1" noChangeArrowheads="1"/>
          </p:cNvSpPr>
          <p:nvPr>
            <p:ph idx="1"/>
          </p:nvPr>
        </p:nvSpPr>
        <p:spPr>
          <a:xfrm>
            <a:off x="767408" y="1124744"/>
            <a:ext cx="8229600" cy="5040313"/>
          </a:xfrm>
        </p:spPr>
        <p:txBody>
          <a:bodyPr>
            <a:normAutofit lnSpcReduction="10000"/>
          </a:bodyPr>
          <a:lstStyle/>
          <a:p>
            <a:pPr>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template &lt;class T&gt; </a:t>
            </a:r>
          </a:p>
          <a:p>
            <a:pPr>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void Tree&lt;T&gt;::</a:t>
            </a:r>
            <a:r>
              <a:rPr lang="en-US" altLang="zh-CN" sz="2400" dirty="0" err="1">
                <a:latin typeface="Times New Roman" panose="02020603050405020304" pitchFamily="18" charset="0"/>
                <a:ea typeface="隶书" panose="02010509060101010101" pitchFamily="49" charset="-122"/>
              </a:rPr>
              <a:t>PreOrder</a:t>
            </a:r>
            <a:r>
              <a:rPr lang="en-US" altLang="zh-CN" sz="2400" i="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rPr>
              <a:t>void (*visit) (</a:t>
            </a:r>
            <a:r>
              <a:rPr lang="en-US" altLang="zh-CN" sz="2400" dirty="0" err="1">
                <a:latin typeface="Times New Roman" panose="02020603050405020304" pitchFamily="18" charset="0"/>
              </a:rPr>
              <a:t>BinTreeNode</a:t>
            </a:r>
            <a:r>
              <a:rPr lang="en-US" altLang="zh-CN" sz="2400" dirty="0">
                <a:latin typeface="Times New Roman" panose="02020603050405020304" pitchFamily="18" charset="0"/>
              </a:rPr>
              <a:t>&lt;T&gt; *t)</a:t>
            </a:r>
            <a:r>
              <a:rPr lang="en-US" altLang="zh-CN" sz="2400" dirty="0">
                <a:latin typeface="Times New Roman" panose="02020603050405020304" pitchFamily="18" charset="0"/>
                <a:ea typeface="隶书" panose="02010509060101010101" pitchFamily="49" charset="-122"/>
              </a:rPr>
              <a:t> ) {</a:t>
            </a:r>
          </a:p>
          <a:p>
            <a:pPr>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以当前指针</a:t>
            </a:r>
            <a:r>
              <a:rPr lang="en-US" altLang="zh-CN" sz="2400" dirty="0">
                <a:solidFill>
                  <a:schemeClr val="tx2"/>
                </a:solidFill>
                <a:latin typeface="Times New Roman" panose="02020603050405020304" pitchFamily="18" charset="0"/>
                <a:ea typeface="隶书" panose="02010509060101010101" pitchFamily="49" charset="-122"/>
              </a:rPr>
              <a:t>current</a:t>
            </a:r>
            <a:r>
              <a:rPr lang="zh-CN" altLang="en-US" sz="2400" dirty="0">
                <a:solidFill>
                  <a:schemeClr val="tx2"/>
                </a:solidFill>
                <a:latin typeface="Times New Roman" panose="02020603050405020304" pitchFamily="18" charset="0"/>
                <a:ea typeface="隶书" panose="02010509060101010101" pitchFamily="49" charset="-122"/>
              </a:rPr>
              <a:t>为根</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先根次序遍历</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if ( !</a:t>
            </a:r>
            <a:r>
              <a:rPr lang="en-US" altLang="zh-CN" sz="2400" dirty="0" err="1">
                <a:latin typeface="Times New Roman" panose="02020603050405020304" pitchFamily="18" charset="0"/>
                <a:ea typeface="隶书" panose="02010509060101010101" pitchFamily="49" charset="-122"/>
              </a:rPr>
              <a:t>IsEmpty</a:t>
            </a:r>
            <a:r>
              <a:rPr lang="en-US" altLang="zh-CN" sz="2400" dirty="0">
                <a:latin typeface="Times New Roman" panose="02020603050405020304" pitchFamily="18" charset="0"/>
                <a:ea typeface="隶书" panose="02010509060101010101" pitchFamily="49" charset="-122"/>
              </a:rPr>
              <a:t> () ) {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树非空</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visit (current);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访问根结点</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TreeNode</a:t>
            </a:r>
            <a:r>
              <a:rPr lang="en-US" altLang="zh-CN" sz="2400" dirty="0">
                <a:latin typeface="Times New Roman" panose="02020603050405020304" pitchFamily="18" charset="0"/>
                <a:ea typeface="隶书" panose="02010509060101010101" pitchFamily="49" charset="-122"/>
              </a:rPr>
              <a:t>&lt;T&gt; *p</a:t>
            </a:r>
            <a:r>
              <a:rPr lang="en-US" altLang="zh-CN" sz="2400" i="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current;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暂存当前指针</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current = current</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firstChild</a:t>
            </a:r>
            <a:r>
              <a:rPr lang="en-US" altLang="zh-CN"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第一棵子树</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while (current != NULL) { </a:t>
            </a:r>
          </a:p>
          <a:p>
            <a:pPr>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PreOrder</a:t>
            </a:r>
            <a:r>
              <a:rPr lang="en-US" altLang="zh-CN" sz="2400" dirty="0">
                <a:latin typeface="Times New Roman" panose="02020603050405020304" pitchFamily="18" charset="0"/>
                <a:ea typeface="隶书" panose="02010509060101010101" pitchFamily="49" charset="-122"/>
              </a:rPr>
              <a:t> (visit);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递归先根遍历子树</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current = current</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nextSibling</a:t>
            </a:r>
            <a:r>
              <a:rPr lang="en-US" altLang="zh-CN" sz="2400"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current = p;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恢复当前指针</a:t>
            </a:r>
          </a:p>
          <a:p>
            <a:pPr>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a:t>
            </a:r>
          </a:p>
        </p:txBody>
      </p:sp>
      <p:pic>
        <p:nvPicPr>
          <p:cNvPr id="2" name="图片 1"/>
          <p:cNvPicPr>
            <a:picLocks noChangeAspect="1"/>
          </p:cNvPicPr>
          <p:nvPr/>
        </p:nvPicPr>
        <p:blipFill>
          <a:blip r:embed="rId2"/>
          <a:stretch>
            <a:fillRect/>
          </a:stretch>
        </p:blipFill>
        <p:spPr>
          <a:xfrm>
            <a:off x="9420268" y="1268760"/>
            <a:ext cx="1819048" cy="1666667"/>
          </a:xfrm>
          <a:prstGeom prst="rect">
            <a:avLst/>
          </a:prstGeom>
        </p:spPr>
      </p:pic>
      <p:pic>
        <p:nvPicPr>
          <p:cNvPr id="3" name="图片 2"/>
          <p:cNvPicPr>
            <a:picLocks noChangeAspect="1"/>
          </p:cNvPicPr>
          <p:nvPr/>
        </p:nvPicPr>
        <p:blipFill>
          <a:blip r:embed="rId3"/>
          <a:stretch>
            <a:fillRect/>
          </a:stretch>
        </p:blipFill>
        <p:spPr>
          <a:xfrm>
            <a:off x="9114297" y="3212976"/>
            <a:ext cx="2430991" cy="2796782"/>
          </a:xfrm>
          <a:prstGeom prst="rect">
            <a:avLst/>
          </a:prstGeom>
        </p:spPr>
      </p:pic>
    </p:spTree>
  </p:cSld>
  <p:clrMapOvr>
    <a:masterClrMapping/>
  </p:clrMapOvr>
  <p:transition spd="slow"/>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9264352" y="2780928"/>
            <a:ext cx="2430991" cy="2796782"/>
          </a:xfrm>
          <a:prstGeom prst="rect">
            <a:avLst/>
          </a:prstGeom>
        </p:spPr>
      </p:pic>
      <p:sp>
        <p:nvSpPr>
          <p:cNvPr id="155651" name="Rectangle 2"/>
          <p:cNvSpPr>
            <a:spLocks noGrp="1" noChangeArrowheads="1"/>
          </p:cNvSpPr>
          <p:nvPr>
            <p:ph type="title"/>
          </p:nvPr>
        </p:nvSpPr>
        <p:spPr>
          <a:xfrm>
            <a:off x="767408" y="0"/>
            <a:ext cx="6346825" cy="701675"/>
          </a:xfrm>
        </p:spPr>
        <p:txBody>
          <a:bodyPr/>
          <a:lstStyle/>
          <a:p>
            <a:r>
              <a:rPr lang="zh-CN" altLang="en-US" sz="3200" b="1" dirty="0">
                <a:ea typeface="华文新魏" panose="02010800040101010101" pitchFamily="2" charset="-122"/>
              </a:rPr>
              <a:t>树的后根次序遍历的递归算法</a:t>
            </a:r>
          </a:p>
        </p:txBody>
      </p:sp>
      <p:sp>
        <p:nvSpPr>
          <p:cNvPr id="401411" name="Rectangle 3"/>
          <p:cNvSpPr>
            <a:spLocks noGrp="1" noChangeArrowheads="1"/>
          </p:cNvSpPr>
          <p:nvPr>
            <p:ph idx="1"/>
          </p:nvPr>
        </p:nvSpPr>
        <p:spPr>
          <a:xfrm>
            <a:off x="1055440" y="1124744"/>
            <a:ext cx="8605143" cy="5184775"/>
          </a:xfrm>
        </p:spPr>
        <p:txBody>
          <a:bodyPr>
            <a:normAutofit fontScale="92500" lnSpcReduction="20000"/>
          </a:bodyPr>
          <a:lstStyle/>
          <a:p>
            <a:pPr>
              <a:lnSpc>
                <a:spcPct val="90000"/>
              </a:lnSpc>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template &lt;class T&gt;</a:t>
            </a:r>
          </a:p>
          <a:p>
            <a:pPr>
              <a:lnSpc>
                <a:spcPct val="90000"/>
              </a:lnSpc>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void Tree&lt;T&gt; :: </a:t>
            </a:r>
            <a:r>
              <a:rPr lang="en-US" altLang="zh-CN" sz="2400" dirty="0" err="1">
                <a:latin typeface="Times New Roman" panose="02020603050405020304" pitchFamily="18" charset="0"/>
                <a:ea typeface="隶书" panose="02010509060101010101" pitchFamily="49" charset="-122"/>
              </a:rPr>
              <a:t>PostOrder</a:t>
            </a:r>
            <a:r>
              <a:rPr lang="en-US" altLang="zh-CN" sz="2400" dirty="0">
                <a:latin typeface="Times New Roman" panose="02020603050405020304" pitchFamily="18" charset="0"/>
                <a:ea typeface="隶书" panose="02010509060101010101" pitchFamily="49" charset="-122"/>
              </a:rPr>
              <a:t> (void (*visit) (</a:t>
            </a:r>
            <a:r>
              <a:rPr lang="en-US" altLang="zh-CN" sz="2400" dirty="0" err="1">
                <a:latin typeface="Times New Roman" panose="02020603050405020304" pitchFamily="18" charset="0"/>
                <a:ea typeface="隶书" panose="02010509060101010101" pitchFamily="49" charset="-122"/>
              </a:rPr>
              <a:t>BinTreeNode</a:t>
            </a:r>
            <a:r>
              <a:rPr lang="en-US" altLang="zh-CN" sz="2400" dirty="0">
                <a:latin typeface="Times New Roman" panose="02020603050405020304" pitchFamily="18" charset="0"/>
                <a:ea typeface="隶书" panose="02010509060101010101" pitchFamily="49" charset="-122"/>
              </a:rPr>
              <a:t>&lt;T&gt; *t)) {</a:t>
            </a:r>
          </a:p>
          <a:p>
            <a:pPr>
              <a:lnSpc>
                <a:spcPct val="90000"/>
              </a:lnSpc>
              <a:buFont typeface="Wingdings" panose="05000000000000000000" pitchFamily="2" charset="2"/>
              <a:buNone/>
              <a:defRPr/>
            </a:pP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以当前指针</a:t>
            </a:r>
            <a:r>
              <a:rPr lang="en-US" altLang="zh-CN" sz="2400" dirty="0">
                <a:solidFill>
                  <a:schemeClr val="tx2"/>
                </a:solidFill>
                <a:latin typeface="Times New Roman" panose="02020603050405020304" pitchFamily="18" charset="0"/>
                <a:ea typeface="隶书" panose="02010509060101010101" pitchFamily="49" charset="-122"/>
              </a:rPr>
              <a:t>current</a:t>
            </a:r>
            <a:r>
              <a:rPr lang="zh-CN" altLang="en-US" sz="2400" dirty="0">
                <a:solidFill>
                  <a:schemeClr val="tx2"/>
                </a:solidFill>
                <a:latin typeface="Times New Roman" panose="02020603050405020304" pitchFamily="18" charset="0"/>
                <a:ea typeface="隶书" panose="02010509060101010101" pitchFamily="49" charset="-122"/>
              </a:rPr>
              <a:t>为根</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按后根次序遍历树</a:t>
            </a:r>
            <a:endParaRPr lang="en-US" altLang="zh-CN" sz="2400" dirty="0">
              <a:solidFill>
                <a:schemeClr val="tx2"/>
              </a:solidFill>
              <a:latin typeface="Times New Roman" panose="02020603050405020304" pitchFamily="18" charset="0"/>
              <a:ea typeface="隶书" panose="02010509060101010101" pitchFamily="49" charset="-122"/>
            </a:endParaRPr>
          </a:p>
          <a:p>
            <a:pPr>
              <a:lnSpc>
                <a:spcPct val="90000"/>
              </a:lnSpc>
              <a:buNone/>
              <a:defRPr/>
            </a:pPr>
            <a:r>
              <a:rPr lang="en-US" altLang="zh-CN" sz="2400" dirty="0">
                <a:latin typeface="Times New Roman" panose="02020603050405020304" pitchFamily="18" charset="0"/>
                <a:ea typeface="隶书" panose="02010509060101010101" pitchFamily="49" charset="-122"/>
              </a:rPr>
              <a:t> if ( ! </a:t>
            </a:r>
            <a:r>
              <a:rPr lang="en-US" altLang="zh-CN" sz="2400" dirty="0" err="1">
                <a:latin typeface="Times New Roman" panose="02020603050405020304" pitchFamily="18" charset="0"/>
                <a:ea typeface="隶书" panose="02010509060101010101" pitchFamily="49" charset="-122"/>
              </a:rPr>
              <a:t>IsEmpty</a:t>
            </a:r>
            <a:r>
              <a:rPr lang="en-US" altLang="zh-CN" sz="2400" dirty="0">
                <a:latin typeface="Times New Roman" panose="02020603050405020304" pitchFamily="18" charset="0"/>
                <a:ea typeface="隶书" panose="02010509060101010101" pitchFamily="49" charset="-122"/>
              </a:rPr>
              <a:t> () ) {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树非空</a:t>
            </a:r>
          </a:p>
          <a:p>
            <a:pPr>
              <a:lnSpc>
                <a:spcPct val="90000"/>
              </a:lnSpc>
              <a:buNone/>
              <a:defRPr/>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TreeNode</a:t>
            </a:r>
            <a:r>
              <a:rPr lang="en-US" altLang="zh-CN" sz="2400" dirty="0">
                <a:latin typeface="Times New Roman" panose="02020603050405020304" pitchFamily="18" charset="0"/>
                <a:ea typeface="隶书" panose="02010509060101010101" pitchFamily="49" charset="-122"/>
              </a:rPr>
              <a:t>&lt;T&gt; *p = current;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保存当前指针</a:t>
            </a:r>
          </a:p>
          <a:p>
            <a:pPr>
              <a:lnSpc>
                <a:spcPct val="90000"/>
              </a:lnSpc>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current = current-&gt;</a:t>
            </a:r>
            <a:r>
              <a:rPr lang="en-US" altLang="zh-CN" sz="2400" dirty="0" err="1">
                <a:latin typeface="Times New Roman" panose="02020603050405020304" pitchFamily="18" charset="0"/>
                <a:ea typeface="隶书" panose="02010509060101010101" pitchFamily="49" charset="-122"/>
              </a:rPr>
              <a:t>firstChild</a:t>
            </a:r>
            <a:r>
              <a:rPr lang="en-US" altLang="zh-CN" sz="2400"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第一棵子树 </a:t>
            </a:r>
          </a:p>
          <a:p>
            <a:pPr>
              <a:lnSpc>
                <a:spcPct val="90000"/>
              </a:lnSpc>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while (current != NULL) {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逐棵子树	</a:t>
            </a:r>
          </a:p>
          <a:p>
            <a:pPr>
              <a:lnSpc>
                <a:spcPct val="105000"/>
              </a:lnSpc>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PostOrder</a:t>
            </a:r>
            <a:r>
              <a:rPr lang="en-US" altLang="zh-CN" sz="2400" dirty="0">
                <a:latin typeface="Times New Roman" panose="02020603050405020304" pitchFamily="18" charset="0"/>
                <a:ea typeface="隶书" panose="02010509060101010101" pitchFamily="49" charset="-122"/>
              </a:rPr>
              <a:t> (visit);</a:t>
            </a:r>
          </a:p>
          <a:p>
            <a:pPr>
              <a:lnSpc>
                <a:spcPct val="105000"/>
              </a:lnSpc>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current = current-&gt;</a:t>
            </a:r>
            <a:r>
              <a:rPr lang="en-US" altLang="zh-CN" sz="2400" dirty="0" err="1">
                <a:latin typeface="Times New Roman" panose="02020603050405020304" pitchFamily="18" charset="0"/>
                <a:ea typeface="隶书" panose="02010509060101010101" pitchFamily="49" charset="-122"/>
              </a:rPr>
              <a:t>nextSibling</a:t>
            </a:r>
            <a:r>
              <a:rPr lang="en-US" altLang="zh-CN" sz="2400"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p>
          <a:p>
            <a:pPr>
              <a:lnSpc>
                <a:spcPct val="90000"/>
              </a:lnSpc>
              <a:buNone/>
              <a:defRPr/>
            </a:pPr>
            <a:r>
              <a:rPr lang="en-US" altLang="zh-CN" sz="2400" dirty="0">
                <a:latin typeface="Times New Roman" panose="02020603050405020304" pitchFamily="18" charset="0"/>
                <a:ea typeface="隶书" panose="02010509060101010101" pitchFamily="49" charset="-122"/>
              </a:rPr>
              <a:t>          current = p;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恢复当前指针</a:t>
            </a:r>
          </a:p>
          <a:p>
            <a:pPr>
              <a:lnSpc>
                <a:spcPct val="90000"/>
              </a:lnSpc>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 (current);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访问根结点</a:t>
            </a:r>
          </a:p>
          <a:p>
            <a:pPr>
              <a:lnSpc>
                <a:spcPct val="105000"/>
              </a:lnSpc>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a:t>
            </a:r>
            <a:endParaRPr lang="zh-CN" altLang="en-US" sz="2400" dirty="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zh-CN" altLang="en-US" sz="2000" dirty="0">
                <a:solidFill>
                  <a:schemeClr val="tx2"/>
                </a:solidFill>
                <a:latin typeface="Times New Roman" panose="02020603050405020304" pitchFamily="18" charset="0"/>
                <a:ea typeface="隶书" panose="02010509060101010101" pitchFamily="49" charset="-122"/>
              </a:rPr>
              <a:t>	</a:t>
            </a:r>
          </a:p>
        </p:txBody>
      </p:sp>
      <p:sp>
        <p:nvSpPr>
          <p:cNvPr id="5" name="云形标注 4"/>
          <p:cNvSpPr/>
          <p:nvPr/>
        </p:nvSpPr>
        <p:spPr>
          <a:xfrm>
            <a:off x="6888088" y="5293046"/>
            <a:ext cx="3312368" cy="1124426"/>
          </a:xfrm>
          <a:prstGeom prst="cloudCallout">
            <a:avLst>
              <a:gd name="adj1" fmla="val -39788"/>
              <a:gd name="adj2" fmla="val -99005"/>
            </a:avLst>
          </a:prstGeom>
          <a:ln>
            <a:solidFill>
              <a:srgbClr val="FF0000"/>
            </a:solidFill>
          </a:ln>
        </p:spPr>
        <p:txBody>
          <a:bodyPr wrap="square" lIns="0" tIns="0" rIns="0" bIns="0" rtlCol="0" anchor="ctr">
            <a:spAutoFit/>
          </a:bodyPr>
          <a:lstStyle/>
          <a:p>
            <a:pPr algn="just"/>
            <a:r>
              <a:rPr lang="zh-CN" altLang="en-US" sz="2400" b="0" dirty="0" smtClean="0">
                <a:solidFill>
                  <a:srgbClr val="FF0000"/>
                </a:solidFill>
              </a:rPr>
              <a:t>不恢复指针会出现什么问题？</a:t>
            </a:r>
            <a:endParaRPr lang="zh-CN" altLang="en-US" sz="2400" b="0" dirty="0">
              <a:solidFill>
                <a:srgbClr val="FF0000"/>
              </a:solidFill>
            </a:endParaRPr>
          </a:p>
        </p:txBody>
      </p:sp>
      <p:pic>
        <p:nvPicPr>
          <p:cNvPr id="6" name="图片 5"/>
          <p:cNvPicPr>
            <a:picLocks noChangeAspect="1"/>
          </p:cNvPicPr>
          <p:nvPr/>
        </p:nvPicPr>
        <p:blipFill>
          <a:blip r:embed="rId3"/>
          <a:stretch>
            <a:fillRect/>
          </a:stretch>
        </p:blipFill>
        <p:spPr>
          <a:xfrm>
            <a:off x="9570323" y="836712"/>
            <a:ext cx="1819048" cy="1666667"/>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3"/>
          <p:cNvSpPr>
            <a:spLocks noGrp="1" noChangeArrowheads="1"/>
          </p:cNvSpPr>
          <p:nvPr>
            <p:ph type="title"/>
          </p:nvPr>
        </p:nvSpPr>
        <p:spPr>
          <a:xfrm>
            <a:off x="767408" y="44624"/>
            <a:ext cx="6129338" cy="687387"/>
          </a:xfrm>
        </p:spPr>
        <p:txBody>
          <a:bodyPr/>
          <a:lstStyle/>
          <a:p>
            <a:r>
              <a:rPr lang="zh-CN" altLang="en-US" sz="3200" b="1" dirty="0">
                <a:latin typeface="华文新魏" panose="02010800040101010101" pitchFamily="2" charset="-122"/>
                <a:ea typeface="华文新魏" panose="02010800040101010101" pitchFamily="2" charset="-122"/>
              </a:rPr>
              <a:t>广度优先（层次次序）遍历</a:t>
            </a:r>
          </a:p>
        </p:txBody>
      </p:sp>
      <p:sp>
        <p:nvSpPr>
          <p:cNvPr id="270360" name="Rectangle 24"/>
          <p:cNvSpPr>
            <a:spLocks noGrp="1" noChangeArrowheads="1"/>
          </p:cNvSpPr>
          <p:nvPr>
            <p:ph idx="1"/>
          </p:nvPr>
        </p:nvSpPr>
        <p:spPr>
          <a:xfrm>
            <a:off x="307643" y="1000126"/>
            <a:ext cx="5140285" cy="4787900"/>
          </a:xfrm>
        </p:spPr>
        <p:txBody>
          <a:bodyPr>
            <a:normAutofit/>
          </a:bodyPr>
          <a:lstStyle/>
          <a:p>
            <a:pPr>
              <a:buClr>
                <a:srgbClr val="800080"/>
              </a:buClr>
              <a:buSzPct val="50000"/>
              <a:defRPr/>
            </a:pPr>
            <a:r>
              <a:rPr lang="zh-CN" altLang="zh-CN" b="1" dirty="0">
                <a:solidFill>
                  <a:srgbClr val="000099"/>
                </a:solidFill>
                <a:latin typeface="Times New Roman" panose="02020603050405020304" pitchFamily="18" charset="0"/>
                <a:ea typeface="仿宋_GB2312" pitchFamily="49" charset="-122"/>
              </a:rPr>
              <a:t>按广度优先次序遍历树的结果</a:t>
            </a:r>
            <a:endParaRPr lang="zh-CN" altLang="zh-CN" b="1" dirty="0">
              <a:solidFill>
                <a:srgbClr val="CC3300"/>
              </a:solidFill>
              <a:latin typeface="Times New Roman" panose="02020603050405020304" pitchFamily="18" charset="0"/>
              <a:ea typeface="仿宋_GB2312" pitchFamily="49" charset="-122"/>
            </a:endParaRPr>
          </a:p>
          <a:p>
            <a:pPr>
              <a:buClr>
                <a:srgbClr val="800080"/>
              </a:buClr>
              <a:buSzPct val="50000"/>
              <a:buFont typeface="Wingdings" panose="05000000000000000000" pitchFamily="2" charset="2"/>
              <a:buNone/>
              <a:defRPr/>
            </a:pPr>
            <a:r>
              <a:rPr lang="zh-CN" altLang="zh-CN" b="1" dirty="0">
                <a:solidFill>
                  <a:srgbClr val="CC3300"/>
                </a:solidFill>
                <a:latin typeface="Times New Roman" panose="02020603050405020304" pitchFamily="18" charset="0"/>
                <a:ea typeface="仿宋_GB2312" pitchFamily="49" charset="-122"/>
              </a:rPr>
              <a:t>       </a:t>
            </a:r>
            <a:r>
              <a:rPr lang="en-US" altLang="zh-CN" b="1" dirty="0">
                <a:solidFill>
                  <a:srgbClr val="CC3300"/>
                </a:solidFill>
                <a:latin typeface="Times New Roman" panose="02020603050405020304" pitchFamily="18" charset="0"/>
                <a:ea typeface="仿宋_GB2312" pitchFamily="49" charset="-122"/>
              </a:rPr>
              <a:t>ABCDEFG</a:t>
            </a:r>
          </a:p>
          <a:p>
            <a:pPr>
              <a:buClr>
                <a:srgbClr val="800080"/>
              </a:buClr>
              <a:buSzPct val="50000"/>
              <a:defRPr/>
            </a:pPr>
            <a:r>
              <a:rPr lang="zh-CN" altLang="en-US" b="1" dirty="0">
                <a:latin typeface="Times New Roman" panose="02020603050405020304" pitchFamily="18" charset="0"/>
                <a:ea typeface="仿宋_GB2312" pitchFamily="49" charset="-122"/>
              </a:rPr>
              <a:t>遍历算法用到一个队列。</a:t>
            </a:r>
          </a:p>
          <a:p>
            <a:pPr>
              <a:buClr>
                <a:srgbClr val="800080"/>
              </a:buClr>
              <a:buSzPct val="50000"/>
              <a:defRPr/>
            </a:pPr>
            <a:endParaRPr lang="zh-CN" altLang="en-US" b="1" dirty="0">
              <a:latin typeface="Times New Roman" panose="02020603050405020304" pitchFamily="18" charset="0"/>
              <a:ea typeface="仿宋_GB2312" pitchFamily="49" charset="-122"/>
            </a:endParaRPr>
          </a:p>
        </p:txBody>
      </p:sp>
      <p:grpSp>
        <p:nvGrpSpPr>
          <p:cNvPr id="156676" name="Group 33"/>
          <p:cNvGrpSpPr>
            <a:grpSpLocks/>
          </p:cNvGrpSpPr>
          <p:nvPr/>
        </p:nvGrpSpPr>
        <p:grpSpPr bwMode="auto">
          <a:xfrm>
            <a:off x="767408" y="3212976"/>
            <a:ext cx="2514600" cy="3124200"/>
            <a:chOff x="3765" y="1003"/>
            <a:chExt cx="1584" cy="1968"/>
          </a:xfrm>
        </p:grpSpPr>
        <p:grpSp>
          <p:nvGrpSpPr>
            <p:cNvPr id="156677" name="Group 25"/>
            <p:cNvGrpSpPr>
              <a:grpSpLocks/>
            </p:cNvGrpSpPr>
            <p:nvPr/>
          </p:nvGrpSpPr>
          <p:grpSpPr bwMode="auto">
            <a:xfrm>
              <a:off x="3765" y="1003"/>
              <a:ext cx="1584" cy="1968"/>
              <a:chOff x="3792" y="2112"/>
              <a:chExt cx="1584" cy="1968"/>
            </a:xfrm>
          </p:grpSpPr>
          <p:sp>
            <p:nvSpPr>
              <p:cNvPr id="156681" name="Line 4"/>
              <p:cNvSpPr>
                <a:spLocks noChangeShapeType="1"/>
              </p:cNvSpPr>
              <p:nvPr/>
            </p:nvSpPr>
            <p:spPr bwMode="auto">
              <a:xfrm flipH="1">
                <a:off x="4896" y="3600"/>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82" name="Line 6"/>
              <p:cNvSpPr>
                <a:spLocks noChangeShapeType="1"/>
              </p:cNvSpPr>
              <p:nvPr/>
            </p:nvSpPr>
            <p:spPr bwMode="auto">
              <a:xfrm>
                <a:off x="3984" y="3120"/>
                <a:ext cx="288"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83" name="Line 7"/>
              <p:cNvSpPr>
                <a:spLocks noChangeShapeType="1"/>
              </p:cNvSpPr>
              <p:nvPr/>
            </p:nvSpPr>
            <p:spPr bwMode="auto">
              <a:xfrm flipH="1">
                <a:off x="3984" y="2352"/>
                <a:ext cx="672" cy="6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84" name="Line 8"/>
              <p:cNvSpPr>
                <a:spLocks noChangeShapeType="1"/>
              </p:cNvSpPr>
              <p:nvPr/>
            </p:nvSpPr>
            <p:spPr bwMode="auto">
              <a:xfrm>
                <a:off x="4416" y="2775"/>
                <a:ext cx="768" cy="72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85" name="Oval 9"/>
              <p:cNvSpPr>
                <a:spLocks noChangeArrowheads="1"/>
              </p:cNvSpPr>
              <p:nvPr/>
            </p:nvSpPr>
            <p:spPr bwMode="auto">
              <a:xfrm>
                <a:off x="4560" y="216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86" name="Oval 10"/>
              <p:cNvSpPr>
                <a:spLocks noChangeArrowheads="1"/>
              </p:cNvSpPr>
              <p:nvPr/>
            </p:nvSpPr>
            <p:spPr bwMode="auto">
              <a:xfrm>
                <a:off x="4176" y="254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87" name="Oval 11"/>
              <p:cNvSpPr>
                <a:spLocks noChangeArrowheads="1"/>
              </p:cNvSpPr>
              <p:nvPr/>
            </p:nvSpPr>
            <p:spPr bwMode="auto">
              <a:xfrm>
                <a:off x="5088" y="3399"/>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88" name="Oval 12"/>
              <p:cNvSpPr>
                <a:spLocks noChangeArrowheads="1"/>
              </p:cNvSpPr>
              <p:nvPr/>
            </p:nvSpPr>
            <p:spPr bwMode="auto">
              <a:xfrm>
                <a:off x="4656" y="297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89" name="Oval 13"/>
              <p:cNvSpPr>
                <a:spLocks noChangeArrowheads="1"/>
              </p:cNvSpPr>
              <p:nvPr/>
            </p:nvSpPr>
            <p:spPr bwMode="auto">
              <a:xfrm>
                <a:off x="3792" y="2928"/>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90" name="Text Box 14"/>
              <p:cNvSpPr txBox="1">
                <a:spLocks noChangeArrowheads="1"/>
              </p:cNvSpPr>
              <p:nvPr/>
            </p:nvSpPr>
            <p:spPr bwMode="auto">
              <a:xfrm>
                <a:off x="4570" y="2112"/>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56691" name="Text Box 15"/>
              <p:cNvSpPr txBox="1">
                <a:spLocks noChangeArrowheads="1"/>
              </p:cNvSpPr>
              <p:nvPr/>
            </p:nvSpPr>
            <p:spPr bwMode="auto">
              <a:xfrm>
                <a:off x="4199" y="2505"/>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56692" name="Text Box 16"/>
              <p:cNvSpPr txBox="1">
                <a:spLocks noChangeArrowheads="1"/>
              </p:cNvSpPr>
              <p:nvPr/>
            </p:nvSpPr>
            <p:spPr bwMode="auto">
              <a:xfrm>
                <a:off x="4656" y="2937"/>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56693" name="Text Box 17"/>
              <p:cNvSpPr txBox="1">
                <a:spLocks noChangeArrowheads="1"/>
              </p:cNvSpPr>
              <p:nvPr/>
            </p:nvSpPr>
            <p:spPr bwMode="auto">
              <a:xfrm>
                <a:off x="3808" y="2889"/>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56694" name="Text Box 18"/>
              <p:cNvSpPr txBox="1">
                <a:spLocks noChangeArrowheads="1"/>
              </p:cNvSpPr>
              <p:nvPr/>
            </p:nvSpPr>
            <p:spPr bwMode="auto">
              <a:xfrm>
                <a:off x="5098" y="3360"/>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56695" name="Oval 19"/>
              <p:cNvSpPr>
                <a:spLocks noChangeArrowheads="1"/>
              </p:cNvSpPr>
              <p:nvPr/>
            </p:nvSpPr>
            <p:spPr bwMode="auto">
              <a:xfrm>
                <a:off x="4704" y="379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96" name="Text Box 20"/>
              <p:cNvSpPr txBox="1">
                <a:spLocks noChangeArrowheads="1"/>
              </p:cNvSpPr>
              <p:nvPr/>
            </p:nvSpPr>
            <p:spPr bwMode="auto">
              <a:xfrm>
                <a:off x="4708" y="3753"/>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
            <p:nvSpPr>
              <p:cNvPr id="156697" name="Oval 21"/>
              <p:cNvSpPr>
                <a:spLocks noChangeArrowheads="1"/>
              </p:cNvSpPr>
              <p:nvPr/>
            </p:nvSpPr>
            <p:spPr bwMode="auto">
              <a:xfrm>
                <a:off x="4224" y="336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6698" name="Text Box 22"/>
              <p:cNvSpPr txBox="1">
                <a:spLocks noChangeArrowheads="1"/>
              </p:cNvSpPr>
              <p:nvPr/>
            </p:nvSpPr>
            <p:spPr bwMode="auto">
              <a:xfrm>
                <a:off x="4246" y="3360"/>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grpSp>
        <p:sp>
          <p:nvSpPr>
            <p:cNvPr id="156678" name="Freeform 26"/>
            <p:cNvSpPr>
              <a:spLocks/>
            </p:cNvSpPr>
            <p:nvPr/>
          </p:nvSpPr>
          <p:spPr bwMode="auto">
            <a:xfrm>
              <a:off x="4600" y="1434"/>
              <a:ext cx="639" cy="794"/>
            </a:xfrm>
            <a:custGeom>
              <a:avLst/>
              <a:gdLst>
                <a:gd name="T0" fmla="*/ 94 w 639"/>
                <a:gd name="T1" fmla="*/ 0 h 794"/>
                <a:gd name="T2" fmla="*/ 4 w 639"/>
                <a:gd name="T3" fmla="*/ 159 h 794"/>
                <a:gd name="T4" fmla="*/ 72 w 639"/>
                <a:gd name="T5" fmla="*/ 295 h 794"/>
                <a:gd name="T6" fmla="*/ 298 w 639"/>
                <a:gd name="T7" fmla="*/ 363 h 794"/>
                <a:gd name="T8" fmla="*/ 412 w 639"/>
                <a:gd name="T9" fmla="*/ 499 h 794"/>
                <a:gd name="T10" fmla="*/ 435 w 639"/>
                <a:gd name="T11" fmla="*/ 613 h 794"/>
                <a:gd name="T12" fmla="*/ 639 w 639"/>
                <a:gd name="T13" fmla="*/ 794 h 7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39" h="794">
                  <a:moveTo>
                    <a:pt x="94" y="0"/>
                  </a:moveTo>
                  <a:cubicBezTo>
                    <a:pt x="51" y="55"/>
                    <a:pt x="8" y="110"/>
                    <a:pt x="4" y="159"/>
                  </a:cubicBezTo>
                  <a:cubicBezTo>
                    <a:pt x="0" y="208"/>
                    <a:pt x="23" y="261"/>
                    <a:pt x="72" y="295"/>
                  </a:cubicBezTo>
                  <a:cubicBezTo>
                    <a:pt x="121" y="329"/>
                    <a:pt x="241" y="329"/>
                    <a:pt x="298" y="363"/>
                  </a:cubicBezTo>
                  <a:cubicBezTo>
                    <a:pt x="355" y="397"/>
                    <a:pt x="389" y="457"/>
                    <a:pt x="412" y="499"/>
                  </a:cubicBezTo>
                  <a:cubicBezTo>
                    <a:pt x="435" y="541"/>
                    <a:pt x="397" y="564"/>
                    <a:pt x="435" y="613"/>
                  </a:cubicBezTo>
                  <a:cubicBezTo>
                    <a:pt x="473" y="662"/>
                    <a:pt x="605" y="764"/>
                    <a:pt x="639" y="794"/>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6679" name="Freeform 31"/>
            <p:cNvSpPr>
              <a:spLocks/>
            </p:cNvSpPr>
            <p:nvPr/>
          </p:nvSpPr>
          <p:spPr bwMode="auto">
            <a:xfrm>
              <a:off x="4127" y="1778"/>
              <a:ext cx="840" cy="654"/>
            </a:xfrm>
            <a:custGeom>
              <a:avLst/>
              <a:gdLst>
                <a:gd name="T0" fmla="*/ 840 w 840"/>
                <a:gd name="T1" fmla="*/ 654 h 654"/>
                <a:gd name="T2" fmla="*/ 726 w 840"/>
                <a:gd name="T3" fmla="*/ 518 h 654"/>
                <a:gd name="T4" fmla="*/ 545 w 840"/>
                <a:gd name="T5" fmla="*/ 450 h 654"/>
                <a:gd name="T6" fmla="*/ 431 w 840"/>
                <a:gd name="T7" fmla="*/ 314 h 654"/>
                <a:gd name="T8" fmla="*/ 409 w 840"/>
                <a:gd name="T9" fmla="*/ 155 h 654"/>
                <a:gd name="T10" fmla="*/ 273 w 840"/>
                <a:gd name="T11" fmla="*/ 19 h 654"/>
                <a:gd name="T12" fmla="*/ 68 w 840"/>
                <a:gd name="T13" fmla="*/ 42 h 654"/>
                <a:gd name="T14" fmla="*/ 0 w 840"/>
                <a:gd name="T15" fmla="*/ 155 h 65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40" h="654">
                  <a:moveTo>
                    <a:pt x="840" y="654"/>
                  </a:moveTo>
                  <a:cubicBezTo>
                    <a:pt x="807" y="603"/>
                    <a:pt x="775" y="552"/>
                    <a:pt x="726" y="518"/>
                  </a:cubicBezTo>
                  <a:cubicBezTo>
                    <a:pt x="677" y="484"/>
                    <a:pt x="594" y="484"/>
                    <a:pt x="545" y="450"/>
                  </a:cubicBezTo>
                  <a:cubicBezTo>
                    <a:pt x="496" y="416"/>
                    <a:pt x="454" y="363"/>
                    <a:pt x="431" y="314"/>
                  </a:cubicBezTo>
                  <a:cubicBezTo>
                    <a:pt x="408" y="265"/>
                    <a:pt x="435" y="204"/>
                    <a:pt x="409" y="155"/>
                  </a:cubicBezTo>
                  <a:cubicBezTo>
                    <a:pt x="383" y="106"/>
                    <a:pt x="330" y="38"/>
                    <a:pt x="273" y="19"/>
                  </a:cubicBezTo>
                  <a:cubicBezTo>
                    <a:pt x="216" y="0"/>
                    <a:pt x="113" y="19"/>
                    <a:pt x="68" y="42"/>
                  </a:cubicBezTo>
                  <a:cubicBezTo>
                    <a:pt x="23" y="65"/>
                    <a:pt x="11" y="136"/>
                    <a:pt x="0" y="155"/>
                  </a:cubicBezTo>
                </a:path>
              </a:pathLst>
            </a:custGeom>
            <a:noFill/>
            <a:ln w="25400" cap="flat">
              <a:solidFill>
                <a:srgbClr val="008000"/>
              </a:solidFill>
              <a:prstDash val="dash"/>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6680" name="Freeform 32"/>
            <p:cNvSpPr>
              <a:spLocks/>
            </p:cNvSpPr>
            <p:nvPr/>
          </p:nvSpPr>
          <p:spPr bwMode="auto">
            <a:xfrm rot="-346687">
              <a:off x="4150" y="1979"/>
              <a:ext cx="748" cy="673"/>
            </a:xfrm>
            <a:custGeom>
              <a:avLst/>
              <a:gdLst>
                <a:gd name="T0" fmla="*/ 0 w 748"/>
                <a:gd name="T1" fmla="*/ 0 h 651"/>
                <a:gd name="T2" fmla="*/ 136 w 748"/>
                <a:gd name="T3" fmla="*/ 254 h 651"/>
                <a:gd name="T4" fmla="*/ 272 w 748"/>
                <a:gd name="T5" fmla="*/ 290 h 651"/>
                <a:gd name="T6" fmla="*/ 363 w 748"/>
                <a:gd name="T7" fmla="*/ 432 h 651"/>
                <a:gd name="T8" fmla="*/ 408 w 748"/>
                <a:gd name="T9" fmla="*/ 650 h 651"/>
                <a:gd name="T10" fmla="*/ 567 w 748"/>
                <a:gd name="T11" fmla="*/ 976 h 651"/>
                <a:gd name="T12" fmla="*/ 748 w 748"/>
                <a:gd name="T13" fmla="*/ 1011 h 65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48" h="651">
                  <a:moveTo>
                    <a:pt x="0" y="0"/>
                  </a:moveTo>
                  <a:cubicBezTo>
                    <a:pt x="45" y="64"/>
                    <a:pt x="91" y="129"/>
                    <a:pt x="136" y="159"/>
                  </a:cubicBezTo>
                  <a:cubicBezTo>
                    <a:pt x="181" y="189"/>
                    <a:pt x="234" y="163"/>
                    <a:pt x="272" y="182"/>
                  </a:cubicBezTo>
                  <a:cubicBezTo>
                    <a:pt x="310" y="201"/>
                    <a:pt x="340" y="235"/>
                    <a:pt x="363" y="272"/>
                  </a:cubicBezTo>
                  <a:cubicBezTo>
                    <a:pt x="386" y="309"/>
                    <a:pt x="374" y="351"/>
                    <a:pt x="408" y="408"/>
                  </a:cubicBezTo>
                  <a:cubicBezTo>
                    <a:pt x="442" y="465"/>
                    <a:pt x="510" y="575"/>
                    <a:pt x="567" y="613"/>
                  </a:cubicBezTo>
                  <a:cubicBezTo>
                    <a:pt x="624" y="651"/>
                    <a:pt x="718" y="631"/>
                    <a:pt x="748" y="635"/>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7" name="Rectangle 4"/>
          <p:cNvSpPr txBox="1">
            <a:spLocks noChangeArrowheads="1"/>
          </p:cNvSpPr>
          <p:nvPr/>
        </p:nvSpPr>
        <p:spPr>
          <a:xfrm>
            <a:off x="5499248" y="945976"/>
            <a:ext cx="6717432" cy="58674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05000"/>
              </a:lnSpc>
              <a:spcBef>
                <a:spcPct val="500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仿宋_GB2312" pitchFamily="49" charset="-122"/>
              </a:rPr>
              <a:t>template &lt;class T&gt; </a:t>
            </a:r>
          </a:p>
          <a:p>
            <a:pPr fontAlgn="auto">
              <a:lnSpc>
                <a:spcPct val="105000"/>
              </a:lnSpc>
              <a:spcBef>
                <a:spcPct val="500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仿宋_GB2312" pitchFamily="49" charset="-122"/>
              </a:rPr>
              <a:t>void </a:t>
            </a:r>
            <a:r>
              <a:rPr kumimoji="0" lang="en-US" altLang="zh-CN" sz="2000" b="0" dirty="0" smtClean="0">
                <a:latin typeface="Times New Roman" panose="02020603050405020304" pitchFamily="18" charset="0"/>
                <a:ea typeface="仿宋_GB2312" pitchFamily="49" charset="-122"/>
              </a:rPr>
              <a:t>Tree</a:t>
            </a:r>
            <a:r>
              <a:rPr kumimoji="0" lang="en-US" altLang="zh-CN" sz="2000" b="1" dirty="0" smtClean="0">
                <a:latin typeface="Times New Roman" panose="02020603050405020304" pitchFamily="18" charset="0"/>
                <a:ea typeface="仿宋_GB2312" pitchFamily="49" charset="-122"/>
              </a:rPr>
              <a:t>&lt;T&gt;::</a:t>
            </a:r>
            <a:r>
              <a:rPr kumimoji="0" lang="en-US" altLang="zh-CN" sz="2000" b="0" dirty="0" err="1" smtClean="0">
                <a:latin typeface="Times New Roman" panose="02020603050405020304" pitchFamily="18" charset="0"/>
                <a:ea typeface="仿宋_GB2312" pitchFamily="49" charset="-122"/>
              </a:rPr>
              <a:t>LevelOrder</a:t>
            </a:r>
            <a:r>
              <a:rPr kumimoji="0" lang="en-US" altLang="zh-CN" sz="2000" b="0" dirty="0" smtClean="0">
                <a:latin typeface="Times New Roman" panose="02020603050405020304" pitchFamily="18" charset="0"/>
                <a:ea typeface="仿宋_GB2312" pitchFamily="49" charset="-122"/>
              </a:rPr>
              <a:t>(</a:t>
            </a:r>
            <a:r>
              <a:rPr kumimoji="0" lang="en-US" altLang="zh-CN" sz="2000" b="1" dirty="0" smtClean="0">
                <a:latin typeface="Times New Roman" panose="02020603050405020304" pitchFamily="18" charset="0"/>
              </a:rPr>
              <a:t>void</a:t>
            </a:r>
            <a:r>
              <a:rPr kumimoji="0" lang="en-US" altLang="zh-CN" sz="2000" b="0" dirty="0" smtClean="0">
                <a:latin typeface="Times New Roman" panose="02020603050405020304" pitchFamily="18" charset="0"/>
              </a:rPr>
              <a:t> (*visit) (</a:t>
            </a:r>
            <a:r>
              <a:rPr kumimoji="0" lang="en-US" altLang="zh-CN" sz="2000" b="0" dirty="0" err="1" smtClean="0">
                <a:latin typeface="Times New Roman" panose="02020603050405020304" pitchFamily="18" charset="0"/>
              </a:rPr>
              <a:t>BinTreeNode</a:t>
            </a:r>
            <a:r>
              <a:rPr kumimoji="0" lang="en-US" altLang="zh-CN" sz="2000" b="1" dirty="0" smtClean="0">
                <a:latin typeface="Times New Roman" panose="02020603050405020304" pitchFamily="18" charset="0"/>
              </a:rPr>
              <a:t>&lt;</a:t>
            </a:r>
            <a:r>
              <a:rPr kumimoji="0" lang="en-US" altLang="zh-CN" sz="2000" b="0" dirty="0" smtClean="0">
                <a:latin typeface="Times New Roman" panose="02020603050405020304" pitchFamily="18" charset="0"/>
              </a:rPr>
              <a:t>T</a:t>
            </a:r>
            <a:r>
              <a:rPr kumimoji="0" lang="en-US" altLang="zh-CN" sz="2000" b="1" dirty="0" smtClean="0">
                <a:latin typeface="Times New Roman" panose="02020603050405020304" pitchFamily="18" charset="0"/>
              </a:rPr>
              <a:t>&gt;</a:t>
            </a:r>
            <a:r>
              <a:rPr kumimoji="0" lang="en-US" altLang="zh-CN" sz="2000" b="0" dirty="0" smtClean="0">
                <a:latin typeface="Times New Roman" panose="02020603050405020304" pitchFamily="18" charset="0"/>
              </a:rPr>
              <a:t> *t)</a:t>
            </a:r>
            <a:r>
              <a:rPr kumimoji="0" lang="en-US" altLang="zh-CN" sz="2000" b="0" dirty="0" smtClean="0">
                <a:latin typeface="Times New Roman" panose="02020603050405020304" pitchFamily="18" charset="0"/>
                <a:ea typeface="仿宋_GB2312" pitchFamily="49" charset="-122"/>
              </a:rPr>
              <a:t> ) </a:t>
            </a:r>
            <a:r>
              <a:rPr kumimoji="0" lang="en-US" altLang="zh-CN" sz="2000" b="1" dirty="0" smtClean="0">
                <a:latin typeface="Times New Roman" panose="02020603050405020304" pitchFamily="18" charset="0"/>
                <a:ea typeface="仿宋_GB2312" pitchFamily="49" charset="-122"/>
              </a:rPr>
              <a:t>{</a:t>
            </a:r>
            <a:endParaRPr kumimoji="0" lang="en-US" altLang="zh-CN" sz="2000" b="0" dirty="0" smtClean="0">
              <a:latin typeface="Times New Roman" panose="02020603050405020304" pitchFamily="18" charset="0"/>
              <a:ea typeface="仿宋_GB2312" pitchFamily="49" charset="-122"/>
            </a:endParaRPr>
          </a:p>
          <a:p>
            <a:pPr fontAlgn="auto">
              <a:lnSpc>
                <a:spcPct val="105000"/>
              </a:lnSpc>
              <a:spcBef>
                <a:spcPct val="5000"/>
              </a:spcBef>
              <a:spcAft>
                <a:spcPts val="0"/>
              </a:spcAft>
              <a:buFont typeface="Wingdings" panose="05000000000000000000" pitchFamily="2" charset="2"/>
              <a:buNone/>
              <a:defRPr/>
            </a:pP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按广度优先次序分层遍历树</a:t>
            </a:r>
            <a:r>
              <a:rPr kumimoji="0" lang="en-US" altLang="zh-CN" sz="2000" b="0" dirty="0" smtClean="0">
                <a:solidFill>
                  <a:schemeClr val="tx2"/>
                </a:solidFill>
                <a:latin typeface="Times New Roman" panose="02020603050405020304" pitchFamily="18" charset="0"/>
                <a:ea typeface="隶书" panose="02010509060101010101" pitchFamily="49" charset="-122"/>
              </a:rPr>
              <a:t>, </a:t>
            </a:r>
            <a:r>
              <a:rPr kumimoji="0" lang="zh-CN" altLang="en-US" sz="2000" b="0" dirty="0" smtClean="0">
                <a:solidFill>
                  <a:schemeClr val="tx2"/>
                </a:solidFill>
                <a:latin typeface="Times New Roman" panose="02020603050405020304" pitchFamily="18" charset="0"/>
                <a:ea typeface="隶书" panose="02010509060101010101" pitchFamily="49" charset="-122"/>
              </a:rPr>
              <a:t>树的根结点是当前指针</a:t>
            </a:r>
            <a:r>
              <a:rPr kumimoji="0" lang="en-US" altLang="zh-CN" sz="2000" b="0" dirty="0" smtClean="0">
                <a:solidFill>
                  <a:schemeClr val="tx2"/>
                </a:solidFill>
                <a:latin typeface="Times New Roman" panose="02020603050405020304" pitchFamily="18" charset="0"/>
                <a:ea typeface="隶书" panose="02010509060101010101" pitchFamily="49" charset="-122"/>
              </a:rPr>
              <a:t>current</a:t>
            </a:r>
            <a:r>
              <a:rPr kumimoji="0" lang="zh-CN" altLang="en-US" sz="2000" b="0" dirty="0" smtClean="0">
                <a:solidFill>
                  <a:srgbClr val="CC3300"/>
                </a:solidFill>
                <a:latin typeface="Times New Roman" panose="02020603050405020304" pitchFamily="18" charset="0"/>
                <a:ea typeface="仿宋_GB2312" pitchFamily="49" charset="-122"/>
              </a:rPr>
              <a:t>   </a:t>
            </a:r>
          </a:p>
          <a:p>
            <a:pPr fontAlgn="auto">
              <a:spcBef>
                <a:spcPct val="0"/>
              </a:spcBef>
              <a:spcAft>
                <a:spcPts val="0"/>
              </a:spcAft>
              <a:buSzTx/>
              <a:buFont typeface="Wingdings" panose="05000000000000000000" pitchFamily="2" charset="2"/>
              <a:buNone/>
              <a:defRPr/>
            </a:pPr>
            <a:r>
              <a:rPr kumimoji="0" lang="en-US" altLang="zh-CN" sz="2000" b="0" dirty="0" smtClean="0">
                <a:latin typeface="Times New Roman" panose="02020603050405020304" pitchFamily="18" charset="0"/>
                <a:ea typeface="隶书" panose="02010509060101010101" pitchFamily="49" charset="-122"/>
              </a:rPr>
              <a:t>     Queue&lt;</a:t>
            </a:r>
            <a:r>
              <a:rPr kumimoji="0" lang="en-US" altLang="zh-CN" sz="2000" b="0" dirty="0" err="1" smtClean="0">
                <a:latin typeface="Times New Roman" panose="02020603050405020304" pitchFamily="18" charset="0"/>
                <a:ea typeface="隶书" panose="02010509060101010101" pitchFamily="49" charset="-122"/>
              </a:rPr>
              <a:t>TreeNode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&gt;</a:t>
            </a:r>
            <a:r>
              <a:rPr kumimoji="0" lang="en-US" altLang="zh-CN" sz="2000" b="0" dirty="0" smtClean="0">
                <a:latin typeface="Times New Roman" panose="02020603050405020304" pitchFamily="18" charset="0"/>
                <a:ea typeface="隶书" panose="02010509060101010101" pitchFamily="49" charset="-122"/>
              </a:rPr>
              <a:t>*&gt; Q</a:t>
            </a:r>
            <a:r>
              <a:rPr kumimoji="0" lang="en-US" altLang="zh-CN" sz="2000" b="1" dirty="0" smtClean="0">
                <a:latin typeface="Times New Roman" panose="02020603050405020304" pitchFamily="18" charset="0"/>
                <a:ea typeface="隶书" panose="02010509060101010101" pitchFamily="49" charset="-122"/>
              </a:rPr>
              <a:t>;</a:t>
            </a:r>
          </a:p>
          <a:p>
            <a:pPr fontAlgn="auto">
              <a:spcBef>
                <a:spcPct val="0"/>
              </a:spcBef>
              <a:spcAft>
                <a:spcPts val="0"/>
              </a:spcAft>
              <a:buSzTx/>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TreeNode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&gt;</a:t>
            </a:r>
            <a:r>
              <a:rPr kumimoji="0" lang="en-US" altLang="zh-CN" sz="2000" b="0" dirty="0" smtClean="0">
                <a:latin typeface="Times New Roman" panose="02020603050405020304" pitchFamily="18" charset="0"/>
                <a:ea typeface="隶书" panose="02010509060101010101" pitchFamily="49" charset="-122"/>
              </a:rPr>
              <a:t> *p</a:t>
            </a:r>
            <a:r>
              <a:rPr kumimoji="0" lang="en-US" altLang="zh-CN" sz="2000" b="1" dirty="0" smtClean="0">
                <a:latin typeface="Times New Roman" panose="02020603050405020304" pitchFamily="18" charset="0"/>
                <a:ea typeface="隶书" panose="02010509060101010101" pitchFamily="49" charset="-122"/>
              </a:rPr>
              <a:t>;</a:t>
            </a:r>
            <a:endParaRPr kumimoji="0" lang="en-US" altLang="zh-CN" sz="2000" b="0" dirty="0" smtClean="0">
              <a:latin typeface="Times New Roman" panose="02020603050405020304" pitchFamily="18" charset="0"/>
              <a:ea typeface="隶书" panose="02010509060101010101" pitchFamily="49" charset="-122"/>
            </a:endParaRPr>
          </a:p>
          <a:p>
            <a:pPr fontAlgn="auto">
              <a:spcBef>
                <a:spcPct val="0"/>
              </a:spcBef>
              <a:spcAft>
                <a:spcPts val="0"/>
              </a:spcAft>
              <a:buSzTx/>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     if </a:t>
            </a:r>
            <a:r>
              <a:rPr kumimoji="0" lang="en-US" altLang="zh-CN" sz="2000" b="0" dirty="0" smtClean="0">
                <a:latin typeface="Times New Roman" panose="02020603050405020304" pitchFamily="18" charset="0"/>
                <a:ea typeface="隶书" panose="02010509060101010101" pitchFamily="49" charset="-122"/>
              </a:rPr>
              <a:t>(current != NULL) </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树不空</a:t>
            </a:r>
            <a:r>
              <a:rPr kumimoji="0" lang="zh-CN" altLang="en-US" sz="2000" b="1" dirty="0" smtClean="0">
                <a:latin typeface="Times New Roman" panose="02020603050405020304" pitchFamily="18" charset="0"/>
                <a:ea typeface="隶书" panose="02010509060101010101" pitchFamily="49" charset="-122"/>
              </a:rPr>
              <a:t> </a:t>
            </a:r>
            <a:endParaRPr kumimoji="0" lang="zh-CN" altLang="en-US" sz="2000" b="0" dirty="0" smtClean="0">
              <a:latin typeface="Times New Roman" panose="02020603050405020304" pitchFamily="18" charset="0"/>
              <a:ea typeface="隶书" panose="02010509060101010101" pitchFamily="49" charset="-122"/>
            </a:endParaRPr>
          </a:p>
          <a:p>
            <a:pPr fontAlgn="auto">
              <a:spcBef>
                <a:spcPct val="0"/>
              </a:spcBef>
              <a:spcAft>
                <a:spcPts val="0"/>
              </a:spcAft>
              <a:buSzTx/>
              <a:buFont typeface="Wingdings" panose="05000000000000000000" pitchFamily="2" charset="2"/>
              <a:buNone/>
              <a:defRPr/>
            </a:pPr>
            <a:r>
              <a:rPr kumimoji="0" lang="zh-CN" altLang="en-US" sz="2000" b="0"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p = current</a:t>
            </a:r>
            <a:r>
              <a:rPr kumimoji="0" lang="en-US" altLang="zh-CN" sz="2000" b="1" dirty="0" smtClean="0">
                <a:latin typeface="Times New Roman" panose="02020603050405020304" pitchFamily="18" charset="0"/>
                <a:ea typeface="隶书" panose="02010509060101010101" pitchFamily="49" charset="-122"/>
              </a:rPr>
              <a:t>;</a:t>
            </a: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保存当前指针</a:t>
            </a:r>
          </a:p>
          <a:p>
            <a:pPr fontAlgn="auto">
              <a:spcBef>
                <a:spcPct val="0"/>
              </a:spcBef>
              <a:spcAft>
                <a:spcPts val="0"/>
              </a:spcAft>
              <a:buSzTx/>
              <a:buFont typeface="Wingdings" panose="05000000000000000000" pitchFamily="2" charset="2"/>
              <a:buNone/>
              <a:defRPr/>
            </a:pPr>
            <a:r>
              <a:rPr kumimoji="0" lang="zh-CN" altLang="en-US" sz="2000" b="0"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Q.EnQueue</a:t>
            </a:r>
            <a:r>
              <a:rPr kumimoji="0" lang="en-US" altLang="zh-CN" sz="2000" b="0" dirty="0" smtClean="0">
                <a:latin typeface="Times New Roman" panose="02020603050405020304" pitchFamily="18" charset="0"/>
                <a:ea typeface="隶书" panose="02010509060101010101" pitchFamily="49" charset="-122"/>
              </a:rPr>
              <a:t> (current)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根结点进队列</a:t>
            </a:r>
          </a:p>
          <a:p>
            <a:pPr fontAlgn="auto">
              <a:spcBef>
                <a:spcPct val="0"/>
              </a:spcBef>
              <a:spcAft>
                <a:spcPts val="0"/>
              </a:spcAft>
              <a:buSzTx/>
              <a:buFont typeface="Wingdings" panose="05000000000000000000" pitchFamily="2" charset="2"/>
              <a:buNone/>
              <a:defRPr/>
            </a:pPr>
            <a:r>
              <a:rPr kumimoji="0" lang="zh-CN" altLang="en-US" sz="2000" b="0"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while </a:t>
            </a:r>
            <a:r>
              <a:rPr kumimoji="0" lang="en-US" altLang="zh-CN" sz="2000" b="0" dirty="0" smtClean="0">
                <a:latin typeface="Times New Roman" panose="02020603050405020304" pitchFamily="18" charset="0"/>
                <a:ea typeface="隶书" panose="02010509060101010101" pitchFamily="49" charset="-122"/>
              </a:rPr>
              <a:t>(!</a:t>
            </a:r>
            <a:r>
              <a:rPr kumimoji="0" lang="en-US" altLang="zh-CN" sz="2000" b="0" dirty="0" err="1" smtClean="0">
                <a:latin typeface="Times New Roman" panose="02020603050405020304" pitchFamily="18" charset="0"/>
                <a:ea typeface="隶书" panose="02010509060101010101" pitchFamily="49" charset="-122"/>
              </a:rPr>
              <a:t>Q.IsEmpty</a:t>
            </a: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 {</a:t>
            </a:r>
          </a:p>
          <a:p>
            <a:pPr fontAlgn="auto">
              <a:spcBef>
                <a:spcPct val="0"/>
              </a:spcBef>
              <a:spcAft>
                <a:spcPts val="0"/>
              </a:spcAft>
              <a:buSzTx/>
              <a:buFont typeface="Wingdings" panose="05000000000000000000" pitchFamily="2" charset="2"/>
              <a:buNone/>
              <a:defRPr/>
            </a:pP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Q.DeQueue</a:t>
            </a:r>
            <a:r>
              <a:rPr kumimoji="0" lang="en-US" altLang="zh-CN" sz="2000" b="0" dirty="0" smtClean="0">
                <a:latin typeface="Times New Roman" panose="02020603050405020304" pitchFamily="18" charset="0"/>
                <a:ea typeface="隶书" panose="02010509060101010101" pitchFamily="49" charset="-122"/>
              </a:rPr>
              <a:t> (current)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退出队列</a:t>
            </a:r>
          </a:p>
          <a:p>
            <a:pPr fontAlgn="auto">
              <a:spcBef>
                <a:spcPct val="0"/>
              </a:spcBef>
              <a:spcAft>
                <a:spcPts val="0"/>
              </a:spcAft>
              <a:buSzTx/>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visit (current)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访问之</a:t>
            </a:r>
            <a:endParaRPr kumimoji="0" lang="zh-CN" altLang="en-US" sz="2000" b="1" dirty="0" smtClean="0">
              <a:solidFill>
                <a:schemeClr val="tx2"/>
              </a:solidFill>
              <a:latin typeface="Times New Roman" panose="02020603050405020304" pitchFamily="18" charset="0"/>
              <a:ea typeface="隶书" panose="02010509060101010101" pitchFamily="49" charset="-122"/>
            </a:endParaRPr>
          </a:p>
          <a:p>
            <a:pPr lvl="2" fontAlgn="auto">
              <a:spcBef>
                <a:spcPct val="0"/>
              </a:spcBef>
              <a:spcAft>
                <a:spcPts val="0"/>
              </a:spcAft>
              <a:buFont typeface="Wingdings" panose="05000000000000000000" pitchFamily="2" charset="2"/>
              <a:buNone/>
              <a:defRPr/>
            </a:pPr>
            <a:r>
              <a:rPr kumimoji="0" lang="zh-CN" altLang="en-US" b="1" dirty="0" smtClean="0">
                <a:latin typeface="Times New Roman" panose="02020603050405020304" pitchFamily="18" charset="0"/>
                <a:ea typeface="隶书" panose="02010509060101010101" pitchFamily="49" charset="-122"/>
              </a:rPr>
              <a:t>     </a:t>
            </a:r>
            <a:r>
              <a:rPr kumimoji="0" lang="en-US" altLang="zh-CN" b="0" dirty="0" smtClean="0">
                <a:latin typeface="Times New Roman" panose="02020603050405020304" pitchFamily="18" charset="0"/>
                <a:ea typeface="隶书" panose="02010509060101010101" pitchFamily="49" charset="-122"/>
              </a:rPr>
              <a:t>current = current</a:t>
            </a:r>
            <a:r>
              <a:rPr kumimoji="0" lang="en-US" altLang="zh-CN" b="0" dirty="0" smtClean="0">
                <a:latin typeface="楷体_GB2312" pitchFamily="49" charset="-122"/>
              </a:rPr>
              <a:t>-&gt;</a:t>
            </a:r>
            <a:r>
              <a:rPr kumimoji="0" lang="en-US" altLang="zh-CN" b="0" dirty="0" err="1" smtClean="0">
                <a:latin typeface="Times New Roman" panose="02020603050405020304" pitchFamily="18" charset="0"/>
                <a:ea typeface="隶书" panose="02010509060101010101" pitchFamily="49" charset="-122"/>
              </a:rPr>
              <a:t>firstChild</a:t>
            </a:r>
            <a:r>
              <a:rPr kumimoji="0" lang="en-US" altLang="zh-CN" b="1" dirty="0" smtClean="0">
                <a:latin typeface="Times New Roman" panose="02020603050405020304" pitchFamily="18" charset="0"/>
                <a:ea typeface="隶书" panose="02010509060101010101" pitchFamily="49" charset="-122"/>
              </a:rPr>
              <a:t>;</a:t>
            </a:r>
          </a:p>
          <a:p>
            <a:pPr lvl="2" fontAlgn="auto">
              <a:spcBef>
                <a:spcPct val="0"/>
              </a:spcBef>
              <a:spcAft>
                <a:spcPts val="0"/>
              </a:spcAft>
              <a:buFont typeface="Wingdings" panose="05000000000000000000" pitchFamily="2" charset="2"/>
              <a:buNone/>
              <a:defRPr/>
            </a:pPr>
            <a:r>
              <a:rPr kumimoji="0" lang="en-US" altLang="zh-CN" b="1" dirty="0" smtClean="0">
                <a:latin typeface="Times New Roman" panose="02020603050405020304" pitchFamily="18" charset="0"/>
                <a:ea typeface="隶书" panose="02010509060101010101" pitchFamily="49" charset="-122"/>
              </a:rPr>
              <a:t>     while</a:t>
            </a:r>
            <a:r>
              <a:rPr kumimoji="0" lang="en-US" altLang="zh-CN" b="0" dirty="0" smtClean="0">
                <a:latin typeface="Times New Roman" panose="02020603050405020304" pitchFamily="18" charset="0"/>
                <a:ea typeface="隶书" panose="02010509060101010101" pitchFamily="49" charset="-122"/>
              </a:rPr>
              <a:t> (current != NULL) </a:t>
            </a:r>
            <a:r>
              <a:rPr kumimoji="0" lang="en-US" altLang="zh-CN" b="1" dirty="0" smtClean="0">
                <a:latin typeface="Times New Roman" panose="02020603050405020304" pitchFamily="18" charset="0"/>
                <a:ea typeface="隶书" panose="02010509060101010101" pitchFamily="49" charset="-122"/>
              </a:rPr>
              <a:t>{</a:t>
            </a:r>
            <a:r>
              <a:rPr kumimoji="0" lang="en-US" altLang="zh-CN" b="0" dirty="0" smtClean="0">
                <a:latin typeface="Times New Roman" panose="02020603050405020304" pitchFamily="18" charset="0"/>
                <a:ea typeface="隶书" panose="02010509060101010101" pitchFamily="49" charset="-122"/>
              </a:rPr>
              <a:t> </a:t>
            </a:r>
          </a:p>
          <a:p>
            <a:pPr lvl="3" fontAlgn="auto">
              <a:spcBef>
                <a:spcPct val="0"/>
              </a:spcBef>
              <a:spcAft>
                <a:spcPts val="0"/>
              </a:spcAft>
              <a:buFont typeface="Wingdings" panose="05000000000000000000" pitchFamily="2" charset="2"/>
              <a:buNone/>
              <a:defRPr/>
            </a:pPr>
            <a:r>
              <a:rPr kumimoji="0" lang="en-US" altLang="zh-CN" b="0" dirty="0" smtClean="0">
                <a:latin typeface="Times New Roman" panose="02020603050405020304" pitchFamily="18" charset="0"/>
                <a:ea typeface="隶书" panose="02010509060101010101" pitchFamily="49" charset="-122"/>
              </a:rPr>
              <a:t>     </a:t>
            </a:r>
            <a:r>
              <a:rPr kumimoji="0" lang="en-US" altLang="zh-CN" b="0" dirty="0" err="1" smtClean="0">
                <a:latin typeface="Times New Roman" panose="02020603050405020304" pitchFamily="18" charset="0"/>
                <a:ea typeface="隶书" panose="02010509060101010101" pitchFamily="49" charset="-122"/>
              </a:rPr>
              <a:t>Q.EnQueue</a:t>
            </a:r>
            <a:r>
              <a:rPr kumimoji="0" lang="en-US" altLang="zh-CN" b="0" dirty="0" smtClean="0">
                <a:latin typeface="Times New Roman" panose="02020603050405020304" pitchFamily="18" charset="0"/>
                <a:ea typeface="隶书" panose="02010509060101010101" pitchFamily="49" charset="-122"/>
              </a:rPr>
              <a:t> (current)</a:t>
            </a:r>
            <a:r>
              <a:rPr kumimoji="0" lang="en-US" altLang="zh-CN" b="1" dirty="0" smtClean="0">
                <a:latin typeface="Times New Roman" panose="02020603050405020304" pitchFamily="18" charset="0"/>
                <a:ea typeface="隶书" panose="02010509060101010101" pitchFamily="49" charset="-122"/>
              </a:rPr>
              <a:t>;</a:t>
            </a:r>
          </a:p>
          <a:p>
            <a:pPr lvl="3" fontAlgn="auto">
              <a:lnSpc>
                <a:spcPct val="105000"/>
              </a:lnSpc>
              <a:spcBef>
                <a:spcPct val="0"/>
              </a:spcBef>
              <a:spcAft>
                <a:spcPts val="0"/>
              </a:spcAft>
              <a:buFont typeface="Wingdings" panose="05000000000000000000" pitchFamily="2" charset="2"/>
              <a:buNone/>
              <a:defRPr/>
            </a:pPr>
            <a:r>
              <a:rPr kumimoji="0" lang="en-US" altLang="zh-CN" b="0" dirty="0" smtClean="0">
                <a:latin typeface="Times New Roman" panose="02020603050405020304" pitchFamily="18" charset="0"/>
                <a:ea typeface="隶书" panose="02010509060101010101" pitchFamily="49" charset="-122"/>
              </a:rPr>
              <a:t>     current = current</a:t>
            </a:r>
            <a:r>
              <a:rPr kumimoji="0" lang="en-US" altLang="zh-CN" b="0" dirty="0" smtClean="0">
                <a:latin typeface="楷体_GB2312" pitchFamily="49" charset="-122"/>
              </a:rPr>
              <a:t>-&gt;</a:t>
            </a:r>
            <a:r>
              <a:rPr kumimoji="0" lang="en-US" altLang="zh-CN" b="0" dirty="0" err="1" smtClean="0">
                <a:latin typeface="Times New Roman" panose="02020603050405020304" pitchFamily="18" charset="0"/>
                <a:ea typeface="隶书" panose="02010509060101010101" pitchFamily="49" charset="-122"/>
              </a:rPr>
              <a:t>nextSibling</a:t>
            </a:r>
            <a:r>
              <a:rPr kumimoji="0" lang="en-US" altLang="zh-CN" b="1" dirty="0" smtClean="0">
                <a:latin typeface="Times New Roman" panose="02020603050405020304" pitchFamily="18" charset="0"/>
                <a:ea typeface="隶书" panose="02010509060101010101" pitchFamily="49" charset="-122"/>
              </a:rPr>
              <a:t>;</a:t>
            </a:r>
          </a:p>
          <a:p>
            <a:pPr lvl="3" fontAlgn="auto">
              <a:lnSpc>
                <a:spcPct val="105000"/>
              </a:lnSpc>
              <a:spcBef>
                <a:spcPct val="0"/>
              </a:spcBef>
              <a:spcAft>
                <a:spcPts val="0"/>
              </a:spcAft>
              <a:buFont typeface="Wingdings" panose="05000000000000000000" pitchFamily="2" charset="2"/>
              <a:buNone/>
              <a:defRPr/>
            </a:pPr>
            <a:r>
              <a:rPr kumimoji="0" lang="en-US" altLang="zh-CN" b="1" dirty="0" smtClean="0">
                <a:latin typeface="Times New Roman" panose="02020603050405020304" pitchFamily="18" charset="0"/>
                <a:ea typeface="隶书" panose="02010509060101010101" pitchFamily="49" charset="-122"/>
              </a:rPr>
              <a:t>}</a:t>
            </a:r>
          </a:p>
          <a:p>
            <a:pPr fontAlgn="auto">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 	       }</a:t>
            </a:r>
          </a:p>
          <a:p>
            <a:pPr fontAlgn="auto">
              <a:spcAft>
                <a:spcPts val="0"/>
              </a:spcAft>
              <a:buFont typeface="Wingdings" panose="05000000000000000000" pitchFamily="2" charset="2"/>
              <a:buNone/>
              <a:defRPr/>
            </a:pPr>
            <a:r>
              <a:rPr kumimoji="0" lang="en-US" altLang="zh-CN" sz="2000" b="0" dirty="0" smtClean="0">
                <a:latin typeface="Times New Roman" panose="02020603050405020304" pitchFamily="18" charset="0"/>
                <a:ea typeface="隶书" panose="02010509060101010101" pitchFamily="49" charset="-122"/>
              </a:rPr>
              <a:t>           current = p</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恢复算法开始的当前指针</a:t>
            </a:r>
          </a:p>
          <a:p>
            <a:pPr fontAlgn="auto">
              <a:spcAft>
                <a:spcPts val="0"/>
              </a:spcAft>
              <a:buFont typeface="Wingdings" panose="05000000000000000000" pitchFamily="2" charset="2"/>
              <a:buNone/>
              <a:defRPr/>
            </a:pPr>
            <a:r>
              <a:rPr kumimoji="0" lang="zh-CN" altLang="en-US" sz="2000" b="0"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a:t>
            </a:r>
          </a:p>
          <a:p>
            <a:pPr fontAlgn="auto">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a:t>
            </a:r>
            <a:endParaRPr kumimoji="0" lang="en-US" altLang="zh-CN" sz="2000" b="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Rectangle 6"/>
          <p:cNvSpPr>
            <a:spLocks noGrp="1" noChangeArrowheads="1"/>
          </p:cNvSpPr>
          <p:nvPr>
            <p:ph type="title"/>
          </p:nvPr>
        </p:nvSpPr>
        <p:spPr>
          <a:xfrm>
            <a:off x="804069" y="55653"/>
            <a:ext cx="6275388" cy="612775"/>
          </a:xfrm>
        </p:spPr>
        <p:txBody>
          <a:bodyPr/>
          <a:lstStyle/>
          <a:p>
            <a:r>
              <a:rPr lang="zh-CN" altLang="en-US" sz="3200" b="1" dirty="0">
                <a:ea typeface="华文新魏" panose="02010800040101010101" pitchFamily="2" charset="-122"/>
              </a:rPr>
              <a:t>森林与二叉树的转换</a:t>
            </a:r>
          </a:p>
        </p:txBody>
      </p:sp>
      <p:sp>
        <p:nvSpPr>
          <p:cNvPr id="259077" name="Rectangle 5"/>
          <p:cNvSpPr>
            <a:spLocks noGrp="1" noChangeArrowheads="1"/>
          </p:cNvSpPr>
          <p:nvPr>
            <p:ph idx="1"/>
          </p:nvPr>
        </p:nvSpPr>
        <p:spPr>
          <a:xfrm>
            <a:off x="6023992" y="908720"/>
            <a:ext cx="5256584" cy="1512887"/>
          </a:xfrm>
        </p:spPr>
        <p:txBody>
          <a:bodyPr>
            <a:noAutofit/>
          </a:bodyPr>
          <a:lstStyle/>
          <a:p>
            <a:pPr>
              <a:lnSpc>
                <a:spcPct val="105000"/>
              </a:lnSpc>
              <a:spcBef>
                <a:spcPct val="5000"/>
              </a:spcBef>
              <a:buClr>
                <a:srgbClr val="800080"/>
              </a:buClr>
              <a:buSzPct val="50000"/>
              <a:defRPr/>
            </a:pPr>
            <a:r>
              <a:rPr lang="zh-CN" altLang="en-US" sz="2400" b="1" dirty="0">
                <a:latin typeface="Times New Roman" panose="02020603050405020304" pitchFamily="18" charset="0"/>
                <a:ea typeface="仿宋_GB2312" pitchFamily="49" charset="-122"/>
              </a:rPr>
              <a:t>将一般树化为二叉树表示就是用树的子女</a:t>
            </a:r>
            <a:r>
              <a:rPr lang="en-US" altLang="zh-CN" sz="2400" b="1" dirty="0">
                <a:latin typeface="Courier New" panose="02070309020205020404" pitchFamily="49" charset="0"/>
                <a:ea typeface="仿宋_GB2312" pitchFamily="49" charset="-122"/>
              </a:rPr>
              <a:t>-</a:t>
            </a:r>
            <a:r>
              <a:rPr lang="zh-CN" altLang="en-US" sz="2400" b="1" dirty="0">
                <a:latin typeface="Times New Roman" panose="02020603050405020304" pitchFamily="18" charset="0"/>
                <a:ea typeface="仿宋_GB2312" pitchFamily="49" charset="-122"/>
              </a:rPr>
              <a:t>兄弟表示来存储树的结构。</a:t>
            </a:r>
          </a:p>
          <a:p>
            <a:pPr>
              <a:lnSpc>
                <a:spcPct val="105000"/>
              </a:lnSpc>
              <a:spcBef>
                <a:spcPct val="5000"/>
              </a:spcBef>
              <a:buClr>
                <a:srgbClr val="800080"/>
              </a:buClr>
              <a:buSzPct val="50000"/>
              <a:defRPr/>
            </a:pPr>
            <a:r>
              <a:rPr lang="zh-CN" altLang="en-US" sz="2400" b="1" dirty="0">
                <a:latin typeface="Times New Roman" panose="02020603050405020304" pitchFamily="18" charset="0"/>
                <a:ea typeface="仿宋_GB2312" pitchFamily="49" charset="-122"/>
              </a:rPr>
              <a:t>森林与二叉树表示的转换可以借助树的二叉树表示来实现</a:t>
            </a:r>
          </a:p>
        </p:txBody>
      </p:sp>
      <p:sp>
        <p:nvSpPr>
          <p:cNvPr id="158724" name="Line 2"/>
          <p:cNvSpPr>
            <a:spLocks noChangeShapeType="1"/>
          </p:cNvSpPr>
          <p:nvPr/>
        </p:nvSpPr>
        <p:spPr bwMode="auto">
          <a:xfrm>
            <a:off x="8019479" y="2943894"/>
            <a:ext cx="2133600" cy="17526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25" name="Line 3"/>
          <p:cNvSpPr>
            <a:spLocks noChangeShapeType="1"/>
          </p:cNvSpPr>
          <p:nvPr/>
        </p:nvSpPr>
        <p:spPr bwMode="auto">
          <a:xfrm flipH="1">
            <a:off x="7943279" y="4453606"/>
            <a:ext cx="3810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26" name="Line 4"/>
          <p:cNvSpPr>
            <a:spLocks noChangeShapeType="1"/>
          </p:cNvSpPr>
          <p:nvPr/>
        </p:nvSpPr>
        <p:spPr bwMode="auto">
          <a:xfrm>
            <a:off x="4527104" y="1727869"/>
            <a:ext cx="228600" cy="533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27" name="Line 5"/>
          <p:cNvSpPr>
            <a:spLocks noChangeShapeType="1"/>
          </p:cNvSpPr>
          <p:nvPr/>
        </p:nvSpPr>
        <p:spPr bwMode="auto">
          <a:xfrm flipH="1">
            <a:off x="4146104" y="1727869"/>
            <a:ext cx="228600" cy="533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28" name="Line 6"/>
          <p:cNvSpPr>
            <a:spLocks noChangeShapeType="1"/>
          </p:cNvSpPr>
          <p:nvPr/>
        </p:nvSpPr>
        <p:spPr bwMode="auto">
          <a:xfrm>
            <a:off x="2469704" y="1727869"/>
            <a:ext cx="38100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29" name="Line 7"/>
          <p:cNvSpPr>
            <a:spLocks noChangeShapeType="1"/>
          </p:cNvSpPr>
          <p:nvPr/>
        </p:nvSpPr>
        <p:spPr bwMode="auto">
          <a:xfrm flipH="1">
            <a:off x="1936304" y="1727869"/>
            <a:ext cx="38100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0" name="Line 8"/>
          <p:cNvSpPr>
            <a:spLocks noChangeShapeType="1"/>
          </p:cNvSpPr>
          <p:nvPr/>
        </p:nvSpPr>
        <p:spPr bwMode="auto">
          <a:xfrm>
            <a:off x="4146104" y="2489869"/>
            <a:ext cx="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1" name="Line 9"/>
          <p:cNvSpPr>
            <a:spLocks noChangeShapeType="1"/>
          </p:cNvSpPr>
          <p:nvPr/>
        </p:nvSpPr>
        <p:spPr bwMode="auto">
          <a:xfrm>
            <a:off x="2926904" y="2489869"/>
            <a:ext cx="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2" name="Line 10"/>
          <p:cNvSpPr>
            <a:spLocks noChangeShapeType="1"/>
          </p:cNvSpPr>
          <p:nvPr/>
        </p:nvSpPr>
        <p:spPr bwMode="auto">
          <a:xfrm>
            <a:off x="3536504" y="1727869"/>
            <a:ext cx="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3" name="Line 11"/>
          <p:cNvSpPr>
            <a:spLocks noChangeShapeType="1"/>
          </p:cNvSpPr>
          <p:nvPr/>
        </p:nvSpPr>
        <p:spPr bwMode="auto">
          <a:xfrm>
            <a:off x="2393504" y="1727869"/>
            <a:ext cx="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4" name="Line 12"/>
          <p:cNvSpPr>
            <a:spLocks noChangeShapeType="1"/>
          </p:cNvSpPr>
          <p:nvPr/>
        </p:nvSpPr>
        <p:spPr bwMode="auto">
          <a:xfrm>
            <a:off x="2042667" y="4923506"/>
            <a:ext cx="990600" cy="914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5" name="Line 13"/>
          <p:cNvSpPr>
            <a:spLocks noChangeShapeType="1"/>
          </p:cNvSpPr>
          <p:nvPr/>
        </p:nvSpPr>
        <p:spPr bwMode="auto">
          <a:xfrm flipH="1">
            <a:off x="2652267" y="5990306"/>
            <a:ext cx="3810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6" name="Line 14"/>
          <p:cNvSpPr>
            <a:spLocks noChangeShapeType="1"/>
          </p:cNvSpPr>
          <p:nvPr/>
        </p:nvSpPr>
        <p:spPr bwMode="auto">
          <a:xfrm>
            <a:off x="4557267" y="5075906"/>
            <a:ext cx="381000" cy="304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7" name="Line 15"/>
          <p:cNvSpPr>
            <a:spLocks noChangeShapeType="1"/>
          </p:cNvSpPr>
          <p:nvPr/>
        </p:nvSpPr>
        <p:spPr bwMode="auto">
          <a:xfrm flipH="1">
            <a:off x="2042667" y="4466306"/>
            <a:ext cx="4572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38" name="Oval 16"/>
          <p:cNvSpPr>
            <a:spLocks noChangeArrowheads="1"/>
          </p:cNvSpPr>
          <p:nvPr/>
        </p:nvSpPr>
        <p:spPr bwMode="auto">
          <a:xfrm>
            <a:off x="1631504" y="2108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39" name="Oval 17"/>
          <p:cNvSpPr>
            <a:spLocks noChangeArrowheads="1"/>
          </p:cNvSpPr>
          <p:nvPr/>
        </p:nvSpPr>
        <p:spPr bwMode="auto">
          <a:xfrm>
            <a:off x="2164904" y="2108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0" name="Oval 18"/>
          <p:cNvSpPr>
            <a:spLocks noChangeArrowheads="1"/>
          </p:cNvSpPr>
          <p:nvPr/>
        </p:nvSpPr>
        <p:spPr bwMode="auto">
          <a:xfrm>
            <a:off x="2698304" y="2108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1" name="Oval 19"/>
          <p:cNvSpPr>
            <a:spLocks noChangeArrowheads="1"/>
          </p:cNvSpPr>
          <p:nvPr/>
        </p:nvSpPr>
        <p:spPr bwMode="auto">
          <a:xfrm>
            <a:off x="3307904" y="2108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2" name="Oval 20"/>
          <p:cNvSpPr>
            <a:spLocks noChangeArrowheads="1"/>
          </p:cNvSpPr>
          <p:nvPr/>
        </p:nvSpPr>
        <p:spPr bwMode="auto">
          <a:xfrm>
            <a:off x="3917504" y="2108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3" name="Oval 21"/>
          <p:cNvSpPr>
            <a:spLocks noChangeArrowheads="1"/>
          </p:cNvSpPr>
          <p:nvPr/>
        </p:nvSpPr>
        <p:spPr bwMode="auto">
          <a:xfrm>
            <a:off x="4527104" y="2108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4" name="Oval 22"/>
          <p:cNvSpPr>
            <a:spLocks noChangeArrowheads="1"/>
          </p:cNvSpPr>
          <p:nvPr/>
        </p:nvSpPr>
        <p:spPr bwMode="auto">
          <a:xfrm>
            <a:off x="2698304" y="2870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5" name="Oval 23"/>
          <p:cNvSpPr>
            <a:spLocks noChangeArrowheads="1"/>
          </p:cNvSpPr>
          <p:nvPr/>
        </p:nvSpPr>
        <p:spPr bwMode="auto">
          <a:xfrm>
            <a:off x="3917504" y="2870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6" name="Oval 24"/>
          <p:cNvSpPr>
            <a:spLocks noChangeArrowheads="1"/>
          </p:cNvSpPr>
          <p:nvPr/>
        </p:nvSpPr>
        <p:spPr bwMode="auto">
          <a:xfrm>
            <a:off x="2164904" y="1346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7" name="Oval 25"/>
          <p:cNvSpPr>
            <a:spLocks noChangeArrowheads="1"/>
          </p:cNvSpPr>
          <p:nvPr/>
        </p:nvSpPr>
        <p:spPr bwMode="auto">
          <a:xfrm>
            <a:off x="3307904" y="1346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8" name="Oval 26"/>
          <p:cNvSpPr>
            <a:spLocks noChangeArrowheads="1"/>
          </p:cNvSpPr>
          <p:nvPr/>
        </p:nvSpPr>
        <p:spPr bwMode="auto">
          <a:xfrm>
            <a:off x="4222304" y="1346869"/>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49" name="Text Box 27"/>
          <p:cNvSpPr txBox="1">
            <a:spLocks noChangeArrowheads="1"/>
          </p:cNvSpPr>
          <p:nvPr/>
        </p:nvSpPr>
        <p:spPr bwMode="auto">
          <a:xfrm>
            <a:off x="1766442" y="978897"/>
            <a:ext cx="2595454"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rgbClr val="CC0099"/>
                </a:solidFill>
                <a:latin typeface="Times New Roman" panose="02020603050405020304" pitchFamily="18" charset="0"/>
              </a:rPr>
              <a:t>T</a:t>
            </a:r>
            <a:r>
              <a:rPr lang="en-US" altLang="zh-CN" sz="2800" baseline="-25000">
                <a:solidFill>
                  <a:srgbClr val="CC0099"/>
                </a:solidFill>
                <a:latin typeface="Times New Roman" panose="02020603050405020304" pitchFamily="18" charset="0"/>
              </a:rPr>
              <a:t>1</a:t>
            </a:r>
            <a:r>
              <a:rPr lang="en-US" altLang="zh-CN" sz="2800">
                <a:solidFill>
                  <a:srgbClr val="CC0099"/>
                </a:solidFill>
                <a:latin typeface="Times New Roman" panose="02020603050405020304" pitchFamily="18" charset="0"/>
              </a:rPr>
              <a:t>        T</a:t>
            </a:r>
            <a:r>
              <a:rPr lang="en-US" altLang="zh-CN" sz="2800" baseline="-25000">
                <a:solidFill>
                  <a:srgbClr val="CC0099"/>
                </a:solidFill>
                <a:latin typeface="Times New Roman" panose="02020603050405020304" pitchFamily="18" charset="0"/>
              </a:rPr>
              <a:t>2</a:t>
            </a:r>
            <a:r>
              <a:rPr lang="en-US" altLang="zh-CN" sz="2800">
                <a:solidFill>
                  <a:srgbClr val="CC0099"/>
                </a:solidFill>
                <a:latin typeface="Times New Roman" panose="02020603050405020304" pitchFamily="18" charset="0"/>
              </a:rPr>
              <a:t>       T</a:t>
            </a:r>
            <a:r>
              <a:rPr lang="en-US" altLang="zh-CN" sz="2800" baseline="-25000">
                <a:solidFill>
                  <a:srgbClr val="CC0099"/>
                </a:solidFill>
                <a:latin typeface="Times New Roman" panose="02020603050405020304" pitchFamily="18" charset="0"/>
              </a:rPr>
              <a:t>3</a:t>
            </a:r>
            <a:endParaRPr lang="en-US" altLang="zh-CN" sz="2800">
              <a:solidFill>
                <a:srgbClr val="CC0099"/>
              </a:solidFill>
              <a:latin typeface="Times New Roman" panose="02020603050405020304" pitchFamily="18" charset="0"/>
            </a:endParaRPr>
          </a:p>
        </p:txBody>
      </p:sp>
      <p:sp>
        <p:nvSpPr>
          <p:cNvPr id="158750" name="Text Box 28"/>
          <p:cNvSpPr txBox="1">
            <a:spLocks noChangeArrowheads="1"/>
          </p:cNvSpPr>
          <p:nvPr/>
        </p:nvSpPr>
        <p:spPr bwMode="auto">
          <a:xfrm>
            <a:off x="2179266" y="1283697"/>
            <a:ext cx="444352"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58751" name="Text Box 29"/>
          <p:cNvSpPr txBox="1">
            <a:spLocks noChangeArrowheads="1"/>
          </p:cNvSpPr>
          <p:nvPr/>
        </p:nvSpPr>
        <p:spPr bwMode="auto">
          <a:xfrm>
            <a:off x="3363468" y="1270669"/>
            <a:ext cx="401637"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sp>
        <p:nvSpPr>
          <p:cNvPr id="158752" name="Text Box 30"/>
          <p:cNvSpPr txBox="1">
            <a:spLocks noChangeArrowheads="1"/>
          </p:cNvSpPr>
          <p:nvPr/>
        </p:nvSpPr>
        <p:spPr bwMode="auto">
          <a:xfrm>
            <a:off x="4228655" y="1270669"/>
            <a:ext cx="46037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H</a:t>
            </a:r>
            <a:endParaRPr lang="en-US" altLang="zh-CN" sz="2400">
              <a:latin typeface="Times New Roman" panose="02020603050405020304" pitchFamily="18" charset="0"/>
            </a:endParaRPr>
          </a:p>
        </p:txBody>
      </p:sp>
      <p:sp>
        <p:nvSpPr>
          <p:cNvPr id="158753" name="Oval 31"/>
          <p:cNvSpPr>
            <a:spLocks noChangeArrowheads="1"/>
          </p:cNvSpPr>
          <p:nvPr/>
        </p:nvSpPr>
        <p:spPr bwMode="auto">
          <a:xfrm>
            <a:off x="2347467" y="41615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54" name="Oval 32"/>
          <p:cNvSpPr>
            <a:spLocks noChangeArrowheads="1"/>
          </p:cNvSpPr>
          <p:nvPr/>
        </p:nvSpPr>
        <p:spPr bwMode="auto">
          <a:xfrm>
            <a:off x="1737867" y="46949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55" name="Oval 33"/>
          <p:cNvSpPr>
            <a:spLocks noChangeArrowheads="1"/>
          </p:cNvSpPr>
          <p:nvPr/>
        </p:nvSpPr>
        <p:spPr bwMode="auto">
          <a:xfrm>
            <a:off x="2880867" y="56855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56" name="Oval 34"/>
          <p:cNvSpPr>
            <a:spLocks noChangeArrowheads="1"/>
          </p:cNvSpPr>
          <p:nvPr/>
        </p:nvSpPr>
        <p:spPr bwMode="auto">
          <a:xfrm>
            <a:off x="2347467" y="51521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57" name="Oval 35"/>
          <p:cNvSpPr>
            <a:spLocks noChangeArrowheads="1"/>
          </p:cNvSpPr>
          <p:nvPr/>
        </p:nvSpPr>
        <p:spPr bwMode="auto">
          <a:xfrm>
            <a:off x="2347467" y="62189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58" name="Line 36"/>
          <p:cNvSpPr>
            <a:spLocks noChangeShapeType="1"/>
          </p:cNvSpPr>
          <p:nvPr/>
        </p:nvSpPr>
        <p:spPr bwMode="auto">
          <a:xfrm flipH="1">
            <a:off x="3338067" y="4466306"/>
            <a:ext cx="4572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59" name="Oval 37"/>
          <p:cNvSpPr>
            <a:spLocks noChangeArrowheads="1"/>
          </p:cNvSpPr>
          <p:nvPr/>
        </p:nvSpPr>
        <p:spPr bwMode="auto">
          <a:xfrm>
            <a:off x="3642867" y="41615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60" name="Oval 38"/>
          <p:cNvSpPr>
            <a:spLocks noChangeArrowheads="1"/>
          </p:cNvSpPr>
          <p:nvPr/>
        </p:nvSpPr>
        <p:spPr bwMode="auto">
          <a:xfrm>
            <a:off x="3033267" y="46949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61" name="Line 39"/>
          <p:cNvSpPr>
            <a:spLocks noChangeShapeType="1"/>
          </p:cNvSpPr>
          <p:nvPr/>
        </p:nvSpPr>
        <p:spPr bwMode="auto">
          <a:xfrm flipH="1">
            <a:off x="3947667" y="4466306"/>
            <a:ext cx="990600" cy="838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62" name="Oval 40"/>
          <p:cNvSpPr>
            <a:spLocks noChangeArrowheads="1"/>
          </p:cNvSpPr>
          <p:nvPr/>
        </p:nvSpPr>
        <p:spPr bwMode="auto">
          <a:xfrm>
            <a:off x="4785867" y="41615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63" name="Oval 41"/>
          <p:cNvSpPr>
            <a:spLocks noChangeArrowheads="1"/>
          </p:cNvSpPr>
          <p:nvPr/>
        </p:nvSpPr>
        <p:spPr bwMode="auto">
          <a:xfrm>
            <a:off x="4176267" y="46949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64" name="Oval 42"/>
          <p:cNvSpPr>
            <a:spLocks noChangeArrowheads="1"/>
          </p:cNvSpPr>
          <p:nvPr/>
        </p:nvSpPr>
        <p:spPr bwMode="auto">
          <a:xfrm>
            <a:off x="3566667" y="52283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65" name="Oval 43"/>
          <p:cNvSpPr>
            <a:spLocks noChangeArrowheads="1"/>
          </p:cNvSpPr>
          <p:nvPr/>
        </p:nvSpPr>
        <p:spPr bwMode="auto">
          <a:xfrm>
            <a:off x="4785867" y="52283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66" name="Text Box 44"/>
          <p:cNvSpPr txBox="1">
            <a:spLocks noChangeArrowheads="1"/>
          </p:cNvSpPr>
          <p:nvPr/>
        </p:nvSpPr>
        <p:spPr bwMode="auto">
          <a:xfrm>
            <a:off x="1891855" y="3932907"/>
            <a:ext cx="294481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rgbClr val="CC0099"/>
                </a:solidFill>
                <a:latin typeface="Times New Roman" panose="02020603050405020304" pitchFamily="18" charset="0"/>
              </a:rPr>
              <a:t>T</a:t>
            </a:r>
            <a:r>
              <a:rPr lang="en-US" altLang="zh-CN" sz="2800" baseline="-25000">
                <a:solidFill>
                  <a:srgbClr val="CC0099"/>
                </a:solidFill>
                <a:latin typeface="Times New Roman" panose="02020603050405020304" pitchFamily="18" charset="0"/>
              </a:rPr>
              <a:t>1</a:t>
            </a:r>
            <a:r>
              <a:rPr lang="en-US" altLang="zh-CN" sz="2800">
                <a:solidFill>
                  <a:srgbClr val="CC0099"/>
                </a:solidFill>
                <a:latin typeface="Times New Roman" panose="02020603050405020304" pitchFamily="18" charset="0"/>
              </a:rPr>
              <a:t>          T</a:t>
            </a:r>
            <a:r>
              <a:rPr lang="en-US" altLang="zh-CN" sz="2800" baseline="-25000">
                <a:solidFill>
                  <a:srgbClr val="CC0099"/>
                </a:solidFill>
                <a:latin typeface="Times New Roman" panose="02020603050405020304" pitchFamily="18" charset="0"/>
              </a:rPr>
              <a:t>2</a:t>
            </a:r>
            <a:r>
              <a:rPr lang="en-US" altLang="zh-CN" sz="2800">
                <a:solidFill>
                  <a:srgbClr val="CC0099"/>
                </a:solidFill>
                <a:latin typeface="Times New Roman" panose="02020603050405020304" pitchFamily="18" charset="0"/>
              </a:rPr>
              <a:t>         T</a:t>
            </a:r>
            <a:r>
              <a:rPr lang="en-US" altLang="zh-CN" sz="2800" baseline="-25000">
                <a:solidFill>
                  <a:srgbClr val="CC0099"/>
                </a:solidFill>
                <a:latin typeface="Times New Roman" panose="02020603050405020304" pitchFamily="18" charset="0"/>
              </a:rPr>
              <a:t>3</a:t>
            </a:r>
            <a:endParaRPr lang="en-US" altLang="zh-CN" sz="2800">
              <a:solidFill>
                <a:srgbClr val="CC0099"/>
              </a:solidFill>
              <a:latin typeface="Times New Roman" panose="02020603050405020304" pitchFamily="18" charset="0"/>
            </a:endParaRPr>
          </a:p>
        </p:txBody>
      </p:sp>
      <p:sp>
        <p:nvSpPr>
          <p:cNvPr id="158767" name="Text Box 45"/>
          <p:cNvSpPr txBox="1">
            <a:spLocks noChangeArrowheads="1"/>
          </p:cNvSpPr>
          <p:nvPr/>
        </p:nvSpPr>
        <p:spPr bwMode="auto">
          <a:xfrm>
            <a:off x="2363343" y="4099594"/>
            <a:ext cx="4413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58768" name="Text Box 46"/>
          <p:cNvSpPr txBox="1">
            <a:spLocks noChangeArrowheads="1"/>
          </p:cNvSpPr>
          <p:nvPr/>
        </p:nvSpPr>
        <p:spPr bwMode="auto">
          <a:xfrm>
            <a:off x="1655491" y="2045697"/>
            <a:ext cx="423514"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58769" name="Text Box 47"/>
          <p:cNvSpPr txBox="1">
            <a:spLocks noChangeArrowheads="1"/>
          </p:cNvSpPr>
          <p:nvPr/>
        </p:nvSpPr>
        <p:spPr bwMode="auto">
          <a:xfrm>
            <a:off x="2179266" y="2045697"/>
            <a:ext cx="444352"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58770" name="Text Box 48"/>
          <p:cNvSpPr txBox="1">
            <a:spLocks noChangeArrowheads="1"/>
          </p:cNvSpPr>
          <p:nvPr/>
        </p:nvSpPr>
        <p:spPr bwMode="auto">
          <a:xfrm>
            <a:off x="2712666" y="2045697"/>
            <a:ext cx="444352"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58771" name="Text Box 49"/>
          <p:cNvSpPr txBox="1">
            <a:spLocks noChangeArrowheads="1"/>
          </p:cNvSpPr>
          <p:nvPr/>
        </p:nvSpPr>
        <p:spPr bwMode="auto">
          <a:xfrm>
            <a:off x="3312648" y="2045697"/>
            <a:ext cx="463588"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
        <p:nvSpPr>
          <p:cNvPr id="158772" name="Text Box 50"/>
          <p:cNvSpPr txBox="1">
            <a:spLocks noChangeArrowheads="1"/>
          </p:cNvSpPr>
          <p:nvPr/>
        </p:nvSpPr>
        <p:spPr bwMode="auto">
          <a:xfrm>
            <a:off x="3991184" y="2045697"/>
            <a:ext cx="324128"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I</a:t>
            </a:r>
            <a:endParaRPr lang="en-US" altLang="zh-CN" sz="2400">
              <a:latin typeface="Times New Roman" panose="02020603050405020304" pitchFamily="18" charset="0"/>
            </a:endParaRPr>
          </a:p>
        </p:txBody>
      </p:sp>
      <p:sp>
        <p:nvSpPr>
          <p:cNvPr id="158773" name="Text Box 51"/>
          <p:cNvSpPr txBox="1">
            <a:spLocks noChangeArrowheads="1"/>
          </p:cNvSpPr>
          <p:nvPr/>
        </p:nvSpPr>
        <p:spPr bwMode="auto">
          <a:xfrm>
            <a:off x="4581541" y="2045697"/>
            <a:ext cx="364202"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J</a:t>
            </a:r>
            <a:endParaRPr lang="en-US" altLang="zh-CN" sz="2400">
              <a:latin typeface="Times New Roman" panose="02020603050405020304" pitchFamily="18" charset="0"/>
            </a:endParaRPr>
          </a:p>
        </p:txBody>
      </p:sp>
      <p:sp>
        <p:nvSpPr>
          <p:cNvPr id="158774" name="Text Box 52"/>
          <p:cNvSpPr txBox="1">
            <a:spLocks noChangeArrowheads="1"/>
          </p:cNvSpPr>
          <p:nvPr/>
        </p:nvSpPr>
        <p:spPr bwMode="auto">
          <a:xfrm>
            <a:off x="2722291" y="2807697"/>
            <a:ext cx="423514"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58775" name="Text Box 53"/>
          <p:cNvSpPr txBox="1">
            <a:spLocks noChangeArrowheads="1"/>
          </p:cNvSpPr>
          <p:nvPr/>
        </p:nvSpPr>
        <p:spPr bwMode="auto">
          <a:xfrm>
            <a:off x="3922248" y="2807697"/>
            <a:ext cx="463588"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K</a:t>
            </a:r>
            <a:endParaRPr lang="en-US" altLang="zh-CN" sz="2400">
              <a:latin typeface="Times New Roman" panose="02020603050405020304" pitchFamily="18" charset="0"/>
            </a:endParaRPr>
          </a:p>
        </p:txBody>
      </p:sp>
      <p:sp>
        <p:nvSpPr>
          <p:cNvPr id="158776" name="Text Box 54"/>
          <p:cNvSpPr txBox="1">
            <a:spLocks noChangeArrowheads="1"/>
          </p:cNvSpPr>
          <p:nvPr/>
        </p:nvSpPr>
        <p:spPr bwMode="auto">
          <a:xfrm>
            <a:off x="3677793" y="4085307"/>
            <a:ext cx="40163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sp>
        <p:nvSpPr>
          <p:cNvPr id="158777" name="Text Box 55"/>
          <p:cNvSpPr txBox="1">
            <a:spLocks noChangeArrowheads="1"/>
          </p:cNvSpPr>
          <p:nvPr/>
        </p:nvSpPr>
        <p:spPr bwMode="auto">
          <a:xfrm>
            <a:off x="1763268" y="4632994"/>
            <a:ext cx="42068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58778" name="Text Box 56"/>
          <p:cNvSpPr txBox="1">
            <a:spLocks noChangeArrowheads="1"/>
          </p:cNvSpPr>
          <p:nvPr/>
        </p:nvSpPr>
        <p:spPr bwMode="auto">
          <a:xfrm>
            <a:off x="2363343" y="5090194"/>
            <a:ext cx="4413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58779" name="Text Box 57"/>
          <p:cNvSpPr txBox="1">
            <a:spLocks noChangeArrowheads="1"/>
          </p:cNvSpPr>
          <p:nvPr/>
        </p:nvSpPr>
        <p:spPr bwMode="auto">
          <a:xfrm>
            <a:off x="2896743" y="5623594"/>
            <a:ext cx="4413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58780" name="Text Box 58"/>
          <p:cNvSpPr txBox="1">
            <a:spLocks noChangeArrowheads="1"/>
          </p:cNvSpPr>
          <p:nvPr/>
        </p:nvSpPr>
        <p:spPr bwMode="auto">
          <a:xfrm>
            <a:off x="2372868" y="6156994"/>
            <a:ext cx="42068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58781" name="Text Box 59"/>
          <p:cNvSpPr txBox="1">
            <a:spLocks noChangeArrowheads="1"/>
          </p:cNvSpPr>
          <p:nvPr/>
        </p:nvSpPr>
        <p:spPr bwMode="auto">
          <a:xfrm>
            <a:off x="3039618" y="4632994"/>
            <a:ext cx="46037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
        <p:nvSpPr>
          <p:cNvPr id="158782" name="Text Box 60"/>
          <p:cNvSpPr txBox="1">
            <a:spLocks noChangeArrowheads="1"/>
          </p:cNvSpPr>
          <p:nvPr/>
        </p:nvSpPr>
        <p:spPr bwMode="auto">
          <a:xfrm>
            <a:off x="4812855" y="4085307"/>
            <a:ext cx="4603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H</a:t>
            </a:r>
            <a:endParaRPr lang="en-US" altLang="zh-CN" sz="2400">
              <a:latin typeface="Times New Roman" panose="02020603050405020304" pitchFamily="18" charset="0"/>
            </a:endParaRPr>
          </a:p>
        </p:txBody>
      </p:sp>
      <p:sp>
        <p:nvSpPr>
          <p:cNvPr id="158783" name="Text Box 61"/>
          <p:cNvSpPr txBox="1">
            <a:spLocks noChangeArrowheads="1"/>
          </p:cNvSpPr>
          <p:nvPr/>
        </p:nvSpPr>
        <p:spPr bwMode="auto">
          <a:xfrm>
            <a:off x="4271517" y="4632994"/>
            <a:ext cx="322262"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I</a:t>
            </a:r>
            <a:endParaRPr lang="en-US" altLang="zh-CN" sz="2400">
              <a:latin typeface="Times New Roman" panose="02020603050405020304" pitchFamily="18" charset="0"/>
            </a:endParaRPr>
          </a:p>
        </p:txBody>
      </p:sp>
      <p:sp>
        <p:nvSpPr>
          <p:cNvPr id="158784" name="Text Box 62"/>
          <p:cNvSpPr txBox="1">
            <a:spLocks noChangeArrowheads="1"/>
          </p:cNvSpPr>
          <p:nvPr/>
        </p:nvSpPr>
        <p:spPr bwMode="auto">
          <a:xfrm>
            <a:off x="3593655" y="5152107"/>
            <a:ext cx="4603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K</a:t>
            </a:r>
            <a:endParaRPr lang="en-US" altLang="zh-CN" sz="2400">
              <a:latin typeface="Times New Roman" panose="02020603050405020304" pitchFamily="18" charset="0"/>
            </a:endParaRPr>
          </a:p>
        </p:txBody>
      </p:sp>
      <p:sp>
        <p:nvSpPr>
          <p:cNvPr id="158785" name="Text Box 63"/>
          <p:cNvSpPr txBox="1">
            <a:spLocks noChangeArrowheads="1"/>
          </p:cNvSpPr>
          <p:nvPr/>
        </p:nvSpPr>
        <p:spPr bwMode="auto">
          <a:xfrm>
            <a:off x="4860479" y="5166394"/>
            <a:ext cx="36195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J</a:t>
            </a:r>
            <a:endParaRPr lang="en-US" altLang="zh-CN" sz="2400">
              <a:latin typeface="Times New Roman" panose="02020603050405020304" pitchFamily="18" charset="0"/>
            </a:endParaRPr>
          </a:p>
        </p:txBody>
      </p:sp>
      <p:sp>
        <p:nvSpPr>
          <p:cNvPr id="158786" name="Line 64"/>
          <p:cNvSpPr>
            <a:spLocks noChangeShapeType="1"/>
          </p:cNvSpPr>
          <p:nvPr/>
        </p:nvSpPr>
        <p:spPr bwMode="auto">
          <a:xfrm>
            <a:off x="7333679" y="3386806"/>
            <a:ext cx="990600" cy="914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87" name="Line 65"/>
          <p:cNvSpPr>
            <a:spLocks noChangeShapeType="1"/>
          </p:cNvSpPr>
          <p:nvPr/>
        </p:nvSpPr>
        <p:spPr bwMode="auto">
          <a:xfrm flipH="1">
            <a:off x="7333679" y="2929606"/>
            <a:ext cx="4572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88" name="Oval 66"/>
          <p:cNvSpPr>
            <a:spLocks noChangeArrowheads="1"/>
          </p:cNvSpPr>
          <p:nvPr/>
        </p:nvSpPr>
        <p:spPr bwMode="auto">
          <a:xfrm>
            <a:off x="7638479" y="26248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89" name="Oval 67"/>
          <p:cNvSpPr>
            <a:spLocks noChangeArrowheads="1"/>
          </p:cNvSpPr>
          <p:nvPr/>
        </p:nvSpPr>
        <p:spPr bwMode="auto">
          <a:xfrm>
            <a:off x="7028879" y="31582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90" name="Oval 68"/>
          <p:cNvSpPr>
            <a:spLocks noChangeArrowheads="1"/>
          </p:cNvSpPr>
          <p:nvPr/>
        </p:nvSpPr>
        <p:spPr bwMode="auto">
          <a:xfrm>
            <a:off x="8171879" y="41488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91" name="Oval 69"/>
          <p:cNvSpPr>
            <a:spLocks noChangeArrowheads="1"/>
          </p:cNvSpPr>
          <p:nvPr/>
        </p:nvSpPr>
        <p:spPr bwMode="auto">
          <a:xfrm>
            <a:off x="7638479" y="36154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92" name="Oval 70"/>
          <p:cNvSpPr>
            <a:spLocks noChangeArrowheads="1"/>
          </p:cNvSpPr>
          <p:nvPr/>
        </p:nvSpPr>
        <p:spPr bwMode="auto">
          <a:xfrm>
            <a:off x="7638479" y="4682206"/>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793" name="Text Box 71"/>
          <p:cNvSpPr txBox="1">
            <a:spLocks noChangeArrowheads="1"/>
          </p:cNvSpPr>
          <p:nvPr/>
        </p:nvSpPr>
        <p:spPr bwMode="auto">
          <a:xfrm>
            <a:off x="7654355" y="2562894"/>
            <a:ext cx="4413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58794" name="Text Box 72"/>
          <p:cNvSpPr txBox="1">
            <a:spLocks noChangeArrowheads="1"/>
          </p:cNvSpPr>
          <p:nvPr/>
        </p:nvSpPr>
        <p:spPr bwMode="auto">
          <a:xfrm>
            <a:off x="7054280" y="3096294"/>
            <a:ext cx="42068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58795" name="Text Box 73"/>
          <p:cNvSpPr txBox="1">
            <a:spLocks noChangeArrowheads="1"/>
          </p:cNvSpPr>
          <p:nvPr/>
        </p:nvSpPr>
        <p:spPr bwMode="auto">
          <a:xfrm>
            <a:off x="7654355" y="3553494"/>
            <a:ext cx="4413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58796" name="Text Box 74"/>
          <p:cNvSpPr txBox="1">
            <a:spLocks noChangeArrowheads="1"/>
          </p:cNvSpPr>
          <p:nvPr/>
        </p:nvSpPr>
        <p:spPr bwMode="auto">
          <a:xfrm>
            <a:off x="7663880" y="4620294"/>
            <a:ext cx="42068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58797" name="Text Box 75"/>
          <p:cNvSpPr txBox="1">
            <a:spLocks noChangeArrowheads="1"/>
          </p:cNvSpPr>
          <p:nvPr/>
        </p:nvSpPr>
        <p:spPr bwMode="auto">
          <a:xfrm>
            <a:off x="8187755" y="4086894"/>
            <a:ext cx="4413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58798" name="Line 76"/>
          <p:cNvSpPr>
            <a:spLocks noChangeShapeType="1"/>
          </p:cNvSpPr>
          <p:nvPr/>
        </p:nvSpPr>
        <p:spPr bwMode="auto">
          <a:xfrm>
            <a:off x="9772079" y="5458494"/>
            <a:ext cx="381000" cy="304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99" name="Line 77"/>
          <p:cNvSpPr>
            <a:spLocks noChangeShapeType="1"/>
          </p:cNvSpPr>
          <p:nvPr/>
        </p:nvSpPr>
        <p:spPr bwMode="auto">
          <a:xfrm flipH="1">
            <a:off x="9162479" y="4848894"/>
            <a:ext cx="990600" cy="838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800" name="Oval 78"/>
          <p:cNvSpPr>
            <a:spLocks noChangeArrowheads="1"/>
          </p:cNvSpPr>
          <p:nvPr/>
        </p:nvSpPr>
        <p:spPr bwMode="auto">
          <a:xfrm>
            <a:off x="10000679" y="4544094"/>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801" name="Oval 79"/>
          <p:cNvSpPr>
            <a:spLocks noChangeArrowheads="1"/>
          </p:cNvSpPr>
          <p:nvPr/>
        </p:nvSpPr>
        <p:spPr bwMode="auto">
          <a:xfrm>
            <a:off x="9391079" y="5077494"/>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802" name="Oval 80"/>
          <p:cNvSpPr>
            <a:spLocks noChangeArrowheads="1"/>
          </p:cNvSpPr>
          <p:nvPr/>
        </p:nvSpPr>
        <p:spPr bwMode="auto">
          <a:xfrm>
            <a:off x="8781479" y="5610894"/>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803" name="Oval 81"/>
          <p:cNvSpPr>
            <a:spLocks noChangeArrowheads="1"/>
          </p:cNvSpPr>
          <p:nvPr/>
        </p:nvSpPr>
        <p:spPr bwMode="auto">
          <a:xfrm>
            <a:off x="10000679" y="5610894"/>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804" name="Text Box 82"/>
          <p:cNvSpPr txBox="1">
            <a:spLocks noChangeArrowheads="1"/>
          </p:cNvSpPr>
          <p:nvPr/>
        </p:nvSpPr>
        <p:spPr bwMode="auto">
          <a:xfrm>
            <a:off x="10027667" y="4467894"/>
            <a:ext cx="46037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H</a:t>
            </a:r>
            <a:endParaRPr lang="en-US" altLang="zh-CN" sz="2400">
              <a:latin typeface="Times New Roman" panose="02020603050405020304" pitchFamily="18" charset="0"/>
            </a:endParaRPr>
          </a:p>
        </p:txBody>
      </p:sp>
      <p:sp>
        <p:nvSpPr>
          <p:cNvPr id="158805" name="Text Box 83"/>
          <p:cNvSpPr txBox="1">
            <a:spLocks noChangeArrowheads="1"/>
          </p:cNvSpPr>
          <p:nvPr/>
        </p:nvSpPr>
        <p:spPr bwMode="auto">
          <a:xfrm>
            <a:off x="9486329" y="5015582"/>
            <a:ext cx="322262"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I</a:t>
            </a:r>
            <a:endParaRPr lang="en-US" altLang="zh-CN" sz="2400">
              <a:latin typeface="Times New Roman" panose="02020603050405020304" pitchFamily="18" charset="0"/>
            </a:endParaRPr>
          </a:p>
        </p:txBody>
      </p:sp>
      <p:sp>
        <p:nvSpPr>
          <p:cNvPr id="158806" name="Text Box 84"/>
          <p:cNvSpPr txBox="1">
            <a:spLocks noChangeArrowheads="1"/>
          </p:cNvSpPr>
          <p:nvPr/>
        </p:nvSpPr>
        <p:spPr bwMode="auto">
          <a:xfrm>
            <a:off x="8808467" y="5534694"/>
            <a:ext cx="46037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K</a:t>
            </a:r>
            <a:endParaRPr lang="en-US" altLang="zh-CN" sz="2400">
              <a:latin typeface="Times New Roman" panose="02020603050405020304" pitchFamily="18" charset="0"/>
            </a:endParaRPr>
          </a:p>
        </p:txBody>
      </p:sp>
      <p:sp>
        <p:nvSpPr>
          <p:cNvPr id="158807" name="Text Box 85"/>
          <p:cNvSpPr txBox="1">
            <a:spLocks noChangeArrowheads="1"/>
          </p:cNvSpPr>
          <p:nvPr/>
        </p:nvSpPr>
        <p:spPr bwMode="auto">
          <a:xfrm>
            <a:off x="10075291" y="5548982"/>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J</a:t>
            </a:r>
            <a:endParaRPr lang="en-US" altLang="zh-CN" sz="2400">
              <a:latin typeface="Times New Roman" panose="02020603050405020304" pitchFamily="18" charset="0"/>
            </a:endParaRPr>
          </a:p>
        </p:txBody>
      </p:sp>
      <p:sp>
        <p:nvSpPr>
          <p:cNvPr id="158808" name="Line 86"/>
          <p:cNvSpPr>
            <a:spLocks noChangeShapeType="1"/>
          </p:cNvSpPr>
          <p:nvPr/>
        </p:nvSpPr>
        <p:spPr bwMode="auto">
          <a:xfrm flipH="1">
            <a:off x="9086279" y="4315494"/>
            <a:ext cx="45720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809" name="Oval 87"/>
          <p:cNvSpPr>
            <a:spLocks noChangeArrowheads="1"/>
          </p:cNvSpPr>
          <p:nvPr/>
        </p:nvSpPr>
        <p:spPr bwMode="auto">
          <a:xfrm>
            <a:off x="9391079" y="4010694"/>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810" name="Oval 88"/>
          <p:cNvSpPr>
            <a:spLocks noChangeArrowheads="1"/>
          </p:cNvSpPr>
          <p:nvPr/>
        </p:nvSpPr>
        <p:spPr bwMode="auto">
          <a:xfrm>
            <a:off x="8781479" y="4620294"/>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8811" name="Text Box 89"/>
          <p:cNvSpPr txBox="1">
            <a:spLocks noChangeArrowheads="1"/>
          </p:cNvSpPr>
          <p:nvPr/>
        </p:nvSpPr>
        <p:spPr bwMode="auto">
          <a:xfrm>
            <a:off x="9426005" y="4010694"/>
            <a:ext cx="40163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sp>
        <p:nvSpPr>
          <p:cNvPr id="158812" name="Text Box 90"/>
          <p:cNvSpPr txBox="1">
            <a:spLocks noChangeArrowheads="1"/>
          </p:cNvSpPr>
          <p:nvPr/>
        </p:nvSpPr>
        <p:spPr bwMode="auto">
          <a:xfrm>
            <a:off x="8787830" y="4558382"/>
            <a:ext cx="4603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
        <p:nvSpPr>
          <p:cNvPr id="158813" name="Text Box 91"/>
          <p:cNvSpPr txBox="1">
            <a:spLocks noChangeArrowheads="1"/>
          </p:cNvSpPr>
          <p:nvPr/>
        </p:nvSpPr>
        <p:spPr bwMode="auto">
          <a:xfrm>
            <a:off x="3371404" y="3409032"/>
            <a:ext cx="1936750"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hlink"/>
                </a:solidFill>
                <a:latin typeface="Times New Roman" panose="02020603050405020304" pitchFamily="18" charset="0"/>
                <a:ea typeface="隶书" panose="02010509060101010101" pitchFamily="49" charset="-122"/>
              </a:rPr>
              <a:t>3</a:t>
            </a:r>
            <a:r>
              <a:rPr lang="en-US" altLang="zh-CN" sz="2400">
                <a:solidFill>
                  <a:schemeClr val="hlink"/>
                </a:solidFill>
                <a:latin typeface="Times New Roman" panose="02020603050405020304" pitchFamily="18" charset="0"/>
                <a:ea typeface="隶书" panose="02010509060101010101" pitchFamily="49" charset="-122"/>
              </a:rPr>
              <a:t> </a:t>
            </a:r>
            <a:r>
              <a:rPr lang="zh-CN" altLang="en-US" sz="2400">
                <a:solidFill>
                  <a:schemeClr val="hlink"/>
                </a:solidFill>
                <a:latin typeface="Times New Roman" panose="02020603050405020304" pitchFamily="18" charset="0"/>
                <a:ea typeface="隶书" panose="02010509060101010101" pitchFamily="49" charset="-122"/>
              </a:rPr>
              <a:t>棵树的森林</a:t>
            </a:r>
            <a:endParaRPr lang="zh-CN" altLang="en-US" sz="1800">
              <a:latin typeface="Times New Roman" panose="02020603050405020304" pitchFamily="18" charset="0"/>
            </a:endParaRPr>
          </a:p>
        </p:txBody>
      </p:sp>
      <p:sp>
        <p:nvSpPr>
          <p:cNvPr id="158814" name="Text Box 92"/>
          <p:cNvSpPr txBox="1">
            <a:spLocks noChangeArrowheads="1"/>
          </p:cNvSpPr>
          <p:nvPr/>
        </p:nvSpPr>
        <p:spPr bwMode="auto">
          <a:xfrm>
            <a:off x="3385693" y="6276057"/>
            <a:ext cx="2968625"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400">
                <a:solidFill>
                  <a:schemeClr val="hlink"/>
                </a:solidFill>
                <a:latin typeface="Times New Roman" panose="02020603050405020304" pitchFamily="18" charset="0"/>
                <a:ea typeface="隶书" panose="02010509060101010101" pitchFamily="49" charset="-122"/>
              </a:rPr>
              <a:t>各棵树的二叉树表示</a:t>
            </a:r>
            <a:endParaRPr lang="zh-CN" altLang="en-US" sz="1800">
              <a:latin typeface="Times New Roman" panose="02020603050405020304" pitchFamily="18" charset="0"/>
            </a:endParaRPr>
          </a:p>
        </p:txBody>
      </p:sp>
      <p:sp>
        <p:nvSpPr>
          <p:cNvPr id="158815" name="Text Box 93"/>
          <p:cNvSpPr txBox="1">
            <a:spLocks noChangeArrowheads="1"/>
          </p:cNvSpPr>
          <p:nvPr/>
        </p:nvSpPr>
        <p:spPr bwMode="auto">
          <a:xfrm>
            <a:off x="7646417" y="6279232"/>
            <a:ext cx="2659063"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400">
                <a:solidFill>
                  <a:schemeClr val="hlink"/>
                </a:solidFill>
                <a:latin typeface="Times New Roman" panose="02020603050405020304" pitchFamily="18" charset="0"/>
                <a:ea typeface="隶书" panose="02010509060101010101" pitchFamily="49" charset="-122"/>
              </a:rPr>
              <a:t>森林的二叉树表示</a:t>
            </a:r>
            <a:endParaRPr lang="zh-CN" altLang="en-US" sz="18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3"/>
          <p:cNvSpPr>
            <a:spLocks noGrp="1" noChangeArrowheads="1"/>
          </p:cNvSpPr>
          <p:nvPr>
            <p:ph type="title"/>
          </p:nvPr>
        </p:nvSpPr>
        <p:spPr>
          <a:xfrm>
            <a:off x="767408" y="44624"/>
            <a:ext cx="6373812" cy="684212"/>
          </a:xfrm>
        </p:spPr>
        <p:txBody>
          <a:bodyPr>
            <a:normAutofit fontScale="90000"/>
          </a:bodyPr>
          <a:lstStyle/>
          <a:p>
            <a:r>
              <a:rPr lang="zh-CN" altLang="en-US" b="1" smtClean="0">
                <a:ea typeface="华文新魏" panose="02010800040101010101" pitchFamily="2" charset="-122"/>
              </a:rPr>
              <a:t>森林转化成二叉树的规则</a:t>
            </a:r>
          </a:p>
        </p:txBody>
      </p:sp>
      <p:sp>
        <p:nvSpPr>
          <p:cNvPr id="263172" name="Rectangle 4"/>
          <p:cNvSpPr>
            <a:spLocks noGrp="1" noChangeArrowheads="1"/>
          </p:cNvSpPr>
          <p:nvPr>
            <p:ph idx="1"/>
          </p:nvPr>
        </p:nvSpPr>
        <p:spPr>
          <a:xfrm>
            <a:off x="2114550" y="1341438"/>
            <a:ext cx="7869238" cy="5003800"/>
          </a:xfrm>
        </p:spPr>
        <p:txBody>
          <a:bodyPr/>
          <a:lstStyle/>
          <a:p>
            <a:pPr marL="533400" indent="-533400">
              <a:lnSpc>
                <a:spcPct val="115000"/>
              </a:lnSpc>
              <a:buClr>
                <a:schemeClr val="tx2"/>
              </a:buClr>
              <a:buSzTx/>
              <a:buFont typeface="Wingdings" panose="05000000000000000000" pitchFamily="2" charset="2"/>
              <a:buChar char=""/>
              <a:defRPr/>
            </a:pPr>
            <a:r>
              <a:rPr lang="zh-CN" altLang="en-US" sz="3000" b="1" dirty="0">
                <a:latin typeface="Times New Roman" panose="02020603050405020304" pitchFamily="18" charset="0"/>
                <a:ea typeface="仿宋_GB2312" pitchFamily="49" charset="-122"/>
              </a:rPr>
              <a:t>若 </a:t>
            </a:r>
            <a:r>
              <a:rPr lang="en-US" altLang="zh-CN" sz="3000" b="1" i="1" dirty="0">
                <a:latin typeface="Times New Roman" panose="02020603050405020304" pitchFamily="18" charset="0"/>
                <a:ea typeface="仿宋_GB2312" pitchFamily="49" charset="-122"/>
              </a:rPr>
              <a:t>F</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为空，即 </a:t>
            </a:r>
            <a:r>
              <a:rPr lang="en-US" altLang="zh-CN" sz="3000" b="1" i="1" dirty="0">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 0</a:t>
            </a:r>
            <a:r>
              <a:rPr lang="zh-CN" altLang="en-US" sz="3000" b="1" dirty="0">
                <a:latin typeface="Times New Roman" panose="02020603050405020304" pitchFamily="18" charset="0"/>
                <a:ea typeface="仿宋_GB2312" pitchFamily="49" charset="-122"/>
              </a:rPr>
              <a:t>，则对应的二叉树 </a:t>
            </a:r>
            <a:r>
              <a:rPr lang="en-US" altLang="zh-CN" sz="3000" b="1" i="1" dirty="0">
                <a:latin typeface="Times New Roman" panose="02020603050405020304" pitchFamily="18" charset="0"/>
                <a:ea typeface="仿宋_GB2312" pitchFamily="49" charset="-122"/>
              </a:rPr>
              <a:t>B</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为空树。</a:t>
            </a:r>
          </a:p>
          <a:p>
            <a:pPr marL="533400" indent="-533400">
              <a:lnSpc>
                <a:spcPct val="115000"/>
              </a:lnSpc>
              <a:buClr>
                <a:schemeClr val="tx2"/>
              </a:buClr>
              <a:buSzTx/>
              <a:buFont typeface="Wingdings" panose="05000000000000000000" pitchFamily="2" charset="2"/>
              <a:buChar char=""/>
              <a:defRPr/>
            </a:pPr>
            <a:r>
              <a:rPr lang="zh-CN" altLang="en-US" sz="3000" b="1" dirty="0">
                <a:latin typeface="Times New Roman" panose="02020603050405020304" pitchFamily="18" charset="0"/>
                <a:ea typeface="仿宋_GB2312" pitchFamily="49" charset="-122"/>
              </a:rPr>
              <a:t>若 </a:t>
            </a:r>
            <a:r>
              <a:rPr lang="en-US" altLang="zh-CN" sz="3000" b="1" i="1" dirty="0">
                <a:latin typeface="Times New Roman" panose="02020603050405020304" pitchFamily="18" charset="0"/>
                <a:ea typeface="仿宋_GB2312" pitchFamily="49" charset="-122"/>
              </a:rPr>
              <a:t>F </a:t>
            </a:r>
            <a:r>
              <a:rPr lang="zh-CN" altLang="en-US" sz="3000" b="1" dirty="0">
                <a:latin typeface="Times New Roman" panose="02020603050405020304" pitchFamily="18" charset="0"/>
                <a:ea typeface="仿宋_GB2312" pitchFamily="49" charset="-122"/>
              </a:rPr>
              <a:t>不空，则</a:t>
            </a:r>
          </a:p>
          <a:p>
            <a:pPr marL="914400" lvl="1" indent="-457200">
              <a:lnSpc>
                <a:spcPct val="115000"/>
              </a:lnSpc>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二叉树 </a:t>
            </a:r>
            <a:r>
              <a:rPr lang="en-US" altLang="zh-CN" sz="3000" b="1" i="1" dirty="0">
                <a:latin typeface="Times New Roman" panose="02020603050405020304" pitchFamily="18" charset="0"/>
                <a:ea typeface="仿宋_GB2312" pitchFamily="49" charset="-122"/>
              </a:rPr>
              <a:t>B </a:t>
            </a:r>
            <a:r>
              <a:rPr lang="zh-CN" altLang="en-US" sz="3000" b="1" dirty="0">
                <a:latin typeface="Times New Roman" panose="02020603050405020304" pitchFamily="18" charset="0"/>
                <a:ea typeface="仿宋_GB2312" pitchFamily="49" charset="-122"/>
              </a:rPr>
              <a:t>的根是 </a:t>
            </a:r>
            <a:r>
              <a:rPr lang="en-US" altLang="zh-CN" sz="3000" b="1" i="1" dirty="0">
                <a:latin typeface="Times New Roman" panose="02020603050405020304" pitchFamily="18" charset="0"/>
                <a:ea typeface="仿宋_GB2312" pitchFamily="49" charset="-122"/>
              </a:rPr>
              <a:t>F </a:t>
            </a:r>
            <a:r>
              <a:rPr lang="zh-CN" altLang="en-US" sz="3000" b="1" dirty="0">
                <a:latin typeface="Times New Roman" panose="02020603050405020304" pitchFamily="18" charset="0"/>
                <a:ea typeface="仿宋_GB2312" pitchFamily="49" charset="-122"/>
              </a:rPr>
              <a:t>第一棵树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的根；</a:t>
            </a:r>
          </a:p>
          <a:p>
            <a:pPr marL="914400" lvl="1" indent="-457200">
              <a:lnSpc>
                <a:spcPct val="115000"/>
              </a:lnSpc>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其左子树为</a:t>
            </a:r>
            <a:r>
              <a:rPr lang="en-US" altLang="zh-CN" sz="3000" b="1" i="1" dirty="0">
                <a:latin typeface="Times New Roman" panose="02020603050405020304" pitchFamily="18" charset="0"/>
                <a:ea typeface="仿宋_GB2312" pitchFamily="49" charset="-122"/>
              </a:rPr>
              <a:t>B</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11</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12</a:t>
            </a:r>
            <a:r>
              <a:rPr lang="en-US" altLang="zh-CN" sz="3000" b="1" dirty="0">
                <a:latin typeface="Times New Roman" panose="02020603050405020304" pitchFamily="18" charset="0"/>
                <a:ea typeface="仿宋_GB2312" pitchFamily="49" charset="-122"/>
              </a:rPr>
              <a:t>, …,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a:t>
            </a:r>
            <a:r>
              <a:rPr lang="en-US" altLang="zh-CN" sz="3000" b="1" i="1" baseline="-25000" dirty="0">
                <a:latin typeface="Times New Roman" panose="02020603050405020304" pitchFamily="18" charset="0"/>
                <a:ea typeface="仿宋_GB2312" pitchFamily="49" charset="-122"/>
              </a:rPr>
              <a:t>m</a:t>
            </a:r>
            <a:r>
              <a:rPr lang="en-US" altLang="zh-CN" sz="3000" b="1" dirty="0">
                <a:latin typeface="Times New Roman" panose="02020603050405020304" pitchFamily="18" charset="0"/>
                <a:ea typeface="仿宋_GB2312" pitchFamily="49" charset="-122"/>
              </a:rPr>
              <a:t>)</a:t>
            </a:r>
            <a:r>
              <a:rPr lang="zh-CN" altLang="en-US" sz="3000" b="1" dirty="0">
                <a:latin typeface="Times New Roman" panose="02020603050405020304" pitchFamily="18" charset="0"/>
                <a:ea typeface="仿宋_GB2312" pitchFamily="49" charset="-122"/>
              </a:rPr>
              <a:t>，其中，</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11</a:t>
            </a:r>
            <a:r>
              <a:rPr lang="en-US" altLang="zh-CN" sz="3000" b="1" dirty="0">
                <a:latin typeface="Times New Roman" panose="02020603050405020304" pitchFamily="18" charset="0"/>
                <a:ea typeface="仿宋_GB2312" pitchFamily="49" charset="-122"/>
              </a:rPr>
              <a:t>,</a:t>
            </a:r>
            <a:r>
              <a:rPr lang="en-US" altLang="zh-CN" sz="3000" b="1" i="1" dirty="0">
                <a:latin typeface="Times New Roman" panose="02020603050405020304" pitchFamily="18" charset="0"/>
                <a:ea typeface="仿宋_GB2312" pitchFamily="49" charset="-122"/>
              </a:rPr>
              <a:t> T</a:t>
            </a:r>
            <a:r>
              <a:rPr lang="en-US" altLang="zh-CN" sz="3000" b="1" baseline="-25000" dirty="0">
                <a:latin typeface="Times New Roman" panose="02020603050405020304" pitchFamily="18" charset="0"/>
                <a:ea typeface="仿宋_GB2312" pitchFamily="49" charset="-122"/>
              </a:rPr>
              <a:t>12</a:t>
            </a:r>
            <a:r>
              <a:rPr lang="en-US" altLang="zh-CN" sz="3000" b="1" dirty="0">
                <a:latin typeface="Times New Roman" panose="02020603050405020304" pitchFamily="18" charset="0"/>
                <a:ea typeface="仿宋_GB2312" pitchFamily="49" charset="-122"/>
              </a:rPr>
              <a:t>, …,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a:t>
            </a:r>
            <a:r>
              <a:rPr lang="en-US" altLang="zh-CN" sz="3000" b="1" i="1" baseline="-25000" dirty="0">
                <a:latin typeface="Times New Roman" panose="02020603050405020304" pitchFamily="18" charset="0"/>
                <a:ea typeface="仿宋_GB2312" pitchFamily="49" charset="-122"/>
              </a:rPr>
              <a:t>m</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是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 </a:t>
            </a:r>
            <a:r>
              <a:rPr lang="zh-CN" altLang="en-US" sz="3000" b="1" dirty="0">
                <a:latin typeface="Times New Roman" panose="02020603050405020304" pitchFamily="18" charset="0"/>
                <a:ea typeface="仿宋_GB2312" pitchFamily="49" charset="-122"/>
              </a:rPr>
              <a:t>的根的子树；</a:t>
            </a:r>
          </a:p>
          <a:p>
            <a:pPr marL="914400" lvl="1" indent="-457200">
              <a:lnSpc>
                <a:spcPct val="115000"/>
              </a:lnSpc>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其右子树为 </a:t>
            </a:r>
            <a:r>
              <a:rPr lang="en-US" altLang="zh-CN" sz="3000" b="1" i="1" dirty="0">
                <a:latin typeface="Times New Roman" panose="02020603050405020304" pitchFamily="18" charset="0"/>
                <a:ea typeface="仿宋_GB2312" pitchFamily="49" charset="-122"/>
              </a:rPr>
              <a:t>B</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2</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3</a:t>
            </a:r>
            <a:r>
              <a:rPr lang="en-US" altLang="zh-CN" sz="3000" b="1" dirty="0">
                <a:latin typeface="Times New Roman" panose="02020603050405020304" pitchFamily="18" charset="0"/>
                <a:ea typeface="仿宋_GB2312" pitchFamily="49" charset="-122"/>
              </a:rPr>
              <a:t>, …, </a:t>
            </a:r>
            <a:r>
              <a:rPr lang="en-US" altLang="zh-CN" sz="3000" b="1" i="1" dirty="0" err="1">
                <a:latin typeface="Times New Roman" panose="02020603050405020304" pitchFamily="18" charset="0"/>
                <a:ea typeface="仿宋_GB2312" pitchFamily="49" charset="-122"/>
              </a:rPr>
              <a:t>T</a:t>
            </a:r>
            <a:r>
              <a:rPr lang="en-US" altLang="zh-CN" sz="3000" b="1" i="1" baseline="-25000" dirty="0" err="1">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a:t>
            </a:r>
            <a:r>
              <a:rPr lang="zh-CN" altLang="en-US" sz="3000" b="1" dirty="0">
                <a:latin typeface="Times New Roman" panose="02020603050405020304" pitchFamily="18" charset="0"/>
                <a:ea typeface="仿宋_GB2312" pitchFamily="49" charset="-122"/>
              </a:rPr>
              <a:t>，其中，</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2</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3</a:t>
            </a:r>
            <a:r>
              <a:rPr lang="en-US" altLang="zh-CN" sz="3000" b="1" dirty="0">
                <a:latin typeface="Times New Roman" panose="02020603050405020304" pitchFamily="18" charset="0"/>
                <a:ea typeface="仿宋_GB2312" pitchFamily="49" charset="-122"/>
              </a:rPr>
              <a:t>, …, </a:t>
            </a:r>
            <a:r>
              <a:rPr lang="en-US" altLang="zh-CN" sz="3000" b="1" i="1" dirty="0" err="1">
                <a:latin typeface="Times New Roman" panose="02020603050405020304" pitchFamily="18" charset="0"/>
                <a:ea typeface="仿宋_GB2312" pitchFamily="49" charset="-122"/>
              </a:rPr>
              <a:t>T</a:t>
            </a:r>
            <a:r>
              <a:rPr lang="en-US" altLang="zh-CN" sz="3000" b="1" i="1" baseline="-25000" dirty="0" err="1">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是除 </a:t>
            </a:r>
            <a:r>
              <a:rPr lang="en-US" altLang="zh-CN" sz="3000" b="1" i="1" dirty="0">
                <a:latin typeface="Times New Roman" panose="02020603050405020304" pitchFamily="18" charset="0"/>
                <a:ea typeface="仿宋_GB2312" pitchFamily="49" charset="-122"/>
              </a:rPr>
              <a:t>T</a:t>
            </a:r>
            <a:r>
              <a:rPr lang="en-US" altLang="zh-CN" sz="3000" b="1" baseline="-25000" dirty="0">
                <a:latin typeface="Times New Roman" panose="02020603050405020304" pitchFamily="18" charset="0"/>
                <a:ea typeface="仿宋_GB2312" pitchFamily="49" charset="-122"/>
              </a:rPr>
              <a:t>1</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外其它树构成的森林。</a:t>
            </a:r>
            <a:endParaRPr lang="zh-CN" altLang="en-US" sz="3000" dirty="0">
              <a:latin typeface="Times New Roman" panose="02020603050405020304" pitchFamily="18" charset="0"/>
              <a:ea typeface="仿宋_GB2312" pitchFamily="49" charset="-122"/>
            </a:endParaRPr>
          </a:p>
        </p:txBody>
      </p:sp>
    </p:spTree>
  </p:cSld>
  <p:clrMapOvr>
    <a:masterClrMapping/>
  </p:clrMapOvr>
  <p:transition spd="slow"/>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3"/>
          <p:cNvSpPr>
            <a:spLocks noGrp="1" noChangeArrowheads="1"/>
          </p:cNvSpPr>
          <p:nvPr>
            <p:ph type="title"/>
          </p:nvPr>
        </p:nvSpPr>
        <p:spPr>
          <a:xfrm>
            <a:off x="839416" y="25678"/>
            <a:ext cx="6096000" cy="739775"/>
          </a:xfrm>
        </p:spPr>
        <p:txBody>
          <a:bodyPr>
            <a:normAutofit fontScale="90000"/>
          </a:bodyPr>
          <a:lstStyle/>
          <a:p>
            <a:r>
              <a:rPr lang="zh-CN" altLang="en-US" b="1" dirty="0" smtClean="0">
                <a:ea typeface="华文新魏" panose="02010800040101010101" pitchFamily="2" charset="-122"/>
              </a:rPr>
              <a:t>二叉树转换为森林的规则</a:t>
            </a:r>
          </a:p>
        </p:txBody>
      </p:sp>
      <p:sp>
        <p:nvSpPr>
          <p:cNvPr id="264196" name="Rectangle 4"/>
          <p:cNvSpPr>
            <a:spLocks noGrp="1" noChangeArrowheads="1"/>
          </p:cNvSpPr>
          <p:nvPr>
            <p:ph idx="1"/>
          </p:nvPr>
        </p:nvSpPr>
        <p:spPr>
          <a:xfrm>
            <a:off x="2114551" y="1449388"/>
            <a:ext cx="7942263" cy="4895850"/>
          </a:xfrm>
        </p:spPr>
        <p:txBody>
          <a:bodyPr/>
          <a:lstStyle/>
          <a:p>
            <a:pPr marL="533400" indent="-533400">
              <a:lnSpc>
                <a:spcPct val="115000"/>
              </a:lnSpc>
              <a:buClr>
                <a:schemeClr val="tx2"/>
              </a:buClr>
              <a:buSzTx/>
              <a:buFont typeface="Wingdings" panose="05000000000000000000" pitchFamily="2" charset="2"/>
              <a:buChar char=""/>
              <a:defRPr/>
            </a:pPr>
            <a:r>
              <a:rPr lang="zh-CN" altLang="en-US" sz="3000" b="1">
                <a:latin typeface="Times New Roman" panose="02020603050405020304" pitchFamily="18" charset="0"/>
                <a:ea typeface="仿宋_GB2312" pitchFamily="49" charset="-122"/>
              </a:rPr>
              <a:t>如果 </a:t>
            </a:r>
            <a:r>
              <a:rPr lang="en-US" altLang="zh-CN" sz="3000" b="1" i="1">
                <a:latin typeface="Times New Roman" panose="02020603050405020304" pitchFamily="18" charset="0"/>
                <a:ea typeface="仿宋_GB2312" pitchFamily="49" charset="-122"/>
              </a:rPr>
              <a:t>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为空，则对应的森林 </a:t>
            </a:r>
            <a:r>
              <a:rPr lang="en-US" altLang="zh-CN" sz="3000" b="1" i="1">
                <a:latin typeface="Times New Roman" panose="02020603050405020304" pitchFamily="18" charset="0"/>
                <a:ea typeface="仿宋_GB2312" pitchFamily="49" charset="-122"/>
              </a:rPr>
              <a:t>F</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也为空。</a:t>
            </a:r>
          </a:p>
          <a:p>
            <a:pPr marL="533400" indent="-533400">
              <a:lnSpc>
                <a:spcPct val="115000"/>
              </a:lnSpc>
              <a:buClr>
                <a:schemeClr val="tx2"/>
              </a:buClr>
              <a:buSzTx/>
              <a:buFont typeface="Wingdings" panose="05000000000000000000" pitchFamily="2" charset="2"/>
              <a:buChar char=""/>
              <a:defRPr/>
            </a:pPr>
            <a:r>
              <a:rPr lang="zh-CN" altLang="en-US" sz="3000" b="1">
                <a:latin typeface="Times New Roman" panose="02020603050405020304" pitchFamily="18" charset="0"/>
                <a:ea typeface="仿宋_GB2312" pitchFamily="49" charset="-122"/>
              </a:rPr>
              <a:t>如果 </a:t>
            </a:r>
            <a:r>
              <a:rPr lang="en-US" altLang="zh-CN" sz="3000" b="1" i="1">
                <a:latin typeface="Times New Roman" panose="02020603050405020304" pitchFamily="18" charset="0"/>
                <a:ea typeface="仿宋_GB2312" pitchFamily="49" charset="-122"/>
              </a:rPr>
              <a:t>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非空，则</a:t>
            </a:r>
          </a:p>
          <a:p>
            <a:pPr marL="914400" lvl="1" indent="-457200">
              <a:lnSpc>
                <a:spcPct val="115000"/>
              </a:lnSpc>
              <a:buClr>
                <a:schemeClr val="tx2"/>
              </a:buClr>
              <a:buSzTx/>
              <a:buFont typeface="Wingdings" panose="05000000000000000000" pitchFamily="2" charset="2"/>
              <a:buChar char="ü"/>
              <a:defRPr/>
            </a:pPr>
            <a:r>
              <a:rPr lang="en-US" altLang="zh-CN" sz="3000" b="1" i="1">
                <a:latin typeface="Times New Roman" panose="02020603050405020304" pitchFamily="18" charset="0"/>
                <a:ea typeface="仿宋_GB2312" pitchFamily="49" charset="-122"/>
              </a:rPr>
              <a:t>F </a:t>
            </a:r>
            <a:r>
              <a:rPr lang="zh-CN" altLang="en-US" sz="3000" b="1">
                <a:latin typeface="Times New Roman" panose="02020603050405020304" pitchFamily="18" charset="0"/>
                <a:ea typeface="仿宋_GB2312" pitchFamily="49" charset="-122"/>
              </a:rPr>
              <a:t>中第一棵树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的根为 </a:t>
            </a:r>
            <a:r>
              <a:rPr lang="en-US" altLang="zh-CN" sz="3000" b="1" i="1">
                <a:latin typeface="Times New Roman" panose="02020603050405020304" pitchFamily="18" charset="0"/>
                <a:ea typeface="仿宋_GB2312" pitchFamily="49" charset="-122"/>
              </a:rPr>
              <a:t>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的根；</a:t>
            </a:r>
          </a:p>
          <a:p>
            <a:pPr marL="914400" lvl="1" indent="-457200">
              <a:lnSpc>
                <a:spcPct val="115000"/>
              </a:lnSpc>
              <a:buClr>
                <a:schemeClr val="tx2"/>
              </a:buClr>
              <a:buSzTx/>
              <a:buFont typeface="Wingdings" panose="05000000000000000000" pitchFamily="2" charset="2"/>
              <a:buChar char="ü"/>
              <a:defRPr/>
            </a:pP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 </a:t>
            </a:r>
            <a:r>
              <a:rPr lang="zh-CN" altLang="en-US" sz="3000" b="1">
                <a:latin typeface="Times New Roman" panose="02020603050405020304" pitchFamily="18" charset="0"/>
                <a:ea typeface="仿宋_GB2312" pitchFamily="49" charset="-122"/>
              </a:rPr>
              <a:t>的根的子树森林 </a:t>
            </a:r>
            <a:r>
              <a:rPr lang="en-US" altLang="zh-CN" sz="3000" b="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11</a:t>
            </a:r>
            <a:r>
              <a:rPr lang="en-US" altLang="zh-CN" sz="3000" b="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12</a:t>
            </a:r>
            <a:r>
              <a:rPr lang="en-US" altLang="zh-CN" sz="3000" b="1">
                <a:latin typeface="Times New Roman" panose="02020603050405020304" pitchFamily="18" charset="0"/>
                <a:ea typeface="仿宋_GB2312" pitchFamily="49" charset="-122"/>
              </a:rPr>
              <a:t>, …,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a:t>
            </a:r>
            <a:r>
              <a:rPr lang="en-US" altLang="zh-CN" sz="3000" b="1" i="1" baseline="-25000">
                <a:latin typeface="Times New Roman" panose="02020603050405020304" pitchFamily="18" charset="0"/>
                <a:ea typeface="仿宋_GB2312" pitchFamily="49" charset="-122"/>
              </a:rPr>
              <a:t>m</a:t>
            </a:r>
            <a:r>
              <a:rPr lang="en-US" altLang="zh-CN" sz="3000" b="1">
                <a:latin typeface="Times New Roman" panose="02020603050405020304" pitchFamily="18" charset="0"/>
                <a:ea typeface="仿宋_GB2312" pitchFamily="49" charset="-122"/>
              </a:rPr>
              <a:t> } </a:t>
            </a:r>
            <a:r>
              <a:rPr lang="zh-CN" altLang="en-US" sz="3000" b="1">
                <a:latin typeface="Times New Roman" panose="02020603050405020304" pitchFamily="18" charset="0"/>
                <a:ea typeface="仿宋_GB2312" pitchFamily="49" charset="-122"/>
              </a:rPr>
              <a:t>是由 </a:t>
            </a:r>
            <a:r>
              <a:rPr lang="en-US" altLang="zh-CN" sz="3000" b="1" i="1">
                <a:latin typeface="Times New Roman" panose="02020603050405020304" pitchFamily="18" charset="0"/>
                <a:ea typeface="仿宋_GB2312" pitchFamily="49" charset="-122"/>
              </a:rPr>
              <a:t>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的根的左子树</a:t>
            </a:r>
            <a:r>
              <a:rPr lang="zh-CN" altLang="en-US" sz="3000" b="1" i="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LB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转换而来；</a:t>
            </a:r>
          </a:p>
          <a:p>
            <a:pPr marL="914400" lvl="1" indent="-457200">
              <a:lnSpc>
                <a:spcPct val="115000"/>
              </a:lnSpc>
              <a:buClr>
                <a:schemeClr val="tx2"/>
              </a:buClr>
              <a:buSzTx/>
              <a:buFont typeface="Wingdings" panose="05000000000000000000" pitchFamily="2" charset="2"/>
              <a:buChar char="ü"/>
              <a:defRPr/>
            </a:pPr>
            <a:r>
              <a:rPr lang="en-US" altLang="zh-CN" sz="3000" b="1" i="1">
                <a:latin typeface="Times New Roman" panose="02020603050405020304" pitchFamily="18" charset="0"/>
                <a:ea typeface="仿宋_GB2312" pitchFamily="49" charset="-122"/>
              </a:rPr>
              <a:t>F </a:t>
            </a:r>
            <a:r>
              <a:rPr lang="zh-CN" altLang="en-US" sz="3000" b="1">
                <a:latin typeface="Times New Roman" panose="02020603050405020304" pitchFamily="18" charset="0"/>
                <a:ea typeface="仿宋_GB2312" pitchFamily="49" charset="-122"/>
              </a:rPr>
              <a:t>中除了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1</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之外其余的树组成的森林 </a:t>
            </a:r>
            <a:r>
              <a:rPr lang="en-US" altLang="zh-CN" sz="3000" b="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2</a:t>
            </a:r>
            <a:r>
              <a:rPr lang="en-US" altLang="zh-CN" sz="3000" b="1">
                <a:latin typeface="Times New Roman" panose="02020603050405020304" pitchFamily="18" charset="0"/>
                <a:ea typeface="仿宋_GB2312" pitchFamily="49" charset="-122"/>
              </a:rPr>
              <a:t>, </a:t>
            </a:r>
            <a:r>
              <a:rPr lang="en-US" altLang="zh-CN" sz="3000" b="1" i="1">
                <a:latin typeface="Times New Roman" panose="02020603050405020304" pitchFamily="18" charset="0"/>
                <a:ea typeface="仿宋_GB2312" pitchFamily="49" charset="-122"/>
              </a:rPr>
              <a:t>T</a:t>
            </a:r>
            <a:r>
              <a:rPr lang="en-US" altLang="zh-CN" sz="3000" b="1" baseline="-25000">
                <a:latin typeface="Times New Roman" panose="02020603050405020304" pitchFamily="18" charset="0"/>
                <a:ea typeface="仿宋_GB2312" pitchFamily="49" charset="-122"/>
              </a:rPr>
              <a:t>3</a:t>
            </a:r>
            <a:r>
              <a:rPr lang="en-US" altLang="zh-CN" sz="3000" b="1">
                <a:latin typeface="Times New Roman" panose="02020603050405020304" pitchFamily="18" charset="0"/>
                <a:ea typeface="仿宋_GB2312" pitchFamily="49" charset="-122"/>
              </a:rPr>
              <a:t>, …, </a:t>
            </a:r>
            <a:r>
              <a:rPr lang="en-US" altLang="zh-CN" sz="3000" b="1" i="1">
                <a:latin typeface="Times New Roman" panose="02020603050405020304" pitchFamily="18" charset="0"/>
                <a:ea typeface="仿宋_GB2312" pitchFamily="49" charset="-122"/>
              </a:rPr>
              <a:t>T</a:t>
            </a:r>
            <a:r>
              <a:rPr lang="en-US" altLang="zh-CN" sz="3000" b="1" i="1" baseline="-25000">
                <a:latin typeface="Times New Roman" panose="02020603050405020304" pitchFamily="18" charset="0"/>
                <a:ea typeface="仿宋_GB2312" pitchFamily="49" charset="-122"/>
              </a:rPr>
              <a:t>n</a:t>
            </a:r>
            <a:r>
              <a:rPr lang="en-US" altLang="zh-CN" sz="3000" b="1" i="1">
                <a:latin typeface="Times New Roman" panose="02020603050405020304" pitchFamily="18" charset="0"/>
                <a:ea typeface="仿宋_GB2312" pitchFamily="49" charset="-122"/>
              </a:rPr>
              <a:t> </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是由 </a:t>
            </a:r>
            <a:r>
              <a:rPr lang="en-US" altLang="zh-CN" sz="3000" b="1" i="1">
                <a:latin typeface="Times New Roman" panose="02020603050405020304" pitchFamily="18" charset="0"/>
                <a:ea typeface="仿宋_GB2312" pitchFamily="49" charset="-122"/>
              </a:rPr>
              <a:t>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的根的右子树 </a:t>
            </a:r>
            <a:r>
              <a:rPr lang="en-US" altLang="zh-CN" sz="3000" b="1" i="1">
                <a:latin typeface="Times New Roman" panose="02020603050405020304" pitchFamily="18" charset="0"/>
                <a:ea typeface="仿宋_GB2312" pitchFamily="49" charset="-122"/>
              </a:rPr>
              <a:t>RB</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转换而成的森林。</a:t>
            </a:r>
            <a:endParaRPr lang="zh-CN" altLang="en-US" sz="2600">
              <a:latin typeface="Times New Roman" panose="02020603050405020304" pitchFamily="18" charset="0"/>
              <a:ea typeface="仿宋_GB2312" pitchFamily="49" charset="-122"/>
            </a:endParaRPr>
          </a:p>
        </p:txBody>
      </p:sp>
    </p:spTree>
  </p:cSld>
  <p:clrMapOvr>
    <a:masterClrMapping/>
  </p:clrMapOvr>
  <p:transition spd="slow"/>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a:xfrm>
            <a:off x="767408" y="44624"/>
            <a:ext cx="5194300" cy="596900"/>
          </a:xfrm>
        </p:spPr>
        <p:txBody>
          <a:bodyPr>
            <a:normAutofit fontScale="90000"/>
          </a:bodyPr>
          <a:lstStyle/>
          <a:p>
            <a:r>
              <a:rPr lang="zh-CN" altLang="en-US" b="1" dirty="0" smtClean="0">
                <a:ea typeface="华文新魏" panose="02010800040101010101" pitchFamily="2" charset="-122"/>
              </a:rPr>
              <a:t>森林的遍历</a:t>
            </a:r>
          </a:p>
        </p:txBody>
      </p:sp>
      <p:sp>
        <p:nvSpPr>
          <p:cNvPr id="409603" name="Rectangle 3"/>
          <p:cNvSpPr>
            <a:spLocks noGrp="1" noChangeArrowheads="1"/>
          </p:cNvSpPr>
          <p:nvPr>
            <p:ph idx="1"/>
          </p:nvPr>
        </p:nvSpPr>
        <p:spPr>
          <a:xfrm>
            <a:off x="1703512" y="1015900"/>
            <a:ext cx="9453040" cy="5005388"/>
          </a:xfrm>
        </p:spPr>
        <p:txBody>
          <a:bodyPr>
            <a:normAutofit/>
          </a:bodyPr>
          <a:lstStyle/>
          <a:p>
            <a:pPr>
              <a:lnSpc>
                <a:spcPct val="110000"/>
              </a:lnSpc>
              <a:spcBef>
                <a:spcPct val="15000"/>
              </a:spcBef>
              <a:buClr>
                <a:srgbClr val="800080"/>
              </a:buClr>
              <a:buSzPct val="50000"/>
              <a:defRPr/>
            </a:pPr>
            <a:r>
              <a:rPr lang="zh-CN" altLang="en-US" b="1" dirty="0">
                <a:latin typeface="Times New Roman" panose="02020603050405020304" pitchFamily="18" charset="0"/>
                <a:ea typeface="仿宋_GB2312" pitchFamily="49" charset="-122"/>
              </a:rPr>
              <a:t>森林的遍历也分为</a:t>
            </a:r>
            <a:r>
              <a:rPr lang="zh-CN" altLang="en-US" b="1" dirty="0">
                <a:solidFill>
                  <a:srgbClr val="0000CC"/>
                </a:solidFill>
                <a:latin typeface="Times New Roman" panose="02020603050405020304" pitchFamily="18" charset="0"/>
                <a:ea typeface="仿宋_GB2312" pitchFamily="49" charset="-122"/>
              </a:rPr>
              <a:t>深度优先遍历</a:t>
            </a:r>
            <a:r>
              <a:rPr lang="zh-CN" altLang="en-US" b="1" dirty="0">
                <a:latin typeface="Times New Roman" panose="02020603050405020304" pitchFamily="18" charset="0"/>
                <a:ea typeface="仿宋_GB2312" pitchFamily="49" charset="-122"/>
              </a:rPr>
              <a:t>和</a:t>
            </a:r>
            <a:r>
              <a:rPr lang="zh-CN" altLang="en-US" b="1" dirty="0">
                <a:solidFill>
                  <a:srgbClr val="0000CC"/>
                </a:solidFill>
                <a:latin typeface="Times New Roman" panose="02020603050405020304" pitchFamily="18" charset="0"/>
                <a:ea typeface="仿宋_GB2312" pitchFamily="49" charset="-122"/>
              </a:rPr>
              <a:t>广度优先遍历</a:t>
            </a:r>
            <a:r>
              <a:rPr lang="zh-CN" altLang="en-US" b="1" dirty="0">
                <a:latin typeface="Times New Roman" panose="02020603050405020304" pitchFamily="18" charset="0"/>
                <a:ea typeface="仿宋_GB2312" pitchFamily="49" charset="-122"/>
              </a:rPr>
              <a:t>，深度优先遍历又可分为</a:t>
            </a:r>
            <a:r>
              <a:rPr lang="zh-CN" altLang="en-US" b="1" dirty="0">
                <a:solidFill>
                  <a:srgbClr val="0000CC"/>
                </a:solidFill>
                <a:latin typeface="Times New Roman" panose="02020603050405020304" pitchFamily="18" charset="0"/>
                <a:ea typeface="仿宋_GB2312" pitchFamily="49" charset="-122"/>
              </a:rPr>
              <a:t>先根次序遍历</a:t>
            </a:r>
            <a:r>
              <a:rPr lang="zh-CN" altLang="en-US" b="1" dirty="0">
                <a:latin typeface="Times New Roman" panose="02020603050405020304" pitchFamily="18" charset="0"/>
                <a:ea typeface="仿宋_GB2312" pitchFamily="49" charset="-122"/>
              </a:rPr>
              <a:t>和</a:t>
            </a:r>
            <a:r>
              <a:rPr lang="zh-CN" altLang="en-US" b="1" dirty="0">
                <a:solidFill>
                  <a:srgbClr val="0000CC"/>
                </a:solidFill>
                <a:latin typeface="Times New Roman" panose="02020603050405020304" pitchFamily="18" charset="0"/>
                <a:ea typeface="仿宋_GB2312" pitchFamily="49" charset="-122"/>
              </a:rPr>
              <a:t>后根次序遍历</a:t>
            </a:r>
            <a:r>
              <a:rPr lang="zh-CN" altLang="en-US" b="1" dirty="0">
                <a:latin typeface="Times New Roman" panose="02020603050405020304" pitchFamily="18" charset="0"/>
                <a:ea typeface="仿宋_GB2312" pitchFamily="49" charset="-122"/>
              </a:rPr>
              <a:t>。</a:t>
            </a:r>
          </a:p>
          <a:p>
            <a:pPr>
              <a:lnSpc>
                <a:spcPct val="110000"/>
              </a:lnSpc>
              <a:spcBef>
                <a:spcPct val="15000"/>
              </a:spcBef>
              <a:buClr>
                <a:srgbClr val="800080"/>
              </a:buClr>
              <a:buSzPct val="50000"/>
              <a:defRPr/>
            </a:pPr>
            <a:endParaRPr lang="zh-CN" altLang="en-US" b="1" dirty="0">
              <a:latin typeface="Times New Roman" panose="02020603050405020304" pitchFamily="18" charset="0"/>
              <a:ea typeface="仿宋_GB2312" pitchFamily="49" charset="-122"/>
            </a:endParaRPr>
          </a:p>
          <a:p>
            <a:pPr>
              <a:lnSpc>
                <a:spcPct val="110000"/>
              </a:lnSpc>
              <a:spcBef>
                <a:spcPct val="15000"/>
              </a:spcBef>
              <a:buClr>
                <a:srgbClr val="800080"/>
              </a:buClr>
              <a:buSzPct val="50000"/>
              <a:defRPr/>
            </a:pPr>
            <a:endParaRPr lang="zh-CN" altLang="en-US" b="1" dirty="0">
              <a:latin typeface="Times New Roman" panose="02020603050405020304" pitchFamily="18" charset="0"/>
              <a:ea typeface="仿宋_GB2312" pitchFamily="49" charset="-122"/>
            </a:endParaRPr>
          </a:p>
          <a:p>
            <a:pPr>
              <a:lnSpc>
                <a:spcPct val="110000"/>
              </a:lnSpc>
              <a:spcBef>
                <a:spcPct val="15000"/>
              </a:spcBef>
              <a:buClr>
                <a:srgbClr val="800080"/>
              </a:buClr>
              <a:buSzPct val="50000"/>
              <a:defRPr/>
            </a:pPr>
            <a:r>
              <a:rPr lang="zh-CN" altLang="en-US" b="1" dirty="0">
                <a:latin typeface="Times New Roman" panose="02020603050405020304" pitchFamily="18" charset="0"/>
                <a:ea typeface="仿宋_GB2312" pitchFamily="49" charset="-122"/>
              </a:rPr>
              <a:t>给定森林 </a:t>
            </a:r>
            <a:r>
              <a:rPr lang="en-US" altLang="zh-CN" b="1" i="1" dirty="0">
                <a:latin typeface="Times New Roman" panose="02020603050405020304" pitchFamily="18" charset="0"/>
                <a:ea typeface="仿宋_GB2312" pitchFamily="49" charset="-122"/>
              </a:rPr>
              <a:t>F</a:t>
            </a:r>
            <a:r>
              <a:rPr lang="zh-CN" altLang="en-US" b="1" dirty="0">
                <a:latin typeface="Times New Roman" panose="02020603050405020304" pitchFamily="18" charset="0"/>
                <a:ea typeface="仿宋_GB2312" pitchFamily="49" charset="-122"/>
              </a:rPr>
              <a:t>，若 </a:t>
            </a:r>
            <a:r>
              <a:rPr lang="en-US" altLang="zh-CN" b="1" i="1" dirty="0">
                <a:latin typeface="Times New Roman" panose="02020603050405020304" pitchFamily="18" charset="0"/>
                <a:ea typeface="仿宋_GB2312" pitchFamily="49" charset="-122"/>
              </a:rPr>
              <a:t>F</a:t>
            </a:r>
            <a:r>
              <a:rPr lang="en-US" altLang="zh-CN" b="1" dirty="0">
                <a:latin typeface="Times New Roman" panose="02020603050405020304" pitchFamily="18" charset="0"/>
                <a:ea typeface="仿宋_GB2312" pitchFamily="49" charset="-122"/>
              </a:rPr>
              <a:t> = Ø</a:t>
            </a:r>
            <a:r>
              <a:rPr lang="zh-CN" altLang="en-US" b="1" dirty="0">
                <a:latin typeface="Times New Roman" panose="02020603050405020304" pitchFamily="18" charset="0"/>
                <a:ea typeface="仿宋_GB2312" pitchFamily="49" charset="-122"/>
              </a:rPr>
              <a:t>，则遍历结束。否则</a:t>
            </a:r>
          </a:p>
          <a:p>
            <a:pPr>
              <a:lnSpc>
                <a:spcPct val="110000"/>
              </a:lnSpc>
              <a:spcBef>
                <a:spcPct val="15000"/>
              </a:spcBef>
              <a:buClr>
                <a:srgbClr val="800080"/>
              </a:buClr>
              <a:buSzPct val="50000"/>
              <a:defRPr/>
            </a:pPr>
            <a:r>
              <a:rPr lang="zh-CN" altLang="en-US" b="1" dirty="0">
                <a:latin typeface="Times New Roman" panose="02020603050405020304" pitchFamily="18" charset="0"/>
                <a:ea typeface="仿宋_GB2312" pitchFamily="49" charset="-122"/>
              </a:rPr>
              <a:t>若</a:t>
            </a:r>
            <a:r>
              <a:rPr lang="en-US" altLang="zh-CN" b="1" i="1" dirty="0">
                <a:latin typeface="Times New Roman" panose="02020603050405020304" pitchFamily="18" charset="0"/>
                <a:ea typeface="仿宋_GB2312" pitchFamily="49" charset="-122"/>
              </a:rPr>
              <a:t>F</a:t>
            </a:r>
            <a:r>
              <a:rPr lang="en-US" altLang="zh-CN" b="1" dirty="0">
                <a:latin typeface="Times New Roman" panose="02020603050405020304" pitchFamily="18" charset="0"/>
                <a:ea typeface="仿宋_GB2312" pitchFamily="49" charset="-122"/>
              </a:rPr>
              <a:t> = {{</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1</a:t>
            </a:r>
            <a:r>
              <a:rPr lang="en-US" altLang="zh-CN" b="1" dirty="0">
                <a:latin typeface="Times New Roman" panose="02020603050405020304" pitchFamily="18" charset="0"/>
                <a:ea typeface="仿宋_GB2312" pitchFamily="49" charset="-122"/>
              </a:rPr>
              <a:t> = { </a:t>
            </a:r>
            <a:r>
              <a:rPr lang="en-US" altLang="zh-CN" b="1" i="1" dirty="0">
                <a:latin typeface="Times New Roman" panose="02020603050405020304" pitchFamily="18" charset="0"/>
                <a:ea typeface="仿宋_GB2312" pitchFamily="49" charset="-122"/>
              </a:rPr>
              <a:t>r</a:t>
            </a:r>
            <a:r>
              <a:rPr lang="en-US" altLang="zh-CN" b="1" baseline="-25000" dirty="0">
                <a:latin typeface="Times New Roman" panose="02020603050405020304" pitchFamily="18" charset="0"/>
                <a:ea typeface="仿宋_GB2312" pitchFamily="49" charset="-122"/>
              </a:rPr>
              <a:t>1</a:t>
            </a:r>
            <a:r>
              <a:rPr lang="en-US" altLang="zh-CN" b="1" dirty="0">
                <a:latin typeface="Times New Roman" panose="02020603050405020304" pitchFamily="18" charset="0"/>
                <a:ea typeface="仿宋_GB2312" pitchFamily="49" charset="-122"/>
              </a:rPr>
              <a:t>, </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11</a:t>
            </a:r>
            <a:r>
              <a:rPr lang="en-US" altLang="zh-CN" b="1" dirty="0">
                <a:latin typeface="Times New Roman" panose="02020603050405020304" pitchFamily="18" charset="0"/>
                <a:ea typeface="仿宋_GB2312" pitchFamily="49" charset="-122"/>
              </a:rPr>
              <a:t>, …, </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1</a:t>
            </a:r>
            <a:r>
              <a:rPr lang="en-US" altLang="zh-CN" b="1" i="1" baseline="-25000" dirty="0">
                <a:latin typeface="Times New Roman" panose="02020603050405020304" pitchFamily="18" charset="0"/>
                <a:ea typeface="仿宋_GB2312" pitchFamily="49" charset="-122"/>
              </a:rPr>
              <a:t>k </a:t>
            </a:r>
            <a:r>
              <a:rPr lang="en-US" altLang="zh-CN" b="1" dirty="0">
                <a:latin typeface="Times New Roman" panose="02020603050405020304" pitchFamily="18" charset="0"/>
                <a:ea typeface="仿宋_GB2312" pitchFamily="49" charset="-122"/>
              </a:rPr>
              <a:t>}, </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2</a:t>
            </a:r>
            <a:r>
              <a:rPr lang="en-US" altLang="zh-CN" b="1" dirty="0">
                <a:latin typeface="Times New Roman" panose="02020603050405020304" pitchFamily="18" charset="0"/>
                <a:ea typeface="仿宋_GB2312" pitchFamily="49" charset="-122"/>
              </a:rPr>
              <a:t>, ..., </a:t>
            </a:r>
            <a:r>
              <a:rPr lang="en-US" altLang="zh-CN" b="1" i="1" dirty="0">
                <a:latin typeface="Times New Roman" panose="02020603050405020304" pitchFamily="18" charset="0"/>
                <a:ea typeface="仿宋_GB2312" pitchFamily="49" charset="-122"/>
              </a:rPr>
              <a:t>T</a:t>
            </a:r>
            <a:r>
              <a:rPr lang="en-US" altLang="zh-CN" b="1" i="1" baseline="-25000" dirty="0">
                <a:latin typeface="Times New Roman" panose="02020603050405020304" pitchFamily="18" charset="0"/>
                <a:ea typeface="仿宋_GB2312" pitchFamily="49" charset="-122"/>
              </a:rPr>
              <a:t>m</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，则可以导出先根遍历、后根遍历两种方法。其中，</a:t>
            </a:r>
            <a:r>
              <a:rPr lang="en-US" altLang="zh-CN" b="1" i="1" dirty="0">
                <a:latin typeface="Times New Roman" panose="02020603050405020304" pitchFamily="18" charset="0"/>
                <a:ea typeface="仿宋_GB2312" pitchFamily="49" charset="-122"/>
              </a:rPr>
              <a:t>r</a:t>
            </a:r>
            <a:r>
              <a:rPr lang="en-US" altLang="zh-CN" b="1" baseline="-25000" dirty="0">
                <a:latin typeface="Times New Roman" panose="02020603050405020304" pitchFamily="18" charset="0"/>
                <a:ea typeface="仿宋_GB2312" pitchFamily="49" charset="-122"/>
              </a:rPr>
              <a:t>1</a:t>
            </a:r>
            <a:r>
              <a:rPr lang="zh-CN" altLang="en-US" b="1" dirty="0">
                <a:latin typeface="Times New Roman" panose="02020603050405020304" pitchFamily="18" charset="0"/>
                <a:ea typeface="仿宋_GB2312" pitchFamily="49" charset="-122"/>
              </a:rPr>
              <a:t>是第一棵树的根结点，</a:t>
            </a:r>
            <a:r>
              <a:rPr lang="en-US" altLang="zh-CN" b="1" dirty="0">
                <a:latin typeface="Times New Roman" panose="02020603050405020304" pitchFamily="18" charset="0"/>
                <a:ea typeface="仿宋_GB2312" pitchFamily="49" charset="-122"/>
              </a:rPr>
              <a:t>{</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11</a:t>
            </a:r>
            <a:r>
              <a:rPr lang="en-US" altLang="zh-CN" b="1" dirty="0">
                <a:latin typeface="Times New Roman" panose="02020603050405020304" pitchFamily="18" charset="0"/>
                <a:ea typeface="仿宋_GB2312" pitchFamily="49" charset="-122"/>
              </a:rPr>
              <a:t>, …, </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1</a:t>
            </a:r>
            <a:r>
              <a:rPr lang="en-US" altLang="zh-CN" b="1" i="1" baseline="-25000" dirty="0">
                <a:latin typeface="Times New Roman" panose="02020603050405020304" pitchFamily="18" charset="0"/>
                <a:ea typeface="仿宋_GB2312" pitchFamily="49" charset="-122"/>
              </a:rPr>
              <a:t>k</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是第一棵树的子树森林，</a:t>
            </a:r>
            <a:r>
              <a:rPr lang="en-US" altLang="zh-CN" b="1" dirty="0">
                <a:latin typeface="Times New Roman" panose="02020603050405020304" pitchFamily="18" charset="0"/>
                <a:ea typeface="仿宋_GB2312" pitchFamily="49" charset="-122"/>
              </a:rPr>
              <a:t>{</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2</a:t>
            </a:r>
            <a:r>
              <a:rPr lang="en-US" altLang="zh-CN" b="1" dirty="0">
                <a:latin typeface="Times New Roman" panose="02020603050405020304" pitchFamily="18" charset="0"/>
                <a:ea typeface="仿宋_GB2312" pitchFamily="49" charset="-122"/>
              </a:rPr>
              <a:t>, ...,</a:t>
            </a:r>
            <a:r>
              <a:rPr lang="en-US" altLang="zh-CN" b="1" i="1" dirty="0">
                <a:latin typeface="Times New Roman" panose="02020603050405020304" pitchFamily="18" charset="0"/>
                <a:ea typeface="仿宋_GB2312" pitchFamily="49" charset="-122"/>
              </a:rPr>
              <a:t>T</a:t>
            </a:r>
            <a:r>
              <a:rPr lang="en-US" altLang="zh-CN" b="1" i="1" baseline="-25000" dirty="0">
                <a:latin typeface="Times New Roman" panose="02020603050405020304" pitchFamily="18" charset="0"/>
                <a:ea typeface="仿宋_GB2312" pitchFamily="49" charset="-122"/>
              </a:rPr>
              <a:t>m</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是除去第一棵树之后剩余的树构成的森林。</a:t>
            </a:r>
          </a:p>
          <a:p>
            <a:pPr>
              <a:lnSpc>
                <a:spcPct val="110000"/>
              </a:lnSpc>
              <a:spcBef>
                <a:spcPct val="15000"/>
              </a:spcBef>
              <a:buClr>
                <a:srgbClr val="800080"/>
              </a:buClr>
              <a:buSzPct val="50000"/>
              <a:defRPr/>
            </a:pPr>
            <a:endParaRPr lang="en-US" altLang="zh-CN" b="1" dirty="0">
              <a:latin typeface="Times New Roman" panose="02020603050405020304" pitchFamily="18" charset="0"/>
              <a:ea typeface="仿宋_GB2312" pitchFamily="49" charset="-122"/>
            </a:endParaRPr>
          </a:p>
          <a:p>
            <a:pPr>
              <a:lnSpc>
                <a:spcPct val="110000"/>
              </a:lnSpc>
              <a:spcBef>
                <a:spcPct val="15000"/>
              </a:spcBef>
              <a:buClr>
                <a:srgbClr val="800080"/>
              </a:buClr>
              <a:buSzPct val="50000"/>
              <a:defRPr/>
            </a:pPr>
            <a:endParaRPr lang="zh-CN" altLang="en-US" b="1" dirty="0">
              <a:latin typeface="Times New Roman" panose="02020603050405020304" pitchFamily="18" charset="0"/>
              <a:ea typeface="仿宋_GB2312" pitchFamily="49" charset="-122"/>
            </a:endParaRPr>
          </a:p>
        </p:txBody>
      </p:sp>
      <p:sp>
        <p:nvSpPr>
          <p:cNvPr id="161796" name="Text Box 4"/>
          <p:cNvSpPr txBox="1">
            <a:spLocks noChangeArrowheads="1"/>
          </p:cNvSpPr>
          <p:nvPr/>
        </p:nvSpPr>
        <p:spPr bwMode="auto">
          <a:xfrm>
            <a:off x="4519613" y="2223269"/>
            <a:ext cx="3232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u="sng" dirty="0">
                <a:solidFill>
                  <a:schemeClr val="tx2"/>
                </a:solidFill>
                <a:ea typeface="华文新魏" panose="02010800040101010101" pitchFamily="2" charset="-122"/>
              </a:rPr>
              <a:t>深度优先遍历</a:t>
            </a:r>
          </a:p>
        </p:txBody>
      </p:sp>
    </p:spTree>
  </p:cSld>
  <p:clrMapOvr>
    <a:masterClrMapping/>
  </p:clrMapOvr>
  <p:transition spd="slow"/>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Rectangle 2"/>
          <p:cNvSpPr>
            <a:spLocks noGrp="1" noChangeArrowheads="1"/>
          </p:cNvSpPr>
          <p:nvPr>
            <p:ph type="title"/>
          </p:nvPr>
        </p:nvSpPr>
        <p:spPr>
          <a:xfrm>
            <a:off x="839416" y="-19590"/>
            <a:ext cx="6119813" cy="792162"/>
          </a:xfrm>
        </p:spPr>
        <p:txBody>
          <a:bodyPr/>
          <a:lstStyle/>
          <a:p>
            <a:r>
              <a:rPr lang="zh-CN" altLang="en-US" b="1" dirty="0" smtClean="0">
                <a:ea typeface="华文新魏" panose="02010800040101010101" pitchFamily="2" charset="-122"/>
              </a:rPr>
              <a:t>森林的先根次序遍历</a:t>
            </a:r>
          </a:p>
        </p:txBody>
      </p:sp>
      <p:sp>
        <p:nvSpPr>
          <p:cNvPr id="408579" name="Rectangle 3"/>
          <p:cNvSpPr>
            <a:spLocks noGrp="1" noChangeArrowheads="1"/>
          </p:cNvSpPr>
          <p:nvPr>
            <p:ph idx="1"/>
          </p:nvPr>
        </p:nvSpPr>
        <p:spPr>
          <a:xfrm>
            <a:off x="119336" y="1052736"/>
            <a:ext cx="7940675" cy="5499100"/>
          </a:xfrm>
        </p:spPr>
        <p:txBody>
          <a:bodyPr>
            <a:normAutofit/>
          </a:bodyPr>
          <a:lstStyle/>
          <a:p>
            <a:pPr>
              <a:lnSpc>
                <a:spcPct val="110000"/>
              </a:lnSpc>
              <a:spcBef>
                <a:spcPct val="10000"/>
              </a:spcBef>
              <a:buClr>
                <a:srgbClr val="800080"/>
              </a:buClr>
              <a:buSzPct val="50000"/>
              <a:defRPr/>
            </a:pPr>
            <a:r>
              <a:rPr lang="zh-CN" altLang="en-US" sz="2400" b="1" dirty="0" smtClean="0">
                <a:latin typeface="Times New Roman" panose="02020603050405020304" pitchFamily="18" charset="0"/>
                <a:ea typeface="仿宋_GB2312" pitchFamily="49" charset="-122"/>
              </a:rPr>
              <a:t>若</a:t>
            </a:r>
            <a:r>
              <a:rPr lang="zh-CN" altLang="en-US" sz="2400" b="1" dirty="0">
                <a:latin typeface="Times New Roman" panose="02020603050405020304" pitchFamily="18" charset="0"/>
                <a:ea typeface="仿宋_GB2312" pitchFamily="49" charset="-122"/>
              </a:rPr>
              <a:t>森林</a:t>
            </a:r>
            <a:r>
              <a:rPr lang="en-US" altLang="zh-CN" sz="2400" b="1" dirty="0">
                <a:latin typeface="Times New Roman" panose="02020603050405020304" pitchFamily="18" charset="0"/>
                <a:ea typeface="仿宋_GB2312" pitchFamily="49" charset="-122"/>
              </a:rPr>
              <a:t>F = Ø</a:t>
            </a:r>
            <a:r>
              <a:rPr lang="zh-CN" altLang="en-US" sz="2400" b="1" dirty="0">
                <a:latin typeface="Times New Roman" panose="02020603050405020304" pitchFamily="18" charset="0"/>
                <a:ea typeface="仿宋_GB2312" pitchFamily="49" charset="-122"/>
              </a:rPr>
              <a:t>，返回；否则</a:t>
            </a:r>
            <a:endParaRPr lang="zh-CN" altLang="en-US" sz="2400" b="1" dirty="0">
              <a:latin typeface="Times New Roman" panose="02020603050405020304" pitchFamily="18" charset="0"/>
              <a:ea typeface="仿宋_GB2312" pitchFamily="49" charset="-122"/>
              <a:sym typeface="Wingdings" panose="05000000000000000000" pitchFamily="2" charset="2"/>
            </a:endParaRPr>
          </a:p>
          <a:p>
            <a:pPr lvl="1">
              <a:lnSpc>
                <a:spcPct val="110000"/>
              </a:lnSpc>
              <a:spcBef>
                <a:spcPct val="10000"/>
              </a:spcBef>
              <a:buClr>
                <a:schemeClr val="tx2"/>
              </a:buClr>
              <a:buSzTx/>
              <a:buFont typeface="Wingdings" panose="05000000000000000000" pitchFamily="2" charset="2"/>
              <a:buChar char="ü"/>
              <a:defRPr/>
            </a:pPr>
            <a:r>
              <a:rPr lang="zh-CN" altLang="en-US" b="1" dirty="0">
                <a:latin typeface="Times New Roman" panose="02020603050405020304" pitchFamily="18" charset="0"/>
                <a:ea typeface="仿宋_GB2312" pitchFamily="49" charset="-122"/>
              </a:rPr>
              <a:t>访问森林的根（也是第一棵树的根）</a:t>
            </a:r>
            <a:r>
              <a:rPr lang="en-US" altLang="zh-CN" b="1" i="1" dirty="0">
                <a:latin typeface="Times New Roman" panose="02020603050405020304" pitchFamily="18" charset="0"/>
                <a:ea typeface="仿宋_GB2312" pitchFamily="49" charset="-122"/>
              </a:rPr>
              <a:t>r</a:t>
            </a:r>
            <a:r>
              <a:rPr lang="en-US" altLang="zh-CN" b="1" baseline="-25000" dirty="0">
                <a:latin typeface="Times New Roman" panose="02020603050405020304" pitchFamily="18" charset="0"/>
                <a:ea typeface="仿宋_GB2312" pitchFamily="49" charset="-122"/>
              </a:rPr>
              <a:t>1</a:t>
            </a:r>
            <a:r>
              <a:rPr lang="zh-CN" altLang="en-US" b="1" dirty="0">
                <a:latin typeface="Times New Roman" panose="02020603050405020304" pitchFamily="18" charset="0"/>
                <a:ea typeface="仿宋_GB2312" pitchFamily="49" charset="-122"/>
              </a:rPr>
              <a:t>；</a:t>
            </a:r>
            <a:endParaRPr lang="zh-CN" altLang="en-US" b="1" dirty="0">
              <a:latin typeface="Times New Roman" panose="02020603050405020304" pitchFamily="18" charset="0"/>
              <a:ea typeface="仿宋_GB2312" pitchFamily="49" charset="-122"/>
              <a:sym typeface="Wingdings" panose="05000000000000000000" pitchFamily="2" charset="2"/>
            </a:endParaRPr>
          </a:p>
          <a:p>
            <a:pPr lvl="1">
              <a:lnSpc>
                <a:spcPct val="110000"/>
              </a:lnSpc>
              <a:spcBef>
                <a:spcPct val="10000"/>
              </a:spcBef>
              <a:buClr>
                <a:schemeClr val="tx2"/>
              </a:buClr>
              <a:buSzTx/>
              <a:buFont typeface="Wingdings" panose="05000000000000000000" pitchFamily="2" charset="2"/>
              <a:buChar char="ü"/>
              <a:defRPr/>
            </a:pPr>
            <a:r>
              <a:rPr lang="zh-CN" altLang="en-US" b="1" dirty="0">
                <a:latin typeface="Times New Roman" panose="02020603050405020304" pitchFamily="18" charset="0"/>
                <a:ea typeface="仿宋_GB2312" pitchFamily="49" charset="-122"/>
              </a:rPr>
              <a:t>先根遍历森林第一棵树的根的子树森林</a:t>
            </a:r>
            <a:r>
              <a:rPr lang="en-US" altLang="zh-CN" b="1" dirty="0">
                <a:latin typeface="Times New Roman" panose="02020603050405020304" pitchFamily="18" charset="0"/>
                <a:ea typeface="仿宋_GB2312" pitchFamily="49" charset="-122"/>
              </a:rPr>
              <a:t>{</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11</a:t>
            </a:r>
            <a:r>
              <a:rPr lang="en-US" altLang="zh-CN" b="1" dirty="0">
                <a:latin typeface="Times New Roman" panose="02020603050405020304" pitchFamily="18" charset="0"/>
                <a:ea typeface="仿宋_GB2312" pitchFamily="49" charset="-122"/>
              </a:rPr>
              <a:t>, …, </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1</a:t>
            </a:r>
            <a:r>
              <a:rPr lang="en-US" altLang="zh-CN" b="1" i="1" baseline="-25000" dirty="0">
                <a:latin typeface="Times New Roman" panose="02020603050405020304" pitchFamily="18" charset="0"/>
                <a:ea typeface="仿宋_GB2312" pitchFamily="49" charset="-122"/>
              </a:rPr>
              <a:t>k</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a:t>
            </a:r>
            <a:endParaRPr lang="zh-CN" altLang="en-US" b="1" dirty="0">
              <a:latin typeface="Times New Roman" panose="02020603050405020304" pitchFamily="18" charset="0"/>
              <a:ea typeface="仿宋_GB2312" pitchFamily="49" charset="-122"/>
              <a:sym typeface="Wingdings" panose="05000000000000000000" pitchFamily="2" charset="2"/>
            </a:endParaRPr>
          </a:p>
          <a:p>
            <a:pPr lvl="1">
              <a:lnSpc>
                <a:spcPct val="110000"/>
              </a:lnSpc>
              <a:spcBef>
                <a:spcPct val="10000"/>
              </a:spcBef>
              <a:buClr>
                <a:schemeClr val="tx2"/>
              </a:buClr>
              <a:buSzTx/>
              <a:buFont typeface="Wingdings" panose="05000000000000000000" pitchFamily="2" charset="2"/>
              <a:buChar char="ü"/>
              <a:defRPr/>
            </a:pPr>
            <a:r>
              <a:rPr lang="zh-CN" altLang="en-US" b="1" dirty="0">
                <a:latin typeface="Times New Roman" panose="02020603050405020304" pitchFamily="18" charset="0"/>
                <a:ea typeface="仿宋_GB2312" pitchFamily="49" charset="-122"/>
              </a:rPr>
              <a:t>先根遍历森林中除第一棵树外其他树组成的森林</a:t>
            </a:r>
            <a:r>
              <a:rPr lang="en-US" altLang="zh-CN" b="1" dirty="0">
                <a:latin typeface="Times New Roman" panose="02020603050405020304" pitchFamily="18" charset="0"/>
                <a:ea typeface="仿宋_GB2312" pitchFamily="49" charset="-122"/>
              </a:rPr>
              <a:t>{</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2</a:t>
            </a:r>
            <a:r>
              <a:rPr lang="en-US" altLang="zh-CN" b="1" dirty="0">
                <a:latin typeface="Times New Roman" panose="02020603050405020304" pitchFamily="18" charset="0"/>
                <a:ea typeface="仿宋_GB2312" pitchFamily="49" charset="-122"/>
              </a:rPr>
              <a:t>, ...,</a:t>
            </a:r>
            <a:r>
              <a:rPr lang="en-US" altLang="zh-CN" b="1" i="1" dirty="0">
                <a:latin typeface="Times New Roman" panose="02020603050405020304" pitchFamily="18" charset="0"/>
                <a:ea typeface="仿宋_GB2312" pitchFamily="49" charset="-122"/>
              </a:rPr>
              <a:t>T</a:t>
            </a:r>
            <a:r>
              <a:rPr lang="en-US" altLang="zh-CN" b="1" i="1" baseline="-25000" dirty="0">
                <a:latin typeface="Times New Roman" panose="02020603050405020304" pitchFamily="18" charset="0"/>
                <a:ea typeface="仿宋_GB2312" pitchFamily="49" charset="-122"/>
              </a:rPr>
              <a:t>m</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 </a:t>
            </a:r>
          </a:p>
        </p:txBody>
      </p:sp>
      <p:sp>
        <p:nvSpPr>
          <p:cNvPr id="4" name="Rectangle 46"/>
          <p:cNvSpPr txBox="1">
            <a:spLocks noChangeArrowheads="1"/>
          </p:cNvSpPr>
          <p:nvPr/>
        </p:nvSpPr>
        <p:spPr>
          <a:xfrm>
            <a:off x="6023992" y="4546178"/>
            <a:ext cx="6180360" cy="183515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Bef>
                <a:spcPct val="15000"/>
              </a:spcBef>
              <a:spcAft>
                <a:spcPts val="0"/>
              </a:spcAft>
              <a:buClr>
                <a:srgbClr val="800080"/>
              </a:buClr>
              <a:buSzPct val="50000"/>
              <a:defRPr/>
            </a:pPr>
            <a:r>
              <a:rPr kumimoji="0" lang="zh-CN" altLang="en-US" b="1" dirty="0" smtClean="0">
                <a:latin typeface="Times New Roman" panose="02020603050405020304" pitchFamily="18" charset="0"/>
                <a:ea typeface="仿宋_GB2312" pitchFamily="49" charset="-122"/>
              </a:rPr>
              <a:t>森林的先根次序遍历的结果序列</a:t>
            </a:r>
          </a:p>
          <a:p>
            <a:pPr fontAlgn="auto">
              <a:spcBef>
                <a:spcPct val="15000"/>
              </a:spcBef>
              <a:spcAft>
                <a:spcPts val="0"/>
              </a:spcAft>
              <a:buClr>
                <a:srgbClr val="800080"/>
              </a:buClr>
              <a:buSzPct val="50000"/>
              <a:buFont typeface="Wingdings" panose="05000000000000000000" pitchFamily="2" charset="2"/>
              <a:buNone/>
              <a:defRPr/>
            </a:pPr>
            <a:r>
              <a:rPr kumimoji="0" lang="zh-CN" altLang="en-US" b="1" dirty="0" smtClean="0">
                <a:solidFill>
                  <a:schemeClr val="tx2"/>
                </a:solidFill>
                <a:latin typeface="Times New Roman" panose="02020603050405020304" pitchFamily="18" charset="0"/>
                <a:ea typeface="仿宋_GB2312" pitchFamily="49" charset="-122"/>
              </a:rPr>
              <a:t>		</a:t>
            </a:r>
            <a:r>
              <a:rPr kumimoji="0" lang="en-US" altLang="zh-CN" b="1" dirty="0" smtClean="0">
                <a:solidFill>
                  <a:schemeClr val="tx2"/>
                </a:solidFill>
                <a:latin typeface="Times New Roman" panose="02020603050405020304" pitchFamily="18" charset="0"/>
                <a:ea typeface="仿宋_GB2312" pitchFamily="49" charset="-122"/>
              </a:rPr>
              <a:t>ABCDE  FG  HIKJ</a:t>
            </a:r>
          </a:p>
          <a:p>
            <a:pPr fontAlgn="auto">
              <a:spcBef>
                <a:spcPct val="15000"/>
              </a:spcBef>
              <a:spcAft>
                <a:spcPts val="0"/>
              </a:spcAft>
              <a:buClr>
                <a:srgbClr val="800080"/>
              </a:buClr>
              <a:buSzPct val="50000"/>
              <a:defRPr/>
            </a:pPr>
            <a:r>
              <a:rPr kumimoji="0" lang="zh-CN" altLang="en-US" b="1" dirty="0" smtClean="0">
                <a:latin typeface="Times New Roman" panose="02020603050405020304" pitchFamily="18" charset="0"/>
                <a:ea typeface="仿宋_GB2312" pitchFamily="49" charset="-122"/>
              </a:rPr>
              <a:t>这相当于对应二叉树的前序遍历结果</a:t>
            </a:r>
            <a:endParaRPr kumimoji="0" lang="zh-CN" altLang="en-US" sz="2400" b="0" dirty="0">
              <a:latin typeface="Times New Roman" panose="02020603050405020304" pitchFamily="18" charset="0"/>
              <a:ea typeface="仿宋_GB2312" pitchFamily="49" charset="-122"/>
            </a:endParaRPr>
          </a:p>
        </p:txBody>
      </p:sp>
      <p:grpSp>
        <p:nvGrpSpPr>
          <p:cNvPr id="5" name="Group 47"/>
          <p:cNvGrpSpPr>
            <a:grpSpLocks/>
          </p:cNvGrpSpPr>
          <p:nvPr/>
        </p:nvGrpSpPr>
        <p:grpSpPr bwMode="auto">
          <a:xfrm>
            <a:off x="8613502" y="715888"/>
            <a:ext cx="3459162" cy="3505200"/>
            <a:chOff x="1973" y="526"/>
            <a:chExt cx="2179" cy="2208"/>
          </a:xfrm>
        </p:grpSpPr>
        <p:sp>
          <p:nvSpPr>
            <p:cNvPr id="6" name="Line 5"/>
            <p:cNvSpPr>
              <a:spLocks noChangeShapeType="1"/>
            </p:cNvSpPr>
            <p:nvPr/>
          </p:nvSpPr>
          <p:spPr bwMode="auto">
            <a:xfrm>
              <a:off x="2597" y="766"/>
              <a:ext cx="1344" cy="110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6"/>
            <p:cNvSpPr>
              <a:spLocks noChangeShapeType="1"/>
            </p:cNvSpPr>
            <p:nvPr/>
          </p:nvSpPr>
          <p:spPr bwMode="auto">
            <a:xfrm flipH="1">
              <a:off x="2549" y="1717"/>
              <a:ext cx="240"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7"/>
            <p:cNvSpPr>
              <a:spLocks noChangeShapeType="1"/>
            </p:cNvSpPr>
            <p:nvPr/>
          </p:nvSpPr>
          <p:spPr bwMode="auto">
            <a:xfrm>
              <a:off x="2165" y="1045"/>
              <a:ext cx="624" cy="57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8"/>
            <p:cNvSpPr>
              <a:spLocks noChangeShapeType="1"/>
            </p:cNvSpPr>
            <p:nvPr/>
          </p:nvSpPr>
          <p:spPr bwMode="auto">
            <a:xfrm flipH="1">
              <a:off x="2165" y="757"/>
              <a:ext cx="288"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Oval 9"/>
            <p:cNvSpPr>
              <a:spLocks noChangeArrowheads="1"/>
            </p:cNvSpPr>
            <p:nvPr/>
          </p:nvSpPr>
          <p:spPr bwMode="auto">
            <a:xfrm>
              <a:off x="2357" y="565"/>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1" name="Oval 10"/>
            <p:cNvSpPr>
              <a:spLocks noChangeArrowheads="1"/>
            </p:cNvSpPr>
            <p:nvPr/>
          </p:nvSpPr>
          <p:spPr bwMode="auto">
            <a:xfrm>
              <a:off x="1973" y="90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2" name="Oval 11"/>
            <p:cNvSpPr>
              <a:spLocks noChangeArrowheads="1"/>
            </p:cNvSpPr>
            <p:nvPr/>
          </p:nvSpPr>
          <p:spPr bwMode="auto">
            <a:xfrm>
              <a:off x="2693" y="1525"/>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3" name="Oval 12"/>
            <p:cNvSpPr>
              <a:spLocks noChangeArrowheads="1"/>
            </p:cNvSpPr>
            <p:nvPr/>
          </p:nvSpPr>
          <p:spPr bwMode="auto">
            <a:xfrm>
              <a:off x="2357" y="1189"/>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 name="Oval 13"/>
            <p:cNvSpPr>
              <a:spLocks noChangeArrowheads="1"/>
            </p:cNvSpPr>
            <p:nvPr/>
          </p:nvSpPr>
          <p:spPr bwMode="auto">
            <a:xfrm>
              <a:off x="2357" y="186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5" name="Text Box 14"/>
            <p:cNvSpPr txBox="1">
              <a:spLocks noChangeArrowheads="1"/>
            </p:cNvSpPr>
            <p:nvPr/>
          </p:nvSpPr>
          <p:spPr bwMode="auto">
            <a:xfrm>
              <a:off x="2367" y="526"/>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6" name="Text Box 15"/>
            <p:cNvSpPr txBox="1">
              <a:spLocks noChangeArrowheads="1"/>
            </p:cNvSpPr>
            <p:nvPr/>
          </p:nvSpPr>
          <p:spPr bwMode="auto">
            <a:xfrm>
              <a:off x="1989" y="862"/>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7" name="Text Box 16"/>
            <p:cNvSpPr txBox="1">
              <a:spLocks noChangeArrowheads="1"/>
            </p:cNvSpPr>
            <p:nvPr/>
          </p:nvSpPr>
          <p:spPr bwMode="auto">
            <a:xfrm>
              <a:off x="2367" y="1150"/>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8" name="Text Box 17"/>
            <p:cNvSpPr txBox="1">
              <a:spLocks noChangeArrowheads="1"/>
            </p:cNvSpPr>
            <p:nvPr/>
          </p:nvSpPr>
          <p:spPr bwMode="auto">
            <a:xfrm>
              <a:off x="2373" y="1822"/>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9" name="Text Box 18"/>
            <p:cNvSpPr txBox="1">
              <a:spLocks noChangeArrowheads="1"/>
            </p:cNvSpPr>
            <p:nvPr/>
          </p:nvSpPr>
          <p:spPr bwMode="auto">
            <a:xfrm>
              <a:off x="2703" y="1486"/>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20" name="Line 19"/>
            <p:cNvSpPr>
              <a:spLocks noChangeShapeType="1"/>
            </p:cNvSpPr>
            <p:nvPr/>
          </p:nvSpPr>
          <p:spPr bwMode="auto">
            <a:xfrm>
              <a:off x="3701" y="2350"/>
              <a:ext cx="240" cy="19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20"/>
            <p:cNvSpPr>
              <a:spLocks noChangeShapeType="1"/>
            </p:cNvSpPr>
            <p:nvPr/>
          </p:nvSpPr>
          <p:spPr bwMode="auto">
            <a:xfrm flipH="1">
              <a:off x="3317" y="1966"/>
              <a:ext cx="624" cy="52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Oval 21"/>
            <p:cNvSpPr>
              <a:spLocks noChangeArrowheads="1"/>
            </p:cNvSpPr>
            <p:nvPr/>
          </p:nvSpPr>
          <p:spPr bwMode="auto">
            <a:xfrm>
              <a:off x="3845" y="177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23" name="Oval 22"/>
            <p:cNvSpPr>
              <a:spLocks noChangeArrowheads="1"/>
            </p:cNvSpPr>
            <p:nvPr/>
          </p:nvSpPr>
          <p:spPr bwMode="auto">
            <a:xfrm>
              <a:off x="3461" y="211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24" name="Oval 23"/>
            <p:cNvSpPr>
              <a:spLocks noChangeArrowheads="1"/>
            </p:cNvSpPr>
            <p:nvPr/>
          </p:nvSpPr>
          <p:spPr bwMode="auto">
            <a:xfrm>
              <a:off x="3077" y="244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25" name="Oval 24"/>
            <p:cNvSpPr>
              <a:spLocks noChangeArrowheads="1"/>
            </p:cNvSpPr>
            <p:nvPr/>
          </p:nvSpPr>
          <p:spPr bwMode="auto">
            <a:xfrm>
              <a:off x="3845" y="244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26" name="Text Box 25"/>
            <p:cNvSpPr txBox="1">
              <a:spLocks noChangeArrowheads="1"/>
            </p:cNvSpPr>
            <p:nvPr/>
          </p:nvSpPr>
          <p:spPr bwMode="auto">
            <a:xfrm>
              <a:off x="3862" y="1726"/>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H</a:t>
              </a:r>
              <a:endParaRPr lang="en-US" altLang="zh-CN" sz="2400">
                <a:latin typeface="Times New Roman" panose="02020603050405020304" pitchFamily="18" charset="0"/>
              </a:endParaRPr>
            </a:p>
          </p:txBody>
        </p:sp>
        <p:sp>
          <p:nvSpPr>
            <p:cNvPr id="27" name="Text Box 26"/>
            <p:cNvSpPr txBox="1">
              <a:spLocks noChangeArrowheads="1"/>
            </p:cNvSpPr>
            <p:nvPr/>
          </p:nvSpPr>
          <p:spPr bwMode="auto">
            <a:xfrm>
              <a:off x="3521" y="2071"/>
              <a:ext cx="20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I</a:t>
              </a:r>
              <a:endParaRPr lang="en-US" altLang="zh-CN" sz="2400">
                <a:latin typeface="Times New Roman" panose="02020603050405020304" pitchFamily="18" charset="0"/>
              </a:endParaRPr>
            </a:p>
          </p:txBody>
        </p:sp>
        <p:sp>
          <p:nvSpPr>
            <p:cNvPr id="28" name="Text Box 27"/>
            <p:cNvSpPr txBox="1">
              <a:spLocks noChangeArrowheads="1"/>
            </p:cNvSpPr>
            <p:nvPr/>
          </p:nvSpPr>
          <p:spPr bwMode="auto">
            <a:xfrm>
              <a:off x="3094" y="2398"/>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K</a:t>
              </a:r>
              <a:endParaRPr lang="en-US" altLang="zh-CN" sz="2400">
                <a:latin typeface="Times New Roman" panose="02020603050405020304" pitchFamily="18" charset="0"/>
              </a:endParaRPr>
            </a:p>
          </p:txBody>
        </p:sp>
        <p:sp>
          <p:nvSpPr>
            <p:cNvPr id="29" name="Text Box 28"/>
            <p:cNvSpPr txBox="1">
              <a:spLocks noChangeArrowheads="1"/>
            </p:cNvSpPr>
            <p:nvPr/>
          </p:nvSpPr>
          <p:spPr bwMode="auto">
            <a:xfrm>
              <a:off x="3892" y="240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J</a:t>
              </a:r>
              <a:endParaRPr lang="en-US" altLang="zh-CN" sz="2400">
                <a:latin typeface="Times New Roman" panose="02020603050405020304" pitchFamily="18" charset="0"/>
              </a:endParaRPr>
            </a:p>
          </p:txBody>
        </p:sp>
        <p:sp>
          <p:nvSpPr>
            <p:cNvPr id="30" name="Line 29"/>
            <p:cNvSpPr>
              <a:spLocks noChangeShapeType="1"/>
            </p:cNvSpPr>
            <p:nvPr/>
          </p:nvSpPr>
          <p:spPr bwMode="auto">
            <a:xfrm flipH="1">
              <a:off x="3269" y="1630"/>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Oval 30"/>
            <p:cNvSpPr>
              <a:spLocks noChangeArrowheads="1"/>
            </p:cNvSpPr>
            <p:nvPr/>
          </p:nvSpPr>
          <p:spPr bwMode="auto">
            <a:xfrm>
              <a:off x="3461" y="1438"/>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32" name="Oval 31"/>
            <p:cNvSpPr>
              <a:spLocks noChangeArrowheads="1"/>
            </p:cNvSpPr>
            <p:nvPr/>
          </p:nvSpPr>
          <p:spPr bwMode="auto">
            <a:xfrm>
              <a:off x="3077" y="182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33" name="Text Box 32"/>
            <p:cNvSpPr txBox="1">
              <a:spLocks noChangeArrowheads="1"/>
            </p:cNvSpPr>
            <p:nvPr/>
          </p:nvSpPr>
          <p:spPr bwMode="auto">
            <a:xfrm>
              <a:off x="3483" y="1438"/>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sp>
          <p:nvSpPr>
            <p:cNvPr id="34" name="Text Box 33"/>
            <p:cNvSpPr txBox="1">
              <a:spLocks noChangeArrowheads="1"/>
            </p:cNvSpPr>
            <p:nvPr/>
          </p:nvSpPr>
          <p:spPr bwMode="auto">
            <a:xfrm>
              <a:off x="3081" y="1783"/>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
          <p:nvSpPr>
            <p:cNvPr id="35" name="Freeform 35"/>
            <p:cNvSpPr>
              <a:spLocks/>
            </p:cNvSpPr>
            <p:nvPr/>
          </p:nvSpPr>
          <p:spPr bwMode="auto">
            <a:xfrm>
              <a:off x="2064" y="663"/>
              <a:ext cx="181" cy="159"/>
            </a:xfrm>
            <a:custGeom>
              <a:avLst/>
              <a:gdLst>
                <a:gd name="T0" fmla="*/ 181 w 181"/>
                <a:gd name="T1" fmla="*/ 0 h 159"/>
                <a:gd name="T2" fmla="*/ 0 w 181"/>
                <a:gd name="T3" fmla="*/ 159 h 159"/>
                <a:gd name="T4" fmla="*/ 0 60000 65536"/>
                <a:gd name="T5" fmla="*/ 0 60000 65536"/>
              </a:gdLst>
              <a:ahLst/>
              <a:cxnLst>
                <a:cxn ang="T4">
                  <a:pos x="T0" y="T1"/>
                </a:cxn>
                <a:cxn ang="T5">
                  <a:pos x="T2" y="T3"/>
                </a:cxn>
              </a:cxnLst>
              <a:rect l="0" t="0" r="r" b="b"/>
              <a:pathLst>
                <a:path w="181" h="159">
                  <a:moveTo>
                    <a:pt x="181" y="0"/>
                  </a:moveTo>
                  <a:cubicBezTo>
                    <a:pt x="105" y="66"/>
                    <a:pt x="30" y="133"/>
                    <a:pt x="0" y="159"/>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Line 36"/>
            <p:cNvSpPr>
              <a:spLocks noChangeShapeType="1"/>
            </p:cNvSpPr>
            <p:nvPr/>
          </p:nvSpPr>
          <p:spPr bwMode="auto">
            <a:xfrm>
              <a:off x="2064" y="1275"/>
              <a:ext cx="204" cy="182"/>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Line 37"/>
            <p:cNvSpPr>
              <a:spLocks noChangeShapeType="1"/>
            </p:cNvSpPr>
            <p:nvPr/>
          </p:nvSpPr>
          <p:spPr bwMode="auto">
            <a:xfrm>
              <a:off x="2336" y="1502"/>
              <a:ext cx="204" cy="182"/>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Line 38"/>
            <p:cNvSpPr>
              <a:spLocks noChangeShapeType="1"/>
            </p:cNvSpPr>
            <p:nvPr/>
          </p:nvSpPr>
          <p:spPr bwMode="auto">
            <a:xfrm flipH="1">
              <a:off x="2313" y="1729"/>
              <a:ext cx="159" cy="159"/>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 name="Line 39"/>
            <p:cNvSpPr>
              <a:spLocks noChangeShapeType="1"/>
            </p:cNvSpPr>
            <p:nvPr/>
          </p:nvSpPr>
          <p:spPr bwMode="auto">
            <a:xfrm>
              <a:off x="2585" y="913"/>
              <a:ext cx="771" cy="635"/>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Line 40"/>
            <p:cNvSpPr>
              <a:spLocks noChangeShapeType="1"/>
            </p:cNvSpPr>
            <p:nvPr/>
          </p:nvSpPr>
          <p:spPr bwMode="auto">
            <a:xfrm flipH="1">
              <a:off x="3243" y="1616"/>
              <a:ext cx="136" cy="136"/>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 name="Line 41"/>
            <p:cNvSpPr>
              <a:spLocks noChangeShapeType="1"/>
            </p:cNvSpPr>
            <p:nvPr/>
          </p:nvSpPr>
          <p:spPr bwMode="auto">
            <a:xfrm>
              <a:off x="3515" y="1752"/>
              <a:ext cx="181" cy="136"/>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 name="Line 42"/>
            <p:cNvSpPr>
              <a:spLocks noChangeShapeType="1"/>
            </p:cNvSpPr>
            <p:nvPr/>
          </p:nvSpPr>
          <p:spPr bwMode="auto">
            <a:xfrm flipH="1">
              <a:off x="3538" y="1933"/>
              <a:ext cx="136" cy="136"/>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Line 43"/>
            <p:cNvSpPr>
              <a:spLocks noChangeShapeType="1"/>
            </p:cNvSpPr>
            <p:nvPr/>
          </p:nvSpPr>
          <p:spPr bwMode="auto">
            <a:xfrm flipH="1">
              <a:off x="3243" y="2228"/>
              <a:ext cx="158" cy="159"/>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 name="Line 44"/>
            <p:cNvSpPr>
              <a:spLocks noChangeShapeType="1"/>
            </p:cNvSpPr>
            <p:nvPr/>
          </p:nvSpPr>
          <p:spPr bwMode="auto">
            <a:xfrm>
              <a:off x="3628" y="2478"/>
              <a:ext cx="182" cy="136"/>
            </a:xfrm>
            <a:prstGeom prst="line">
              <a:avLst/>
            </a:prstGeom>
            <a:noFill/>
            <a:ln w="254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spd="slow"/>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623392" y="0"/>
            <a:ext cx="6203950" cy="666750"/>
          </a:xfrm>
        </p:spPr>
        <p:txBody>
          <a:bodyPr>
            <a:normAutofit fontScale="90000"/>
          </a:bodyPr>
          <a:lstStyle/>
          <a:p>
            <a:r>
              <a:rPr lang="zh-CN" altLang="en-US" b="1" dirty="0" smtClean="0">
                <a:ea typeface="华文新魏" panose="02010800040101010101" pitchFamily="2" charset="-122"/>
              </a:rPr>
              <a:t>森林的后根次序遍历</a:t>
            </a:r>
          </a:p>
        </p:txBody>
      </p:sp>
      <p:sp>
        <p:nvSpPr>
          <p:cNvPr id="411651" name="Rectangle 3"/>
          <p:cNvSpPr>
            <a:spLocks noGrp="1" noChangeArrowheads="1"/>
          </p:cNvSpPr>
          <p:nvPr>
            <p:ph idx="1"/>
          </p:nvPr>
        </p:nvSpPr>
        <p:spPr>
          <a:xfrm>
            <a:off x="335360" y="1124744"/>
            <a:ext cx="7832725" cy="3886200"/>
          </a:xfrm>
        </p:spPr>
        <p:txBody>
          <a:bodyPr>
            <a:normAutofit/>
          </a:bodyPr>
          <a:lstStyle/>
          <a:p>
            <a:pPr marL="609600" indent="-609600">
              <a:lnSpc>
                <a:spcPct val="105000"/>
              </a:lnSpc>
              <a:spcBef>
                <a:spcPct val="15000"/>
              </a:spcBef>
              <a:buClr>
                <a:srgbClr val="800080"/>
              </a:buClr>
              <a:buSzPct val="50000"/>
              <a:defRPr/>
            </a:pPr>
            <a:r>
              <a:rPr lang="zh-CN" altLang="en-US" sz="2400" b="1" dirty="0">
                <a:latin typeface="Times New Roman" panose="02020603050405020304" pitchFamily="18" charset="0"/>
                <a:ea typeface="仿宋_GB2312" pitchFamily="49" charset="-122"/>
              </a:rPr>
              <a:t>若森林 </a:t>
            </a:r>
            <a:r>
              <a:rPr lang="en-US" altLang="zh-CN" sz="2400" b="1" i="1" dirty="0">
                <a:latin typeface="Times New Roman" panose="02020603050405020304" pitchFamily="18" charset="0"/>
                <a:ea typeface="仿宋_GB2312" pitchFamily="49" charset="-122"/>
              </a:rPr>
              <a:t>F</a:t>
            </a:r>
            <a:r>
              <a:rPr lang="en-US" altLang="zh-CN" sz="2400" b="1" dirty="0">
                <a:latin typeface="Times New Roman" panose="02020603050405020304" pitchFamily="18" charset="0"/>
                <a:ea typeface="仿宋_GB2312" pitchFamily="49" charset="-122"/>
              </a:rPr>
              <a:t> = Ø</a:t>
            </a:r>
            <a:r>
              <a:rPr lang="zh-CN" altLang="en-US" sz="2400" b="1" dirty="0">
                <a:latin typeface="Times New Roman" panose="02020603050405020304" pitchFamily="18" charset="0"/>
                <a:ea typeface="仿宋_GB2312" pitchFamily="49" charset="-122"/>
              </a:rPr>
              <a:t>，返回；否则</a:t>
            </a:r>
            <a:endParaRPr lang="zh-CN" altLang="en-US" sz="2400" b="1" dirty="0">
              <a:latin typeface="Times New Roman" panose="02020603050405020304" pitchFamily="18" charset="0"/>
              <a:ea typeface="仿宋_GB2312" pitchFamily="49" charset="-122"/>
              <a:sym typeface="Wingdings" panose="05000000000000000000" pitchFamily="2" charset="2"/>
            </a:endParaRPr>
          </a:p>
          <a:p>
            <a:pPr marL="990600" lvl="1" indent="-533400">
              <a:lnSpc>
                <a:spcPct val="105000"/>
              </a:lnSpc>
              <a:spcBef>
                <a:spcPct val="15000"/>
              </a:spcBef>
              <a:buClr>
                <a:schemeClr val="tx2"/>
              </a:buClr>
              <a:buSzTx/>
              <a:buFont typeface="Wingdings" panose="05000000000000000000" pitchFamily="2" charset="2"/>
              <a:buChar char="ü"/>
              <a:defRPr/>
            </a:pPr>
            <a:r>
              <a:rPr lang="zh-CN" altLang="en-US" b="1" dirty="0">
                <a:latin typeface="Times New Roman" panose="02020603050405020304" pitchFamily="18" charset="0"/>
                <a:ea typeface="仿宋_GB2312" pitchFamily="49" charset="-122"/>
              </a:rPr>
              <a:t>后根遍历森林</a:t>
            </a:r>
            <a:r>
              <a:rPr lang="zh-CN" altLang="en-US" b="1" i="1" dirty="0">
                <a:latin typeface="Times New Roman" panose="02020603050405020304" pitchFamily="18" charset="0"/>
                <a:ea typeface="仿宋_GB2312" pitchFamily="49" charset="-122"/>
              </a:rPr>
              <a:t> </a:t>
            </a:r>
            <a:r>
              <a:rPr lang="en-US" altLang="zh-CN" b="1" i="1" dirty="0">
                <a:latin typeface="Times New Roman" panose="02020603050405020304" pitchFamily="18" charset="0"/>
                <a:ea typeface="仿宋_GB2312" pitchFamily="49" charset="-122"/>
              </a:rPr>
              <a:t>F</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第一棵树的根结点的子树森林</a:t>
            </a:r>
            <a:r>
              <a:rPr lang="en-US" altLang="zh-CN" b="1" dirty="0">
                <a:latin typeface="Times New Roman" panose="02020603050405020304" pitchFamily="18" charset="0"/>
                <a:ea typeface="仿宋_GB2312" pitchFamily="49" charset="-122"/>
              </a:rPr>
              <a:t>{</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11</a:t>
            </a:r>
            <a:r>
              <a:rPr lang="en-US" altLang="zh-CN" b="1" dirty="0">
                <a:latin typeface="Times New Roman" panose="02020603050405020304" pitchFamily="18" charset="0"/>
                <a:ea typeface="仿宋_GB2312" pitchFamily="49" charset="-122"/>
              </a:rPr>
              <a:t>, …, </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1</a:t>
            </a:r>
            <a:r>
              <a:rPr lang="en-US" altLang="zh-CN" b="1" i="1" baseline="-25000" dirty="0">
                <a:latin typeface="Times New Roman" panose="02020603050405020304" pitchFamily="18" charset="0"/>
                <a:ea typeface="仿宋_GB2312" pitchFamily="49" charset="-122"/>
              </a:rPr>
              <a:t>k</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a:t>
            </a:r>
            <a:endParaRPr lang="zh-CN" altLang="en-US" b="1" dirty="0">
              <a:latin typeface="Times New Roman" panose="02020603050405020304" pitchFamily="18" charset="0"/>
              <a:ea typeface="仿宋_GB2312" pitchFamily="49" charset="-122"/>
              <a:sym typeface="Wingdings" panose="05000000000000000000" pitchFamily="2" charset="2"/>
            </a:endParaRPr>
          </a:p>
          <a:p>
            <a:pPr marL="990600" lvl="1" indent="-533400">
              <a:lnSpc>
                <a:spcPct val="105000"/>
              </a:lnSpc>
              <a:spcBef>
                <a:spcPct val="15000"/>
              </a:spcBef>
              <a:buClr>
                <a:schemeClr val="tx2"/>
              </a:buClr>
              <a:buSzTx/>
              <a:buFont typeface="Wingdings" panose="05000000000000000000" pitchFamily="2" charset="2"/>
              <a:buChar char="ü"/>
              <a:defRPr/>
            </a:pPr>
            <a:r>
              <a:rPr lang="zh-CN" altLang="en-US" b="1" dirty="0">
                <a:latin typeface="Times New Roman" panose="02020603050405020304" pitchFamily="18" charset="0"/>
                <a:ea typeface="仿宋_GB2312" pitchFamily="49" charset="-122"/>
              </a:rPr>
              <a:t>访问森林的根结点 </a:t>
            </a:r>
            <a:r>
              <a:rPr lang="en-US" altLang="zh-CN" b="1" i="1" dirty="0">
                <a:latin typeface="Times New Roman" panose="02020603050405020304" pitchFamily="18" charset="0"/>
                <a:ea typeface="仿宋_GB2312" pitchFamily="49" charset="-122"/>
              </a:rPr>
              <a:t>r</a:t>
            </a:r>
            <a:r>
              <a:rPr lang="en-US" altLang="zh-CN" b="1" baseline="-25000" dirty="0">
                <a:latin typeface="Times New Roman" panose="02020603050405020304" pitchFamily="18" charset="0"/>
                <a:ea typeface="仿宋_GB2312" pitchFamily="49" charset="-122"/>
              </a:rPr>
              <a:t>1</a:t>
            </a:r>
            <a:r>
              <a:rPr lang="zh-CN" altLang="en-US" b="1" dirty="0">
                <a:latin typeface="Times New Roman" panose="02020603050405020304" pitchFamily="18" charset="0"/>
                <a:ea typeface="仿宋_GB2312" pitchFamily="49" charset="-122"/>
              </a:rPr>
              <a:t>；</a:t>
            </a:r>
            <a:endParaRPr lang="zh-CN" altLang="en-US" b="1" dirty="0">
              <a:latin typeface="Times New Roman" panose="02020603050405020304" pitchFamily="18" charset="0"/>
              <a:ea typeface="仿宋_GB2312" pitchFamily="49" charset="-122"/>
              <a:sym typeface="Wingdings" panose="05000000000000000000" pitchFamily="2" charset="2"/>
            </a:endParaRPr>
          </a:p>
          <a:p>
            <a:pPr marL="990600" lvl="1" indent="-533400">
              <a:lnSpc>
                <a:spcPct val="105000"/>
              </a:lnSpc>
              <a:spcBef>
                <a:spcPct val="15000"/>
              </a:spcBef>
              <a:buClr>
                <a:schemeClr val="tx2"/>
              </a:buClr>
              <a:buSzTx/>
              <a:buFont typeface="Wingdings" panose="05000000000000000000" pitchFamily="2" charset="2"/>
              <a:buChar char="ü"/>
              <a:defRPr/>
            </a:pPr>
            <a:r>
              <a:rPr lang="zh-CN" altLang="en-US" b="1" dirty="0">
                <a:latin typeface="Times New Roman" panose="02020603050405020304" pitchFamily="18" charset="0"/>
                <a:ea typeface="仿宋_GB2312" pitchFamily="49" charset="-122"/>
              </a:rPr>
              <a:t>后根遍历森林中除第一棵树外其他树组成的森林</a:t>
            </a:r>
            <a:r>
              <a:rPr lang="en-US" altLang="zh-CN" b="1" dirty="0">
                <a:latin typeface="Times New Roman" panose="02020603050405020304" pitchFamily="18" charset="0"/>
                <a:ea typeface="仿宋_GB2312" pitchFamily="49" charset="-122"/>
              </a:rPr>
              <a:t>{</a:t>
            </a:r>
            <a:r>
              <a:rPr lang="en-US" altLang="zh-CN" b="1" i="1" dirty="0">
                <a:latin typeface="Times New Roman" panose="02020603050405020304" pitchFamily="18" charset="0"/>
                <a:ea typeface="仿宋_GB2312" pitchFamily="49" charset="-122"/>
              </a:rPr>
              <a:t>T</a:t>
            </a:r>
            <a:r>
              <a:rPr lang="en-US" altLang="zh-CN" b="1" baseline="-25000" dirty="0">
                <a:latin typeface="Times New Roman" panose="02020603050405020304" pitchFamily="18" charset="0"/>
                <a:ea typeface="仿宋_GB2312" pitchFamily="49" charset="-122"/>
              </a:rPr>
              <a:t>2</a:t>
            </a:r>
            <a:r>
              <a:rPr lang="en-US" altLang="zh-CN" b="1" dirty="0">
                <a:latin typeface="Times New Roman" panose="02020603050405020304" pitchFamily="18" charset="0"/>
                <a:ea typeface="仿宋_GB2312" pitchFamily="49" charset="-122"/>
              </a:rPr>
              <a:t>, ..., </a:t>
            </a:r>
            <a:r>
              <a:rPr lang="en-US" altLang="zh-CN" b="1" i="1" dirty="0">
                <a:latin typeface="Times New Roman" panose="02020603050405020304" pitchFamily="18" charset="0"/>
                <a:ea typeface="仿宋_GB2312" pitchFamily="49" charset="-122"/>
              </a:rPr>
              <a:t>T</a:t>
            </a:r>
            <a:r>
              <a:rPr lang="en-US" altLang="zh-CN" b="1" i="1" baseline="-25000" dirty="0">
                <a:latin typeface="Times New Roman" panose="02020603050405020304" pitchFamily="18" charset="0"/>
                <a:ea typeface="仿宋_GB2312" pitchFamily="49" charset="-122"/>
              </a:rPr>
              <a:t>m</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a:t>
            </a:r>
          </a:p>
          <a:p>
            <a:pPr marL="609600" indent="-609600">
              <a:lnSpc>
                <a:spcPct val="90000"/>
              </a:lnSpc>
              <a:defRPr/>
            </a:pPr>
            <a:endParaRPr lang="en-US" altLang="zh-CN" sz="2400" dirty="0"/>
          </a:p>
        </p:txBody>
      </p:sp>
      <p:grpSp>
        <p:nvGrpSpPr>
          <p:cNvPr id="4" name="Group 34"/>
          <p:cNvGrpSpPr>
            <a:grpSpLocks/>
          </p:cNvGrpSpPr>
          <p:nvPr/>
        </p:nvGrpSpPr>
        <p:grpSpPr bwMode="auto">
          <a:xfrm>
            <a:off x="8328248" y="764704"/>
            <a:ext cx="3459162" cy="3505200"/>
            <a:chOff x="3245" y="912"/>
            <a:chExt cx="2179" cy="2208"/>
          </a:xfrm>
        </p:grpSpPr>
        <p:sp>
          <p:nvSpPr>
            <p:cNvPr id="5" name="Line 5"/>
            <p:cNvSpPr>
              <a:spLocks noChangeShapeType="1"/>
            </p:cNvSpPr>
            <p:nvPr/>
          </p:nvSpPr>
          <p:spPr bwMode="auto">
            <a:xfrm>
              <a:off x="3869" y="1152"/>
              <a:ext cx="1344" cy="110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6"/>
            <p:cNvSpPr>
              <a:spLocks noChangeShapeType="1"/>
            </p:cNvSpPr>
            <p:nvPr/>
          </p:nvSpPr>
          <p:spPr bwMode="auto">
            <a:xfrm flipH="1">
              <a:off x="3821" y="2103"/>
              <a:ext cx="240"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7"/>
            <p:cNvSpPr>
              <a:spLocks noChangeShapeType="1"/>
            </p:cNvSpPr>
            <p:nvPr/>
          </p:nvSpPr>
          <p:spPr bwMode="auto">
            <a:xfrm>
              <a:off x="3437" y="1431"/>
              <a:ext cx="624" cy="57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8"/>
            <p:cNvSpPr>
              <a:spLocks noChangeShapeType="1"/>
            </p:cNvSpPr>
            <p:nvPr/>
          </p:nvSpPr>
          <p:spPr bwMode="auto">
            <a:xfrm flipH="1">
              <a:off x="3437" y="1143"/>
              <a:ext cx="288"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Oval 9"/>
            <p:cNvSpPr>
              <a:spLocks noChangeArrowheads="1"/>
            </p:cNvSpPr>
            <p:nvPr/>
          </p:nvSpPr>
          <p:spPr bwMode="auto">
            <a:xfrm>
              <a:off x="3629" y="95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0" name="Oval 10"/>
            <p:cNvSpPr>
              <a:spLocks noChangeArrowheads="1"/>
            </p:cNvSpPr>
            <p:nvPr/>
          </p:nvSpPr>
          <p:spPr bwMode="auto">
            <a:xfrm>
              <a:off x="3245" y="1287"/>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1" name="Oval 11"/>
            <p:cNvSpPr>
              <a:spLocks noChangeArrowheads="1"/>
            </p:cNvSpPr>
            <p:nvPr/>
          </p:nvSpPr>
          <p:spPr bwMode="auto">
            <a:xfrm>
              <a:off x="3965" y="1911"/>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2" name="Oval 12"/>
            <p:cNvSpPr>
              <a:spLocks noChangeArrowheads="1"/>
            </p:cNvSpPr>
            <p:nvPr/>
          </p:nvSpPr>
          <p:spPr bwMode="auto">
            <a:xfrm>
              <a:off x="3629" y="1575"/>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3" name="Oval 13"/>
            <p:cNvSpPr>
              <a:spLocks noChangeArrowheads="1"/>
            </p:cNvSpPr>
            <p:nvPr/>
          </p:nvSpPr>
          <p:spPr bwMode="auto">
            <a:xfrm>
              <a:off x="3629" y="2247"/>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4" name="Text Box 14"/>
            <p:cNvSpPr txBox="1">
              <a:spLocks noChangeArrowheads="1"/>
            </p:cNvSpPr>
            <p:nvPr/>
          </p:nvSpPr>
          <p:spPr bwMode="auto">
            <a:xfrm>
              <a:off x="3639" y="912"/>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CC3300"/>
                  </a:solidFill>
                  <a:latin typeface="Times New Roman" panose="02020603050405020304" pitchFamily="18" charset="0"/>
                </a:rPr>
                <a:t>A</a:t>
              </a:r>
              <a:endParaRPr lang="en-US" altLang="zh-CN" sz="2400" dirty="0">
                <a:latin typeface="Times New Roman" panose="02020603050405020304" pitchFamily="18" charset="0"/>
              </a:endParaRPr>
            </a:p>
          </p:txBody>
        </p:sp>
        <p:sp>
          <p:nvSpPr>
            <p:cNvPr id="15" name="Text Box 15"/>
            <p:cNvSpPr txBox="1">
              <a:spLocks noChangeArrowheads="1"/>
            </p:cNvSpPr>
            <p:nvPr/>
          </p:nvSpPr>
          <p:spPr bwMode="auto">
            <a:xfrm>
              <a:off x="3261" y="1248"/>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6" name="Text Box 16"/>
            <p:cNvSpPr txBox="1">
              <a:spLocks noChangeArrowheads="1"/>
            </p:cNvSpPr>
            <p:nvPr/>
          </p:nvSpPr>
          <p:spPr bwMode="auto">
            <a:xfrm>
              <a:off x="3639" y="1536"/>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7" name="Text Box 17"/>
            <p:cNvSpPr txBox="1">
              <a:spLocks noChangeArrowheads="1"/>
            </p:cNvSpPr>
            <p:nvPr/>
          </p:nvSpPr>
          <p:spPr bwMode="auto">
            <a:xfrm>
              <a:off x="3645" y="2208"/>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8" name="Text Box 18"/>
            <p:cNvSpPr txBox="1">
              <a:spLocks noChangeArrowheads="1"/>
            </p:cNvSpPr>
            <p:nvPr/>
          </p:nvSpPr>
          <p:spPr bwMode="auto">
            <a:xfrm>
              <a:off x="3975" y="1872"/>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9" name="Line 19"/>
            <p:cNvSpPr>
              <a:spLocks noChangeShapeType="1"/>
            </p:cNvSpPr>
            <p:nvPr/>
          </p:nvSpPr>
          <p:spPr bwMode="auto">
            <a:xfrm>
              <a:off x="4973" y="2736"/>
              <a:ext cx="240" cy="19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20"/>
            <p:cNvSpPr>
              <a:spLocks noChangeShapeType="1"/>
            </p:cNvSpPr>
            <p:nvPr/>
          </p:nvSpPr>
          <p:spPr bwMode="auto">
            <a:xfrm flipH="1">
              <a:off x="4589" y="2352"/>
              <a:ext cx="624" cy="52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Oval 21"/>
            <p:cNvSpPr>
              <a:spLocks noChangeArrowheads="1"/>
            </p:cNvSpPr>
            <p:nvPr/>
          </p:nvSpPr>
          <p:spPr bwMode="auto">
            <a:xfrm>
              <a:off x="5117" y="2160"/>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22" name="Oval 22"/>
            <p:cNvSpPr>
              <a:spLocks noChangeArrowheads="1"/>
            </p:cNvSpPr>
            <p:nvPr/>
          </p:nvSpPr>
          <p:spPr bwMode="auto">
            <a:xfrm>
              <a:off x="4733" y="2496"/>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23" name="Oval 23"/>
            <p:cNvSpPr>
              <a:spLocks noChangeArrowheads="1"/>
            </p:cNvSpPr>
            <p:nvPr/>
          </p:nvSpPr>
          <p:spPr bwMode="auto">
            <a:xfrm>
              <a:off x="4349" y="283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24" name="Oval 24"/>
            <p:cNvSpPr>
              <a:spLocks noChangeArrowheads="1"/>
            </p:cNvSpPr>
            <p:nvPr/>
          </p:nvSpPr>
          <p:spPr bwMode="auto">
            <a:xfrm>
              <a:off x="5117" y="2832"/>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25" name="Text Box 25"/>
            <p:cNvSpPr txBox="1">
              <a:spLocks noChangeArrowheads="1"/>
            </p:cNvSpPr>
            <p:nvPr/>
          </p:nvSpPr>
          <p:spPr bwMode="auto">
            <a:xfrm>
              <a:off x="5134" y="2112"/>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H</a:t>
              </a:r>
              <a:endParaRPr lang="en-US" altLang="zh-CN" sz="2400">
                <a:latin typeface="Times New Roman" panose="02020603050405020304" pitchFamily="18" charset="0"/>
              </a:endParaRPr>
            </a:p>
          </p:txBody>
        </p:sp>
        <p:sp>
          <p:nvSpPr>
            <p:cNvPr id="26" name="Text Box 26"/>
            <p:cNvSpPr txBox="1">
              <a:spLocks noChangeArrowheads="1"/>
            </p:cNvSpPr>
            <p:nvPr/>
          </p:nvSpPr>
          <p:spPr bwMode="auto">
            <a:xfrm>
              <a:off x="4793" y="2457"/>
              <a:ext cx="20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I</a:t>
              </a:r>
              <a:endParaRPr lang="en-US" altLang="zh-CN" sz="2400">
                <a:latin typeface="Times New Roman" panose="02020603050405020304" pitchFamily="18" charset="0"/>
              </a:endParaRPr>
            </a:p>
          </p:txBody>
        </p:sp>
        <p:sp>
          <p:nvSpPr>
            <p:cNvPr id="27" name="Text Box 27"/>
            <p:cNvSpPr txBox="1">
              <a:spLocks noChangeArrowheads="1"/>
            </p:cNvSpPr>
            <p:nvPr/>
          </p:nvSpPr>
          <p:spPr bwMode="auto">
            <a:xfrm>
              <a:off x="4366" y="2784"/>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K</a:t>
              </a:r>
              <a:endParaRPr lang="en-US" altLang="zh-CN" sz="2400">
                <a:latin typeface="Times New Roman" panose="02020603050405020304" pitchFamily="18" charset="0"/>
              </a:endParaRPr>
            </a:p>
          </p:txBody>
        </p:sp>
        <p:sp>
          <p:nvSpPr>
            <p:cNvPr id="28" name="Text Box 28"/>
            <p:cNvSpPr txBox="1">
              <a:spLocks noChangeArrowheads="1"/>
            </p:cNvSpPr>
            <p:nvPr/>
          </p:nvSpPr>
          <p:spPr bwMode="auto">
            <a:xfrm>
              <a:off x="5164" y="279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J</a:t>
              </a:r>
              <a:endParaRPr lang="en-US" altLang="zh-CN" sz="2400">
                <a:latin typeface="Times New Roman" panose="02020603050405020304" pitchFamily="18" charset="0"/>
              </a:endParaRPr>
            </a:p>
          </p:txBody>
        </p:sp>
        <p:sp>
          <p:nvSpPr>
            <p:cNvPr id="29" name="Line 29"/>
            <p:cNvSpPr>
              <a:spLocks noChangeShapeType="1"/>
            </p:cNvSpPr>
            <p:nvPr/>
          </p:nvSpPr>
          <p:spPr bwMode="auto">
            <a:xfrm flipH="1">
              <a:off x="4541" y="2016"/>
              <a:ext cx="288" cy="28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Oval 30"/>
            <p:cNvSpPr>
              <a:spLocks noChangeArrowheads="1"/>
            </p:cNvSpPr>
            <p:nvPr/>
          </p:nvSpPr>
          <p:spPr bwMode="auto">
            <a:xfrm>
              <a:off x="4733" y="1824"/>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31" name="Oval 31"/>
            <p:cNvSpPr>
              <a:spLocks noChangeArrowheads="1"/>
            </p:cNvSpPr>
            <p:nvPr/>
          </p:nvSpPr>
          <p:spPr bwMode="auto">
            <a:xfrm>
              <a:off x="4349" y="2208"/>
              <a:ext cx="288" cy="288"/>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32" name="Text Box 32"/>
            <p:cNvSpPr txBox="1">
              <a:spLocks noChangeArrowheads="1"/>
            </p:cNvSpPr>
            <p:nvPr/>
          </p:nvSpPr>
          <p:spPr bwMode="auto">
            <a:xfrm>
              <a:off x="4755" y="1824"/>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sp>
          <p:nvSpPr>
            <p:cNvPr id="33" name="Text Box 33"/>
            <p:cNvSpPr txBox="1">
              <a:spLocks noChangeArrowheads="1"/>
            </p:cNvSpPr>
            <p:nvPr/>
          </p:nvSpPr>
          <p:spPr bwMode="auto">
            <a:xfrm>
              <a:off x="4353" y="2169"/>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grpSp>
      <p:sp>
        <p:nvSpPr>
          <p:cNvPr id="34" name="Rectangle 36"/>
          <p:cNvSpPr txBox="1">
            <a:spLocks noChangeArrowheads="1"/>
          </p:cNvSpPr>
          <p:nvPr/>
        </p:nvSpPr>
        <p:spPr>
          <a:xfrm>
            <a:off x="6023992" y="4653681"/>
            <a:ext cx="6144096" cy="18716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buClr>
                <a:srgbClr val="800080"/>
              </a:buClr>
              <a:buSzPct val="50000"/>
              <a:defRPr/>
            </a:pPr>
            <a:r>
              <a:rPr kumimoji="0" lang="zh-CN" altLang="en-US" b="1" dirty="0" smtClean="0">
                <a:latin typeface="Times New Roman" panose="02020603050405020304" pitchFamily="18" charset="0"/>
                <a:ea typeface="仿宋_GB2312" pitchFamily="49" charset="-122"/>
              </a:rPr>
              <a:t>森林的后根次序遍历的结果序列</a:t>
            </a:r>
          </a:p>
          <a:p>
            <a:pPr fontAlgn="auto">
              <a:spcAft>
                <a:spcPts val="0"/>
              </a:spcAft>
              <a:buClr>
                <a:srgbClr val="800080"/>
              </a:buClr>
              <a:buSzPct val="50000"/>
              <a:buFont typeface="Wingdings" panose="05000000000000000000" pitchFamily="2" charset="2"/>
              <a:buNone/>
              <a:defRPr/>
            </a:pPr>
            <a:r>
              <a:rPr kumimoji="0" lang="zh-CN" altLang="en-US" b="1" dirty="0" smtClean="0">
                <a:latin typeface="Times New Roman" panose="02020603050405020304" pitchFamily="18" charset="0"/>
                <a:ea typeface="仿宋_GB2312" pitchFamily="49" charset="-122"/>
              </a:rPr>
              <a:t>		</a:t>
            </a:r>
            <a:r>
              <a:rPr kumimoji="0" lang="en-US" altLang="zh-CN" b="1" dirty="0" smtClean="0">
                <a:latin typeface="Times New Roman" panose="02020603050405020304" pitchFamily="18" charset="0"/>
                <a:ea typeface="仿宋_GB2312" pitchFamily="49" charset="-122"/>
              </a:rPr>
              <a:t>BCEDA GF KIJH</a:t>
            </a:r>
          </a:p>
          <a:p>
            <a:pPr fontAlgn="auto">
              <a:spcAft>
                <a:spcPts val="0"/>
              </a:spcAft>
              <a:buClr>
                <a:srgbClr val="800080"/>
              </a:buClr>
              <a:buSzPct val="50000"/>
              <a:defRPr/>
            </a:pPr>
            <a:r>
              <a:rPr kumimoji="0" lang="zh-CN" altLang="en-US" b="1" dirty="0" smtClean="0">
                <a:latin typeface="Times New Roman" panose="02020603050405020304" pitchFamily="18" charset="0"/>
                <a:ea typeface="仿宋_GB2312" pitchFamily="49" charset="-122"/>
              </a:rPr>
              <a:t>这相当于对应二叉树中序遍历的结果</a:t>
            </a:r>
            <a:endParaRPr kumimoji="0" lang="zh-CN" altLang="en-US" b="1" dirty="0">
              <a:latin typeface="Times New Roman" panose="02020603050405020304" pitchFamily="18" charset="0"/>
              <a:ea typeface="仿宋_GB2312" pitchFamily="49" charset="-122"/>
            </a:endParaRPr>
          </a:p>
        </p:txBody>
      </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2"/>
          <p:cNvSpPr>
            <a:spLocks noGrp="1" noChangeArrowheads="1"/>
          </p:cNvSpPr>
          <p:nvPr>
            <p:ph type="title"/>
          </p:nvPr>
        </p:nvSpPr>
        <p:spPr>
          <a:xfrm>
            <a:off x="301252" y="-27449"/>
            <a:ext cx="6656387" cy="735012"/>
          </a:xfrm>
        </p:spPr>
        <p:txBody>
          <a:bodyPr/>
          <a:lstStyle/>
          <a:p>
            <a:r>
              <a:rPr lang="zh-CN" altLang="en-US" sz="4000" b="1" dirty="0">
                <a:ea typeface="华文新魏" panose="02010800040101010101" pitchFamily="2" charset="-122"/>
              </a:rPr>
              <a:t>树的基本术语</a:t>
            </a:r>
            <a:endParaRPr lang="zh-CN" altLang="en-US" dirty="0" smtClean="0">
              <a:ea typeface="华文新魏" panose="02010800040101010101" pitchFamily="2" charset="-122"/>
            </a:endParaRPr>
          </a:p>
        </p:txBody>
      </p:sp>
      <p:sp>
        <p:nvSpPr>
          <p:cNvPr id="117773" name="Rectangle 13"/>
          <p:cNvSpPr>
            <a:spLocks noGrp="1" noChangeArrowheads="1"/>
          </p:cNvSpPr>
          <p:nvPr>
            <p:ph idx="1"/>
          </p:nvPr>
        </p:nvSpPr>
        <p:spPr>
          <a:xfrm>
            <a:off x="1077480" y="1196752"/>
            <a:ext cx="10729192" cy="1584325"/>
          </a:xfrm>
        </p:spPr>
        <p:txBody>
          <a:bodyPr/>
          <a:lstStyle/>
          <a:p>
            <a:pPr>
              <a:lnSpc>
                <a:spcPct val="105000"/>
              </a:lnSpc>
              <a:spcBef>
                <a:spcPct val="10000"/>
              </a:spcBef>
              <a:buClr>
                <a:srgbClr val="800080"/>
              </a:buClr>
              <a:buSzPct val="50000"/>
              <a:defRPr/>
            </a:pPr>
            <a:r>
              <a:rPr lang="zh-CN" altLang="en-US" sz="3000" b="1" dirty="0">
                <a:solidFill>
                  <a:schemeClr val="tx2"/>
                </a:solidFill>
                <a:latin typeface="Times New Roman" panose="02020603050405020304" pitchFamily="18" charset="0"/>
                <a:ea typeface="仿宋_GB2312" pitchFamily="49" charset="-122"/>
              </a:rPr>
              <a:t>子女</a:t>
            </a:r>
            <a:r>
              <a:rPr lang="zh-CN" altLang="en-US" sz="3000" b="1" dirty="0">
                <a:latin typeface="Times New Roman" panose="02020603050405020304" pitchFamily="18" charset="0"/>
                <a:ea typeface="仿宋_GB2312" pitchFamily="49" charset="-122"/>
              </a:rPr>
              <a:t>：若结点的子树非空，结点子树的根即为该结点的子女。</a:t>
            </a:r>
          </a:p>
          <a:p>
            <a:pPr>
              <a:lnSpc>
                <a:spcPct val="105000"/>
              </a:lnSpc>
              <a:spcBef>
                <a:spcPct val="10000"/>
              </a:spcBef>
              <a:buClr>
                <a:srgbClr val="800080"/>
              </a:buClr>
              <a:buSzPct val="50000"/>
              <a:defRPr/>
            </a:pPr>
            <a:r>
              <a:rPr lang="zh-CN" altLang="en-US" sz="3000" b="1" dirty="0">
                <a:solidFill>
                  <a:schemeClr val="tx2"/>
                </a:solidFill>
                <a:latin typeface="Times New Roman" panose="02020603050405020304" pitchFamily="18" charset="0"/>
                <a:ea typeface="仿宋_GB2312" pitchFamily="49" charset="-122"/>
              </a:rPr>
              <a:t>双亲</a:t>
            </a:r>
            <a:r>
              <a:rPr lang="zh-CN" altLang="en-US" sz="3000" b="1" dirty="0">
                <a:latin typeface="Times New Roman" panose="02020603050405020304" pitchFamily="18" charset="0"/>
                <a:ea typeface="仿宋_GB2312" pitchFamily="49" charset="-122"/>
              </a:rPr>
              <a:t>：若结点有子女，该结点是子女双亲。</a:t>
            </a:r>
            <a:endParaRPr lang="zh-CN" altLang="en-US" sz="3000" b="1" dirty="0">
              <a:latin typeface="Times New Roman" panose="02020603050405020304" pitchFamily="18" charset="0"/>
            </a:endParaRPr>
          </a:p>
        </p:txBody>
      </p:sp>
      <p:grpSp>
        <p:nvGrpSpPr>
          <p:cNvPr id="31748" name="Group 100"/>
          <p:cNvGrpSpPr>
            <a:grpSpLocks/>
          </p:cNvGrpSpPr>
          <p:nvPr/>
        </p:nvGrpSpPr>
        <p:grpSpPr bwMode="auto">
          <a:xfrm>
            <a:off x="2312989" y="3030538"/>
            <a:ext cx="7996237" cy="3082924"/>
            <a:chOff x="816" y="1592"/>
            <a:chExt cx="5037" cy="1942"/>
          </a:xfrm>
        </p:grpSpPr>
        <p:sp>
          <p:nvSpPr>
            <p:cNvPr id="31749" name="Line 2"/>
            <p:cNvSpPr>
              <a:spLocks noChangeShapeType="1"/>
            </p:cNvSpPr>
            <p:nvPr/>
          </p:nvSpPr>
          <p:spPr bwMode="auto">
            <a:xfrm>
              <a:off x="3129" y="2432"/>
              <a:ext cx="288" cy="33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0" name="Line 3"/>
            <p:cNvSpPr>
              <a:spLocks noChangeShapeType="1"/>
            </p:cNvSpPr>
            <p:nvPr/>
          </p:nvSpPr>
          <p:spPr bwMode="auto">
            <a:xfrm flipH="1">
              <a:off x="2653" y="2448"/>
              <a:ext cx="275" cy="30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1" name="Line 4"/>
            <p:cNvSpPr>
              <a:spLocks noChangeShapeType="1"/>
            </p:cNvSpPr>
            <p:nvPr/>
          </p:nvSpPr>
          <p:spPr bwMode="auto">
            <a:xfrm>
              <a:off x="3039" y="2496"/>
              <a:ext cx="0" cy="240"/>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2" name="Line 5"/>
            <p:cNvSpPr>
              <a:spLocks noChangeShapeType="1"/>
            </p:cNvSpPr>
            <p:nvPr/>
          </p:nvSpPr>
          <p:spPr bwMode="auto">
            <a:xfrm>
              <a:off x="2608" y="2976"/>
              <a:ext cx="0"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3" name="Line 6"/>
            <p:cNvSpPr>
              <a:spLocks noChangeShapeType="1"/>
            </p:cNvSpPr>
            <p:nvPr/>
          </p:nvSpPr>
          <p:spPr bwMode="auto">
            <a:xfrm>
              <a:off x="2304" y="1872"/>
              <a:ext cx="672"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4" name="Line 7"/>
            <p:cNvSpPr>
              <a:spLocks noChangeShapeType="1"/>
            </p:cNvSpPr>
            <p:nvPr/>
          </p:nvSpPr>
          <p:spPr bwMode="auto">
            <a:xfrm flipH="1">
              <a:off x="1488" y="1872"/>
              <a:ext cx="576"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5" name="Line 8"/>
            <p:cNvSpPr>
              <a:spLocks noChangeShapeType="1"/>
            </p:cNvSpPr>
            <p:nvPr/>
          </p:nvSpPr>
          <p:spPr bwMode="auto">
            <a:xfrm>
              <a:off x="2177" y="1920"/>
              <a:ext cx="0" cy="105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6" name="Line 9"/>
            <p:cNvSpPr>
              <a:spLocks noChangeShapeType="1"/>
            </p:cNvSpPr>
            <p:nvPr/>
          </p:nvSpPr>
          <p:spPr bwMode="auto">
            <a:xfrm>
              <a:off x="1519" y="2432"/>
              <a:ext cx="161" cy="35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7" name="Line 10"/>
            <p:cNvSpPr>
              <a:spLocks noChangeShapeType="1"/>
            </p:cNvSpPr>
            <p:nvPr/>
          </p:nvSpPr>
          <p:spPr bwMode="auto">
            <a:xfrm>
              <a:off x="1296" y="2976"/>
              <a:ext cx="144"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8" name="Line 11"/>
            <p:cNvSpPr>
              <a:spLocks noChangeShapeType="1"/>
            </p:cNvSpPr>
            <p:nvPr/>
          </p:nvSpPr>
          <p:spPr bwMode="auto">
            <a:xfrm flipH="1">
              <a:off x="930" y="2409"/>
              <a:ext cx="499" cy="97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9" name="Line 15"/>
            <p:cNvSpPr>
              <a:spLocks noChangeShapeType="1"/>
            </p:cNvSpPr>
            <p:nvPr/>
          </p:nvSpPr>
          <p:spPr bwMode="auto">
            <a:xfrm>
              <a:off x="2736" y="1776"/>
              <a:ext cx="1344"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60" name="Line 28"/>
            <p:cNvSpPr>
              <a:spLocks noChangeShapeType="1"/>
            </p:cNvSpPr>
            <p:nvPr/>
          </p:nvSpPr>
          <p:spPr bwMode="auto">
            <a:xfrm>
              <a:off x="3360" y="2304"/>
              <a:ext cx="720"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61" name="Line 29"/>
            <p:cNvSpPr>
              <a:spLocks noChangeShapeType="1"/>
            </p:cNvSpPr>
            <p:nvPr/>
          </p:nvSpPr>
          <p:spPr bwMode="auto">
            <a:xfrm>
              <a:off x="3696" y="2832"/>
              <a:ext cx="43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62" name="Line 30"/>
            <p:cNvSpPr>
              <a:spLocks noChangeShapeType="1"/>
            </p:cNvSpPr>
            <p:nvPr/>
          </p:nvSpPr>
          <p:spPr bwMode="auto">
            <a:xfrm>
              <a:off x="2928" y="3360"/>
              <a:ext cx="115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63" name="Text Box 31"/>
            <p:cNvSpPr txBox="1">
              <a:spLocks noChangeArrowheads="1"/>
            </p:cNvSpPr>
            <p:nvPr/>
          </p:nvSpPr>
          <p:spPr bwMode="auto">
            <a:xfrm>
              <a:off x="4077" y="1592"/>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1</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1764" name="Text Box 32"/>
            <p:cNvSpPr txBox="1">
              <a:spLocks noChangeArrowheads="1"/>
            </p:cNvSpPr>
            <p:nvPr/>
          </p:nvSpPr>
          <p:spPr bwMode="auto">
            <a:xfrm>
              <a:off x="4077" y="2110"/>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2</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1765" name="Text Box 33"/>
            <p:cNvSpPr txBox="1">
              <a:spLocks noChangeArrowheads="1"/>
            </p:cNvSpPr>
            <p:nvPr/>
          </p:nvSpPr>
          <p:spPr bwMode="auto">
            <a:xfrm>
              <a:off x="4057" y="3166"/>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4</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1766" name="Text Box 34"/>
            <p:cNvSpPr txBox="1">
              <a:spLocks noChangeArrowheads="1"/>
            </p:cNvSpPr>
            <p:nvPr/>
          </p:nvSpPr>
          <p:spPr bwMode="auto">
            <a:xfrm>
              <a:off x="4077" y="2638"/>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3</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1767" name="Text Box 35"/>
            <p:cNvSpPr txBox="1">
              <a:spLocks noChangeArrowheads="1"/>
            </p:cNvSpPr>
            <p:nvPr/>
          </p:nvSpPr>
          <p:spPr bwMode="auto">
            <a:xfrm>
              <a:off x="4558" y="2386"/>
              <a:ext cx="665"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800" dirty="0">
                  <a:latin typeface="Times New Roman" panose="02020603050405020304" pitchFamily="18" charset="0"/>
                </a:rPr>
                <a:t>depth</a:t>
              </a:r>
            </a:p>
            <a:p>
              <a:pPr algn="ctr">
                <a:lnSpc>
                  <a:spcPct val="80000"/>
                </a:lnSpc>
              </a:pPr>
              <a:r>
                <a:rPr lang="en-US" altLang="zh-CN" sz="2800" dirty="0">
                  <a:latin typeface="Times New Roman" panose="02020603050405020304" pitchFamily="18" charset="0"/>
                </a:rPr>
                <a:t>= 4</a:t>
              </a:r>
              <a:endParaRPr lang="en-US" altLang="zh-CN" sz="3200" dirty="0">
                <a:latin typeface="Times New Roman" panose="02020603050405020304" pitchFamily="18" charset="0"/>
              </a:endParaRPr>
            </a:p>
          </p:txBody>
        </p:sp>
        <p:sp>
          <p:nvSpPr>
            <p:cNvPr id="31768" name="Line 36"/>
            <p:cNvSpPr>
              <a:spLocks noChangeShapeType="1"/>
            </p:cNvSpPr>
            <p:nvPr/>
          </p:nvSpPr>
          <p:spPr bwMode="auto">
            <a:xfrm>
              <a:off x="4762" y="1680"/>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69" name="Line 37"/>
            <p:cNvSpPr>
              <a:spLocks noChangeShapeType="1"/>
            </p:cNvSpPr>
            <p:nvPr/>
          </p:nvSpPr>
          <p:spPr bwMode="auto">
            <a:xfrm flipV="1">
              <a:off x="4858" y="1680"/>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70" name="Line 38"/>
            <p:cNvSpPr>
              <a:spLocks noChangeShapeType="1"/>
            </p:cNvSpPr>
            <p:nvPr/>
          </p:nvSpPr>
          <p:spPr bwMode="auto">
            <a:xfrm>
              <a:off x="4770" y="3504"/>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71" name="Line 39"/>
            <p:cNvSpPr>
              <a:spLocks noChangeShapeType="1"/>
            </p:cNvSpPr>
            <p:nvPr/>
          </p:nvSpPr>
          <p:spPr bwMode="auto">
            <a:xfrm flipV="1">
              <a:off x="4858" y="2832"/>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1772" name="Group 53"/>
            <p:cNvGrpSpPr>
              <a:grpSpLocks/>
            </p:cNvGrpSpPr>
            <p:nvPr/>
          </p:nvGrpSpPr>
          <p:grpSpPr bwMode="auto">
            <a:xfrm>
              <a:off x="2880" y="2169"/>
              <a:ext cx="313" cy="327"/>
              <a:chOff x="2903" y="2169"/>
              <a:chExt cx="313" cy="327"/>
            </a:xfrm>
          </p:grpSpPr>
          <p:sp>
            <p:nvSpPr>
              <p:cNvPr id="31814" name="Oval 18"/>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15" name="Text Box 44"/>
              <p:cNvSpPr txBox="1">
                <a:spLocks noChangeArrowheads="1"/>
              </p:cNvSpPr>
              <p:nvPr/>
            </p:nvSpPr>
            <p:spPr bwMode="auto">
              <a:xfrm>
                <a:off x="2928" y="2169"/>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D</a:t>
                </a:r>
                <a:endParaRPr lang="en-US" altLang="zh-CN" sz="2400">
                  <a:latin typeface="Times New Roman" panose="02020603050405020304" pitchFamily="18" charset="0"/>
                </a:endParaRPr>
              </a:p>
            </p:txBody>
          </p:sp>
        </p:grpSp>
        <p:grpSp>
          <p:nvGrpSpPr>
            <p:cNvPr id="31773" name="Group 57"/>
            <p:cNvGrpSpPr>
              <a:grpSpLocks/>
            </p:cNvGrpSpPr>
            <p:nvPr/>
          </p:nvGrpSpPr>
          <p:grpSpPr bwMode="auto">
            <a:xfrm>
              <a:off x="2041" y="1616"/>
              <a:ext cx="313" cy="349"/>
              <a:chOff x="2041" y="1616"/>
              <a:chExt cx="313" cy="349"/>
            </a:xfrm>
          </p:grpSpPr>
          <p:sp>
            <p:nvSpPr>
              <p:cNvPr id="31812" name="Oval 55"/>
              <p:cNvSpPr>
                <a:spLocks noChangeArrowheads="1"/>
              </p:cNvSpPr>
              <p:nvPr/>
            </p:nvSpPr>
            <p:spPr bwMode="auto">
              <a:xfrm>
                <a:off x="2041" y="1652"/>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13" name="Text Box 56"/>
              <p:cNvSpPr txBox="1">
                <a:spLocks noChangeArrowheads="1"/>
              </p:cNvSpPr>
              <p:nvPr/>
            </p:nvSpPr>
            <p:spPr bwMode="auto">
              <a:xfrm>
                <a:off x="2066" y="1616"/>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A</a:t>
                </a:r>
                <a:endParaRPr lang="en-US" altLang="zh-CN" sz="2400">
                  <a:latin typeface="Times New Roman" panose="02020603050405020304" pitchFamily="18" charset="0"/>
                </a:endParaRPr>
              </a:p>
            </p:txBody>
          </p:sp>
        </p:grpSp>
        <p:grpSp>
          <p:nvGrpSpPr>
            <p:cNvPr id="31774" name="Group 59"/>
            <p:cNvGrpSpPr>
              <a:grpSpLocks/>
            </p:cNvGrpSpPr>
            <p:nvPr/>
          </p:nvGrpSpPr>
          <p:grpSpPr bwMode="auto">
            <a:xfrm>
              <a:off x="2023" y="2173"/>
              <a:ext cx="313" cy="327"/>
              <a:chOff x="2903" y="2169"/>
              <a:chExt cx="313" cy="327"/>
            </a:xfrm>
          </p:grpSpPr>
          <p:sp>
            <p:nvSpPr>
              <p:cNvPr id="31810" name="Oval 60"/>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11" name="Text Box 61"/>
              <p:cNvSpPr txBox="1">
                <a:spLocks noChangeArrowheads="1"/>
              </p:cNvSpPr>
              <p:nvPr/>
            </p:nvSpPr>
            <p:spPr bwMode="auto">
              <a:xfrm>
                <a:off x="2928" y="2169"/>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C</a:t>
                </a:r>
                <a:endParaRPr lang="en-US" altLang="zh-CN" sz="2400">
                  <a:latin typeface="Times New Roman" panose="02020603050405020304" pitchFamily="18" charset="0"/>
                </a:endParaRPr>
              </a:p>
            </p:txBody>
          </p:sp>
        </p:grpSp>
        <p:grpSp>
          <p:nvGrpSpPr>
            <p:cNvPr id="31775" name="Group 65"/>
            <p:cNvGrpSpPr>
              <a:grpSpLocks/>
            </p:cNvGrpSpPr>
            <p:nvPr/>
          </p:nvGrpSpPr>
          <p:grpSpPr bwMode="auto">
            <a:xfrm>
              <a:off x="1315" y="2173"/>
              <a:ext cx="313" cy="327"/>
              <a:chOff x="1315" y="2173"/>
              <a:chExt cx="313" cy="327"/>
            </a:xfrm>
          </p:grpSpPr>
          <p:sp>
            <p:nvSpPr>
              <p:cNvPr id="31808" name="Oval 6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09" name="Text Box 64"/>
              <p:cNvSpPr txBox="1">
                <a:spLocks noChangeArrowheads="1"/>
              </p:cNvSpPr>
              <p:nvPr/>
            </p:nvSpPr>
            <p:spPr bwMode="auto">
              <a:xfrm>
                <a:off x="1338" y="2173"/>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B</a:t>
                </a:r>
                <a:endParaRPr lang="en-US" altLang="zh-CN" sz="2400">
                  <a:latin typeface="Times New Roman" panose="02020603050405020304" pitchFamily="18" charset="0"/>
                </a:endParaRPr>
              </a:p>
            </p:txBody>
          </p:sp>
        </p:grpSp>
        <p:grpSp>
          <p:nvGrpSpPr>
            <p:cNvPr id="31776" name="Group 66"/>
            <p:cNvGrpSpPr>
              <a:grpSpLocks/>
            </p:cNvGrpSpPr>
            <p:nvPr/>
          </p:nvGrpSpPr>
          <p:grpSpPr bwMode="auto">
            <a:xfrm>
              <a:off x="2885" y="2682"/>
              <a:ext cx="313" cy="327"/>
              <a:chOff x="1315" y="2173"/>
              <a:chExt cx="313" cy="327"/>
            </a:xfrm>
          </p:grpSpPr>
          <p:sp>
            <p:nvSpPr>
              <p:cNvPr id="31806" name="Oval 67"/>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07" name="Text Box 68"/>
              <p:cNvSpPr txBox="1">
                <a:spLocks noChangeArrowheads="1"/>
              </p:cNvSpPr>
              <p:nvPr/>
            </p:nvSpPr>
            <p:spPr bwMode="auto">
              <a:xfrm>
                <a:off x="1369" y="2173"/>
                <a:ext cx="203"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I</a:t>
                </a:r>
                <a:endParaRPr lang="en-US" altLang="zh-CN" sz="2400">
                  <a:latin typeface="Times New Roman" panose="02020603050405020304" pitchFamily="18" charset="0"/>
                </a:endParaRPr>
              </a:p>
            </p:txBody>
          </p:sp>
        </p:grpSp>
        <p:grpSp>
          <p:nvGrpSpPr>
            <p:cNvPr id="31777" name="Group 69"/>
            <p:cNvGrpSpPr>
              <a:grpSpLocks/>
            </p:cNvGrpSpPr>
            <p:nvPr/>
          </p:nvGrpSpPr>
          <p:grpSpPr bwMode="auto">
            <a:xfrm>
              <a:off x="3315" y="2682"/>
              <a:ext cx="313" cy="327"/>
              <a:chOff x="1315" y="2173"/>
              <a:chExt cx="313" cy="327"/>
            </a:xfrm>
          </p:grpSpPr>
          <p:sp>
            <p:nvSpPr>
              <p:cNvPr id="31804" name="Oval 70"/>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05" name="Text Box 71"/>
              <p:cNvSpPr txBox="1">
                <a:spLocks noChangeArrowheads="1"/>
              </p:cNvSpPr>
              <p:nvPr/>
            </p:nvSpPr>
            <p:spPr bwMode="auto">
              <a:xfrm>
                <a:off x="1357" y="2173"/>
                <a:ext cx="22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J</a:t>
                </a:r>
                <a:endParaRPr lang="en-US" altLang="zh-CN" sz="2400">
                  <a:latin typeface="Times New Roman" panose="02020603050405020304" pitchFamily="18" charset="0"/>
                </a:endParaRPr>
              </a:p>
            </p:txBody>
          </p:sp>
        </p:grpSp>
        <p:grpSp>
          <p:nvGrpSpPr>
            <p:cNvPr id="31778" name="Group 72"/>
            <p:cNvGrpSpPr>
              <a:grpSpLocks/>
            </p:cNvGrpSpPr>
            <p:nvPr/>
          </p:nvGrpSpPr>
          <p:grpSpPr bwMode="auto">
            <a:xfrm>
              <a:off x="2454" y="2682"/>
              <a:ext cx="313" cy="327"/>
              <a:chOff x="1315" y="2173"/>
              <a:chExt cx="313" cy="327"/>
            </a:xfrm>
          </p:grpSpPr>
          <p:sp>
            <p:nvSpPr>
              <p:cNvPr id="31802" name="Oval 7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03" name="Text Box 74"/>
              <p:cNvSpPr txBox="1">
                <a:spLocks noChangeArrowheads="1"/>
              </p:cNvSpPr>
              <p:nvPr/>
            </p:nvSpPr>
            <p:spPr bwMode="auto">
              <a:xfrm>
                <a:off x="1326" y="2173"/>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H</a:t>
                </a:r>
                <a:endParaRPr lang="en-US" altLang="zh-CN" sz="2400">
                  <a:latin typeface="Times New Roman" panose="02020603050405020304" pitchFamily="18" charset="0"/>
                </a:endParaRPr>
              </a:p>
            </p:txBody>
          </p:sp>
        </p:grpSp>
        <p:grpSp>
          <p:nvGrpSpPr>
            <p:cNvPr id="31779" name="Group 78"/>
            <p:cNvGrpSpPr>
              <a:grpSpLocks/>
            </p:cNvGrpSpPr>
            <p:nvPr/>
          </p:nvGrpSpPr>
          <p:grpSpPr bwMode="auto">
            <a:xfrm>
              <a:off x="2023" y="2672"/>
              <a:ext cx="313" cy="337"/>
              <a:chOff x="2023" y="2672"/>
              <a:chExt cx="313" cy="337"/>
            </a:xfrm>
          </p:grpSpPr>
          <p:sp>
            <p:nvSpPr>
              <p:cNvPr id="31800" name="Oval 76"/>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801" name="Text Box 77"/>
              <p:cNvSpPr txBox="1">
                <a:spLocks noChangeArrowheads="1"/>
              </p:cNvSpPr>
              <p:nvPr/>
            </p:nvSpPr>
            <p:spPr bwMode="auto">
              <a:xfrm>
                <a:off x="2034" y="2672"/>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G</a:t>
                </a:r>
                <a:endParaRPr lang="en-US" altLang="zh-CN" sz="2400">
                  <a:latin typeface="Times New Roman" panose="02020603050405020304" pitchFamily="18" charset="0"/>
                </a:endParaRPr>
              </a:p>
            </p:txBody>
          </p:sp>
        </p:grpSp>
        <p:grpSp>
          <p:nvGrpSpPr>
            <p:cNvPr id="31780" name="Group 79"/>
            <p:cNvGrpSpPr>
              <a:grpSpLocks/>
            </p:cNvGrpSpPr>
            <p:nvPr/>
          </p:nvGrpSpPr>
          <p:grpSpPr bwMode="auto">
            <a:xfrm>
              <a:off x="1546" y="2662"/>
              <a:ext cx="313" cy="337"/>
              <a:chOff x="2023" y="2672"/>
              <a:chExt cx="313" cy="337"/>
            </a:xfrm>
          </p:grpSpPr>
          <p:sp>
            <p:nvSpPr>
              <p:cNvPr id="31798" name="Oval 80"/>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799" name="Text Box 81"/>
              <p:cNvSpPr txBox="1">
                <a:spLocks noChangeArrowheads="1"/>
              </p:cNvSpPr>
              <p:nvPr/>
            </p:nvSpPr>
            <p:spPr bwMode="auto">
              <a:xfrm>
                <a:off x="2052" y="2672"/>
                <a:ext cx="253"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F</a:t>
                </a:r>
                <a:endParaRPr lang="en-US" altLang="zh-CN" sz="2400">
                  <a:latin typeface="Times New Roman" panose="02020603050405020304" pitchFamily="18" charset="0"/>
                </a:endParaRPr>
              </a:p>
            </p:txBody>
          </p:sp>
        </p:grpSp>
        <p:grpSp>
          <p:nvGrpSpPr>
            <p:cNvPr id="31781" name="Group 85"/>
            <p:cNvGrpSpPr>
              <a:grpSpLocks/>
            </p:cNvGrpSpPr>
            <p:nvPr/>
          </p:nvGrpSpPr>
          <p:grpSpPr bwMode="auto">
            <a:xfrm>
              <a:off x="1066" y="2659"/>
              <a:ext cx="313" cy="337"/>
              <a:chOff x="1066" y="2659"/>
              <a:chExt cx="313" cy="337"/>
            </a:xfrm>
          </p:grpSpPr>
          <p:sp>
            <p:nvSpPr>
              <p:cNvPr id="31796" name="Oval 83"/>
              <p:cNvSpPr>
                <a:spLocks noChangeArrowheads="1"/>
              </p:cNvSpPr>
              <p:nvPr/>
            </p:nvSpPr>
            <p:spPr bwMode="auto">
              <a:xfrm>
                <a:off x="1066" y="26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797" name="Text Box 84"/>
              <p:cNvSpPr txBox="1">
                <a:spLocks noChangeArrowheads="1"/>
              </p:cNvSpPr>
              <p:nvPr/>
            </p:nvSpPr>
            <p:spPr bwMode="auto">
              <a:xfrm>
                <a:off x="1095" y="2659"/>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E</a:t>
                </a:r>
                <a:endParaRPr lang="en-US" altLang="zh-CN" sz="2400">
                  <a:latin typeface="Times New Roman" panose="02020603050405020304" pitchFamily="18" charset="0"/>
                </a:endParaRPr>
              </a:p>
            </p:txBody>
          </p:sp>
        </p:grpSp>
        <p:grpSp>
          <p:nvGrpSpPr>
            <p:cNvPr id="31782" name="Group 86"/>
            <p:cNvGrpSpPr>
              <a:grpSpLocks/>
            </p:cNvGrpSpPr>
            <p:nvPr/>
          </p:nvGrpSpPr>
          <p:grpSpPr bwMode="auto">
            <a:xfrm>
              <a:off x="2447" y="3203"/>
              <a:ext cx="327" cy="327"/>
              <a:chOff x="1308" y="2173"/>
              <a:chExt cx="327" cy="327"/>
            </a:xfrm>
          </p:grpSpPr>
          <p:sp>
            <p:nvSpPr>
              <p:cNvPr id="31794" name="Oval 87"/>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795" name="Text Box 88"/>
              <p:cNvSpPr txBox="1">
                <a:spLocks noChangeArrowheads="1"/>
              </p:cNvSpPr>
              <p:nvPr/>
            </p:nvSpPr>
            <p:spPr bwMode="auto">
              <a:xfrm>
                <a:off x="1308" y="2173"/>
                <a:ext cx="327"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M</a:t>
                </a:r>
                <a:endParaRPr lang="en-US" altLang="zh-CN" sz="2400">
                  <a:latin typeface="Times New Roman" panose="02020603050405020304" pitchFamily="18" charset="0"/>
                </a:endParaRPr>
              </a:p>
            </p:txBody>
          </p:sp>
        </p:grpSp>
        <p:grpSp>
          <p:nvGrpSpPr>
            <p:cNvPr id="31783" name="Group 89"/>
            <p:cNvGrpSpPr>
              <a:grpSpLocks/>
            </p:cNvGrpSpPr>
            <p:nvPr/>
          </p:nvGrpSpPr>
          <p:grpSpPr bwMode="auto">
            <a:xfrm>
              <a:off x="1315" y="3203"/>
              <a:ext cx="313" cy="327"/>
              <a:chOff x="1315" y="2173"/>
              <a:chExt cx="313" cy="327"/>
            </a:xfrm>
          </p:grpSpPr>
          <p:sp>
            <p:nvSpPr>
              <p:cNvPr id="31792" name="Oval 90"/>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793" name="Text Box 91"/>
              <p:cNvSpPr txBox="1">
                <a:spLocks noChangeArrowheads="1"/>
              </p:cNvSpPr>
              <p:nvPr/>
            </p:nvSpPr>
            <p:spPr bwMode="auto">
              <a:xfrm>
                <a:off x="1338" y="2173"/>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a:t>
                </a:r>
                <a:endParaRPr lang="en-US" altLang="zh-CN" sz="2400">
                  <a:latin typeface="Times New Roman" panose="02020603050405020304" pitchFamily="18" charset="0"/>
                </a:endParaRPr>
              </a:p>
            </p:txBody>
          </p:sp>
        </p:grpSp>
        <p:grpSp>
          <p:nvGrpSpPr>
            <p:cNvPr id="31784" name="Group 92"/>
            <p:cNvGrpSpPr>
              <a:grpSpLocks/>
            </p:cNvGrpSpPr>
            <p:nvPr/>
          </p:nvGrpSpPr>
          <p:grpSpPr bwMode="auto">
            <a:xfrm>
              <a:off x="816" y="3194"/>
              <a:ext cx="313" cy="327"/>
              <a:chOff x="1315" y="2173"/>
              <a:chExt cx="313" cy="327"/>
            </a:xfrm>
          </p:grpSpPr>
          <p:sp>
            <p:nvSpPr>
              <p:cNvPr id="31790" name="Oval 9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791" name="Text Box 94"/>
              <p:cNvSpPr txBox="1">
                <a:spLocks noChangeArrowheads="1"/>
              </p:cNvSpPr>
              <p:nvPr/>
            </p:nvSpPr>
            <p:spPr bwMode="auto">
              <a:xfrm>
                <a:off x="1326" y="2173"/>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K</a:t>
                </a:r>
                <a:endParaRPr lang="en-US" altLang="zh-CN" sz="2400">
                  <a:latin typeface="Times New Roman" panose="02020603050405020304" pitchFamily="18" charset="0"/>
                </a:endParaRPr>
              </a:p>
            </p:txBody>
          </p:sp>
        </p:grpSp>
        <p:sp>
          <p:nvSpPr>
            <p:cNvPr id="31785" name="Line 95"/>
            <p:cNvSpPr>
              <a:spLocks noChangeShapeType="1"/>
            </p:cNvSpPr>
            <p:nvPr/>
          </p:nvSpPr>
          <p:spPr bwMode="auto">
            <a:xfrm>
              <a:off x="5455" y="1674"/>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86" name="Line 96"/>
            <p:cNvSpPr>
              <a:spLocks noChangeShapeType="1"/>
            </p:cNvSpPr>
            <p:nvPr/>
          </p:nvSpPr>
          <p:spPr bwMode="auto">
            <a:xfrm flipV="1">
              <a:off x="5551" y="1674"/>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87" name="Line 97"/>
            <p:cNvSpPr>
              <a:spLocks noChangeShapeType="1"/>
            </p:cNvSpPr>
            <p:nvPr/>
          </p:nvSpPr>
          <p:spPr bwMode="auto">
            <a:xfrm>
              <a:off x="5463" y="3498"/>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88" name="Line 98"/>
            <p:cNvSpPr>
              <a:spLocks noChangeShapeType="1"/>
            </p:cNvSpPr>
            <p:nvPr/>
          </p:nvSpPr>
          <p:spPr bwMode="auto">
            <a:xfrm flipV="1">
              <a:off x="5551" y="2826"/>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89" name="Text Box 99"/>
            <p:cNvSpPr txBox="1">
              <a:spLocks noChangeArrowheads="1"/>
            </p:cNvSpPr>
            <p:nvPr/>
          </p:nvSpPr>
          <p:spPr bwMode="auto">
            <a:xfrm>
              <a:off x="5139" y="2375"/>
              <a:ext cx="714"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800">
                  <a:latin typeface="Times New Roman" panose="02020603050405020304" pitchFamily="18" charset="0"/>
                </a:rPr>
                <a:t>height</a:t>
              </a:r>
            </a:p>
            <a:p>
              <a:pPr algn="ctr">
                <a:lnSpc>
                  <a:spcPct val="80000"/>
                </a:lnSpc>
              </a:pPr>
              <a:r>
                <a:rPr lang="en-US" altLang="zh-CN" sz="2800">
                  <a:latin typeface="Times New Roman" panose="02020603050405020304" pitchFamily="18" charset="0"/>
                </a:rPr>
                <a:t>= 4</a:t>
              </a:r>
              <a:endParaRPr lang="en-US" altLang="zh-CN" sz="32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35"/>
          <p:cNvSpPr>
            <a:spLocks noGrp="1" noChangeArrowheads="1"/>
          </p:cNvSpPr>
          <p:nvPr>
            <p:ph type="title"/>
          </p:nvPr>
        </p:nvSpPr>
        <p:spPr>
          <a:xfrm>
            <a:off x="623392" y="-1483"/>
            <a:ext cx="5927725" cy="755650"/>
          </a:xfrm>
        </p:spPr>
        <p:txBody>
          <a:bodyPr/>
          <a:lstStyle/>
          <a:p>
            <a:r>
              <a:rPr lang="zh-CN" altLang="en-US" sz="3200" b="1" dirty="0">
                <a:ea typeface="华文新魏" panose="02010800040101010101" pitchFamily="2" charset="-122"/>
              </a:rPr>
              <a:t>广度优先遍历（层次序遍历）</a:t>
            </a:r>
          </a:p>
        </p:txBody>
      </p:sp>
      <p:sp>
        <p:nvSpPr>
          <p:cNvPr id="278565" name="Text Box 37"/>
          <p:cNvSpPr txBox="1">
            <a:spLocks noGrp="1" noChangeArrowheads="1"/>
          </p:cNvSpPr>
          <p:nvPr>
            <p:ph idx="1"/>
          </p:nvPr>
        </p:nvSpPr>
        <p:spPr>
          <a:xfrm>
            <a:off x="1199455" y="1557338"/>
            <a:ext cx="5033071" cy="4608512"/>
          </a:xfrm>
        </p:spPr>
        <p:txBody>
          <a:bodyPr/>
          <a:lstStyle/>
          <a:p>
            <a:pPr marL="533400" indent="-533400">
              <a:lnSpc>
                <a:spcPct val="90000"/>
              </a:lnSpc>
              <a:buClr>
                <a:srgbClr val="800080"/>
              </a:buClr>
              <a:buSzPct val="50000"/>
              <a:defRPr/>
            </a:pPr>
            <a:r>
              <a:rPr lang="zh-CN" altLang="en-US" sz="3000" b="1" dirty="0">
                <a:latin typeface="Times New Roman" panose="02020603050405020304" pitchFamily="18" charset="0"/>
                <a:ea typeface="仿宋_GB2312" pitchFamily="49" charset="-122"/>
              </a:rPr>
              <a:t>若森林 </a:t>
            </a:r>
            <a:r>
              <a:rPr lang="en-US" altLang="zh-CN" sz="3000" b="1" i="1" dirty="0">
                <a:latin typeface="Times New Roman" panose="02020603050405020304" pitchFamily="18" charset="0"/>
                <a:ea typeface="仿宋_GB2312" pitchFamily="49" charset="-122"/>
              </a:rPr>
              <a:t>F</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为空，返回；</a:t>
            </a:r>
          </a:p>
          <a:p>
            <a:pPr marL="533400" indent="-533400">
              <a:lnSpc>
                <a:spcPct val="90000"/>
              </a:lnSpc>
              <a:buClr>
                <a:schemeClr val="tx2"/>
              </a:buClr>
              <a:buSzTx/>
              <a:buNone/>
              <a:defRPr/>
            </a:pPr>
            <a:r>
              <a:rPr lang="zh-CN" altLang="en-US" sz="3000" b="1" dirty="0">
                <a:latin typeface="Times New Roman" panose="02020603050405020304" pitchFamily="18" charset="0"/>
                <a:ea typeface="仿宋_GB2312" pitchFamily="49" charset="-122"/>
              </a:rPr>
              <a:t>	否则</a:t>
            </a:r>
          </a:p>
          <a:p>
            <a:pPr marL="914400" lvl="1" indent="-457200">
              <a:lnSpc>
                <a:spcPct val="90000"/>
              </a:lnSpc>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依次遍历各棵树的</a:t>
            </a:r>
          </a:p>
          <a:p>
            <a:pPr marL="914400" lvl="1" indent="-457200">
              <a:lnSpc>
                <a:spcPct val="90000"/>
              </a:lnSpc>
              <a:buClr>
                <a:schemeClr val="tx2"/>
              </a:buClr>
              <a:buSzTx/>
              <a:buNone/>
              <a:defRPr/>
            </a:pPr>
            <a:r>
              <a:rPr lang="zh-CN" altLang="en-US" sz="3000" b="1" dirty="0">
                <a:latin typeface="Times New Roman" panose="02020603050405020304" pitchFamily="18" charset="0"/>
                <a:ea typeface="仿宋_GB2312" pitchFamily="49" charset="-122"/>
              </a:rPr>
              <a:t>	根结点；</a:t>
            </a:r>
          </a:p>
          <a:p>
            <a:pPr marL="914400" lvl="1" indent="-457200">
              <a:lnSpc>
                <a:spcPct val="90000"/>
              </a:lnSpc>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依次遍历各棵树根</a:t>
            </a:r>
          </a:p>
          <a:p>
            <a:pPr marL="914400" lvl="1" indent="-457200">
              <a:lnSpc>
                <a:spcPct val="90000"/>
              </a:lnSpc>
              <a:buClr>
                <a:schemeClr val="tx2"/>
              </a:buClr>
              <a:buSzTx/>
              <a:buNone/>
              <a:defRPr/>
            </a:pPr>
            <a:r>
              <a:rPr lang="zh-CN" altLang="en-US" sz="3000" b="1" dirty="0">
                <a:latin typeface="Times New Roman" panose="02020603050405020304" pitchFamily="18" charset="0"/>
                <a:ea typeface="仿宋_GB2312" pitchFamily="49" charset="-122"/>
              </a:rPr>
              <a:t>	结点的所有子女；</a:t>
            </a:r>
          </a:p>
          <a:p>
            <a:pPr marL="914400" lvl="1" indent="-457200">
              <a:lnSpc>
                <a:spcPct val="90000"/>
              </a:lnSpc>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依次遍历这些子女</a:t>
            </a:r>
          </a:p>
          <a:p>
            <a:pPr marL="914400" lvl="1" indent="-457200">
              <a:lnSpc>
                <a:spcPct val="90000"/>
              </a:lnSpc>
              <a:buClr>
                <a:schemeClr val="tx2"/>
              </a:buClr>
              <a:buSzTx/>
              <a:buNone/>
              <a:defRPr/>
            </a:pPr>
            <a:r>
              <a:rPr lang="zh-CN" altLang="en-US" sz="3000" b="1" dirty="0">
                <a:latin typeface="Times New Roman" panose="02020603050405020304" pitchFamily="18" charset="0"/>
                <a:ea typeface="仿宋_GB2312" pitchFamily="49" charset="-122"/>
              </a:rPr>
              <a:t>	结点的子女结点</a:t>
            </a:r>
            <a:r>
              <a:rPr lang="zh-CN" altLang="en-US" sz="3000" dirty="0">
                <a:latin typeface="Times New Roman" panose="02020603050405020304" pitchFamily="18" charset="0"/>
                <a:ea typeface="仿宋_GB2312" pitchFamily="49" charset="-122"/>
              </a:rPr>
              <a:t>；</a:t>
            </a:r>
          </a:p>
          <a:p>
            <a:pPr marL="914400" lvl="1" indent="-457200">
              <a:lnSpc>
                <a:spcPct val="90000"/>
              </a:lnSpc>
              <a:buClr>
                <a:schemeClr val="tx2"/>
              </a:buClr>
              <a:buSzTx/>
              <a:buFont typeface="Wingdings" panose="05000000000000000000" pitchFamily="2" charset="2"/>
              <a:buChar char="ü"/>
              <a:defRPr/>
            </a:pPr>
            <a:r>
              <a:rPr lang="zh-CN" altLang="en-US" sz="3000" dirty="0">
                <a:latin typeface="Times New Roman" panose="02020603050405020304" pitchFamily="18" charset="0"/>
                <a:ea typeface="仿宋_GB2312" pitchFamily="49" charset="-122"/>
                <a:sym typeface="Symbol" panose="05050102010706020507" pitchFamily="18" charset="2"/>
              </a:rPr>
              <a:t></a:t>
            </a:r>
          </a:p>
        </p:txBody>
      </p:sp>
      <p:sp>
        <p:nvSpPr>
          <p:cNvPr id="166915" name="Text Box 3"/>
          <p:cNvSpPr txBox="1">
            <a:spLocks noChangeArrowheads="1"/>
          </p:cNvSpPr>
          <p:nvPr/>
        </p:nvSpPr>
        <p:spPr bwMode="auto">
          <a:xfrm>
            <a:off x="6845621" y="5300664"/>
            <a:ext cx="34671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a:solidFill>
                  <a:srgbClr val="008000"/>
                </a:solidFill>
                <a:latin typeface="Times New Roman" panose="02020603050405020304" pitchFamily="18" charset="0"/>
                <a:ea typeface="仿宋_GB2312" pitchFamily="49" charset="-122"/>
              </a:rPr>
              <a:t>AFH BCDGIJ EK</a:t>
            </a:r>
            <a:endParaRPr lang="en-US" altLang="zh-CN" sz="2000">
              <a:latin typeface="Times New Roman" panose="02020603050405020304" pitchFamily="18" charset="0"/>
            </a:endParaRPr>
          </a:p>
        </p:txBody>
      </p:sp>
      <p:sp>
        <p:nvSpPr>
          <p:cNvPr id="166916" name="Line 6"/>
          <p:cNvSpPr>
            <a:spLocks noChangeShapeType="1"/>
          </p:cNvSpPr>
          <p:nvPr/>
        </p:nvSpPr>
        <p:spPr bwMode="auto">
          <a:xfrm>
            <a:off x="7875909" y="1981200"/>
            <a:ext cx="2133600" cy="17526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17" name="Line 7"/>
          <p:cNvSpPr>
            <a:spLocks noChangeShapeType="1"/>
          </p:cNvSpPr>
          <p:nvPr/>
        </p:nvSpPr>
        <p:spPr bwMode="auto">
          <a:xfrm flipH="1">
            <a:off x="7799709" y="3490913"/>
            <a:ext cx="3810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18" name="Line 8"/>
          <p:cNvSpPr>
            <a:spLocks noChangeShapeType="1"/>
          </p:cNvSpPr>
          <p:nvPr/>
        </p:nvSpPr>
        <p:spPr bwMode="auto">
          <a:xfrm>
            <a:off x="7190109" y="2424113"/>
            <a:ext cx="990600" cy="914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19" name="Line 9"/>
          <p:cNvSpPr>
            <a:spLocks noChangeShapeType="1"/>
          </p:cNvSpPr>
          <p:nvPr/>
        </p:nvSpPr>
        <p:spPr bwMode="auto">
          <a:xfrm flipH="1">
            <a:off x="7190109" y="1966913"/>
            <a:ext cx="4572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20" name="Oval 10"/>
          <p:cNvSpPr>
            <a:spLocks noChangeArrowheads="1"/>
          </p:cNvSpPr>
          <p:nvPr/>
        </p:nvSpPr>
        <p:spPr bwMode="auto">
          <a:xfrm>
            <a:off x="7494909" y="166211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21" name="Oval 11"/>
          <p:cNvSpPr>
            <a:spLocks noChangeArrowheads="1"/>
          </p:cNvSpPr>
          <p:nvPr/>
        </p:nvSpPr>
        <p:spPr bwMode="auto">
          <a:xfrm>
            <a:off x="6885309" y="219551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22" name="Oval 12"/>
          <p:cNvSpPr>
            <a:spLocks noChangeArrowheads="1"/>
          </p:cNvSpPr>
          <p:nvPr/>
        </p:nvSpPr>
        <p:spPr bwMode="auto">
          <a:xfrm>
            <a:off x="8028309" y="318611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23" name="Oval 13"/>
          <p:cNvSpPr>
            <a:spLocks noChangeArrowheads="1"/>
          </p:cNvSpPr>
          <p:nvPr/>
        </p:nvSpPr>
        <p:spPr bwMode="auto">
          <a:xfrm>
            <a:off x="7494909" y="265271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24" name="Oval 14"/>
          <p:cNvSpPr>
            <a:spLocks noChangeArrowheads="1"/>
          </p:cNvSpPr>
          <p:nvPr/>
        </p:nvSpPr>
        <p:spPr bwMode="auto">
          <a:xfrm>
            <a:off x="7494909" y="3719513"/>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25" name="Text Box 15"/>
          <p:cNvSpPr txBox="1">
            <a:spLocks noChangeArrowheads="1"/>
          </p:cNvSpPr>
          <p:nvPr/>
        </p:nvSpPr>
        <p:spPr bwMode="auto">
          <a:xfrm>
            <a:off x="7510785" y="1600201"/>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A</a:t>
            </a:r>
            <a:endParaRPr lang="en-US" altLang="zh-CN" sz="2400">
              <a:latin typeface="Times New Roman" panose="02020603050405020304" pitchFamily="18" charset="0"/>
            </a:endParaRPr>
          </a:p>
        </p:txBody>
      </p:sp>
      <p:sp>
        <p:nvSpPr>
          <p:cNvPr id="166926" name="Text Box 16"/>
          <p:cNvSpPr txBox="1">
            <a:spLocks noChangeArrowheads="1"/>
          </p:cNvSpPr>
          <p:nvPr/>
        </p:nvSpPr>
        <p:spPr bwMode="auto">
          <a:xfrm>
            <a:off x="6910710" y="2133601"/>
            <a:ext cx="42068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B</a:t>
            </a:r>
            <a:endParaRPr lang="en-US" altLang="zh-CN" sz="2400">
              <a:latin typeface="Times New Roman" panose="02020603050405020304" pitchFamily="18" charset="0"/>
            </a:endParaRPr>
          </a:p>
        </p:txBody>
      </p:sp>
      <p:sp>
        <p:nvSpPr>
          <p:cNvPr id="166927" name="Text Box 17"/>
          <p:cNvSpPr txBox="1">
            <a:spLocks noChangeArrowheads="1"/>
          </p:cNvSpPr>
          <p:nvPr/>
        </p:nvSpPr>
        <p:spPr bwMode="auto">
          <a:xfrm>
            <a:off x="7510785" y="2590801"/>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C</a:t>
            </a:r>
            <a:endParaRPr lang="en-US" altLang="zh-CN" sz="2400">
              <a:latin typeface="Times New Roman" panose="02020603050405020304" pitchFamily="18" charset="0"/>
            </a:endParaRPr>
          </a:p>
        </p:txBody>
      </p:sp>
      <p:sp>
        <p:nvSpPr>
          <p:cNvPr id="166928" name="Text Box 18"/>
          <p:cNvSpPr txBox="1">
            <a:spLocks noChangeArrowheads="1"/>
          </p:cNvSpPr>
          <p:nvPr/>
        </p:nvSpPr>
        <p:spPr bwMode="auto">
          <a:xfrm>
            <a:off x="7520310" y="3657601"/>
            <a:ext cx="42068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E</a:t>
            </a:r>
            <a:endParaRPr lang="en-US" altLang="zh-CN" sz="2400">
              <a:latin typeface="Times New Roman" panose="02020603050405020304" pitchFamily="18" charset="0"/>
            </a:endParaRPr>
          </a:p>
        </p:txBody>
      </p:sp>
      <p:sp>
        <p:nvSpPr>
          <p:cNvPr id="166929" name="Text Box 19"/>
          <p:cNvSpPr txBox="1">
            <a:spLocks noChangeArrowheads="1"/>
          </p:cNvSpPr>
          <p:nvPr/>
        </p:nvSpPr>
        <p:spPr bwMode="auto">
          <a:xfrm>
            <a:off x="8044185" y="3124201"/>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D</a:t>
            </a:r>
            <a:endParaRPr lang="en-US" altLang="zh-CN" sz="2400">
              <a:latin typeface="Times New Roman" panose="02020603050405020304" pitchFamily="18" charset="0"/>
            </a:endParaRPr>
          </a:p>
        </p:txBody>
      </p:sp>
      <p:sp>
        <p:nvSpPr>
          <p:cNvPr id="166930" name="Line 20"/>
          <p:cNvSpPr>
            <a:spLocks noChangeShapeType="1"/>
          </p:cNvSpPr>
          <p:nvPr/>
        </p:nvSpPr>
        <p:spPr bwMode="auto">
          <a:xfrm>
            <a:off x="9628509" y="4495800"/>
            <a:ext cx="381000" cy="304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31" name="Line 21"/>
          <p:cNvSpPr>
            <a:spLocks noChangeShapeType="1"/>
          </p:cNvSpPr>
          <p:nvPr/>
        </p:nvSpPr>
        <p:spPr bwMode="auto">
          <a:xfrm flipH="1">
            <a:off x="9018909" y="3886200"/>
            <a:ext cx="990600" cy="838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32" name="Oval 22"/>
          <p:cNvSpPr>
            <a:spLocks noChangeArrowheads="1"/>
          </p:cNvSpPr>
          <p:nvPr/>
        </p:nvSpPr>
        <p:spPr bwMode="auto">
          <a:xfrm>
            <a:off x="9857109" y="35814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33" name="Oval 23"/>
          <p:cNvSpPr>
            <a:spLocks noChangeArrowheads="1"/>
          </p:cNvSpPr>
          <p:nvPr/>
        </p:nvSpPr>
        <p:spPr bwMode="auto">
          <a:xfrm>
            <a:off x="9247509" y="41148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34" name="Oval 24"/>
          <p:cNvSpPr>
            <a:spLocks noChangeArrowheads="1"/>
          </p:cNvSpPr>
          <p:nvPr/>
        </p:nvSpPr>
        <p:spPr bwMode="auto">
          <a:xfrm>
            <a:off x="8637909" y="46482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35" name="Oval 25"/>
          <p:cNvSpPr>
            <a:spLocks noChangeArrowheads="1"/>
          </p:cNvSpPr>
          <p:nvPr/>
        </p:nvSpPr>
        <p:spPr bwMode="auto">
          <a:xfrm>
            <a:off x="9857109" y="46482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36" name="Text Box 26"/>
          <p:cNvSpPr txBox="1">
            <a:spLocks noChangeArrowheads="1"/>
          </p:cNvSpPr>
          <p:nvPr/>
        </p:nvSpPr>
        <p:spPr bwMode="auto">
          <a:xfrm>
            <a:off x="9884097" y="3505201"/>
            <a:ext cx="4603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H</a:t>
            </a:r>
            <a:endParaRPr lang="en-US" altLang="zh-CN" sz="2400">
              <a:latin typeface="Times New Roman" panose="02020603050405020304" pitchFamily="18" charset="0"/>
            </a:endParaRPr>
          </a:p>
        </p:txBody>
      </p:sp>
      <p:sp>
        <p:nvSpPr>
          <p:cNvPr id="166937" name="Text Box 27"/>
          <p:cNvSpPr txBox="1">
            <a:spLocks noChangeArrowheads="1"/>
          </p:cNvSpPr>
          <p:nvPr/>
        </p:nvSpPr>
        <p:spPr bwMode="auto">
          <a:xfrm>
            <a:off x="9342759" y="4052888"/>
            <a:ext cx="322262"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I</a:t>
            </a:r>
            <a:endParaRPr lang="en-US" altLang="zh-CN" sz="2400">
              <a:latin typeface="Times New Roman" panose="02020603050405020304" pitchFamily="18" charset="0"/>
            </a:endParaRPr>
          </a:p>
        </p:txBody>
      </p:sp>
      <p:sp>
        <p:nvSpPr>
          <p:cNvPr id="166938" name="Text Box 28"/>
          <p:cNvSpPr txBox="1">
            <a:spLocks noChangeArrowheads="1"/>
          </p:cNvSpPr>
          <p:nvPr/>
        </p:nvSpPr>
        <p:spPr bwMode="auto">
          <a:xfrm>
            <a:off x="8664897" y="4572001"/>
            <a:ext cx="4603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K</a:t>
            </a:r>
            <a:endParaRPr lang="en-US" altLang="zh-CN" sz="2400">
              <a:latin typeface="Times New Roman" panose="02020603050405020304" pitchFamily="18" charset="0"/>
            </a:endParaRPr>
          </a:p>
        </p:txBody>
      </p:sp>
      <p:sp>
        <p:nvSpPr>
          <p:cNvPr id="166939" name="Text Box 29"/>
          <p:cNvSpPr txBox="1">
            <a:spLocks noChangeArrowheads="1"/>
          </p:cNvSpPr>
          <p:nvPr/>
        </p:nvSpPr>
        <p:spPr bwMode="auto">
          <a:xfrm>
            <a:off x="9931721" y="4586288"/>
            <a:ext cx="36195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J</a:t>
            </a:r>
            <a:endParaRPr lang="en-US" altLang="zh-CN" sz="2400">
              <a:latin typeface="Times New Roman" panose="02020603050405020304" pitchFamily="18" charset="0"/>
            </a:endParaRPr>
          </a:p>
        </p:txBody>
      </p:sp>
      <p:sp>
        <p:nvSpPr>
          <p:cNvPr id="166940" name="Line 30"/>
          <p:cNvSpPr>
            <a:spLocks noChangeShapeType="1"/>
          </p:cNvSpPr>
          <p:nvPr/>
        </p:nvSpPr>
        <p:spPr bwMode="auto">
          <a:xfrm flipH="1">
            <a:off x="8942709" y="3352800"/>
            <a:ext cx="45720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41" name="Oval 31"/>
          <p:cNvSpPr>
            <a:spLocks noChangeArrowheads="1"/>
          </p:cNvSpPr>
          <p:nvPr/>
        </p:nvSpPr>
        <p:spPr bwMode="auto">
          <a:xfrm>
            <a:off x="9247509" y="30480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42" name="Oval 32"/>
          <p:cNvSpPr>
            <a:spLocks noChangeArrowheads="1"/>
          </p:cNvSpPr>
          <p:nvPr/>
        </p:nvSpPr>
        <p:spPr bwMode="auto">
          <a:xfrm>
            <a:off x="8637909" y="3657600"/>
            <a:ext cx="457200" cy="457200"/>
          </a:xfrm>
          <a:prstGeom prst="ellipse">
            <a:avLst/>
          </a:prstGeom>
          <a:solidFill>
            <a:srgbClr val="FFFFCC"/>
          </a:solid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66943" name="Text Box 33"/>
          <p:cNvSpPr txBox="1">
            <a:spLocks noChangeArrowheads="1"/>
          </p:cNvSpPr>
          <p:nvPr/>
        </p:nvSpPr>
        <p:spPr bwMode="auto">
          <a:xfrm>
            <a:off x="9282435" y="3048001"/>
            <a:ext cx="40163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F</a:t>
            </a:r>
            <a:endParaRPr lang="en-US" altLang="zh-CN" sz="2400">
              <a:latin typeface="Times New Roman" panose="02020603050405020304" pitchFamily="18" charset="0"/>
            </a:endParaRPr>
          </a:p>
        </p:txBody>
      </p:sp>
      <p:sp>
        <p:nvSpPr>
          <p:cNvPr id="166944" name="Text Box 34"/>
          <p:cNvSpPr txBox="1">
            <a:spLocks noChangeArrowheads="1"/>
          </p:cNvSpPr>
          <p:nvPr/>
        </p:nvSpPr>
        <p:spPr bwMode="auto">
          <a:xfrm>
            <a:off x="8644260" y="3595688"/>
            <a:ext cx="46037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Times New Roman" panose="02020603050405020304" pitchFamily="18" charset="0"/>
              </a:rPr>
              <a:t>G</a:t>
            </a:r>
            <a:endParaRPr lang="en-US" altLang="zh-CN" sz="24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b="1" dirty="0">
                <a:latin typeface="华文新魏" panose="02010800040101010101" pitchFamily="2" charset="-122"/>
                <a:ea typeface="华文新魏" panose="02010800040101010101" pitchFamily="2" charset="-122"/>
              </a:rPr>
              <a:t>堆 </a:t>
            </a:r>
            <a:r>
              <a:rPr lang="en-US" altLang="zh-CN" b="1" dirty="0">
                <a:latin typeface="华文新魏" panose="02010800040101010101" pitchFamily="2" charset="-122"/>
                <a:ea typeface="华文新魏" panose="02010800040101010101" pitchFamily="2" charset="-122"/>
              </a:rPr>
              <a:t>( </a:t>
            </a:r>
            <a:r>
              <a:rPr lang="en-US" altLang="zh-CN" b="1">
                <a:latin typeface="华文新魏" panose="02010800040101010101" pitchFamily="2" charset="-122"/>
                <a:ea typeface="华文新魏" panose="02010800040101010101" pitchFamily="2" charset="-122"/>
              </a:rPr>
              <a:t>Heap </a:t>
            </a:r>
            <a:r>
              <a:rPr lang="en-US" altLang="zh-CN" b="1" smtClean="0">
                <a:latin typeface="华文新魏" panose="02010800040101010101" pitchFamily="2" charset="-122"/>
                <a:ea typeface="华文新魏" panose="02010800040101010101" pitchFamily="2" charset="-122"/>
              </a:rPr>
              <a:t>)</a:t>
            </a:r>
            <a:endParaRPr lang="zh-CN" altLang="en-US" b="1" dirty="0"/>
          </a:p>
        </p:txBody>
      </p:sp>
      <p:sp>
        <p:nvSpPr>
          <p:cNvPr id="3" name="内容占位符 2"/>
          <p:cNvSpPr>
            <a:spLocks noGrp="1"/>
          </p:cNvSpPr>
          <p:nvPr>
            <p:ph idx="1"/>
          </p:nvPr>
        </p:nvSpPr>
        <p:spPr/>
        <p:txBody>
          <a:bodyPr/>
          <a:lstStyle/>
          <a:p>
            <a:pPr marL="514350" indent="-514350">
              <a:buFont typeface="+mj-lt"/>
              <a:buAutoNum type="arabicPeriod"/>
            </a:pPr>
            <a:r>
              <a:rPr lang="zh-CN" altLang="en-US" dirty="0" smtClean="0"/>
              <a:t>如何快速获取</a:t>
            </a:r>
            <a:r>
              <a:rPr lang="en-US" altLang="zh-CN" dirty="0" smtClean="0"/>
              <a:t>Top 10</a:t>
            </a:r>
            <a:r>
              <a:rPr lang="zh-CN" altLang="en-US" dirty="0" smtClean="0"/>
              <a:t>热门搜索关键词？</a:t>
            </a:r>
            <a:endParaRPr lang="en-US" altLang="zh-CN" dirty="0" smtClean="0"/>
          </a:p>
          <a:p>
            <a:pPr marL="457200" lvl="1" indent="0">
              <a:buNone/>
            </a:pPr>
            <a:r>
              <a:rPr lang="en-US" altLang="zh-CN" dirty="0" smtClean="0"/>
              <a:t>------Top K</a:t>
            </a:r>
            <a:r>
              <a:rPr lang="zh-CN" altLang="en-US" dirty="0" smtClean="0"/>
              <a:t>问题</a:t>
            </a:r>
            <a:endParaRPr lang="en-US" altLang="zh-CN" dirty="0" smtClean="0"/>
          </a:p>
          <a:p>
            <a:pPr marL="514350" indent="-514350">
              <a:buFont typeface="+mj-lt"/>
              <a:buAutoNum type="arabicPeriod"/>
            </a:pPr>
            <a:r>
              <a:rPr lang="zh-CN" altLang="en-US" dirty="0" smtClean="0"/>
              <a:t>优先级队列</a:t>
            </a:r>
            <a:endParaRPr lang="en-US" altLang="zh-CN" dirty="0" smtClean="0"/>
          </a:p>
          <a:p>
            <a:pPr marL="514350" indent="-514350">
              <a:buFont typeface="+mj-lt"/>
              <a:buAutoNum type="arabicPeriod"/>
            </a:pPr>
            <a:r>
              <a:rPr lang="zh-CN" altLang="en-US" dirty="0" smtClean="0"/>
              <a:t>高性能定时器</a:t>
            </a:r>
            <a:endParaRPr lang="en-US" altLang="zh-CN" dirty="0" smtClean="0"/>
          </a:p>
          <a:p>
            <a:pPr marL="514350" indent="-514350">
              <a:buFont typeface="+mj-lt"/>
              <a:buAutoNum type="arabicPeriod"/>
            </a:pPr>
            <a:r>
              <a:rPr lang="zh-CN" altLang="en-US" dirty="0" smtClean="0"/>
              <a:t>求中位数和百分位数</a:t>
            </a:r>
            <a:endParaRPr lang="en-US" altLang="zh-CN" dirty="0" smtClean="0"/>
          </a:p>
          <a:p>
            <a:pPr marL="514350" indent="-514350">
              <a:buFont typeface="+mj-lt"/>
              <a:buAutoNum type="arabicPeriod"/>
            </a:pPr>
            <a:r>
              <a:rPr lang="zh-CN" altLang="en-US" dirty="0" smtClean="0"/>
              <a:t>堆排序</a:t>
            </a:r>
            <a:endParaRPr lang="en-US" altLang="zh-CN" dirty="0" smtClean="0"/>
          </a:p>
          <a:p>
            <a:pPr marL="514350" indent="-514350">
              <a:buFont typeface="+mj-lt"/>
              <a:buAutoNum type="arabicPeriod"/>
            </a:pP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4272" y="413428"/>
            <a:ext cx="3522162" cy="3113795"/>
          </a:xfrm>
          <a:prstGeom prst="rect">
            <a:avLst/>
          </a:prstGeom>
        </p:spPr>
      </p:pic>
      <p:pic>
        <p:nvPicPr>
          <p:cNvPr id="5" name="图片 4"/>
          <p:cNvPicPr>
            <a:picLocks noChangeAspect="1"/>
          </p:cNvPicPr>
          <p:nvPr/>
        </p:nvPicPr>
        <p:blipFill>
          <a:blip r:embed="rId3"/>
          <a:stretch>
            <a:fillRect/>
          </a:stretch>
        </p:blipFill>
        <p:spPr>
          <a:xfrm>
            <a:off x="8421181" y="3778766"/>
            <a:ext cx="3669608" cy="2746578"/>
          </a:xfrm>
          <a:prstGeom prst="rect">
            <a:avLst/>
          </a:prstGeom>
        </p:spPr>
      </p:pic>
      <p:pic>
        <p:nvPicPr>
          <p:cNvPr id="215046" name="Picture 6" descr="See the source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2930" y="4417578"/>
            <a:ext cx="3771666" cy="193357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img.ddvip.com/2013/0321/201303211022281426.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5520" y="4348456"/>
            <a:ext cx="2555776" cy="2368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7278202"/>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757238" y="-17933"/>
            <a:ext cx="2971800" cy="782637"/>
          </a:xfrm>
        </p:spPr>
        <p:txBody>
          <a:bodyPr/>
          <a:lstStyle/>
          <a:p>
            <a:r>
              <a:rPr lang="zh-CN" altLang="en-US" b="1" dirty="0" smtClean="0">
                <a:latin typeface="华文新魏" panose="02010800040101010101" pitchFamily="2" charset="-122"/>
                <a:ea typeface="华文新魏" panose="02010800040101010101" pitchFamily="2" charset="-122"/>
              </a:rPr>
              <a:t>堆 </a:t>
            </a:r>
            <a:r>
              <a:rPr lang="en-US" altLang="zh-CN" b="1" dirty="0" smtClean="0">
                <a:latin typeface="华文新魏" panose="02010800040101010101" pitchFamily="2" charset="-122"/>
                <a:ea typeface="华文新魏" panose="02010800040101010101" pitchFamily="2" charset="-122"/>
              </a:rPr>
              <a:t>( Heap )</a:t>
            </a:r>
            <a:endParaRPr lang="en-US" altLang="zh-CN" sz="4800" dirty="0">
              <a:latin typeface="华文新魏" panose="02010800040101010101" pitchFamily="2" charset="-122"/>
              <a:ea typeface="华文新魏" panose="02010800040101010101" pitchFamily="2" charset="-122"/>
            </a:endParaRPr>
          </a:p>
        </p:txBody>
      </p:sp>
      <p:sp>
        <p:nvSpPr>
          <p:cNvPr id="167939" name="Text Box 3"/>
          <p:cNvSpPr txBox="1">
            <a:spLocks noChangeArrowheads="1"/>
          </p:cNvSpPr>
          <p:nvPr/>
        </p:nvSpPr>
        <p:spPr bwMode="auto">
          <a:xfrm>
            <a:off x="1919536" y="3501231"/>
            <a:ext cx="8077200" cy="2871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pPr>
            <a:r>
              <a:rPr lang="en-US" altLang="zh-CN" sz="2800" dirty="0">
                <a:latin typeface="Times New Roman" panose="02020603050405020304" pitchFamily="18" charset="0"/>
              </a:rPr>
              <a:t>template &lt;class T, class E&gt;</a:t>
            </a:r>
          </a:p>
          <a:p>
            <a:pPr>
              <a:lnSpc>
                <a:spcPct val="105000"/>
              </a:lnSpc>
            </a:pPr>
            <a:r>
              <a:rPr lang="en-US" altLang="zh-CN" sz="2800" dirty="0">
                <a:latin typeface="Times New Roman" panose="02020603050405020304" pitchFamily="18" charset="0"/>
              </a:rPr>
              <a:t>class </a:t>
            </a:r>
            <a:r>
              <a:rPr lang="en-US" altLang="zh-CN" sz="2800" dirty="0" err="1">
                <a:latin typeface="Times New Roman" panose="02020603050405020304" pitchFamily="18" charset="0"/>
              </a:rPr>
              <a:t>MinPQ</a:t>
            </a:r>
            <a:r>
              <a:rPr lang="en-US" altLang="zh-CN" sz="2800" dirty="0">
                <a:latin typeface="Times New Roman" panose="02020603050405020304" pitchFamily="18" charset="0"/>
              </a:rPr>
              <a:t> {         </a:t>
            </a:r>
            <a:r>
              <a:rPr lang="en-US" altLang="zh-CN" sz="2800" dirty="0">
                <a:solidFill>
                  <a:schemeClr val="tx2"/>
                </a:solidFill>
                <a:latin typeface="Times New Roman" panose="02020603050405020304" pitchFamily="18" charset="0"/>
              </a:rPr>
              <a:t>//</a:t>
            </a:r>
            <a:r>
              <a:rPr lang="zh-CN" altLang="en-US" sz="2800" dirty="0">
                <a:solidFill>
                  <a:schemeClr val="tx2"/>
                </a:solidFill>
                <a:ea typeface="隶书" panose="02010509060101010101" pitchFamily="49" charset="-122"/>
              </a:rPr>
              <a:t>最小优先级队列类的定义</a:t>
            </a:r>
            <a:endParaRPr lang="zh-CN" altLang="en-US" sz="2800" dirty="0">
              <a:solidFill>
                <a:schemeClr val="tx2"/>
              </a:solidFill>
              <a:latin typeface="Times New Roman" panose="02020603050405020304" pitchFamily="18" charset="0"/>
              <a:ea typeface="隶书" panose="02010509060101010101" pitchFamily="49" charset="-122"/>
            </a:endParaRPr>
          </a:p>
          <a:p>
            <a:pPr>
              <a:lnSpc>
                <a:spcPct val="105000"/>
              </a:lnSpc>
            </a:pPr>
            <a:r>
              <a:rPr lang="en-US" altLang="zh-CN" sz="2800" dirty="0">
                <a:latin typeface="Times New Roman" panose="02020603050405020304" pitchFamily="18" charset="0"/>
              </a:rPr>
              <a:t>public:</a:t>
            </a:r>
          </a:p>
          <a:p>
            <a:pPr>
              <a:lnSpc>
                <a:spcPct val="105000"/>
              </a:lnSpc>
            </a:pPr>
            <a:r>
              <a:rPr lang="en-US" altLang="zh-CN" sz="2800" dirty="0">
                <a:latin typeface="Times New Roman" panose="02020603050405020304" pitchFamily="18" charset="0"/>
              </a:rPr>
              <a:t>    Virtual </a:t>
            </a:r>
            <a:r>
              <a:rPr lang="en-US" altLang="zh-CN" sz="2800" dirty="0" err="1">
                <a:latin typeface="Times New Roman" panose="02020603050405020304" pitchFamily="18" charset="0"/>
              </a:rPr>
              <a:t>bool</a:t>
            </a:r>
            <a:r>
              <a:rPr lang="en-US" altLang="zh-CN" sz="2800" dirty="0">
                <a:latin typeface="Times New Roman" panose="02020603050405020304" pitchFamily="18" charset="0"/>
              </a:rPr>
              <a:t> Insert (E&amp; d) = 0;</a:t>
            </a:r>
          </a:p>
          <a:p>
            <a:pPr>
              <a:lnSpc>
                <a:spcPct val="105000"/>
              </a:lnSpc>
            </a:pPr>
            <a:r>
              <a:rPr lang="en-US" altLang="zh-CN" sz="2800" dirty="0">
                <a:latin typeface="Times New Roman" panose="02020603050405020304" pitchFamily="18" charset="0"/>
              </a:rPr>
              <a:t>    Virtual </a:t>
            </a:r>
            <a:r>
              <a:rPr lang="en-US" altLang="zh-CN" sz="2800" dirty="0" err="1">
                <a:latin typeface="Times New Roman" panose="02020603050405020304" pitchFamily="18" charset="0"/>
              </a:rPr>
              <a:t>bool</a:t>
            </a:r>
            <a:r>
              <a:rPr lang="en-US" altLang="zh-CN" sz="2800" dirty="0">
                <a:latin typeface="Times New Roman" panose="02020603050405020304" pitchFamily="18" charset="0"/>
              </a:rPr>
              <a:t> Remove (E&amp; d) = 0;</a:t>
            </a:r>
          </a:p>
          <a:p>
            <a:pPr>
              <a:lnSpc>
                <a:spcPct val="105000"/>
              </a:lnSpc>
            </a:pPr>
            <a:r>
              <a:rPr lang="en-US" altLang="zh-CN" sz="2800" dirty="0">
                <a:latin typeface="Times New Roman" panose="02020603050405020304" pitchFamily="18" charset="0"/>
              </a:rPr>
              <a:t>};</a:t>
            </a:r>
            <a:r>
              <a:rPr lang="en-US" altLang="zh-CN" sz="3200" dirty="0">
                <a:latin typeface="Times New Roman" panose="02020603050405020304" pitchFamily="18" charset="0"/>
                <a:ea typeface="隶书" panose="02010509060101010101" pitchFamily="49" charset="-122"/>
              </a:rPr>
              <a:t>          </a:t>
            </a:r>
          </a:p>
        </p:txBody>
      </p:sp>
      <p:sp>
        <p:nvSpPr>
          <p:cNvPr id="228356" name="Text Box 4"/>
          <p:cNvSpPr txBox="1">
            <a:spLocks noChangeArrowheads="1"/>
          </p:cNvSpPr>
          <p:nvPr/>
        </p:nvSpPr>
        <p:spPr bwMode="auto">
          <a:xfrm>
            <a:off x="1937284" y="908720"/>
            <a:ext cx="7524750" cy="236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3600" dirty="0">
                <a:solidFill>
                  <a:schemeClr val="tx2"/>
                </a:solidFill>
                <a:ea typeface="华文新魏" panose="02010800040101010101" pitchFamily="2" charset="-122"/>
              </a:rPr>
              <a:t>优先级队列</a:t>
            </a:r>
          </a:p>
          <a:p>
            <a:pPr algn="ctr">
              <a:defRPr/>
            </a:pPr>
            <a:endParaRPr lang="zh-CN" altLang="en-US" sz="800" dirty="0">
              <a:effectLst>
                <a:outerShdw blurRad="38100" dist="38100" dir="2700000" algn="tl">
                  <a:srgbClr val="C0C0C0"/>
                </a:outerShdw>
              </a:effectLst>
              <a:ea typeface="仿宋_GB2312" pitchFamily="49" charset="-122"/>
            </a:endParaRPr>
          </a:p>
          <a:p>
            <a:pPr>
              <a:spcBef>
                <a:spcPct val="15000"/>
              </a:spcBef>
              <a:buClr>
                <a:srgbClr val="800080"/>
              </a:buClr>
              <a:buSzPct val="50000"/>
              <a:buFont typeface="Wingdings" panose="05000000000000000000" pitchFamily="2" charset="2"/>
              <a:buChar char="n"/>
              <a:defRPr/>
            </a:pPr>
            <a:r>
              <a:rPr lang="zh-CN" altLang="en-US" sz="3000" dirty="0">
                <a:ea typeface="仿宋_GB2312" pitchFamily="49" charset="-122"/>
              </a:rPr>
              <a:t>每次出队列的是优先权最高的元素。</a:t>
            </a:r>
          </a:p>
          <a:p>
            <a:pPr>
              <a:spcBef>
                <a:spcPct val="15000"/>
              </a:spcBef>
              <a:buClr>
                <a:srgbClr val="800080"/>
              </a:buClr>
              <a:buSzPct val="50000"/>
              <a:buFont typeface="Wingdings" panose="05000000000000000000" pitchFamily="2" charset="2"/>
              <a:buChar char="n"/>
              <a:defRPr/>
            </a:pPr>
            <a:r>
              <a:rPr lang="zh-CN" altLang="en-US" sz="3000" dirty="0">
                <a:ea typeface="仿宋_GB2312" pitchFamily="49" charset="-122"/>
              </a:rPr>
              <a:t>用堆实现其存储表示，能够高效运作。</a:t>
            </a:r>
            <a:endParaRPr lang="en-US" altLang="zh-CN" sz="3000" dirty="0">
              <a:ea typeface="仿宋_GB2312" pitchFamily="49" charset="-122"/>
            </a:endParaRPr>
          </a:p>
          <a:p>
            <a:pPr>
              <a:spcBef>
                <a:spcPct val="15000"/>
              </a:spcBef>
              <a:buClr>
                <a:srgbClr val="800080"/>
              </a:buClr>
              <a:buSzPct val="50000"/>
              <a:buFont typeface="Wingdings" panose="05000000000000000000" pitchFamily="2" charset="2"/>
              <a:buChar char="n"/>
              <a:defRPr/>
            </a:pPr>
            <a:r>
              <a:rPr lang="zh-CN" altLang="en-US" sz="3000" u="sng" dirty="0">
                <a:effectLst>
                  <a:outerShdw blurRad="38100" dist="38100" dir="2700000" algn="tl">
                    <a:srgbClr val="000000">
                      <a:alpha val="43137"/>
                    </a:srgbClr>
                  </a:outerShdw>
                </a:effectLst>
                <a:ea typeface="仿宋_GB2312" pitchFamily="49" charset="-122"/>
              </a:rPr>
              <a:t>有序的完全二叉树。</a:t>
            </a:r>
          </a:p>
        </p:txBody>
      </p:sp>
      <p:pic>
        <p:nvPicPr>
          <p:cNvPr id="5" name="Picture 2" descr="http://img.ddvip.com/2013/0321/20130321102228142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8368" y="1024248"/>
            <a:ext cx="2555776" cy="2368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7150" y="4451703"/>
            <a:ext cx="4514850" cy="19335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ext Box 10"/>
          <p:cNvSpPr txBox="1">
            <a:spLocks noChangeArrowheads="1"/>
          </p:cNvSpPr>
          <p:nvPr/>
        </p:nvSpPr>
        <p:spPr bwMode="auto">
          <a:xfrm>
            <a:off x="2100263" y="4292600"/>
            <a:ext cx="389241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200">
                <a:ea typeface="仿宋_GB2312" pitchFamily="49" charset="-122"/>
              </a:rPr>
              <a:t>完全二叉树顺序表示</a:t>
            </a:r>
            <a:endParaRPr lang="zh-CN" altLang="en-US" sz="3600"/>
          </a:p>
          <a:p>
            <a:r>
              <a:rPr lang="zh-CN" altLang="en-US" sz="3200" i="1">
                <a:solidFill>
                  <a:srgbClr val="FF3300"/>
                </a:solidFill>
                <a:latin typeface="Times New Roman" panose="02020603050405020304" pitchFamily="18" charset="0"/>
              </a:rPr>
              <a:t>    </a:t>
            </a:r>
            <a:r>
              <a:rPr lang="en-US" altLang="zh-CN" sz="3200" i="1">
                <a:solidFill>
                  <a:schemeClr val="tx2"/>
                </a:solidFill>
                <a:latin typeface="Times New Roman" panose="02020603050405020304" pitchFamily="18" charset="0"/>
              </a:rPr>
              <a:t>K</a:t>
            </a:r>
            <a:r>
              <a:rPr lang="en-US" altLang="zh-CN" sz="3200" i="1" baseline="-25000">
                <a:solidFill>
                  <a:schemeClr val="tx2"/>
                </a:solidFill>
                <a:latin typeface="Times New Roman" panose="02020603050405020304" pitchFamily="18" charset="0"/>
              </a:rPr>
              <a:t>i</a:t>
            </a:r>
            <a:r>
              <a:rPr lang="en-US" altLang="zh-CN" sz="3200">
                <a:solidFill>
                  <a:schemeClr val="tx2"/>
                </a:solidFill>
                <a:latin typeface="宋体" panose="02010600030101010101" pitchFamily="2" charset="-122"/>
                <a:sym typeface="Symbol" panose="05050102010706020507" pitchFamily="18" charset="2"/>
              </a:rPr>
              <a:t>≤</a:t>
            </a:r>
            <a:r>
              <a:rPr lang="en-US" altLang="zh-CN" sz="3200" i="1">
                <a:solidFill>
                  <a:schemeClr val="tx2"/>
                </a:solidFill>
                <a:latin typeface="Times New Roman" panose="02020603050405020304" pitchFamily="18" charset="0"/>
                <a:sym typeface="Symbol" panose="05050102010706020507" pitchFamily="18" charset="2"/>
              </a:rPr>
              <a:t>K</a:t>
            </a:r>
            <a:r>
              <a:rPr lang="en-US" altLang="zh-CN" sz="3200" baseline="-25000">
                <a:solidFill>
                  <a:schemeClr val="tx2"/>
                </a:solidFill>
                <a:latin typeface="Times New Roman" panose="02020603050405020304" pitchFamily="18" charset="0"/>
                <a:sym typeface="Symbol" panose="05050102010706020507" pitchFamily="18" charset="2"/>
              </a:rPr>
              <a:t>2</a:t>
            </a:r>
            <a:r>
              <a:rPr lang="en-US" altLang="zh-CN" sz="3200" i="1" baseline="-25000">
                <a:solidFill>
                  <a:schemeClr val="tx2"/>
                </a:solidFill>
                <a:latin typeface="Times New Roman" panose="02020603050405020304" pitchFamily="18" charset="0"/>
                <a:sym typeface="Symbol" panose="05050102010706020507" pitchFamily="18" charset="2"/>
              </a:rPr>
              <a:t>i</a:t>
            </a:r>
            <a:r>
              <a:rPr lang="en-US" altLang="zh-CN" sz="3200" baseline="-25000">
                <a:solidFill>
                  <a:schemeClr val="tx2"/>
                </a:solidFill>
                <a:latin typeface="Times New Roman" panose="02020603050405020304" pitchFamily="18" charset="0"/>
                <a:sym typeface="Symbol" panose="05050102010706020507" pitchFamily="18" charset="2"/>
              </a:rPr>
              <a:t>+1</a:t>
            </a:r>
            <a:r>
              <a:rPr lang="en-US" altLang="zh-CN" sz="3200">
                <a:solidFill>
                  <a:schemeClr val="tx2"/>
                </a:solidFill>
                <a:latin typeface="Times New Roman" panose="02020603050405020304" pitchFamily="18" charset="0"/>
                <a:sym typeface="Symbol" panose="05050102010706020507" pitchFamily="18" charset="2"/>
              </a:rPr>
              <a:t> &amp;&amp;</a:t>
            </a:r>
          </a:p>
          <a:p>
            <a:r>
              <a:rPr lang="en-US" altLang="zh-CN" sz="3200">
                <a:solidFill>
                  <a:schemeClr val="tx2"/>
                </a:solidFill>
                <a:latin typeface="Times New Roman" panose="02020603050405020304" pitchFamily="18" charset="0"/>
                <a:sym typeface="Symbol" panose="05050102010706020507" pitchFamily="18" charset="2"/>
              </a:rPr>
              <a:t>               </a:t>
            </a:r>
            <a:r>
              <a:rPr lang="en-US" altLang="zh-CN" sz="3200" i="1">
                <a:solidFill>
                  <a:schemeClr val="tx2"/>
                </a:solidFill>
                <a:latin typeface="Times New Roman" panose="02020603050405020304" pitchFamily="18" charset="0"/>
                <a:sym typeface="Symbol" panose="05050102010706020507" pitchFamily="18" charset="2"/>
              </a:rPr>
              <a:t>K</a:t>
            </a:r>
            <a:r>
              <a:rPr lang="en-US" altLang="zh-CN" sz="3200" i="1" baseline="-25000">
                <a:solidFill>
                  <a:schemeClr val="tx2"/>
                </a:solidFill>
                <a:latin typeface="Times New Roman" panose="02020603050405020304" pitchFamily="18" charset="0"/>
                <a:sym typeface="Symbol" panose="05050102010706020507" pitchFamily="18" charset="2"/>
              </a:rPr>
              <a:t>i</a:t>
            </a:r>
            <a:r>
              <a:rPr lang="en-US" altLang="zh-CN" sz="3200">
                <a:solidFill>
                  <a:schemeClr val="tx2"/>
                </a:solidFill>
                <a:sym typeface="Symbol" panose="05050102010706020507" pitchFamily="18" charset="2"/>
              </a:rPr>
              <a:t>≤</a:t>
            </a:r>
            <a:r>
              <a:rPr lang="en-US" altLang="zh-CN" sz="3200" i="1">
                <a:solidFill>
                  <a:schemeClr val="tx2"/>
                </a:solidFill>
                <a:latin typeface="Times New Roman" panose="02020603050405020304" pitchFamily="18" charset="0"/>
                <a:sym typeface="Symbol" panose="05050102010706020507" pitchFamily="18" charset="2"/>
              </a:rPr>
              <a:t>K</a:t>
            </a:r>
            <a:r>
              <a:rPr lang="en-US" altLang="zh-CN" sz="3200" baseline="-25000">
                <a:solidFill>
                  <a:schemeClr val="tx2"/>
                </a:solidFill>
                <a:latin typeface="Times New Roman" panose="02020603050405020304" pitchFamily="18" charset="0"/>
                <a:sym typeface="Symbol" panose="05050102010706020507" pitchFamily="18" charset="2"/>
              </a:rPr>
              <a:t>2</a:t>
            </a:r>
            <a:r>
              <a:rPr lang="en-US" altLang="zh-CN" sz="3200" i="1" baseline="-25000">
                <a:solidFill>
                  <a:schemeClr val="tx2"/>
                </a:solidFill>
                <a:latin typeface="Times New Roman" panose="02020603050405020304" pitchFamily="18" charset="0"/>
                <a:sym typeface="Symbol" panose="05050102010706020507" pitchFamily="18" charset="2"/>
              </a:rPr>
              <a:t>i</a:t>
            </a:r>
            <a:r>
              <a:rPr lang="en-US" altLang="zh-CN" sz="3200" baseline="-25000">
                <a:solidFill>
                  <a:schemeClr val="tx2"/>
                </a:solidFill>
                <a:latin typeface="Times New Roman" panose="02020603050405020304" pitchFamily="18" charset="0"/>
                <a:sym typeface="Symbol" panose="05050102010706020507" pitchFamily="18" charset="2"/>
              </a:rPr>
              <a:t>+2</a:t>
            </a:r>
          </a:p>
        </p:txBody>
      </p:sp>
      <p:sp>
        <p:nvSpPr>
          <p:cNvPr id="168963" name="Text Box 11"/>
          <p:cNvSpPr txBox="1">
            <a:spLocks noChangeArrowheads="1"/>
          </p:cNvSpPr>
          <p:nvPr/>
        </p:nvSpPr>
        <p:spPr bwMode="auto">
          <a:xfrm>
            <a:off x="6097588" y="4292600"/>
            <a:ext cx="389241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200">
                <a:ea typeface="仿宋_GB2312" pitchFamily="49" charset="-122"/>
              </a:rPr>
              <a:t>完全二叉树顺序表示</a:t>
            </a:r>
            <a:endParaRPr lang="zh-CN" altLang="en-US" sz="3600"/>
          </a:p>
          <a:p>
            <a:r>
              <a:rPr lang="en-US" altLang="zh-CN" sz="3200" i="1">
                <a:solidFill>
                  <a:schemeClr val="tx2"/>
                </a:solidFill>
                <a:latin typeface="Times New Roman" panose="02020603050405020304" pitchFamily="18" charset="0"/>
              </a:rPr>
              <a:t>K</a:t>
            </a:r>
            <a:r>
              <a:rPr lang="en-US" altLang="zh-CN" sz="3200" i="1" baseline="-25000">
                <a:solidFill>
                  <a:schemeClr val="tx2"/>
                </a:solidFill>
                <a:latin typeface="Times New Roman" panose="02020603050405020304" pitchFamily="18" charset="0"/>
              </a:rPr>
              <a:t>i</a:t>
            </a:r>
            <a:r>
              <a:rPr lang="en-US" altLang="zh-CN" sz="3200">
                <a:solidFill>
                  <a:schemeClr val="tx2"/>
                </a:solidFill>
                <a:latin typeface="宋体" panose="02010600030101010101" pitchFamily="2" charset="-122"/>
                <a:sym typeface="Symbol" panose="05050102010706020507" pitchFamily="18" charset="2"/>
              </a:rPr>
              <a:t>≥</a:t>
            </a:r>
            <a:r>
              <a:rPr lang="en-US" altLang="zh-CN" sz="3200" i="1">
                <a:solidFill>
                  <a:schemeClr val="tx2"/>
                </a:solidFill>
                <a:latin typeface="Times New Roman" panose="02020603050405020304" pitchFamily="18" charset="0"/>
                <a:sym typeface="Symbol" panose="05050102010706020507" pitchFamily="18" charset="2"/>
              </a:rPr>
              <a:t>K</a:t>
            </a:r>
            <a:r>
              <a:rPr lang="en-US" altLang="zh-CN" sz="3200" baseline="-25000">
                <a:solidFill>
                  <a:schemeClr val="tx2"/>
                </a:solidFill>
                <a:latin typeface="Times New Roman" panose="02020603050405020304" pitchFamily="18" charset="0"/>
                <a:sym typeface="Symbol" panose="05050102010706020507" pitchFamily="18" charset="2"/>
              </a:rPr>
              <a:t>2</a:t>
            </a:r>
            <a:r>
              <a:rPr lang="en-US" altLang="zh-CN" sz="3200" i="1" baseline="-25000">
                <a:solidFill>
                  <a:schemeClr val="tx2"/>
                </a:solidFill>
                <a:latin typeface="Times New Roman" panose="02020603050405020304" pitchFamily="18" charset="0"/>
                <a:sym typeface="Symbol" panose="05050102010706020507" pitchFamily="18" charset="2"/>
              </a:rPr>
              <a:t>i</a:t>
            </a:r>
            <a:r>
              <a:rPr lang="en-US" altLang="zh-CN" sz="3200" baseline="-25000">
                <a:solidFill>
                  <a:schemeClr val="tx2"/>
                </a:solidFill>
                <a:latin typeface="Times New Roman" panose="02020603050405020304" pitchFamily="18" charset="0"/>
                <a:sym typeface="Symbol" panose="05050102010706020507" pitchFamily="18" charset="2"/>
              </a:rPr>
              <a:t>+1 </a:t>
            </a:r>
            <a:r>
              <a:rPr lang="en-US" altLang="zh-CN" sz="3200">
                <a:solidFill>
                  <a:schemeClr val="tx2"/>
                </a:solidFill>
                <a:latin typeface="Times New Roman" panose="02020603050405020304" pitchFamily="18" charset="0"/>
                <a:sym typeface="Symbol" panose="05050102010706020507" pitchFamily="18" charset="2"/>
              </a:rPr>
              <a:t>&amp;&amp;</a:t>
            </a:r>
          </a:p>
          <a:p>
            <a:r>
              <a:rPr lang="en-US" altLang="zh-CN" sz="3200">
                <a:solidFill>
                  <a:schemeClr val="tx2"/>
                </a:solidFill>
                <a:latin typeface="Times New Roman" panose="02020603050405020304" pitchFamily="18" charset="0"/>
                <a:sym typeface="Symbol" panose="05050102010706020507" pitchFamily="18" charset="2"/>
              </a:rPr>
              <a:t>           </a:t>
            </a:r>
            <a:r>
              <a:rPr lang="en-US" altLang="zh-CN" sz="3200" i="1">
                <a:solidFill>
                  <a:schemeClr val="tx2"/>
                </a:solidFill>
                <a:latin typeface="Times New Roman" panose="02020603050405020304" pitchFamily="18" charset="0"/>
                <a:sym typeface="Symbol" panose="05050102010706020507" pitchFamily="18" charset="2"/>
              </a:rPr>
              <a:t>K</a:t>
            </a:r>
            <a:r>
              <a:rPr lang="en-US" altLang="zh-CN" sz="3200" i="1" baseline="-25000">
                <a:solidFill>
                  <a:schemeClr val="tx2"/>
                </a:solidFill>
                <a:latin typeface="Times New Roman" panose="02020603050405020304" pitchFamily="18" charset="0"/>
                <a:sym typeface="Symbol" panose="05050102010706020507" pitchFamily="18" charset="2"/>
              </a:rPr>
              <a:t>i</a:t>
            </a:r>
            <a:r>
              <a:rPr lang="en-US" altLang="zh-CN" sz="3200">
                <a:solidFill>
                  <a:schemeClr val="tx2"/>
                </a:solidFill>
                <a:sym typeface="Symbol" panose="05050102010706020507" pitchFamily="18" charset="2"/>
              </a:rPr>
              <a:t>≥</a:t>
            </a:r>
            <a:r>
              <a:rPr lang="en-US" altLang="zh-CN" sz="3200" i="1">
                <a:solidFill>
                  <a:schemeClr val="tx2"/>
                </a:solidFill>
                <a:latin typeface="Times New Roman" panose="02020603050405020304" pitchFamily="18" charset="0"/>
                <a:sym typeface="Symbol" panose="05050102010706020507" pitchFamily="18" charset="2"/>
              </a:rPr>
              <a:t>K</a:t>
            </a:r>
            <a:r>
              <a:rPr lang="en-US" altLang="zh-CN" sz="3200" baseline="-25000">
                <a:solidFill>
                  <a:schemeClr val="tx2"/>
                </a:solidFill>
                <a:latin typeface="Times New Roman" panose="02020603050405020304" pitchFamily="18" charset="0"/>
                <a:sym typeface="Symbol" panose="05050102010706020507" pitchFamily="18" charset="2"/>
              </a:rPr>
              <a:t>2</a:t>
            </a:r>
            <a:r>
              <a:rPr lang="en-US" altLang="zh-CN" sz="3200" i="1" baseline="-25000">
                <a:solidFill>
                  <a:schemeClr val="tx2"/>
                </a:solidFill>
                <a:latin typeface="Times New Roman" panose="02020603050405020304" pitchFamily="18" charset="0"/>
                <a:sym typeface="Symbol" panose="05050102010706020507" pitchFamily="18" charset="2"/>
              </a:rPr>
              <a:t>i</a:t>
            </a:r>
            <a:r>
              <a:rPr lang="en-US" altLang="zh-CN" sz="3200" baseline="-25000">
                <a:solidFill>
                  <a:schemeClr val="tx2"/>
                </a:solidFill>
                <a:latin typeface="Times New Roman" panose="02020603050405020304" pitchFamily="18" charset="0"/>
                <a:sym typeface="Symbol" panose="05050102010706020507" pitchFamily="18" charset="2"/>
              </a:rPr>
              <a:t>+2</a:t>
            </a:r>
          </a:p>
        </p:txBody>
      </p:sp>
      <p:grpSp>
        <p:nvGrpSpPr>
          <p:cNvPr id="168964" name="Group 55"/>
          <p:cNvGrpSpPr>
            <a:grpSpLocks/>
          </p:cNvGrpSpPr>
          <p:nvPr/>
        </p:nvGrpSpPr>
        <p:grpSpPr bwMode="auto">
          <a:xfrm>
            <a:off x="2590800" y="1449388"/>
            <a:ext cx="6705600" cy="2590800"/>
            <a:chOff x="672" y="768"/>
            <a:chExt cx="4224" cy="1632"/>
          </a:xfrm>
        </p:grpSpPr>
        <p:sp>
          <p:nvSpPr>
            <p:cNvPr id="168966" name="Line 2"/>
            <p:cNvSpPr>
              <a:spLocks noChangeShapeType="1"/>
            </p:cNvSpPr>
            <p:nvPr/>
          </p:nvSpPr>
          <p:spPr bwMode="auto">
            <a:xfrm flipH="1">
              <a:off x="2976" y="1344"/>
              <a:ext cx="480" cy="86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67" name="Line 3"/>
            <p:cNvSpPr>
              <a:spLocks noChangeShapeType="1"/>
            </p:cNvSpPr>
            <p:nvPr/>
          </p:nvSpPr>
          <p:spPr bwMode="auto">
            <a:xfrm flipH="1">
              <a:off x="2064" y="1440"/>
              <a:ext cx="192"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68" name="Line 4"/>
            <p:cNvSpPr>
              <a:spLocks noChangeShapeType="1"/>
            </p:cNvSpPr>
            <p:nvPr/>
          </p:nvSpPr>
          <p:spPr bwMode="auto">
            <a:xfrm>
              <a:off x="2352" y="1392"/>
              <a:ext cx="240"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69" name="Line 5"/>
            <p:cNvSpPr>
              <a:spLocks noChangeShapeType="1"/>
            </p:cNvSpPr>
            <p:nvPr/>
          </p:nvSpPr>
          <p:spPr bwMode="auto">
            <a:xfrm>
              <a:off x="1344" y="1440"/>
              <a:ext cx="240"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70" name="Line 6"/>
            <p:cNvSpPr>
              <a:spLocks noChangeShapeType="1"/>
            </p:cNvSpPr>
            <p:nvPr/>
          </p:nvSpPr>
          <p:spPr bwMode="auto">
            <a:xfrm>
              <a:off x="1104" y="1920"/>
              <a:ext cx="192"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71" name="Line 7"/>
            <p:cNvSpPr>
              <a:spLocks noChangeShapeType="1"/>
            </p:cNvSpPr>
            <p:nvPr/>
          </p:nvSpPr>
          <p:spPr bwMode="auto">
            <a:xfrm flipH="1">
              <a:off x="816" y="1344"/>
              <a:ext cx="480" cy="86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72" name="Line 8"/>
            <p:cNvSpPr>
              <a:spLocks noChangeShapeType="1"/>
            </p:cNvSpPr>
            <p:nvPr/>
          </p:nvSpPr>
          <p:spPr bwMode="auto">
            <a:xfrm>
              <a:off x="1872" y="1008"/>
              <a:ext cx="432"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73" name="Line 9"/>
            <p:cNvSpPr>
              <a:spLocks noChangeShapeType="1"/>
            </p:cNvSpPr>
            <p:nvPr/>
          </p:nvSpPr>
          <p:spPr bwMode="auto">
            <a:xfrm flipH="1">
              <a:off x="1296" y="960"/>
              <a:ext cx="528"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74" name="Oval 13"/>
            <p:cNvSpPr>
              <a:spLocks noChangeArrowheads="1"/>
            </p:cNvSpPr>
            <p:nvPr/>
          </p:nvSpPr>
          <p:spPr bwMode="auto">
            <a:xfrm>
              <a:off x="1680" y="768"/>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75" name="Oval 14"/>
            <p:cNvSpPr>
              <a:spLocks noChangeArrowheads="1"/>
            </p:cNvSpPr>
            <p:nvPr/>
          </p:nvSpPr>
          <p:spPr bwMode="auto">
            <a:xfrm>
              <a:off x="1152" y="1152"/>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76" name="Oval 15"/>
            <p:cNvSpPr>
              <a:spLocks noChangeArrowheads="1"/>
            </p:cNvSpPr>
            <p:nvPr/>
          </p:nvSpPr>
          <p:spPr bwMode="auto">
            <a:xfrm>
              <a:off x="2160" y="1152"/>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77" name="Oval 16"/>
            <p:cNvSpPr>
              <a:spLocks noChangeArrowheads="1"/>
            </p:cNvSpPr>
            <p:nvPr/>
          </p:nvSpPr>
          <p:spPr bwMode="auto">
            <a:xfrm>
              <a:off x="1920"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78" name="Oval 17"/>
            <p:cNvSpPr>
              <a:spLocks noChangeArrowheads="1"/>
            </p:cNvSpPr>
            <p:nvPr/>
          </p:nvSpPr>
          <p:spPr bwMode="auto">
            <a:xfrm>
              <a:off x="2400"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79" name="Oval 18"/>
            <p:cNvSpPr>
              <a:spLocks noChangeArrowheads="1"/>
            </p:cNvSpPr>
            <p:nvPr/>
          </p:nvSpPr>
          <p:spPr bwMode="auto">
            <a:xfrm>
              <a:off x="1392"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80" name="Oval 19"/>
            <p:cNvSpPr>
              <a:spLocks noChangeArrowheads="1"/>
            </p:cNvSpPr>
            <p:nvPr/>
          </p:nvSpPr>
          <p:spPr bwMode="auto">
            <a:xfrm>
              <a:off x="912"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81" name="Oval 20"/>
            <p:cNvSpPr>
              <a:spLocks noChangeArrowheads="1"/>
            </p:cNvSpPr>
            <p:nvPr/>
          </p:nvSpPr>
          <p:spPr bwMode="auto">
            <a:xfrm>
              <a:off x="1104" y="206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82" name="Oval 21"/>
            <p:cNvSpPr>
              <a:spLocks noChangeArrowheads="1"/>
            </p:cNvSpPr>
            <p:nvPr/>
          </p:nvSpPr>
          <p:spPr bwMode="auto">
            <a:xfrm>
              <a:off x="672" y="206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83" name="Line 22"/>
            <p:cNvSpPr>
              <a:spLocks noChangeShapeType="1"/>
            </p:cNvSpPr>
            <p:nvPr/>
          </p:nvSpPr>
          <p:spPr bwMode="auto">
            <a:xfrm flipH="1">
              <a:off x="4224" y="1440"/>
              <a:ext cx="192"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84" name="Line 23"/>
            <p:cNvSpPr>
              <a:spLocks noChangeShapeType="1"/>
            </p:cNvSpPr>
            <p:nvPr/>
          </p:nvSpPr>
          <p:spPr bwMode="auto">
            <a:xfrm>
              <a:off x="4512" y="1392"/>
              <a:ext cx="240"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85" name="Line 24"/>
            <p:cNvSpPr>
              <a:spLocks noChangeShapeType="1"/>
            </p:cNvSpPr>
            <p:nvPr/>
          </p:nvSpPr>
          <p:spPr bwMode="auto">
            <a:xfrm>
              <a:off x="3504" y="1440"/>
              <a:ext cx="240"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86" name="Line 25"/>
            <p:cNvSpPr>
              <a:spLocks noChangeShapeType="1"/>
            </p:cNvSpPr>
            <p:nvPr/>
          </p:nvSpPr>
          <p:spPr bwMode="auto">
            <a:xfrm>
              <a:off x="3264" y="1920"/>
              <a:ext cx="192"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87" name="Line 26"/>
            <p:cNvSpPr>
              <a:spLocks noChangeShapeType="1"/>
            </p:cNvSpPr>
            <p:nvPr/>
          </p:nvSpPr>
          <p:spPr bwMode="auto">
            <a:xfrm>
              <a:off x="4032" y="1008"/>
              <a:ext cx="432" cy="3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88" name="Line 27"/>
            <p:cNvSpPr>
              <a:spLocks noChangeShapeType="1"/>
            </p:cNvSpPr>
            <p:nvPr/>
          </p:nvSpPr>
          <p:spPr bwMode="auto">
            <a:xfrm flipH="1">
              <a:off x="3456" y="960"/>
              <a:ext cx="528" cy="38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89" name="Oval 28"/>
            <p:cNvSpPr>
              <a:spLocks noChangeArrowheads="1"/>
            </p:cNvSpPr>
            <p:nvPr/>
          </p:nvSpPr>
          <p:spPr bwMode="auto">
            <a:xfrm>
              <a:off x="3840" y="768"/>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0" name="Oval 29"/>
            <p:cNvSpPr>
              <a:spLocks noChangeArrowheads="1"/>
            </p:cNvSpPr>
            <p:nvPr/>
          </p:nvSpPr>
          <p:spPr bwMode="auto">
            <a:xfrm>
              <a:off x="3312" y="1152"/>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1" name="Oval 30"/>
            <p:cNvSpPr>
              <a:spLocks noChangeArrowheads="1"/>
            </p:cNvSpPr>
            <p:nvPr/>
          </p:nvSpPr>
          <p:spPr bwMode="auto">
            <a:xfrm>
              <a:off x="4320" y="1152"/>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2" name="Oval 31"/>
            <p:cNvSpPr>
              <a:spLocks noChangeArrowheads="1"/>
            </p:cNvSpPr>
            <p:nvPr/>
          </p:nvSpPr>
          <p:spPr bwMode="auto">
            <a:xfrm>
              <a:off x="4080"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3" name="Oval 32"/>
            <p:cNvSpPr>
              <a:spLocks noChangeArrowheads="1"/>
            </p:cNvSpPr>
            <p:nvPr/>
          </p:nvSpPr>
          <p:spPr bwMode="auto">
            <a:xfrm>
              <a:off x="4560"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4" name="Oval 33"/>
            <p:cNvSpPr>
              <a:spLocks noChangeArrowheads="1"/>
            </p:cNvSpPr>
            <p:nvPr/>
          </p:nvSpPr>
          <p:spPr bwMode="auto">
            <a:xfrm>
              <a:off x="3552"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5" name="Oval 34"/>
            <p:cNvSpPr>
              <a:spLocks noChangeArrowheads="1"/>
            </p:cNvSpPr>
            <p:nvPr/>
          </p:nvSpPr>
          <p:spPr bwMode="auto">
            <a:xfrm>
              <a:off x="3072" y="158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6" name="Oval 35"/>
            <p:cNvSpPr>
              <a:spLocks noChangeArrowheads="1"/>
            </p:cNvSpPr>
            <p:nvPr/>
          </p:nvSpPr>
          <p:spPr bwMode="auto">
            <a:xfrm>
              <a:off x="3264" y="206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7" name="Oval 36"/>
            <p:cNvSpPr>
              <a:spLocks noChangeArrowheads="1"/>
            </p:cNvSpPr>
            <p:nvPr/>
          </p:nvSpPr>
          <p:spPr bwMode="auto">
            <a:xfrm>
              <a:off x="2832" y="2064"/>
              <a:ext cx="336" cy="336"/>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8998" name="Text Box 37"/>
            <p:cNvSpPr txBox="1">
              <a:spLocks noChangeArrowheads="1"/>
            </p:cNvSpPr>
            <p:nvPr/>
          </p:nvSpPr>
          <p:spPr bwMode="auto">
            <a:xfrm>
              <a:off x="1686" y="777"/>
              <a:ext cx="33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09</a:t>
              </a:r>
              <a:endParaRPr lang="en-US" altLang="zh-CN" sz="2400">
                <a:latin typeface="Times New Roman" panose="02020603050405020304" pitchFamily="18" charset="0"/>
              </a:endParaRPr>
            </a:p>
          </p:txBody>
        </p:sp>
        <p:sp>
          <p:nvSpPr>
            <p:cNvPr id="168999" name="Text Box 38"/>
            <p:cNvSpPr txBox="1">
              <a:spLocks noChangeArrowheads="1"/>
            </p:cNvSpPr>
            <p:nvPr/>
          </p:nvSpPr>
          <p:spPr bwMode="auto">
            <a:xfrm>
              <a:off x="4080" y="1584"/>
              <a:ext cx="34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09</a:t>
              </a:r>
              <a:endParaRPr lang="en-US" altLang="zh-CN" sz="2400">
                <a:latin typeface="Times New Roman" panose="02020603050405020304" pitchFamily="18" charset="0"/>
              </a:endParaRPr>
            </a:p>
          </p:txBody>
        </p:sp>
        <p:sp>
          <p:nvSpPr>
            <p:cNvPr id="169000" name="Text Box 39"/>
            <p:cNvSpPr txBox="1">
              <a:spLocks noChangeArrowheads="1"/>
            </p:cNvSpPr>
            <p:nvPr/>
          </p:nvSpPr>
          <p:spPr bwMode="auto">
            <a:xfrm>
              <a:off x="3856" y="76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87</a:t>
              </a:r>
              <a:endParaRPr lang="en-US" altLang="zh-CN" sz="2400">
                <a:latin typeface="Times New Roman" panose="02020603050405020304" pitchFamily="18" charset="0"/>
              </a:endParaRPr>
            </a:p>
          </p:txBody>
        </p:sp>
        <p:sp>
          <p:nvSpPr>
            <p:cNvPr id="169001" name="Text Box 40"/>
            <p:cNvSpPr txBox="1">
              <a:spLocks noChangeArrowheads="1"/>
            </p:cNvSpPr>
            <p:nvPr/>
          </p:nvSpPr>
          <p:spPr bwMode="auto">
            <a:xfrm>
              <a:off x="2416" y="158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87</a:t>
              </a:r>
              <a:endParaRPr lang="en-US" altLang="zh-CN" sz="2400">
                <a:latin typeface="Times New Roman" panose="02020603050405020304" pitchFamily="18" charset="0"/>
              </a:endParaRPr>
            </a:p>
          </p:txBody>
        </p:sp>
        <p:sp>
          <p:nvSpPr>
            <p:cNvPr id="169002" name="Text Box 41"/>
            <p:cNvSpPr txBox="1">
              <a:spLocks noChangeArrowheads="1"/>
            </p:cNvSpPr>
            <p:nvPr/>
          </p:nvSpPr>
          <p:spPr bwMode="auto">
            <a:xfrm>
              <a:off x="3328" y="115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78</a:t>
              </a:r>
              <a:endParaRPr lang="en-US" altLang="zh-CN" sz="2400">
                <a:latin typeface="Times New Roman" panose="02020603050405020304" pitchFamily="18" charset="0"/>
              </a:endParaRPr>
            </a:p>
          </p:txBody>
        </p:sp>
        <p:sp>
          <p:nvSpPr>
            <p:cNvPr id="169003" name="Text Box 42"/>
            <p:cNvSpPr txBox="1">
              <a:spLocks noChangeArrowheads="1"/>
            </p:cNvSpPr>
            <p:nvPr/>
          </p:nvSpPr>
          <p:spPr bwMode="auto">
            <a:xfrm>
              <a:off x="1926" y="1593"/>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CC3300"/>
                  </a:solidFill>
                  <a:latin typeface="Arial Narrow" panose="020B0606020202030204" pitchFamily="34" charset="0"/>
                </a:rPr>
                <a:t>78</a:t>
              </a:r>
              <a:endParaRPr lang="en-US" altLang="zh-CN" sz="2400" dirty="0">
                <a:latin typeface="Times New Roman" panose="02020603050405020304" pitchFamily="18" charset="0"/>
              </a:endParaRPr>
            </a:p>
          </p:txBody>
        </p:sp>
        <p:sp>
          <p:nvSpPr>
            <p:cNvPr id="169004" name="Text Box 43"/>
            <p:cNvSpPr txBox="1">
              <a:spLocks noChangeArrowheads="1"/>
            </p:cNvSpPr>
            <p:nvPr/>
          </p:nvSpPr>
          <p:spPr bwMode="auto">
            <a:xfrm>
              <a:off x="1398" y="1593"/>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CC3300"/>
                  </a:solidFill>
                  <a:latin typeface="Arial Narrow" panose="020B0606020202030204" pitchFamily="34" charset="0"/>
                </a:rPr>
                <a:t>45</a:t>
              </a:r>
              <a:endParaRPr lang="en-US" altLang="zh-CN" sz="2400" dirty="0">
                <a:latin typeface="Times New Roman" panose="02020603050405020304" pitchFamily="18" charset="0"/>
              </a:endParaRPr>
            </a:p>
          </p:txBody>
        </p:sp>
        <p:sp>
          <p:nvSpPr>
            <p:cNvPr id="169005" name="Text Box 44"/>
            <p:cNvSpPr txBox="1">
              <a:spLocks noChangeArrowheads="1"/>
            </p:cNvSpPr>
            <p:nvPr/>
          </p:nvSpPr>
          <p:spPr bwMode="auto">
            <a:xfrm>
              <a:off x="3088" y="158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45</a:t>
              </a:r>
              <a:endParaRPr lang="en-US" altLang="zh-CN" sz="2400">
                <a:latin typeface="Times New Roman" panose="02020603050405020304" pitchFamily="18" charset="0"/>
              </a:endParaRPr>
            </a:p>
          </p:txBody>
        </p:sp>
        <p:sp>
          <p:nvSpPr>
            <p:cNvPr id="169006" name="Text Box 45"/>
            <p:cNvSpPr txBox="1">
              <a:spLocks noChangeArrowheads="1"/>
            </p:cNvSpPr>
            <p:nvPr/>
          </p:nvSpPr>
          <p:spPr bwMode="auto">
            <a:xfrm>
              <a:off x="2166" y="116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65</a:t>
              </a:r>
              <a:endParaRPr lang="en-US" altLang="zh-CN" sz="2400">
                <a:latin typeface="Times New Roman" panose="02020603050405020304" pitchFamily="18" charset="0"/>
              </a:endParaRPr>
            </a:p>
          </p:txBody>
        </p:sp>
        <p:sp>
          <p:nvSpPr>
            <p:cNvPr id="169007" name="Text Box 46"/>
            <p:cNvSpPr txBox="1">
              <a:spLocks noChangeArrowheads="1"/>
            </p:cNvSpPr>
            <p:nvPr/>
          </p:nvSpPr>
          <p:spPr bwMode="auto">
            <a:xfrm>
              <a:off x="3568" y="158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65</a:t>
              </a:r>
              <a:endParaRPr lang="en-US" altLang="zh-CN" sz="2400">
                <a:latin typeface="Times New Roman" panose="02020603050405020304" pitchFamily="18" charset="0"/>
              </a:endParaRPr>
            </a:p>
          </p:txBody>
        </p:sp>
        <p:sp>
          <p:nvSpPr>
            <p:cNvPr id="169008" name="Text Box 47"/>
            <p:cNvSpPr txBox="1">
              <a:spLocks noChangeArrowheads="1"/>
            </p:cNvSpPr>
            <p:nvPr/>
          </p:nvSpPr>
          <p:spPr bwMode="auto">
            <a:xfrm>
              <a:off x="4576" y="158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31</a:t>
              </a:r>
              <a:endParaRPr lang="en-US" altLang="zh-CN" sz="2400">
                <a:latin typeface="Times New Roman" panose="02020603050405020304" pitchFamily="18" charset="0"/>
              </a:endParaRPr>
            </a:p>
          </p:txBody>
        </p:sp>
        <p:sp>
          <p:nvSpPr>
            <p:cNvPr id="169009" name="Text Box 48"/>
            <p:cNvSpPr txBox="1">
              <a:spLocks noChangeArrowheads="1"/>
            </p:cNvSpPr>
            <p:nvPr/>
          </p:nvSpPr>
          <p:spPr bwMode="auto">
            <a:xfrm>
              <a:off x="1120" y="206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31</a:t>
              </a:r>
              <a:endParaRPr lang="en-US" altLang="zh-CN" sz="2400">
                <a:latin typeface="Times New Roman" panose="02020603050405020304" pitchFamily="18" charset="0"/>
              </a:endParaRPr>
            </a:p>
          </p:txBody>
        </p:sp>
        <p:sp>
          <p:nvSpPr>
            <p:cNvPr id="169010" name="Text Box 49"/>
            <p:cNvSpPr txBox="1">
              <a:spLocks noChangeArrowheads="1"/>
            </p:cNvSpPr>
            <p:nvPr/>
          </p:nvSpPr>
          <p:spPr bwMode="auto">
            <a:xfrm>
              <a:off x="688" y="206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53</a:t>
              </a:r>
              <a:endParaRPr lang="en-US" altLang="zh-CN" sz="2400">
                <a:latin typeface="Times New Roman" panose="02020603050405020304" pitchFamily="18" charset="0"/>
              </a:endParaRPr>
            </a:p>
          </p:txBody>
        </p:sp>
        <p:sp>
          <p:nvSpPr>
            <p:cNvPr id="169011" name="Text Box 50"/>
            <p:cNvSpPr txBox="1">
              <a:spLocks noChangeArrowheads="1"/>
            </p:cNvSpPr>
            <p:nvPr/>
          </p:nvSpPr>
          <p:spPr bwMode="auto">
            <a:xfrm>
              <a:off x="3280" y="2073"/>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23</a:t>
              </a:r>
              <a:endParaRPr lang="en-US" altLang="zh-CN" sz="2400">
                <a:latin typeface="Times New Roman" panose="02020603050405020304" pitchFamily="18" charset="0"/>
              </a:endParaRPr>
            </a:p>
          </p:txBody>
        </p:sp>
        <p:sp>
          <p:nvSpPr>
            <p:cNvPr id="169012" name="Text Box 51"/>
            <p:cNvSpPr txBox="1">
              <a:spLocks noChangeArrowheads="1"/>
            </p:cNvSpPr>
            <p:nvPr/>
          </p:nvSpPr>
          <p:spPr bwMode="auto">
            <a:xfrm>
              <a:off x="928" y="1584"/>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23</a:t>
              </a:r>
              <a:endParaRPr lang="en-US" altLang="zh-CN" sz="2400">
                <a:latin typeface="Times New Roman" panose="02020603050405020304" pitchFamily="18" charset="0"/>
              </a:endParaRPr>
            </a:p>
          </p:txBody>
        </p:sp>
        <p:sp>
          <p:nvSpPr>
            <p:cNvPr id="169013" name="Text Box 52"/>
            <p:cNvSpPr txBox="1">
              <a:spLocks noChangeArrowheads="1"/>
            </p:cNvSpPr>
            <p:nvPr/>
          </p:nvSpPr>
          <p:spPr bwMode="auto">
            <a:xfrm>
              <a:off x="4336" y="115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53</a:t>
              </a:r>
              <a:endParaRPr lang="en-US" altLang="zh-CN" sz="2400">
                <a:latin typeface="Times New Roman" panose="02020603050405020304" pitchFamily="18" charset="0"/>
              </a:endParaRPr>
            </a:p>
          </p:txBody>
        </p:sp>
        <p:sp>
          <p:nvSpPr>
            <p:cNvPr id="169014" name="Text Box 53"/>
            <p:cNvSpPr txBox="1">
              <a:spLocks noChangeArrowheads="1"/>
            </p:cNvSpPr>
            <p:nvPr/>
          </p:nvSpPr>
          <p:spPr bwMode="auto">
            <a:xfrm>
              <a:off x="2848" y="2073"/>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17</a:t>
              </a:r>
              <a:endParaRPr lang="en-US" altLang="zh-CN" sz="2400">
                <a:latin typeface="Times New Roman" panose="02020603050405020304" pitchFamily="18" charset="0"/>
              </a:endParaRPr>
            </a:p>
          </p:txBody>
        </p:sp>
        <p:sp>
          <p:nvSpPr>
            <p:cNvPr id="169015" name="Text Box 54"/>
            <p:cNvSpPr txBox="1">
              <a:spLocks noChangeArrowheads="1"/>
            </p:cNvSpPr>
            <p:nvPr/>
          </p:nvSpPr>
          <p:spPr bwMode="auto">
            <a:xfrm>
              <a:off x="1168" y="115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CC3300"/>
                  </a:solidFill>
                  <a:latin typeface="Arial Narrow" panose="020B0606020202030204" pitchFamily="34" charset="0"/>
                </a:rPr>
                <a:t>17</a:t>
              </a:r>
              <a:endParaRPr lang="en-US" altLang="zh-CN" sz="2400">
                <a:latin typeface="Times New Roman" panose="02020603050405020304" pitchFamily="18" charset="0"/>
              </a:endParaRPr>
            </a:p>
          </p:txBody>
        </p:sp>
      </p:grpSp>
      <p:sp>
        <p:nvSpPr>
          <p:cNvPr id="168965" name="Rectangle 56"/>
          <p:cNvSpPr>
            <a:spLocks noGrp="1" noChangeArrowheads="1"/>
          </p:cNvSpPr>
          <p:nvPr>
            <p:ph type="title"/>
          </p:nvPr>
        </p:nvSpPr>
        <p:spPr>
          <a:xfrm>
            <a:off x="901700" y="0"/>
            <a:ext cx="5054600" cy="742950"/>
          </a:xfrm>
        </p:spPr>
        <p:txBody>
          <a:bodyPr/>
          <a:lstStyle/>
          <a:p>
            <a:r>
              <a:rPr lang="zh-CN" altLang="en-US" b="1" dirty="0" smtClean="0">
                <a:ea typeface="华文新魏" panose="02010800040101010101" pitchFamily="2" charset="-122"/>
              </a:rPr>
              <a:t>最小堆 </a:t>
            </a:r>
            <a:r>
              <a:rPr lang="en-US" altLang="zh-CN" b="1" dirty="0" err="1" smtClean="0">
                <a:ea typeface="华文新魏" panose="02010800040101010101" pitchFamily="2" charset="-122"/>
              </a:rPr>
              <a:t>vs</a:t>
            </a:r>
            <a:r>
              <a:rPr lang="en-US" altLang="zh-CN" b="1" dirty="0" smtClean="0">
                <a:ea typeface="华文新魏" panose="02010800040101010101" pitchFamily="2" charset="-122"/>
              </a:rPr>
              <a:t> </a:t>
            </a:r>
            <a:r>
              <a:rPr lang="zh-CN" altLang="en-US" b="1" dirty="0" smtClean="0">
                <a:ea typeface="华文新魏" panose="02010800040101010101" pitchFamily="2" charset="-122"/>
              </a:rPr>
              <a:t>最大堆</a:t>
            </a:r>
          </a:p>
        </p:txBody>
      </p:sp>
    </p:spTree>
  </p:cSld>
  <p:clrMapOvr>
    <a:masterClrMapping/>
  </p:clrMapOvr>
  <p:transition spd="slow"/>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a:xfrm>
            <a:off x="695400" y="-10536"/>
            <a:ext cx="5554662" cy="774700"/>
          </a:xfrm>
        </p:spPr>
        <p:txBody>
          <a:bodyPr>
            <a:normAutofit/>
          </a:bodyPr>
          <a:lstStyle/>
          <a:p>
            <a:r>
              <a:rPr lang="zh-CN" altLang="en-US" sz="4000" b="1" dirty="0">
                <a:ea typeface="华文新魏" panose="02010800040101010101" pitchFamily="2" charset="-122"/>
              </a:rPr>
              <a:t>堆的元素下标计算</a:t>
            </a:r>
          </a:p>
        </p:txBody>
      </p:sp>
      <p:sp>
        <p:nvSpPr>
          <p:cNvPr id="416771" name="Rectangle 3"/>
          <p:cNvSpPr>
            <a:spLocks noGrp="1" noChangeArrowheads="1"/>
          </p:cNvSpPr>
          <p:nvPr>
            <p:ph idx="1"/>
          </p:nvPr>
        </p:nvSpPr>
        <p:spPr>
          <a:xfrm>
            <a:off x="767408" y="1196752"/>
            <a:ext cx="7904163" cy="4857750"/>
          </a:xfrm>
        </p:spPr>
        <p:txBody>
          <a:bodyPr>
            <a:normAutofit/>
          </a:bodyPr>
          <a:lstStyle/>
          <a:p>
            <a:pPr marL="533400" indent="-533400">
              <a:lnSpc>
                <a:spcPct val="105000"/>
              </a:lnSpc>
              <a:buClr>
                <a:srgbClr val="800080"/>
              </a:buClr>
              <a:buSzPct val="50000"/>
              <a:defRPr/>
            </a:pPr>
            <a:r>
              <a:rPr lang="zh-CN" altLang="en-US" b="1" dirty="0">
                <a:latin typeface="Times New Roman" panose="02020603050405020304" pitchFamily="18" charset="0"/>
                <a:ea typeface="仿宋_GB2312" pitchFamily="49" charset="-122"/>
              </a:rPr>
              <a:t>由于堆存储在下标从 </a:t>
            </a:r>
            <a:r>
              <a:rPr lang="en-US" altLang="zh-CN" b="1" dirty="0">
                <a:latin typeface="Times New Roman" panose="02020603050405020304" pitchFamily="18" charset="0"/>
                <a:ea typeface="仿宋_GB2312" pitchFamily="49" charset="-122"/>
              </a:rPr>
              <a:t>0 </a:t>
            </a:r>
            <a:r>
              <a:rPr lang="zh-CN" altLang="en-US" b="1" dirty="0">
                <a:latin typeface="Times New Roman" panose="02020603050405020304" pitchFamily="18" charset="0"/>
                <a:ea typeface="仿宋_GB2312" pitchFamily="49" charset="-122"/>
              </a:rPr>
              <a:t>开始计数的一维数组中，因此在堆中给定下标为 </a:t>
            </a:r>
            <a:r>
              <a:rPr lang="en-US" altLang="zh-CN" b="1" i="1" dirty="0" err="1">
                <a:solidFill>
                  <a:schemeClr val="tx2"/>
                </a:solidFill>
                <a:latin typeface="Times New Roman" panose="02020603050405020304" pitchFamily="18" charset="0"/>
                <a:ea typeface="仿宋_GB2312" pitchFamily="49" charset="-122"/>
              </a:rPr>
              <a:t>i</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的结点时 </a:t>
            </a:r>
          </a:p>
          <a:p>
            <a:pPr marL="914400" lvl="1" indent="-457200">
              <a:lnSpc>
                <a:spcPct val="105000"/>
              </a:lnSpc>
              <a:buClr>
                <a:schemeClr val="tx2"/>
              </a:buClr>
              <a:buSzTx/>
              <a:buFont typeface="Wingdings" panose="05000000000000000000" pitchFamily="2" charset="2"/>
              <a:buAutoNum type="alphaLcParenR"/>
              <a:defRPr/>
            </a:pPr>
            <a:r>
              <a:rPr lang="zh-CN" altLang="en-US" sz="2800" b="1" dirty="0">
                <a:latin typeface="Times New Roman" panose="02020603050405020304" pitchFamily="18" charset="0"/>
                <a:ea typeface="仿宋_GB2312" pitchFamily="49" charset="-122"/>
              </a:rPr>
              <a:t>如果</a:t>
            </a:r>
            <a:r>
              <a:rPr lang="zh-CN" altLang="en-US" sz="2800" b="1" i="1" dirty="0">
                <a:latin typeface="Times New Roman" panose="02020603050405020304" pitchFamily="18" charset="0"/>
                <a:ea typeface="仿宋_GB2312" pitchFamily="49" charset="-122"/>
              </a:rPr>
              <a:t> </a:t>
            </a:r>
            <a:r>
              <a:rPr lang="en-US" altLang="zh-CN" sz="2800" b="1" i="1" dirty="0" err="1">
                <a:latin typeface="Times New Roman" panose="02020603050405020304" pitchFamily="18" charset="0"/>
                <a:ea typeface="仿宋_GB2312" pitchFamily="49" charset="-122"/>
              </a:rPr>
              <a:t>i</a:t>
            </a:r>
            <a:r>
              <a:rPr lang="en-US" altLang="zh-CN" sz="2800" b="1" dirty="0">
                <a:latin typeface="Times New Roman" panose="02020603050405020304" pitchFamily="18" charset="0"/>
                <a:ea typeface="仿宋_GB2312" pitchFamily="49" charset="-122"/>
              </a:rPr>
              <a:t> = 0</a:t>
            </a:r>
            <a:r>
              <a:rPr lang="zh-CN" altLang="en-US" sz="2800" b="1" dirty="0">
                <a:latin typeface="Times New Roman" panose="02020603050405020304" pitchFamily="18" charset="0"/>
                <a:ea typeface="仿宋_GB2312" pitchFamily="49" charset="-122"/>
              </a:rPr>
              <a:t>，结点 </a:t>
            </a:r>
            <a:r>
              <a:rPr lang="en-US" altLang="zh-CN" sz="2800" b="1" i="1" dirty="0" err="1">
                <a:latin typeface="Times New Roman" panose="02020603050405020304" pitchFamily="18" charset="0"/>
                <a:ea typeface="仿宋_GB2312" pitchFamily="49" charset="-122"/>
              </a:rPr>
              <a:t>i</a:t>
            </a:r>
            <a:r>
              <a:rPr lang="en-US" altLang="zh-CN" sz="2800" b="1" dirty="0">
                <a:latin typeface="Times New Roman" panose="02020603050405020304" pitchFamily="18" charset="0"/>
                <a:ea typeface="仿宋_GB2312" pitchFamily="49" charset="-122"/>
              </a:rPr>
              <a:t> </a:t>
            </a:r>
            <a:r>
              <a:rPr lang="zh-CN" altLang="en-US" sz="2800" b="1" dirty="0">
                <a:latin typeface="Times New Roman" panose="02020603050405020304" pitchFamily="18" charset="0"/>
                <a:ea typeface="仿宋_GB2312" pitchFamily="49" charset="-122"/>
              </a:rPr>
              <a:t>是根结点，无双亲；否则结点 </a:t>
            </a:r>
            <a:r>
              <a:rPr lang="en-US" altLang="zh-CN" sz="2800" b="1" i="1" dirty="0" err="1">
                <a:latin typeface="Times New Roman" panose="02020603050405020304" pitchFamily="18" charset="0"/>
                <a:ea typeface="仿宋_GB2312" pitchFamily="49" charset="-122"/>
              </a:rPr>
              <a:t>i</a:t>
            </a:r>
            <a:r>
              <a:rPr lang="en-US" altLang="zh-CN" sz="2800" b="1" dirty="0">
                <a:latin typeface="Times New Roman" panose="02020603050405020304" pitchFamily="18" charset="0"/>
                <a:ea typeface="仿宋_GB2312" pitchFamily="49" charset="-122"/>
              </a:rPr>
              <a:t> </a:t>
            </a:r>
            <a:r>
              <a:rPr lang="zh-CN" altLang="en-US" sz="2800" b="1" dirty="0">
                <a:latin typeface="Times New Roman" panose="02020603050405020304" pitchFamily="18" charset="0"/>
                <a:ea typeface="仿宋_GB2312" pitchFamily="49" charset="-122"/>
              </a:rPr>
              <a:t>的</a:t>
            </a:r>
            <a:r>
              <a:rPr lang="zh-CN" altLang="en-US" sz="2800" b="1" dirty="0">
                <a:solidFill>
                  <a:schemeClr val="tx2"/>
                </a:solidFill>
                <a:latin typeface="Times New Roman" panose="02020603050405020304" pitchFamily="18" charset="0"/>
                <a:ea typeface="仿宋_GB2312" pitchFamily="49" charset="-122"/>
              </a:rPr>
              <a:t>父结点</a:t>
            </a:r>
            <a:r>
              <a:rPr lang="zh-CN" altLang="en-US" sz="2800" b="1" dirty="0">
                <a:latin typeface="Times New Roman" panose="02020603050405020304" pitchFamily="18" charset="0"/>
                <a:ea typeface="仿宋_GB2312" pitchFamily="49" charset="-122"/>
              </a:rPr>
              <a:t>为结点 </a:t>
            </a:r>
            <a:r>
              <a:rPr lang="zh-CN" altLang="en-US" sz="28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2800" b="1" dirty="0">
                <a:solidFill>
                  <a:schemeClr val="tx2"/>
                </a:solidFill>
                <a:latin typeface="Times New Roman" panose="02020603050405020304" pitchFamily="18" charset="0"/>
                <a:ea typeface="仿宋_GB2312" pitchFamily="49" charset="-122"/>
              </a:rPr>
              <a:t>(i</a:t>
            </a:r>
            <a:r>
              <a:rPr lang="en-US" altLang="zh-CN" sz="2800" b="1" dirty="0">
                <a:solidFill>
                  <a:schemeClr val="tx2"/>
                </a:solidFill>
                <a:latin typeface="Courier New" panose="02070309020205020404" pitchFamily="49" charset="0"/>
                <a:ea typeface="仿宋_GB2312" pitchFamily="49" charset="-122"/>
              </a:rPr>
              <a:t>-</a:t>
            </a:r>
            <a:r>
              <a:rPr lang="en-US" altLang="zh-CN" sz="2800" b="1" dirty="0">
                <a:solidFill>
                  <a:schemeClr val="tx2"/>
                </a:solidFill>
                <a:latin typeface="Times New Roman" panose="02020603050405020304" pitchFamily="18" charset="0"/>
                <a:ea typeface="仿宋_GB2312" pitchFamily="49" charset="-122"/>
              </a:rPr>
              <a:t>1)/2)</a:t>
            </a:r>
            <a:r>
              <a:rPr lang="en-US" altLang="zh-CN" sz="28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zh-CN" altLang="en-US" sz="2800" b="1" dirty="0">
                <a:latin typeface="Times New Roman" panose="02020603050405020304" pitchFamily="18" charset="0"/>
                <a:ea typeface="仿宋_GB2312" pitchFamily="49" charset="-122"/>
              </a:rPr>
              <a:t>； </a:t>
            </a:r>
          </a:p>
          <a:p>
            <a:pPr marL="914400" lvl="1" indent="-457200">
              <a:lnSpc>
                <a:spcPct val="105000"/>
              </a:lnSpc>
              <a:buClr>
                <a:schemeClr val="tx2"/>
              </a:buClr>
              <a:buSzTx/>
              <a:buFont typeface="Wingdings" panose="05000000000000000000" pitchFamily="2" charset="2"/>
              <a:buAutoNum type="alphaLcParenR"/>
              <a:defRPr/>
            </a:pPr>
            <a:r>
              <a:rPr lang="zh-CN" altLang="en-US" sz="2800" b="1" dirty="0">
                <a:latin typeface="Times New Roman" panose="02020603050405020304" pitchFamily="18" charset="0"/>
                <a:ea typeface="仿宋_GB2312" pitchFamily="49" charset="-122"/>
              </a:rPr>
              <a:t>如果 </a:t>
            </a:r>
            <a:r>
              <a:rPr lang="en-US" altLang="zh-CN" sz="2800" b="1" dirty="0">
                <a:latin typeface="Times New Roman" panose="02020603050405020304" pitchFamily="18" charset="0"/>
                <a:ea typeface="仿宋_GB2312" pitchFamily="49" charset="-122"/>
              </a:rPr>
              <a:t>2</a:t>
            </a:r>
            <a:r>
              <a:rPr lang="en-US" altLang="zh-CN" sz="2800" b="1" i="1" dirty="0">
                <a:latin typeface="Times New Roman" panose="02020603050405020304" pitchFamily="18" charset="0"/>
                <a:ea typeface="仿宋_GB2312" pitchFamily="49" charset="-122"/>
              </a:rPr>
              <a:t>i</a:t>
            </a:r>
            <a:r>
              <a:rPr lang="en-US" altLang="zh-CN" sz="2800" b="1" dirty="0">
                <a:latin typeface="Times New Roman" panose="02020603050405020304" pitchFamily="18" charset="0"/>
                <a:ea typeface="仿宋_GB2312" pitchFamily="49" charset="-122"/>
              </a:rPr>
              <a:t>+1</a:t>
            </a:r>
            <a:r>
              <a:rPr lang="zh-CN" altLang="en-US" sz="2800" b="1" dirty="0">
                <a:latin typeface="Times New Roman" panose="02020603050405020304" pitchFamily="18" charset="0"/>
                <a:ea typeface="仿宋_GB2312" pitchFamily="49" charset="-122"/>
              </a:rPr>
              <a:t>＞</a:t>
            </a:r>
            <a:r>
              <a:rPr lang="en-US" altLang="zh-CN" sz="2800" b="1" dirty="0">
                <a:latin typeface="Times New Roman" panose="02020603050405020304" pitchFamily="18" charset="0"/>
                <a:ea typeface="仿宋_GB2312" pitchFamily="49" charset="-122"/>
              </a:rPr>
              <a:t>n</a:t>
            </a:r>
            <a:r>
              <a:rPr lang="en-US" altLang="zh-CN" sz="2800" b="1" dirty="0">
                <a:latin typeface="Courier New" panose="02070309020205020404" pitchFamily="49" charset="0"/>
                <a:ea typeface="仿宋_GB2312" pitchFamily="49" charset="-122"/>
              </a:rPr>
              <a:t>-</a:t>
            </a:r>
            <a:r>
              <a:rPr lang="en-US" altLang="zh-CN" sz="2800" b="1" dirty="0">
                <a:latin typeface="Times New Roman" panose="02020603050405020304" pitchFamily="18" charset="0"/>
                <a:ea typeface="仿宋_GB2312" pitchFamily="49" charset="-122"/>
              </a:rPr>
              <a:t>1</a:t>
            </a:r>
            <a:r>
              <a:rPr lang="zh-CN" altLang="en-US" sz="2800" b="1" dirty="0">
                <a:latin typeface="Times New Roman" panose="02020603050405020304" pitchFamily="18" charset="0"/>
                <a:ea typeface="仿宋_GB2312" pitchFamily="49" charset="-122"/>
              </a:rPr>
              <a:t>，则结点 </a:t>
            </a:r>
            <a:r>
              <a:rPr lang="en-US" altLang="zh-CN" sz="2800" b="1" i="1" dirty="0" err="1">
                <a:latin typeface="Times New Roman" panose="02020603050405020304" pitchFamily="18" charset="0"/>
                <a:ea typeface="仿宋_GB2312" pitchFamily="49" charset="-122"/>
              </a:rPr>
              <a:t>i</a:t>
            </a:r>
            <a:r>
              <a:rPr lang="en-US" altLang="zh-CN" sz="2800" b="1" dirty="0">
                <a:latin typeface="Times New Roman" panose="02020603050405020304" pitchFamily="18" charset="0"/>
                <a:ea typeface="仿宋_GB2312" pitchFamily="49" charset="-122"/>
              </a:rPr>
              <a:t> </a:t>
            </a:r>
            <a:r>
              <a:rPr lang="zh-CN" altLang="en-US" sz="2800" b="1" dirty="0">
                <a:latin typeface="Times New Roman" panose="02020603050405020304" pitchFamily="18" charset="0"/>
                <a:ea typeface="仿宋_GB2312" pitchFamily="49" charset="-122"/>
              </a:rPr>
              <a:t>无左子女；否则结点 </a:t>
            </a:r>
            <a:r>
              <a:rPr lang="en-US" altLang="zh-CN" sz="2800" b="1" i="1" dirty="0" err="1">
                <a:latin typeface="Times New Roman" panose="02020603050405020304" pitchFamily="18" charset="0"/>
                <a:ea typeface="仿宋_GB2312" pitchFamily="49" charset="-122"/>
              </a:rPr>
              <a:t>i</a:t>
            </a:r>
            <a:r>
              <a:rPr lang="en-US" altLang="zh-CN" sz="2800" b="1" dirty="0">
                <a:latin typeface="Times New Roman" panose="02020603050405020304" pitchFamily="18" charset="0"/>
                <a:ea typeface="仿宋_GB2312" pitchFamily="49" charset="-122"/>
              </a:rPr>
              <a:t> </a:t>
            </a:r>
            <a:r>
              <a:rPr lang="zh-CN" altLang="en-US" sz="2800" b="1" dirty="0">
                <a:latin typeface="Times New Roman" panose="02020603050405020304" pitchFamily="18" charset="0"/>
                <a:ea typeface="仿宋_GB2312" pitchFamily="49" charset="-122"/>
              </a:rPr>
              <a:t>的</a:t>
            </a:r>
            <a:r>
              <a:rPr lang="zh-CN" altLang="en-US" sz="2800" b="1" dirty="0">
                <a:solidFill>
                  <a:schemeClr val="tx2"/>
                </a:solidFill>
                <a:latin typeface="Times New Roman" panose="02020603050405020304" pitchFamily="18" charset="0"/>
                <a:ea typeface="仿宋_GB2312" pitchFamily="49" charset="-122"/>
              </a:rPr>
              <a:t>左子女</a:t>
            </a:r>
            <a:r>
              <a:rPr lang="zh-CN" altLang="en-US" sz="2800" b="1" dirty="0">
                <a:latin typeface="Times New Roman" panose="02020603050405020304" pitchFamily="18" charset="0"/>
                <a:ea typeface="仿宋_GB2312" pitchFamily="49" charset="-122"/>
              </a:rPr>
              <a:t>为结点 </a:t>
            </a:r>
            <a:r>
              <a:rPr lang="en-US" altLang="zh-CN" sz="2800" b="1" dirty="0">
                <a:solidFill>
                  <a:schemeClr val="tx2"/>
                </a:solidFill>
                <a:latin typeface="Times New Roman" panose="02020603050405020304" pitchFamily="18" charset="0"/>
                <a:ea typeface="仿宋_GB2312" pitchFamily="49" charset="-122"/>
              </a:rPr>
              <a:t>2</a:t>
            </a:r>
            <a:r>
              <a:rPr lang="en-US" altLang="zh-CN" sz="2800" b="1" i="1" dirty="0">
                <a:solidFill>
                  <a:schemeClr val="tx2"/>
                </a:solidFill>
                <a:latin typeface="Times New Roman" panose="02020603050405020304" pitchFamily="18" charset="0"/>
                <a:ea typeface="仿宋_GB2312" pitchFamily="49" charset="-122"/>
              </a:rPr>
              <a:t>i</a:t>
            </a:r>
            <a:r>
              <a:rPr lang="en-US" altLang="zh-CN" sz="2800" b="1" dirty="0">
                <a:solidFill>
                  <a:schemeClr val="tx2"/>
                </a:solidFill>
                <a:latin typeface="Times New Roman" panose="02020603050405020304" pitchFamily="18" charset="0"/>
                <a:ea typeface="仿宋_GB2312" pitchFamily="49" charset="-122"/>
              </a:rPr>
              <a:t>+1</a:t>
            </a:r>
            <a:r>
              <a:rPr lang="zh-CN" altLang="en-US" sz="2800" b="1" dirty="0">
                <a:latin typeface="Times New Roman" panose="02020603050405020304" pitchFamily="18" charset="0"/>
                <a:ea typeface="仿宋_GB2312" pitchFamily="49" charset="-122"/>
              </a:rPr>
              <a:t>； </a:t>
            </a:r>
          </a:p>
          <a:p>
            <a:pPr marL="914400" lvl="1" indent="-457200">
              <a:lnSpc>
                <a:spcPct val="105000"/>
              </a:lnSpc>
              <a:buClr>
                <a:schemeClr val="tx2"/>
              </a:buClr>
              <a:buSzTx/>
              <a:buFont typeface="Wingdings" panose="05000000000000000000" pitchFamily="2" charset="2"/>
              <a:buAutoNum type="alphaLcParenR"/>
              <a:defRPr/>
            </a:pPr>
            <a:r>
              <a:rPr lang="zh-CN" altLang="en-US" sz="2800" b="1" dirty="0">
                <a:latin typeface="Times New Roman" panose="02020603050405020304" pitchFamily="18" charset="0"/>
                <a:ea typeface="仿宋_GB2312" pitchFamily="49" charset="-122"/>
              </a:rPr>
              <a:t>如果 </a:t>
            </a:r>
            <a:r>
              <a:rPr lang="en-US" altLang="zh-CN" sz="2800" b="1" dirty="0">
                <a:latin typeface="Times New Roman" panose="02020603050405020304" pitchFamily="18" charset="0"/>
                <a:ea typeface="仿宋_GB2312" pitchFamily="49" charset="-122"/>
              </a:rPr>
              <a:t>2</a:t>
            </a:r>
            <a:r>
              <a:rPr lang="en-US" altLang="zh-CN" sz="2800" b="1" i="1" dirty="0">
                <a:latin typeface="Times New Roman" panose="02020603050405020304" pitchFamily="18" charset="0"/>
                <a:ea typeface="仿宋_GB2312" pitchFamily="49" charset="-122"/>
              </a:rPr>
              <a:t>i</a:t>
            </a:r>
            <a:r>
              <a:rPr lang="en-US" altLang="zh-CN" sz="2800" b="1" dirty="0">
                <a:latin typeface="Times New Roman" panose="02020603050405020304" pitchFamily="18" charset="0"/>
                <a:ea typeface="仿宋_GB2312" pitchFamily="49" charset="-122"/>
              </a:rPr>
              <a:t>+2</a:t>
            </a:r>
            <a:r>
              <a:rPr lang="zh-CN" altLang="en-US" sz="2800" b="1" dirty="0">
                <a:latin typeface="Times New Roman" panose="02020603050405020304" pitchFamily="18" charset="0"/>
                <a:ea typeface="仿宋_GB2312" pitchFamily="49" charset="-122"/>
              </a:rPr>
              <a:t>＞</a:t>
            </a:r>
            <a:r>
              <a:rPr lang="en-US" altLang="zh-CN" sz="2800" b="1" dirty="0">
                <a:latin typeface="Times New Roman" panose="02020603050405020304" pitchFamily="18" charset="0"/>
                <a:ea typeface="仿宋_GB2312" pitchFamily="49" charset="-122"/>
              </a:rPr>
              <a:t>n</a:t>
            </a:r>
            <a:r>
              <a:rPr lang="en-US" altLang="zh-CN" sz="2800" b="1" dirty="0">
                <a:latin typeface="Courier New" panose="02070309020205020404" pitchFamily="49" charset="0"/>
                <a:ea typeface="仿宋_GB2312" pitchFamily="49" charset="-122"/>
              </a:rPr>
              <a:t>-</a:t>
            </a:r>
            <a:r>
              <a:rPr lang="en-US" altLang="zh-CN" sz="2800" b="1" dirty="0">
                <a:latin typeface="Times New Roman" panose="02020603050405020304" pitchFamily="18" charset="0"/>
                <a:ea typeface="仿宋_GB2312" pitchFamily="49" charset="-122"/>
              </a:rPr>
              <a:t>1</a:t>
            </a:r>
            <a:r>
              <a:rPr lang="zh-CN" altLang="en-US" sz="2800" b="1" dirty="0">
                <a:latin typeface="Times New Roman" panose="02020603050405020304" pitchFamily="18" charset="0"/>
                <a:ea typeface="仿宋_GB2312" pitchFamily="49" charset="-122"/>
              </a:rPr>
              <a:t>，则结点 </a:t>
            </a:r>
            <a:r>
              <a:rPr lang="en-US" altLang="zh-CN" sz="2800" b="1" i="1" dirty="0" err="1">
                <a:latin typeface="Times New Roman" panose="02020603050405020304" pitchFamily="18" charset="0"/>
                <a:ea typeface="仿宋_GB2312" pitchFamily="49" charset="-122"/>
              </a:rPr>
              <a:t>i</a:t>
            </a:r>
            <a:r>
              <a:rPr lang="en-US" altLang="zh-CN" sz="2800" b="1" i="1" dirty="0">
                <a:latin typeface="Times New Roman" panose="02020603050405020304" pitchFamily="18" charset="0"/>
                <a:ea typeface="仿宋_GB2312" pitchFamily="49" charset="-122"/>
              </a:rPr>
              <a:t> </a:t>
            </a:r>
            <a:r>
              <a:rPr lang="zh-CN" altLang="en-US" sz="2800" b="1" dirty="0">
                <a:latin typeface="Times New Roman" panose="02020603050405020304" pitchFamily="18" charset="0"/>
                <a:ea typeface="仿宋_GB2312" pitchFamily="49" charset="-122"/>
              </a:rPr>
              <a:t>无右子女；否则结点 </a:t>
            </a:r>
            <a:r>
              <a:rPr lang="en-US" altLang="zh-CN" sz="2800" b="1" i="1" dirty="0" err="1">
                <a:latin typeface="Times New Roman" panose="02020603050405020304" pitchFamily="18" charset="0"/>
                <a:ea typeface="仿宋_GB2312" pitchFamily="49" charset="-122"/>
              </a:rPr>
              <a:t>i</a:t>
            </a:r>
            <a:r>
              <a:rPr lang="en-US" altLang="zh-CN" sz="2800" b="1" i="1" dirty="0">
                <a:latin typeface="Times New Roman" panose="02020603050405020304" pitchFamily="18" charset="0"/>
                <a:ea typeface="仿宋_GB2312" pitchFamily="49" charset="-122"/>
              </a:rPr>
              <a:t> </a:t>
            </a:r>
            <a:r>
              <a:rPr lang="zh-CN" altLang="en-US" sz="2800" b="1" dirty="0">
                <a:latin typeface="Times New Roman" panose="02020603050405020304" pitchFamily="18" charset="0"/>
                <a:ea typeface="仿宋_GB2312" pitchFamily="49" charset="-122"/>
              </a:rPr>
              <a:t>的</a:t>
            </a:r>
            <a:r>
              <a:rPr lang="zh-CN" altLang="en-US" sz="2800" b="1" dirty="0">
                <a:solidFill>
                  <a:schemeClr val="tx2"/>
                </a:solidFill>
                <a:latin typeface="Times New Roman" panose="02020603050405020304" pitchFamily="18" charset="0"/>
                <a:ea typeface="仿宋_GB2312" pitchFamily="49" charset="-122"/>
              </a:rPr>
              <a:t>右子女</a:t>
            </a:r>
            <a:r>
              <a:rPr lang="zh-CN" altLang="en-US" sz="2800" b="1" dirty="0">
                <a:latin typeface="Times New Roman" panose="02020603050405020304" pitchFamily="18" charset="0"/>
                <a:ea typeface="仿宋_GB2312" pitchFamily="49" charset="-122"/>
              </a:rPr>
              <a:t>为结点</a:t>
            </a:r>
            <a:r>
              <a:rPr lang="zh-CN" altLang="en-US" sz="2800" b="1" dirty="0">
                <a:solidFill>
                  <a:schemeClr val="tx2"/>
                </a:solidFill>
                <a:latin typeface="Times New Roman" panose="02020603050405020304" pitchFamily="18" charset="0"/>
                <a:ea typeface="仿宋_GB2312" pitchFamily="49" charset="-122"/>
              </a:rPr>
              <a:t> </a:t>
            </a:r>
            <a:r>
              <a:rPr lang="en-US" altLang="zh-CN" sz="2800" b="1" dirty="0">
                <a:solidFill>
                  <a:schemeClr val="tx2"/>
                </a:solidFill>
                <a:latin typeface="Times New Roman" panose="02020603050405020304" pitchFamily="18" charset="0"/>
                <a:ea typeface="仿宋_GB2312" pitchFamily="49" charset="-122"/>
              </a:rPr>
              <a:t>2</a:t>
            </a:r>
            <a:r>
              <a:rPr lang="en-US" altLang="zh-CN" sz="2800" b="1" i="1" dirty="0">
                <a:solidFill>
                  <a:schemeClr val="tx2"/>
                </a:solidFill>
                <a:latin typeface="Times New Roman" panose="02020603050405020304" pitchFamily="18" charset="0"/>
                <a:ea typeface="仿宋_GB2312" pitchFamily="49" charset="-122"/>
              </a:rPr>
              <a:t>i</a:t>
            </a:r>
            <a:r>
              <a:rPr lang="en-US" altLang="zh-CN" sz="2800" b="1" dirty="0">
                <a:solidFill>
                  <a:schemeClr val="tx2"/>
                </a:solidFill>
                <a:latin typeface="Times New Roman" panose="02020603050405020304" pitchFamily="18" charset="0"/>
                <a:ea typeface="仿宋_GB2312" pitchFamily="49" charset="-122"/>
              </a:rPr>
              <a:t>+2</a:t>
            </a:r>
            <a:r>
              <a:rPr lang="zh-CN" altLang="en-US" sz="2800" b="1" dirty="0">
                <a:latin typeface="Times New Roman" panose="02020603050405020304" pitchFamily="18" charset="0"/>
                <a:ea typeface="仿宋_GB2312" pitchFamily="49" charset="-122"/>
              </a:rPr>
              <a:t>。</a:t>
            </a:r>
          </a:p>
        </p:txBody>
      </p:sp>
      <p:pic>
        <p:nvPicPr>
          <p:cNvPr id="2" name="图片 1"/>
          <p:cNvPicPr>
            <a:picLocks noChangeAspect="1"/>
          </p:cNvPicPr>
          <p:nvPr/>
        </p:nvPicPr>
        <p:blipFill>
          <a:blip r:embed="rId2"/>
          <a:stretch>
            <a:fillRect/>
          </a:stretch>
        </p:blipFill>
        <p:spPr>
          <a:xfrm>
            <a:off x="8976320" y="2204864"/>
            <a:ext cx="3168352" cy="2527940"/>
          </a:xfrm>
          <a:prstGeom prst="rect">
            <a:avLst/>
          </a:prstGeom>
        </p:spPr>
      </p:pic>
      <p:sp>
        <p:nvSpPr>
          <p:cNvPr id="3" name="文本框 2"/>
          <p:cNvSpPr txBox="1"/>
          <p:nvPr/>
        </p:nvSpPr>
        <p:spPr>
          <a:xfrm>
            <a:off x="10632504" y="1907540"/>
            <a:ext cx="311304" cy="369332"/>
          </a:xfrm>
          <a:prstGeom prst="rect">
            <a:avLst/>
          </a:prstGeom>
          <a:noFill/>
        </p:spPr>
        <p:txBody>
          <a:bodyPr wrap="none" rtlCol="0">
            <a:spAutoFit/>
          </a:bodyPr>
          <a:lstStyle/>
          <a:p>
            <a:r>
              <a:rPr lang="en-US" altLang="zh-CN" sz="1800" b="0" dirty="0" smtClean="0"/>
              <a:t>0</a:t>
            </a:r>
            <a:endParaRPr lang="zh-CN" altLang="en-US" sz="1800" b="0" dirty="0" smtClean="0"/>
          </a:p>
        </p:txBody>
      </p:sp>
      <p:sp>
        <p:nvSpPr>
          <p:cNvPr id="6" name="文本框 5"/>
          <p:cNvSpPr txBox="1"/>
          <p:nvPr/>
        </p:nvSpPr>
        <p:spPr>
          <a:xfrm>
            <a:off x="9840416" y="2483604"/>
            <a:ext cx="311304" cy="369332"/>
          </a:xfrm>
          <a:prstGeom prst="rect">
            <a:avLst/>
          </a:prstGeom>
          <a:noFill/>
        </p:spPr>
        <p:txBody>
          <a:bodyPr wrap="none" rtlCol="0">
            <a:spAutoFit/>
          </a:bodyPr>
          <a:lstStyle/>
          <a:p>
            <a:r>
              <a:rPr lang="en-US" altLang="zh-CN" sz="1800" b="0" dirty="0" smtClean="0"/>
              <a:t>1</a:t>
            </a:r>
            <a:endParaRPr lang="zh-CN" altLang="en-US" sz="1800" b="0" dirty="0" smtClean="0"/>
          </a:p>
        </p:txBody>
      </p:sp>
      <p:sp>
        <p:nvSpPr>
          <p:cNvPr id="7" name="文本框 6"/>
          <p:cNvSpPr txBox="1"/>
          <p:nvPr/>
        </p:nvSpPr>
        <p:spPr>
          <a:xfrm>
            <a:off x="11329312" y="2483604"/>
            <a:ext cx="311304" cy="369332"/>
          </a:xfrm>
          <a:prstGeom prst="rect">
            <a:avLst/>
          </a:prstGeom>
          <a:noFill/>
        </p:spPr>
        <p:txBody>
          <a:bodyPr wrap="none" rtlCol="0">
            <a:spAutoFit/>
          </a:bodyPr>
          <a:lstStyle/>
          <a:p>
            <a:r>
              <a:rPr lang="en-US" altLang="zh-CN" sz="1800" b="0" dirty="0" smtClean="0"/>
              <a:t>2</a:t>
            </a:r>
            <a:endParaRPr lang="zh-CN" altLang="en-US" sz="1800" b="0" dirty="0" smtClean="0"/>
          </a:p>
        </p:txBody>
      </p:sp>
      <p:sp>
        <p:nvSpPr>
          <p:cNvPr id="8" name="文本框 7"/>
          <p:cNvSpPr txBox="1"/>
          <p:nvPr/>
        </p:nvSpPr>
        <p:spPr>
          <a:xfrm>
            <a:off x="9465679" y="3121405"/>
            <a:ext cx="311304" cy="369332"/>
          </a:xfrm>
          <a:prstGeom prst="rect">
            <a:avLst/>
          </a:prstGeom>
          <a:noFill/>
        </p:spPr>
        <p:txBody>
          <a:bodyPr wrap="none" rtlCol="0">
            <a:spAutoFit/>
          </a:bodyPr>
          <a:lstStyle/>
          <a:p>
            <a:r>
              <a:rPr lang="en-US" altLang="zh-CN" sz="1800" b="0" dirty="0" smtClean="0"/>
              <a:t>3</a:t>
            </a:r>
            <a:endParaRPr lang="zh-CN" altLang="en-US" sz="1800" b="0" dirty="0" smtClean="0"/>
          </a:p>
        </p:txBody>
      </p:sp>
      <p:sp>
        <p:nvSpPr>
          <p:cNvPr id="9" name="文本框 8"/>
          <p:cNvSpPr txBox="1"/>
          <p:nvPr/>
        </p:nvSpPr>
        <p:spPr>
          <a:xfrm>
            <a:off x="10200456" y="3121405"/>
            <a:ext cx="311304" cy="369332"/>
          </a:xfrm>
          <a:prstGeom prst="rect">
            <a:avLst/>
          </a:prstGeom>
          <a:noFill/>
        </p:spPr>
        <p:txBody>
          <a:bodyPr wrap="none" rtlCol="0">
            <a:spAutoFit/>
          </a:bodyPr>
          <a:lstStyle/>
          <a:p>
            <a:r>
              <a:rPr lang="en-US" altLang="zh-CN" sz="1800" b="0" dirty="0" smtClean="0"/>
              <a:t>4</a:t>
            </a:r>
            <a:endParaRPr lang="zh-CN" altLang="en-US" sz="1800" b="0" dirty="0" smtClean="0"/>
          </a:p>
        </p:txBody>
      </p:sp>
      <p:sp>
        <p:nvSpPr>
          <p:cNvPr id="10" name="文本框 9"/>
          <p:cNvSpPr txBox="1"/>
          <p:nvPr/>
        </p:nvSpPr>
        <p:spPr>
          <a:xfrm>
            <a:off x="10944873" y="3121405"/>
            <a:ext cx="311304" cy="369332"/>
          </a:xfrm>
          <a:prstGeom prst="rect">
            <a:avLst/>
          </a:prstGeom>
          <a:noFill/>
        </p:spPr>
        <p:txBody>
          <a:bodyPr wrap="none" rtlCol="0">
            <a:spAutoFit/>
          </a:bodyPr>
          <a:lstStyle/>
          <a:p>
            <a:r>
              <a:rPr lang="en-US" altLang="zh-CN" sz="1800" b="0" dirty="0" smtClean="0"/>
              <a:t>5</a:t>
            </a:r>
            <a:endParaRPr lang="zh-CN" altLang="en-US" sz="1800" b="0" dirty="0" smtClean="0"/>
          </a:p>
        </p:txBody>
      </p:sp>
      <p:sp>
        <p:nvSpPr>
          <p:cNvPr id="11" name="文本框 10"/>
          <p:cNvSpPr txBox="1"/>
          <p:nvPr/>
        </p:nvSpPr>
        <p:spPr>
          <a:xfrm>
            <a:off x="11683809" y="3121405"/>
            <a:ext cx="311304" cy="369332"/>
          </a:xfrm>
          <a:prstGeom prst="rect">
            <a:avLst/>
          </a:prstGeom>
          <a:noFill/>
        </p:spPr>
        <p:txBody>
          <a:bodyPr wrap="none" rtlCol="0">
            <a:spAutoFit/>
          </a:bodyPr>
          <a:lstStyle/>
          <a:p>
            <a:r>
              <a:rPr lang="en-US" altLang="zh-CN" sz="1800" b="0" dirty="0" smtClean="0"/>
              <a:t>6</a:t>
            </a:r>
            <a:endParaRPr lang="zh-CN" altLang="en-US" sz="1800" b="0" dirty="0" smtClean="0"/>
          </a:p>
        </p:txBody>
      </p:sp>
      <p:sp>
        <p:nvSpPr>
          <p:cNvPr id="12" name="文本框 11"/>
          <p:cNvSpPr txBox="1"/>
          <p:nvPr/>
        </p:nvSpPr>
        <p:spPr>
          <a:xfrm>
            <a:off x="9120336" y="3834072"/>
            <a:ext cx="311304" cy="369332"/>
          </a:xfrm>
          <a:prstGeom prst="rect">
            <a:avLst/>
          </a:prstGeom>
          <a:noFill/>
        </p:spPr>
        <p:txBody>
          <a:bodyPr wrap="none" rtlCol="0">
            <a:spAutoFit/>
          </a:bodyPr>
          <a:lstStyle/>
          <a:p>
            <a:r>
              <a:rPr lang="en-US" altLang="zh-CN" sz="1800" b="0" dirty="0" smtClean="0"/>
              <a:t>7</a:t>
            </a:r>
            <a:endParaRPr lang="zh-CN" altLang="en-US" sz="1800" b="0" dirty="0" smtClean="0"/>
          </a:p>
        </p:txBody>
      </p:sp>
      <p:sp>
        <p:nvSpPr>
          <p:cNvPr id="13" name="文本框 12"/>
          <p:cNvSpPr txBox="1"/>
          <p:nvPr/>
        </p:nvSpPr>
        <p:spPr>
          <a:xfrm>
            <a:off x="9776983" y="3834072"/>
            <a:ext cx="311304" cy="369332"/>
          </a:xfrm>
          <a:prstGeom prst="rect">
            <a:avLst/>
          </a:prstGeom>
          <a:noFill/>
        </p:spPr>
        <p:txBody>
          <a:bodyPr wrap="none" rtlCol="0">
            <a:spAutoFit/>
          </a:bodyPr>
          <a:lstStyle/>
          <a:p>
            <a:r>
              <a:rPr lang="en-US" altLang="zh-CN" sz="1800" b="0" dirty="0" smtClean="0"/>
              <a:t>8</a:t>
            </a:r>
            <a:endParaRPr lang="zh-CN" altLang="en-US" sz="1800" b="0" dirty="0" smtClean="0"/>
          </a:p>
        </p:txBody>
      </p:sp>
    </p:spTree>
  </p:cSld>
  <p:clrMapOvr>
    <a:masterClrMapping/>
  </p:clrMapOvr>
  <p:transition spd="slow"/>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a:xfrm>
            <a:off x="839416" y="34731"/>
            <a:ext cx="4475162" cy="739775"/>
          </a:xfrm>
        </p:spPr>
        <p:txBody>
          <a:bodyPr>
            <a:normAutofit/>
          </a:bodyPr>
          <a:lstStyle/>
          <a:p>
            <a:r>
              <a:rPr lang="zh-CN" altLang="en-US" sz="4000" b="1" dirty="0">
                <a:ea typeface="华文新魏" panose="02010800040101010101" pitchFamily="2" charset="-122"/>
              </a:rPr>
              <a:t>最小堆的类定义</a:t>
            </a:r>
          </a:p>
        </p:txBody>
      </p:sp>
      <p:sp>
        <p:nvSpPr>
          <p:cNvPr id="417795" name="Rectangle 3"/>
          <p:cNvSpPr>
            <a:spLocks noGrp="1" noChangeArrowheads="1"/>
          </p:cNvSpPr>
          <p:nvPr>
            <p:ph idx="1"/>
          </p:nvPr>
        </p:nvSpPr>
        <p:spPr>
          <a:xfrm>
            <a:off x="1775520" y="836712"/>
            <a:ext cx="8516937" cy="5003800"/>
          </a:xfrm>
        </p:spPr>
        <p:txBody>
          <a:bodyPr>
            <a:noAutofit/>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template &lt;class </a:t>
            </a:r>
            <a:r>
              <a:rPr lang="en-US" altLang="zh-CN" sz="2000" dirty="0">
                <a:latin typeface="Times New Roman" panose="02020603050405020304" pitchFamily="18" charset="0"/>
                <a:ea typeface="仿宋_GB2312" pitchFamily="49" charset="-122"/>
              </a:rPr>
              <a:t>T</a:t>
            </a:r>
            <a:r>
              <a:rPr lang="en-US" altLang="zh-CN" sz="2000" b="1" dirty="0">
                <a:latin typeface="Times New Roman" panose="02020603050405020304" pitchFamily="18" charset="0"/>
                <a:ea typeface="仿宋_GB2312" pitchFamily="49" charset="-122"/>
              </a:rPr>
              <a:t>, class </a:t>
            </a:r>
            <a:r>
              <a:rPr lang="en-US" altLang="zh-CN" sz="2000" dirty="0">
                <a:latin typeface="Times New Roman" panose="02020603050405020304" pitchFamily="18" charset="0"/>
                <a:ea typeface="仿宋_GB2312" pitchFamily="49" charset="-122"/>
              </a:rPr>
              <a:t>E</a:t>
            </a:r>
            <a:r>
              <a:rPr lang="en-US" altLang="zh-CN" sz="2000" b="1" dirty="0">
                <a:latin typeface="Times New Roman" panose="02020603050405020304" pitchFamily="18" charset="0"/>
                <a:ea typeface="仿宋_GB2312" pitchFamily="49" charset="-122"/>
              </a:rPr>
              <a:t>&gt;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class </a:t>
            </a:r>
            <a:r>
              <a:rPr lang="en-US" altLang="zh-CN" sz="2000" dirty="0" err="1">
                <a:latin typeface="Times New Roman" panose="02020603050405020304" pitchFamily="18" charset="0"/>
                <a:ea typeface="仿宋_GB2312" pitchFamily="49" charset="-122"/>
              </a:rPr>
              <a:t>MinHeap</a:t>
            </a:r>
            <a:r>
              <a:rPr lang="en-US" altLang="zh-CN" sz="2000" b="1" dirty="0">
                <a:latin typeface="Times New Roman" panose="02020603050405020304" pitchFamily="18" charset="0"/>
                <a:ea typeface="仿宋_GB2312" pitchFamily="49" charset="-122"/>
              </a:rPr>
              <a:t> : public </a:t>
            </a:r>
            <a:r>
              <a:rPr lang="en-US" altLang="zh-CN" sz="2000" dirty="0" err="1">
                <a:latin typeface="Times New Roman" panose="02020603050405020304" pitchFamily="18" charset="0"/>
                <a:ea typeface="仿宋_GB2312" pitchFamily="49" charset="-122"/>
              </a:rPr>
              <a:t>MinPQ</a:t>
            </a:r>
            <a:r>
              <a:rPr lang="en-US" altLang="zh-CN" sz="2000" b="1" dirty="0">
                <a:latin typeface="Times New Roman" panose="02020603050405020304" pitchFamily="18" charset="0"/>
                <a:ea typeface="仿宋_GB2312" pitchFamily="49" charset="-122"/>
              </a:rPr>
              <a:t>&lt;</a:t>
            </a:r>
            <a:r>
              <a:rPr lang="en-US" altLang="zh-CN" sz="2000" dirty="0">
                <a:latin typeface="Times New Roman" panose="02020603050405020304" pitchFamily="18" charset="0"/>
                <a:ea typeface="仿宋_GB2312" pitchFamily="49" charset="-122"/>
              </a:rPr>
              <a:t>T</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E</a:t>
            </a:r>
            <a:r>
              <a:rPr lang="en-US" altLang="zh-CN" sz="2000" b="1" dirty="0">
                <a:latin typeface="Times New Roman" panose="02020603050405020304" pitchFamily="18" charset="0"/>
                <a:ea typeface="仿宋_GB2312" pitchFamily="49" charset="-122"/>
              </a:rPr>
              <a:t>&gt; {</a:t>
            </a:r>
            <a:r>
              <a:rPr lang="en-US" altLang="zh-CN" sz="2000" b="1" dirty="0">
                <a:solidFill>
                  <a:schemeClr val="tx2"/>
                </a:solidFill>
                <a:latin typeface="Times New Roman" panose="02020603050405020304" pitchFamily="18" charset="0"/>
                <a:ea typeface="仿宋_GB2312"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最小堆继承了（最小）优先级队列</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public: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MinHeap</a:t>
            </a:r>
            <a:r>
              <a:rPr lang="en-US" altLang="zh-CN" sz="2000"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int</a:t>
            </a:r>
            <a:r>
              <a:rPr lang="en-US" altLang="zh-CN" sz="2000" b="1"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sz</a:t>
            </a:r>
            <a:r>
              <a:rPr lang="en-US" altLang="zh-CN" sz="2000" dirty="0">
                <a:latin typeface="Times New Roman" panose="02020603050405020304" pitchFamily="18" charset="0"/>
                <a:ea typeface="仿宋_GB2312" pitchFamily="49" charset="-122"/>
              </a:rPr>
              <a:t> = </a:t>
            </a:r>
            <a:r>
              <a:rPr lang="en-US" altLang="zh-CN" sz="2000" dirty="0" err="1">
                <a:latin typeface="Times New Roman" panose="02020603050405020304" pitchFamily="18" charset="0"/>
                <a:ea typeface="仿宋_GB2312" pitchFamily="49" charset="-122"/>
              </a:rPr>
              <a:t>DefaultSize</a:t>
            </a:r>
            <a:r>
              <a:rPr lang="en-US" altLang="zh-CN" sz="2000" dirty="0">
                <a:latin typeface="Times New Roman" panose="02020603050405020304" pitchFamily="18" charset="0"/>
                <a:ea typeface="仿宋_GB2312" pitchFamily="49" charset="-122"/>
              </a:rPr>
              <a:t>)</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构造函数</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MinHeap</a:t>
            </a:r>
            <a:r>
              <a:rPr lang="en-US" altLang="zh-CN" sz="2000" dirty="0">
                <a:latin typeface="Times New Roman" panose="02020603050405020304" pitchFamily="18" charset="0"/>
                <a:ea typeface="仿宋_GB2312" pitchFamily="49" charset="-122"/>
              </a:rPr>
              <a:t> (E </a:t>
            </a:r>
            <a:r>
              <a:rPr lang="en-US" altLang="zh-CN" sz="2000" dirty="0" err="1">
                <a:latin typeface="Times New Roman" panose="02020603050405020304" pitchFamily="18" charset="0"/>
                <a:ea typeface="仿宋_GB2312" pitchFamily="49" charset="-122"/>
              </a:rPr>
              <a:t>arr</a:t>
            </a:r>
            <a:r>
              <a:rPr lang="en-US" altLang="zh-CN" sz="2000" dirty="0">
                <a:latin typeface="Times New Roman" panose="02020603050405020304" pitchFamily="18" charset="0"/>
                <a:ea typeface="仿宋_GB2312" pitchFamily="49" charset="-122"/>
              </a:rPr>
              <a:t>[]</a:t>
            </a:r>
            <a:r>
              <a:rPr lang="en-US" altLang="zh-CN"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int</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n)</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构造函数</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zh-CN" altLang="en-US" sz="2000" b="1" dirty="0">
                <a:latin typeface="宋体" panose="02010600030101010101" pitchFamily="2" charset="-122"/>
              </a:rPr>
              <a:t>～</a:t>
            </a:r>
            <a:r>
              <a:rPr lang="en-US" altLang="zh-CN" sz="2000" dirty="0" err="1">
                <a:latin typeface="Times New Roman" panose="02020603050405020304" pitchFamily="18" charset="0"/>
                <a:ea typeface="仿宋_GB2312" pitchFamily="49" charset="-122"/>
              </a:rPr>
              <a:t>MinHeap</a:t>
            </a:r>
            <a:r>
              <a:rPr lang="en-US" altLang="zh-CN" sz="2000" dirty="0">
                <a:latin typeface="Times New Roman" panose="02020603050405020304" pitchFamily="18" charset="0"/>
                <a:ea typeface="仿宋_GB2312" pitchFamily="49" charset="-122"/>
              </a:rPr>
              <a:t>()</a:t>
            </a:r>
            <a:r>
              <a:rPr lang="en-US" altLang="zh-CN" sz="2000" b="1" dirty="0">
                <a:latin typeface="Times New Roman" panose="02020603050405020304" pitchFamily="18" charset="0"/>
                <a:ea typeface="仿宋_GB2312" pitchFamily="49" charset="-122"/>
              </a:rPr>
              <a:t> { delete </a:t>
            </a:r>
            <a:r>
              <a:rPr lang="en-US" altLang="zh-CN" sz="2000" dirty="0">
                <a:latin typeface="Times New Roman" panose="02020603050405020304" pitchFamily="18" charset="0"/>
                <a:ea typeface="仿宋_GB2312" pitchFamily="49" charset="-122"/>
              </a:rPr>
              <a:t>[ ] heap</a:t>
            </a:r>
            <a:r>
              <a:rPr lang="en-US" altLang="zh-CN" sz="2000" b="1" dirty="0">
                <a:latin typeface="Times New Roman" panose="02020603050405020304" pitchFamily="18" charset="0"/>
                <a:ea typeface="仿宋_GB2312" pitchFamily="49" charset="-122"/>
              </a:rPr>
              <a:t>; }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析构函数</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bool</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Insert</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(E</a:t>
            </a:r>
            <a:r>
              <a:rPr lang="en-US" altLang="zh-CN" sz="2000" b="1" dirty="0">
                <a:latin typeface="Times New Roman" panose="02020603050405020304" pitchFamily="18" charset="0"/>
                <a:ea typeface="仿宋_GB2312" pitchFamily="49" charset="-122"/>
              </a:rPr>
              <a:t>&amp; </a:t>
            </a:r>
            <a:r>
              <a:rPr lang="en-US" altLang="zh-CN" sz="2000" dirty="0">
                <a:latin typeface="Times New Roman" panose="02020603050405020304" pitchFamily="18" charset="0"/>
                <a:ea typeface="仿宋_GB2312" pitchFamily="49" charset="-122"/>
              </a:rPr>
              <a:t>d)</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插入</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bool</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Remove (E</a:t>
            </a:r>
            <a:r>
              <a:rPr lang="en-US" altLang="zh-CN" sz="2000" b="1" dirty="0">
                <a:latin typeface="Times New Roman" panose="02020603050405020304" pitchFamily="18" charset="0"/>
                <a:ea typeface="仿宋_GB2312" pitchFamily="49" charset="-122"/>
              </a:rPr>
              <a:t>&amp; </a:t>
            </a:r>
            <a:r>
              <a:rPr lang="en-US" altLang="zh-CN" sz="2000" dirty="0">
                <a:latin typeface="Times New Roman" panose="02020603050405020304" pitchFamily="18" charset="0"/>
                <a:ea typeface="仿宋_GB2312" pitchFamily="49" charset="-122"/>
              </a:rPr>
              <a:t>d)</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删除</a:t>
            </a:r>
            <a:endParaRPr lang="en-US" altLang="zh-CN" sz="200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 	</a:t>
            </a:r>
            <a:r>
              <a:rPr lang="en-US" altLang="zh-CN" sz="2000" b="1" dirty="0" smtClean="0">
                <a:latin typeface="Times New Roman" panose="02020603050405020304" pitchFamily="18" charset="0"/>
                <a:ea typeface="仿宋_GB2312" pitchFamily="49" charset="-122"/>
              </a:rPr>
              <a:t> </a:t>
            </a:r>
            <a:r>
              <a:rPr lang="en-US" altLang="zh-CN" sz="2000" b="1" dirty="0" err="1" smtClean="0">
                <a:latin typeface="Times New Roman" panose="02020603050405020304" pitchFamily="18" charset="0"/>
                <a:ea typeface="仿宋_GB2312" pitchFamily="49" charset="-122"/>
              </a:rPr>
              <a:t>bool</a:t>
            </a:r>
            <a:r>
              <a:rPr lang="en-US" altLang="zh-CN" sz="2000" b="1" dirty="0" smtClean="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IsEmpty</a:t>
            </a:r>
            <a:r>
              <a:rPr lang="en-US" altLang="zh-CN" sz="2000"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const</a:t>
            </a:r>
            <a:r>
              <a:rPr lang="en-US" altLang="zh-CN" sz="2000" b="1" dirty="0">
                <a:latin typeface="Times New Roman" panose="02020603050405020304" pitchFamily="18" charset="0"/>
                <a:ea typeface="仿宋_GB2312" pitchFamily="49" charset="-122"/>
              </a:rPr>
              <a:t> { return  </a:t>
            </a:r>
            <a:r>
              <a:rPr lang="en-US" altLang="zh-CN" sz="2000" dirty="0" err="1">
                <a:latin typeface="Times New Roman" panose="02020603050405020304" pitchFamily="18" charset="0"/>
                <a:ea typeface="仿宋_GB2312" pitchFamily="49" charset="-122"/>
              </a:rPr>
              <a:t>currentSize</a:t>
            </a:r>
            <a:r>
              <a:rPr lang="en-US" altLang="zh-CN" sz="2000"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a:t>
            </a:r>
            <a:r>
              <a:rPr lang="en-US" altLang="zh-CN" sz="2000" dirty="0">
                <a:latin typeface="Times New Roman" panose="02020603050405020304" pitchFamily="18" charset="0"/>
                <a:ea typeface="仿宋_GB2312" pitchFamily="49" charset="-122"/>
              </a:rPr>
              <a:t> 0</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判堆空否</a:t>
            </a:r>
            <a:endParaRPr lang="en-US" altLang="zh-CN" sz="2000" b="1" dirty="0">
              <a:latin typeface="Times New Roman" panose="02020603050405020304" pitchFamily="18" charset="0"/>
              <a:ea typeface="仿宋_GB2312" pitchFamily="49" charset="-122"/>
            </a:endParaRP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bool</a:t>
            </a:r>
            <a:r>
              <a:rPr lang="en-US" altLang="zh-CN" sz="2000" b="1"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IsFull</a:t>
            </a:r>
            <a:r>
              <a:rPr lang="en-US" altLang="zh-CN" sz="2000"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const</a:t>
            </a:r>
            <a:r>
              <a:rPr lang="en-US" altLang="zh-CN" sz="2000" b="1" dirty="0">
                <a:latin typeface="Times New Roman" panose="02020603050405020304" pitchFamily="18" charset="0"/>
                <a:ea typeface="仿宋_GB2312" pitchFamily="49" charset="-122"/>
              </a:rPr>
              <a:t> { return </a:t>
            </a:r>
            <a:r>
              <a:rPr lang="en-US" altLang="zh-CN" sz="2000" dirty="0" err="1">
                <a:latin typeface="Times New Roman" panose="02020603050405020304" pitchFamily="18" charset="0"/>
                <a:ea typeface="仿宋_GB2312" pitchFamily="49" charset="-122"/>
              </a:rPr>
              <a:t>currentSize</a:t>
            </a:r>
            <a:r>
              <a:rPr lang="en-US" altLang="zh-CN" sz="2000"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a:t>
            </a:r>
            <a:r>
              <a:rPr lang="en-US" altLang="zh-CN" sz="2000"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maxHeapSize</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判堆满否</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	void </a:t>
            </a:r>
            <a:r>
              <a:rPr lang="en-US" altLang="zh-CN" sz="2000" dirty="0" err="1">
                <a:latin typeface="Times New Roman" panose="02020603050405020304" pitchFamily="18" charset="0"/>
                <a:ea typeface="仿宋_GB2312" pitchFamily="49" charset="-122"/>
              </a:rPr>
              <a:t>MakeEmpty</a:t>
            </a:r>
            <a:r>
              <a:rPr lang="en-US" altLang="zh-CN" sz="2000"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 { </a:t>
            </a:r>
            <a:r>
              <a:rPr lang="en-US" altLang="zh-CN" sz="2000" dirty="0" err="1">
                <a:latin typeface="Times New Roman" panose="02020603050405020304" pitchFamily="18" charset="0"/>
                <a:ea typeface="仿宋_GB2312" pitchFamily="49" charset="-122"/>
              </a:rPr>
              <a:t>currentSize</a:t>
            </a:r>
            <a:r>
              <a:rPr lang="en-US" altLang="zh-CN" sz="2000" dirty="0">
                <a:latin typeface="Times New Roman" panose="02020603050405020304" pitchFamily="18" charset="0"/>
                <a:ea typeface="仿宋_GB2312" pitchFamily="49" charset="-122"/>
              </a:rPr>
              <a:t> = 0</a:t>
            </a:r>
            <a:r>
              <a:rPr lang="en-US" altLang="zh-CN" sz="2000" b="1" dirty="0">
                <a:latin typeface="Times New Roman" panose="02020603050405020304" pitchFamily="18" charset="0"/>
                <a:ea typeface="仿宋_GB2312" pitchFamily="49" charset="-122"/>
              </a:rPr>
              <a:t>; }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置空堆</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private: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E</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heap</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最小堆元素存储数组</a:t>
            </a:r>
          </a:p>
          <a:p>
            <a:pPr>
              <a:spcBef>
                <a:spcPct val="5000"/>
              </a:spcBef>
              <a:buFont typeface="Wingdings" panose="05000000000000000000" pitchFamily="2" charset="2"/>
              <a:buNone/>
              <a:defRPr/>
            </a:pPr>
            <a:r>
              <a:rPr lang="zh-CN" altLang="en-US" sz="2000" dirty="0">
                <a:solidFill>
                  <a:schemeClr val="tx2"/>
                </a:solidFill>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仿宋_GB2312" pitchFamily="49" charset="-122"/>
              </a:rPr>
              <a:t>int</a:t>
            </a:r>
            <a:r>
              <a:rPr lang="en-US" altLang="zh-CN" sz="2000" b="1"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currentSize</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最小堆当前元素个数</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int</a:t>
            </a:r>
            <a:r>
              <a:rPr lang="en-US" altLang="zh-CN" sz="2000"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maxHeapSize</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最小堆最大容量</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void </a:t>
            </a:r>
            <a:r>
              <a:rPr lang="en-US" altLang="zh-CN" sz="2000" dirty="0" err="1">
                <a:latin typeface="Times New Roman" panose="02020603050405020304" pitchFamily="18" charset="0"/>
                <a:ea typeface="仿宋_GB2312" pitchFamily="49" charset="-122"/>
              </a:rPr>
              <a:t>siftDown</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a:t>
            </a:r>
            <a:r>
              <a:rPr lang="en-US" altLang="zh-CN" sz="2000" b="1" dirty="0" err="1">
                <a:latin typeface="Times New Roman" panose="02020603050405020304" pitchFamily="18" charset="0"/>
                <a:ea typeface="仿宋_GB2312" pitchFamily="49" charset="-122"/>
              </a:rPr>
              <a:t>int</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start</a:t>
            </a:r>
            <a:r>
              <a:rPr lang="en-US" altLang="zh-CN" sz="2000" b="1"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int</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m</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调整算法</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仿宋_GB2312" pitchFamily="49" charset="-122"/>
              </a:rPr>
              <a:t>     </a:t>
            </a:r>
            <a:r>
              <a:rPr lang="en-US" altLang="zh-CN" sz="2000" b="1" dirty="0">
                <a:latin typeface="Times New Roman" panose="02020603050405020304" pitchFamily="18" charset="0"/>
                <a:ea typeface="仿宋_GB2312" pitchFamily="49" charset="-122"/>
              </a:rPr>
              <a:t>void</a:t>
            </a:r>
            <a:r>
              <a:rPr lang="en-US" altLang="zh-CN" sz="2000"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siftUp</a:t>
            </a:r>
            <a:r>
              <a:rPr lang="en-US" altLang="zh-CN" sz="2000" dirty="0">
                <a:latin typeface="Times New Roman" panose="02020603050405020304" pitchFamily="18" charset="0"/>
                <a:ea typeface="仿宋_GB2312" pitchFamily="49" charset="-122"/>
              </a:rPr>
              <a:t> (</a:t>
            </a:r>
            <a:r>
              <a:rPr lang="en-US" altLang="zh-CN" sz="2000" b="1" dirty="0" err="1">
                <a:latin typeface="Times New Roman" panose="02020603050405020304" pitchFamily="18" charset="0"/>
                <a:ea typeface="仿宋_GB2312" pitchFamily="49" charset="-122"/>
              </a:rPr>
              <a:t>int</a:t>
            </a:r>
            <a:r>
              <a:rPr lang="en-US" altLang="zh-CN" sz="2000" b="1"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start)</a:t>
            </a:r>
            <a:r>
              <a:rPr lang="en-US" altLang="zh-CN" sz="2000" b="1" dirty="0">
                <a:latin typeface="Times New Roman" panose="02020603050405020304" pitchFamily="18" charset="0"/>
                <a:ea typeface="仿宋_GB2312" pitchFamily="49" charset="-122"/>
              </a:rPr>
              <a:t>;		          	</a:t>
            </a:r>
            <a:r>
              <a:rPr lang="en-US" altLang="zh-CN" sz="2000" b="1" dirty="0">
                <a:solidFill>
                  <a:schemeClr val="tx2"/>
                </a:solidFill>
                <a:latin typeface="Times New Roman" panose="02020603050405020304" pitchFamily="18" charset="0"/>
                <a:ea typeface="仿宋_GB2312"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调整算法</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仿宋_GB2312" pitchFamily="49" charset="-122"/>
              </a:rPr>
              <a:t>};</a:t>
            </a:r>
            <a:endParaRPr lang="zh-CN" altLang="en-US" sz="2000" dirty="0">
              <a:solidFill>
                <a:schemeClr val="tx2"/>
              </a:solidFill>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a:xfrm>
            <a:off x="1127448" y="34731"/>
            <a:ext cx="4906962" cy="666750"/>
          </a:xfrm>
        </p:spPr>
        <p:txBody>
          <a:bodyPr>
            <a:normAutofit/>
          </a:bodyPr>
          <a:lstStyle/>
          <a:p>
            <a:r>
              <a:rPr lang="zh-CN" altLang="en-US" sz="4000" b="1" dirty="0">
                <a:ea typeface="华文新魏" panose="02010800040101010101" pitchFamily="2" charset="-122"/>
              </a:rPr>
              <a:t>堆的建立</a:t>
            </a:r>
          </a:p>
        </p:txBody>
      </p:sp>
      <p:sp>
        <p:nvSpPr>
          <p:cNvPr id="419843" name="Rectangle 3"/>
          <p:cNvSpPr>
            <a:spLocks noGrp="1" noChangeArrowheads="1"/>
          </p:cNvSpPr>
          <p:nvPr>
            <p:ph idx="1"/>
          </p:nvPr>
        </p:nvSpPr>
        <p:spPr>
          <a:xfrm>
            <a:off x="2135188" y="1196976"/>
            <a:ext cx="8229600" cy="4894263"/>
          </a:xfrm>
        </p:spPr>
        <p:txBody>
          <a:bodyPr/>
          <a:lstStyle/>
          <a:p>
            <a:pPr>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class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endParaRPr lang="fr-FR" altLang="zh-CN" sz="2400" b="1"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400" dirty="0" err="1">
                <a:latin typeface="Times New Roman" panose="02020603050405020304" pitchFamily="18" charset="0"/>
                <a:ea typeface="隶书" panose="02010509060101010101" pitchFamily="49" charset="-122"/>
              </a:rPr>
              <a:t>MinHeap</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MinHeap</a:t>
            </a:r>
            <a:r>
              <a:rPr lang="en-US" altLang="zh-CN" sz="2400"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sz</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maxHeapSize</a:t>
            </a:r>
            <a:r>
              <a:rPr lang="en-US" altLang="zh-CN" sz="2400"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DefaultSize</a:t>
            </a:r>
            <a:r>
              <a:rPr lang="en-US" altLang="zh-CN" sz="2400" dirty="0">
                <a:latin typeface="Times New Roman" panose="02020603050405020304" pitchFamily="18" charset="0"/>
                <a:ea typeface="隶书" panose="02010509060101010101" pitchFamily="49" charset="-122"/>
              </a:rPr>
              <a:t> &lt; </a:t>
            </a:r>
            <a:r>
              <a:rPr lang="en-US" altLang="zh-CN" sz="2400" dirty="0" err="1">
                <a:latin typeface="Times New Roman" panose="02020603050405020304" pitchFamily="18" charset="0"/>
                <a:ea typeface="隶书" panose="02010509060101010101" pitchFamily="49" charset="-122"/>
              </a:rPr>
              <a:t>sz</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sz</a:t>
            </a:r>
            <a:r>
              <a:rPr lang="en-US" altLang="zh-CN" sz="2400" b="1"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DefaultSize</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heap =</a:t>
            </a:r>
            <a:r>
              <a:rPr lang="en-US" altLang="zh-CN" sz="2400" b="1" dirty="0">
                <a:latin typeface="Times New Roman" panose="02020603050405020304" pitchFamily="18" charset="0"/>
                <a:ea typeface="隶书" panose="02010509060101010101" pitchFamily="49" charset="-122"/>
              </a:rPr>
              <a:t> new</a:t>
            </a:r>
            <a:r>
              <a:rPr lang="en-US" altLang="zh-CN" sz="2400" dirty="0">
                <a:latin typeface="Times New Roman" panose="02020603050405020304" pitchFamily="18" charset="0"/>
                <a:ea typeface="隶书" panose="02010509060101010101" pitchFamily="49" charset="-122"/>
              </a:rPr>
              <a:t> E[</a:t>
            </a:r>
            <a:r>
              <a:rPr lang="en-US" altLang="zh-CN" sz="2400" dirty="0" err="1">
                <a:latin typeface="Times New Roman" panose="02020603050405020304" pitchFamily="18" charset="0"/>
                <a:ea typeface="隶书" panose="02010509060101010101" pitchFamily="49" charset="-122"/>
              </a:rPr>
              <a:t>maxHeapSize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创建堆空间</a:t>
            </a:r>
          </a:p>
          <a:p>
            <a:pPr>
              <a:lnSpc>
                <a:spcPct val="105000"/>
              </a:lnSpc>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 </a:t>
            </a:r>
            <a:r>
              <a:rPr lang="en-US" altLang="zh-CN" sz="2400" dirty="0">
                <a:latin typeface="Times New Roman" panose="02020603050405020304" pitchFamily="18" charset="0"/>
                <a:ea typeface="隶书" panose="02010509060101010101" pitchFamily="49" charset="-122"/>
              </a:rPr>
              <a:t>(heap == NULL)</a:t>
            </a: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cerr</a:t>
            </a:r>
            <a:r>
              <a:rPr lang="en-US" altLang="zh-CN" sz="2400" b="1" dirty="0">
                <a:latin typeface="Times New Roman" panose="02020603050405020304" pitchFamily="18" charset="0"/>
                <a:ea typeface="隶书" panose="02010509060101010101" pitchFamily="49" charset="-122"/>
              </a:rPr>
              <a:t> &lt;&lt; </a:t>
            </a:r>
            <a:r>
              <a:rPr lang="en-US" altLang="zh-CN" sz="2400" dirty="0">
                <a:latin typeface="Times New Roman" panose="02020603050405020304" pitchFamily="18" charset="0"/>
                <a:ea typeface="隶书" panose="02010509060101010101" pitchFamily="49" charset="-122"/>
              </a:rPr>
              <a:t>“</a:t>
            </a:r>
            <a:r>
              <a:rPr lang="zh-CN" altLang="en-US" sz="2400" dirty="0">
                <a:latin typeface="Times New Roman" panose="02020603050405020304" pitchFamily="18" charset="0"/>
                <a:ea typeface="隶书" panose="02010509060101010101" pitchFamily="49" charset="-122"/>
              </a:rPr>
              <a:t>堆存储分配失败！”</a:t>
            </a: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&lt;&lt; </a:t>
            </a:r>
            <a:r>
              <a:rPr lang="en-US" altLang="zh-CN" sz="2400" b="1" dirty="0" err="1">
                <a:latin typeface="Times New Roman" panose="02020603050405020304" pitchFamily="18" charset="0"/>
                <a:ea typeface="隶书" panose="02010509060101010101" pitchFamily="49" charset="-122"/>
              </a:rPr>
              <a:t>endl</a:t>
            </a:r>
            <a:r>
              <a:rPr lang="en-US" altLang="zh-CN" sz="2400" b="1" dirty="0">
                <a:latin typeface="Times New Roman" panose="02020603050405020304" pitchFamily="18" charset="0"/>
                <a:ea typeface="隶书" panose="02010509060101010101" pitchFamily="49" charset="-122"/>
              </a:rPr>
              <a:t>;  exit</a:t>
            </a:r>
            <a:r>
              <a:rPr lang="en-US" altLang="zh-CN" sz="2400" dirty="0">
                <a:latin typeface="Times New Roman" panose="02020603050405020304" pitchFamily="18" charset="0"/>
                <a:ea typeface="隶书" panose="02010509060101010101" pitchFamily="49" charset="-122"/>
              </a:rPr>
              <a:t>(1)</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currentSize</a:t>
            </a:r>
            <a:r>
              <a:rPr lang="en-US" altLang="zh-CN" sz="2400" dirty="0">
                <a:latin typeface="Times New Roman" panose="02020603050405020304" pitchFamily="18" charset="0"/>
                <a:ea typeface="隶书" panose="02010509060101010101" pitchFamily="49" charset="-122"/>
              </a:rPr>
              <a:t> = 0</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建立当前大小</a:t>
            </a:r>
          </a:p>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7" name="Rectangle 3"/>
          <p:cNvSpPr>
            <a:spLocks noGrp="1" noChangeArrowheads="1"/>
          </p:cNvSpPr>
          <p:nvPr>
            <p:ph idx="1"/>
          </p:nvPr>
        </p:nvSpPr>
        <p:spPr>
          <a:xfrm>
            <a:off x="1559495" y="980728"/>
            <a:ext cx="10458313" cy="5473700"/>
          </a:xfrm>
        </p:spPr>
        <p:txBody>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class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dirty="0" err="1">
                <a:latin typeface="Times New Roman" panose="02020603050405020304" pitchFamily="18" charset="0"/>
                <a:ea typeface="隶书" panose="02010509060101010101" pitchFamily="49" charset="-122"/>
              </a:rPr>
              <a:t>MinHeap</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err="1">
                <a:latin typeface="Times New Roman" panose="02020603050405020304" pitchFamily="18" charset="0"/>
                <a:ea typeface="隶书" panose="02010509060101010101" pitchFamily="49" charset="-122"/>
              </a:rPr>
              <a:t>MinHeap</a:t>
            </a:r>
            <a:r>
              <a:rPr lang="en-US" altLang="zh-CN" sz="2000" dirty="0">
                <a:latin typeface="Times New Roman" panose="02020603050405020304" pitchFamily="18" charset="0"/>
                <a:ea typeface="隶书" panose="02010509060101010101" pitchFamily="49" charset="-122"/>
              </a:rPr>
              <a:t> (E </a:t>
            </a:r>
            <a:r>
              <a:rPr lang="en-US" altLang="zh-CN" sz="2000" dirty="0" err="1">
                <a:latin typeface="Times New Roman" panose="02020603050405020304" pitchFamily="18" charset="0"/>
                <a:ea typeface="隶书" panose="02010509060101010101" pitchFamily="49" charset="-122"/>
              </a:rPr>
              <a:t>arr</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n)</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maxHeapSize</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DefaultSize</a:t>
            </a:r>
            <a:r>
              <a:rPr lang="en-US" altLang="zh-CN" sz="2000" dirty="0">
                <a:latin typeface="Times New Roman" panose="02020603050405020304" pitchFamily="18" charset="0"/>
                <a:ea typeface="隶书" panose="02010509060101010101" pitchFamily="49" charset="-122"/>
              </a:rPr>
              <a:t> &lt; n)</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n </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DefaultSize</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heap =</a:t>
            </a:r>
            <a:r>
              <a:rPr lang="en-US" altLang="zh-CN" sz="2000" b="1" dirty="0">
                <a:latin typeface="Times New Roman" panose="02020603050405020304" pitchFamily="18" charset="0"/>
                <a:ea typeface="隶书" panose="02010509060101010101" pitchFamily="49" charset="-122"/>
              </a:rPr>
              <a:t> new </a:t>
            </a:r>
            <a:r>
              <a:rPr lang="en-US" altLang="zh-CN" sz="2000" dirty="0">
                <a:latin typeface="Times New Roman" panose="02020603050405020304" pitchFamily="18" charset="0"/>
                <a:ea typeface="隶书" panose="02010509060101010101" pitchFamily="49" charset="-122"/>
              </a:rPr>
              <a:t>E[</a:t>
            </a:r>
            <a:r>
              <a:rPr lang="en-US" altLang="zh-CN" sz="2000" dirty="0" err="1">
                <a:latin typeface="Times New Roman" panose="02020603050405020304" pitchFamily="18" charset="0"/>
                <a:ea typeface="隶书" panose="02010509060101010101" pitchFamily="49" charset="-122"/>
              </a:rPr>
              <a:t>maxHeapSize</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(heap == NULL)</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cerr</a:t>
            </a:r>
            <a:r>
              <a:rPr lang="en-US" altLang="zh-CN" sz="2000" b="1" dirty="0">
                <a:latin typeface="Times New Roman" panose="02020603050405020304" pitchFamily="18" charset="0"/>
                <a:ea typeface="隶书" panose="02010509060101010101" pitchFamily="49" charset="-122"/>
              </a:rPr>
              <a:t> &lt;&lt; </a:t>
            </a:r>
            <a:r>
              <a:rPr lang="en-US" altLang="zh-CN" sz="2000" dirty="0">
                <a:latin typeface="Times New Roman" panose="02020603050405020304" pitchFamily="18" charset="0"/>
                <a:ea typeface="隶书" panose="02010509060101010101" pitchFamily="49" charset="-122"/>
              </a:rPr>
              <a:t>“</a:t>
            </a:r>
            <a:r>
              <a:rPr lang="zh-CN" altLang="en-US" sz="2000" dirty="0">
                <a:latin typeface="Times New Roman" panose="02020603050405020304" pitchFamily="18" charset="0"/>
                <a:ea typeface="隶书" panose="02010509060101010101" pitchFamily="49" charset="-122"/>
              </a:rPr>
              <a:t>堆存储分配失败！”</a:t>
            </a: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&lt;&lt; </a:t>
            </a:r>
            <a:r>
              <a:rPr lang="en-US" altLang="zh-CN" sz="2000" b="1" dirty="0" err="1">
                <a:latin typeface="Times New Roman" panose="02020603050405020304" pitchFamily="18" charset="0"/>
                <a:ea typeface="隶书" panose="02010509060101010101" pitchFamily="49" charset="-122"/>
              </a:rPr>
              <a:t>endl</a:t>
            </a:r>
            <a:r>
              <a:rPr lang="en-US" altLang="zh-CN" sz="2000" b="1" dirty="0">
                <a:latin typeface="Times New Roman" panose="02020603050405020304" pitchFamily="18" charset="0"/>
                <a:ea typeface="隶书" panose="02010509060101010101" pitchFamily="49" charset="-122"/>
              </a:rPr>
              <a:t>;  exit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for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0</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&lt; n</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heap[</a:t>
            </a:r>
            <a:r>
              <a:rPr lang="en-US" altLang="zh-CN" sz="2000" dirty="0" err="1" smtClean="0">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arr</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currentSize</a:t>
            </a:r>
            <a:r>
              <a:rPr lang="en-US" altLang="zh-CN" sz="2000" dirty="0">
                <a:latin typeface="Times New Roman" panose="02020603050405020304" pitchFamily="18" charset="0"/>
                <a:ea typeface="隶书" panose="02010509060101010101" pitchFamily="49" charset="-122"/>
              </a:rPr>
              <a:t> = n</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复制堆数组</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建立当前大小</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zh-CN" altLang="en-US" sz="2000" b="1" dirty="0" smtClean="0">
                <a:latin typeface="Times New Roman" panose="02020603050405020304" pitchFamily="18" charset="0"/>
                <a:ea typeface="隶书" panose="02010509060101010101" pitchFamily="49" charset="-122"/>
              </a:rPr>
              <a:t> </a:t>
            </a:r>
            <a:r>
              <a:rPr lang="en-US" altLang="zh-CN" sz="2000" b="1" dirty="0" err="1" smtClean="0">
                <a:latin typeface="Times New Roman" panose="02020603050405020304" pitchFamily="18" charset="0"/>
                <a:ea typeface="隶书" panose="02010509060101010101" pitchFamily="49" charset="-122"/>
              </a:rPr>
              <a:t>int</a:t>
            </a:r>
            <a:r>
              <a:rPr lang="en-US" altLang="zh-CN" sz="2000" b="1" dirty="0" smtClean="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currentPos</a:t>
            </a:r>
            <a:r>
              <a:rPr lang="en-US" altLang="zh-CN" sz="2000" dirty="0">
                <a:latin typeface="Times New Roman" panose="02020603050405020304" pitchFamily="18" charset="0"/>
                <a:ea typeface="隶书" panose="02010509060101010101" pitchFamily="49" charset="-122"/>
              </a:rPr>
              <a:t> = (currentSize</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2)/2</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找最初调整位置</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最后分支</a:t>
            </a:r>
            <a:r>
              <a:rPr lang="zh-CN" altLang="en-US" sz="2000" dirty="0" smtClean="0">
                <a:solidFill>
                  <a:schemeClr val="tx2"/>
                </a:solidFill>
                <a:latin typeface="Times New Roman" panose="02020603050405020304" pitchFamily="18" charset="0"/>
                <a:ea typeface="隶书" panose="02010509060101010101" pitchFamily="49" charset="-122"/>
              </a:rPr>
              <a:t>结点</a:t>
            </a:r>
            <a:r>
              <a:rPr lang="en-US" altLang="zh-CN" sz="2000"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最后叶节点是</a:t>
            </a:r>
            <a:r>
              <a:rPr lang="en-US" altLang="zh-CN" sz="2000" dirty="0" smtClean="0">
                <a:solidFill>
                  <a:schemeClr val="tx2"/>
                </a:solidFill>
                <a:latin typeface="Times New Roman" panose="02020603050405020304" pitchFamily="18" charset="0"/>
                <a:ea typeface="隶书" panose="02010509060101010101" pitchFamily="49" charset="-122"/>
              </a:rPr>
              <a:t>n-1)</a:t>
            </a:r>
            <a:endParaRPr lang="en-US" altLang="zh-CN" sz="2000"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currentPos</a:t>
            </a:r>
            <a:r>
              <a:rPr lang="en-US" altLang="zh-CN" sz="2000" dirty="0">
                <a:latin typeface="Times New Roman" panose="02020603050405020304" pitchFamily="18" charset="0"/>
                <a:ea typeface="隶书" panose="02010509060101010101" pitchFamily="49" charset="-122"/>
              </a:rPr>
              <a:t> &gt;= 0)</a:t>
            </a:r>
            <a:r>
              <a:rPr lang="en-US" altLang="zh-CN" sz="2000" b="1" dirty="0">
                <a:latin typeface="Times New Roman" panose="02020603050405020304" pitchFamily="18" charset="0"/>
                <a:ea typeface="隶书" panose="02010509060101010101" pitchFamily="49" charset="-122"/>
              </a:rPr>
              <a:t> {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逐步向上扩大堆</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siftDown</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currentPos</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currentSize</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局部自上向下下滑调整</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currentPos</a:t>
            </a:r>
            <a:r>
              <a:rPr lang="en-US" altLang="zh-CN" sz="2000" dirty="0">
                <a:latin typeface="Courier New" panose="02070309020205020404" pitchFamily="49"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endParaRPr lang="zh-CN" altLang="en-US" sz="2000" b="1" dirty="0">
              <a:latin typeface="Times New Roman" panose="02020603050405020304" pitchFamily="18" charset="0"/>
              <a:ea typeface="隶书" panose="02010509060101010101" pitchFamily="49" charset="-122"/>
            </a:endParaRPr>
          </a:p>
        </p:txBody>
      </p:sp>
      <p:pic>
        <p:nvPicPr>
          <p:cNvPr id="2" name="图片 1"/>
          <p:cNvPicPr>
            <a:picLocks noChangeAspect="1"/>
          </p:cNvPicPr>
          <p:nvPr/>
        </p:nvPicPr>
        <p:blipFill>
          <a:blip r:embed="rId2"/>
          <a:stretch>
            <a:fillRect/>
          </a:stretch>
        </p:blipFill>
        <p:spPr>
          <a:xfrm>
            <a:off x="8236857" y="789746"/>
            <a:ext cx="3780952" cy="2495238"/>
          </a:xfrm>
          <a:prstGeom prst="rect">
            <a:avLst/>
          </a:prstGeom>
        </p:spPr>
      </p:pic>
    </p:spTree>
  </p:cSld>
  <p:clrMapOvr>
    <a:masterClrMapping/>
  </p:clrMapOvr>
  <p:transition spd="slow"/>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3"/>
          <p:cNvSpPr>
            <a:spLocks noGrp="1" noChangeArrowheads="1"/>
          </p:cNvSpPr>
          <p:nvPr>
            <p:ph type="title"/>
          </p:nvPr>
        </p:nvSpPr>
        <p:spPr>
          <a:xfrm>
            <a:off x="911424" y="16624"/>
            <a:ext cx="5483225" cy="739775"/>
          </a:xfrm>
        </p:spPr>
        <p:txBody>
          <a:bodyPr>
            <a:normAutofit fontScale="90000"/>
          </a:bodyPr>
          <a:lstStyle/>
          <a:p>
            <a:r>
              <a:rPr lang="zh-CN" altLang="en-US" b="1" dirty="0" smtClean="0">
                <a:ea typeface="华文新魏" panose="02010800040101010101" pitchFamily="2" charset="-122"/>
              </a:rPr>
              <a:t>最小堆的下滑调整算法</a:t>
            </a:r>
          </a:p>
        </p:txBody>
      </p:sp>
      <p:sp>
        <p:nvSpPr>
          <p:cNvPr id="240644" name="Rectangle 4"/>
          <p:cNvSpPr>
            <a:spLocks noGrp="1" noChangeArrowheads="1"/>
          </p:cNvSpPr>
          <p:nvPr>
            <p:ph idx="1"/>
          </p:nvPr>
        </p:nvSpPr>
        <p:spPr>
          <a:xfrm>
            <a:off x="1959421" y="764704"/>
            <a:ext cx="8961115" cy="4967287"/>
          </a:xfrm>
        </p:spPr>
        <p:txBody>
          <a:bodyPr>
            <a:noAutofit/>
          </a:bodyPr>
          <a:lstStyle/>
          <a:p>
            <a:pPr>
              <a:spcBef>
                <a:spcPct val="1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class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a:t>
            </a:r>
          </a:p>
          <a:p>
            <a:pPr>
              <a:spcBef>
                <a:spcPct val="1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 </a:t>
            </a:r>
            <a:r>
              <a:rPr lang="en-US" altLang="zh-CN" sz="2000" dirty="0" err="1">
                <a:latin typeface="Times New Roman" panose="02020603050405020304" pitchFamily="18" charset="0"/>
                <a:ea typeface="隶书" panose="02010509060101010101" pitchFamily="49" charset="-122"/>
              </a:rPr>
              <a:t>MinHeap</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err="1">
                <a:latin typeface="Times New Roman" panose="02020603050405020304" pitchFamily="18" charset="0"/>
                <a:ea typeface="隶书" panose="02010509060101010101" pitchFamily="49" charset="-122"/>
              </a:rPr>
              <a:t>siftDown</a:t>
            </a:r>
            <a:r>
              <a:rPr lang="en-US" altLang="zh-CN" sz="2000"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start</a:t>
            </a: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m )</a:t>
            </a:r>
            <a:r>
              <a:rPr lang="en-US" altLang="zh-CN" sz="2000" b="1" dirty="0">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2000" b="1" dirty="0">
                <a:solidFill>
                  <a:srgbClr val="009900"/>
                </a:solidFill>
                <a:latin typeface="Times New Roman" panose="02020603050405020304" pitchFamily="18" charset="0"/>
                <a:ea typeface="隶书" panose="02010509060101010101" pitchFamily="49" charset="-122"/>
              </a:rPr>
              <a:t>//</a:t>
            </a:r>
            <a:r>
              <a:rPr lang="zh-CN" altLang="en-US" sz="2000" b="1" dirty="0">
                <a:solidFill>
                  <a:srgbClr val="009900"/>
                </a:solidFill>
                <a:latin typeface="Times New Roman" panose="02020603050405020304" pitchFamily="18" charset="0"/>
                <a:ea typeface="隶书" panose="02010509060101010101" pitchFamily="49" charset="-122"/>
              </a:rPr>
              <a:t>私有函数</a:t>
            </a:r>
            <a:r>
              <a:rPr lang="en-US" altLang="zh-CN" sz="2000" b="1" dirty="0">
                <a:solidFill>
                  <a:srgbClr val="009900"/>
                </a:solidFill>
                <a:latin typeface="Times New Roman" panose="02020603050405020304" pitchFamily="18" charset="0"/>
                <a:ea typeface="隶书" panose="02010509060101010101" pitchFamily="49" charset="-122"/>
              </a:rPr>
              <a:t>: </a:t>
            </a:r>
            <a:r>
              <a:rPr lang="zh-CN" altLang="en-US" sz="2000" b="1" dirty="0">
                <a:solidFill>
                  <a:srgbClr val="009900"/>
                </a:solidFill>
                <a:latin typeface="Times New Roman" panose="02020603050405020304" pitchFamily="18" charset="0"/>
                <a:ea typeface="隶书" panose="02010509060101010101" pitchFamily="49" charset="-122"/>
              </a:rPr>
              <a:t>从结点</a:t>
            </a:r>
            <a:r>
              <a:rPr lang="en-US" altLang="zh-CN" sz="2000" b="1" dirty="0">
                <a:solidFill>
                  <a:srgbClr val="009900"/>
                </a:solidFill>
                <a:latin typeface="Times New Roman" panose="02020603050405020304" pitchFamily="18" charset="0"/>
                <a:ea typeface="隶书" panose="02010509060101010101" pitchFamily="49" charset="-122"/>
              </a:rPr>
              <a:t>start</a:t>
            </a:r>
            <a:r>
              <a:rPr lang="zh-CN" altLang="en-US" sz="2000" b="1" dirty="0">
                <a:solidFill>
                  <a:srgbClr val="009900"/>
                </a:solidFill>
                <a:latin typeface="Times New Roman" panose="02020603050405020304" pitchFamily="18" charset="0"/>
                <a:ea typeface="隶书" panose="02010509060101010101" pitchFamily="49" charset="-122"/>
              </a:rPr>
              <a:t>开始到</a:t>
            </a:r>
            <a:r>
              <a:rPr lang="en-US" altLang="zh-CN" sz="2000" b="1" dirty="0">
                <a:solidFill>
                  <a:srgbClr val="009900"/>
                </a:solidFill>
                <a:latin typeface="Times New Roman" panose="02020603050405020304" pitchFamily="18" charset="0"/>
                <a:ea typeface="隶书" panose="02010509060101010101" pitchFamily="49" charset="-122"/>
              </a:rPr>
              <a:t>m</a:t>
            </a:r>
            <a:r>
              <a:rPr lang="zh-CN" altLang="en-US" sz="2000" b="1" dirty="0">
                <a:solidFill>
                  <a:srgbClr val="009900"/>
                </a:solidFill>
                <a:latin typeface="Times New Roman" panose="02020603050405020304" pitchFamily="18" charset="0"/>
                <a:ea typeface="隶书" panose="02010509060101010101" pitchFamily="49" charset="-122"/>
              </a:rPr>
              <a:t>为止</a:t>
            </a:r>
            <a:r>
              <a:rPr lang="en-US" altLang="zh-CN" sz="2000" b="1" dirty="0">
                <a:solidFill>
                  <a:srgbClr val="009900"/>
                </a:solidFill>
                <a:latin typeface="Times New Roman" panose="02020603050405020304" pitchFamily="18" charset="0"/>
                <a:ea typeface="隶书" panose="02010509060101010101" pitchFamily="49" charset="-122"/>
              </a:rPr>
              <a:t>, </a:t>
            </a:r>
            <a:r>
              <a:rPr lang="zh-CN" altLang="en-US" sz="2000" b="1" dirty="0">
                <a:solidFill>
                  <a:srgbClr val="009900"/>
                </a:solidFill>
                <a:latin typeface="Times New Roman" panose="02020603050405020304" pitchFamily="18" charset="0"/>
                <a:ea typeface="隶书" panose="02010509060101010101" pitchFamily="49" charset="-122"/>
              </a:rPr>
              <a:t>自上向下比较</a:t>
            </a:r>
            <a:r>
              <a:rPr lang="en-US" altLang="zh-CN" sz="2000" b="1" dirty="0">
                <a:solidFill>
                  <a:srgbClr val="009900"/>
                </a:solidFill>
                <a:latin typeface="Times New Roman" panose="02020603050405020304" pitchFamily="18" charset="0"/>
                <a:ea typeface="隶书" panose="02010509060101010101" pitchFamily="49" charset="-122"/>
              </a:rPr>
              <a:t>, </a:t>
            </a:r>
            <a:r>
              <a:rPr lang="zh-CN" altLang="en-US" sz="2000" b="1" dirty="0" smtClean="0">
                <a:solidFill>
                  <a:srgbClr val="009900"/>
                </a:solidFill>
                <a:latin typeface="Times New Roman" panose="02020603050405020304" pitchFamily="18" charset="0"/>
                <a:ea typeface="隶书" panose="02010509060101010101" pitchFamily="49" charset="-122"/>
              </a:rPr>
              <a:t>如果</a:t>
            </a:r>
            <a:r>
              <a:rPr lang="zh-CN" altLang="en-US" sz="2000" b="1" dirty="0">
                <a:solidFill>
                  <a:srgbClr val="009900"/>
                </a:solidFill>
                <a:latin typeface="Times New Roman" panose="02020603050405020304" pitchFamily="18" charset="0"/>
                <a:ea typeface="隶书" panose="02010509060101010101" pitchFamily="49" charset="-122"/>
              </a:rPr>
              <a:t>子女的值小于父</a:t>
            </a:r>
            <a:r>
              <a:rPr lang="zh-CN" altLang="en-US" sz="2000" b="1" dirty="0" smtClean="0">
                <a:solidFill>
                  <a:srgbClr val="009900"/>
                </a:solidFill>
                <a:latin typeface="Times New Roman" panose="02020603050405020304" pitchFamily="18" charset="0"/>
                <a:ea typeface="隶书" panose="02010509060101010101" pitchFamily="49" charset="-122"/>
              </a:rPr>
              <a:t>结点</a:t>
            </a:r>
            <a:endParaRPr lang="en-US" altLang="zh-CN" sz="2000" b="1" dirty="0" smtClean="0">
              <a:solidFill>
                <a:srgbClr val="009900"/>
              </a:solidFill>
              <a:latin typeface="Times New Roman" panose="02020603050405020304" pitchFamily="18" charset="0"/>
              <a:ea typeface="隶书" panose="02010509060101010101" pitchFamily="49" charset="-122"/>
            </a:endParaRPr>
          </a:p>
          <a:p>
            <a:pPr>
              <a:spcBef>
                <a:spcPct val="15000"/>
              </a:spcBef>
              <a:buFont typeface="Wingdings" panose="05000000000000000000" pitchFamily="2" charset="2"/>
              <a:buNone/>
              <a:defRPr/>
            </a:pPr>
            <a:r>
              <a:rPr lang="en-US" altLang="zh-CN" sz="2000" b="1" dirty="0" smtClean="0">
                <a:solidFill>
                  <a:srgbClr val="009900"/>
                </a:solidFill>
                <a:latin typeface="Times New Roman" panose="02020603050405020304" pitchFamily="18" charset="0"/>
                <a:ea typeface="隶书" panose="02010509060101010101" pitchFamily="49" charset="-122"/>
              </a:rPr>
              <a:t>//</a:t>
            </a:r>
            <a:r>
              <a:rPr lang="zh-CN" altLang="en-US" sz="2000" b="1" dirty="0" smtClean="0">
                <a:solidFill>
                  <a:srgbClr val="009900"/>
                </a:solidFill>
                <a:latin typeface="Times New Roman" panose="02020603050405020304" pitchFamily="18" charset="0"/>
                <a:ea typeface="隶书" panose="02010509060101010101" pitchFamily="49" charset="-122"/>
              </a:rPr>
              <a:t>的</a:t>
            </a:r>
            <a:r>
              <a:rPr lang="zh-CN" altLang="en-US" sz="2000" b="1" dirty="0">
                <a:solidFill>
                  <a:srgbClr val="009900"/>
                </a:solidFill>
                <a:latin typeface="Times New Roman" panose="02020603050405020304" pitchFamily="18" charset="0"/>
                <a:ea typeface="隶书" panose="02010509060101010101" pitchFamily="49" charset="-122"/>
              </a:rPr>
              <a:t>值</a:t>
            </a:r>
            <a:r>
              <a:rPr lang="en-US" altLang="zh-CN" sz="2000" b="1" dirty="0">
                <a:solidFill>
                  <a:srgbClr val="009900"/>
                </a:solidFill>
                <a:latin typeface="Times New Roman" panose="02020603050405020304" pitchFamily="18" charset="0"/>
                <a:ea typeface="隶书" panose="02010509060101010101" pitchFamily="49" charset="-122"/>
              </a:rPr>
              <a:t>,  </a:t>
            </a:r>
            <a:r>
              <a:rPr lang="zh-CN" altLang="en-US" sz="2000" b="1" dirty="0">
                <a:solidFill>
                  <a:srgbClr val="009900"/>
                </a:solidFill>
                <a:latin typeface="Times New Roman" panose="02020603050405020304" pitchFamily="18" charset="0"/>
                <a:ea typeface="隶书" panose="02010509060101010101" pitchFamily="49" charset="-122"/>
              </a:rPr>
              <a:t>则关键码小的上浮</a:t>
            </a:r>
            <a:r>
              <a:rPr lang="en-US" altLang="zh-CN" sz="2000" b="1" dirty="0">
                <a:solidFill>
                  <a:srgbClr val="009900"/>
                </a:solidFill>
                <a:latin typeface="Times New Roman" panose="02020603050405020304" pitchFamily="18" charset="0"/>
                <a:ea typeface="隶书" panose="02010509060101010101" pitchFamily="49" charset="-122"/>
              </a:rPr>
              <a:t>, </a:t>
            </a:r>
            <a:r>
              <a:rPr lang="zh-CN" altLang="en-US" sz="2000" b="1" dirty="0" smtClean="0">
                <a:solidFill>
                  <a:srgbClr val="009900"/>
                </a:solidFill>
                <a:latin typeface="Times New Roman" panose="02020603050405020304" pitchFamily="18" charset="0"/>
                <a:ea typeface="隶书" panose="02010509060101010101" pitchFamily="49" charset="-122"/>
              </a:rPr>
              <a:t>继续</a:t>
            </a:r>
            <a:r>
              <a:rPr lang="zh-CN" altLang="en-US" sz="2000" b="1" dirty="0">
                <a:solidFill>
                  <a:srgbClr val="009900"/>
                </a:solidFill>
                <a:latin typeface="Times New Roman" panose="02020603050405020304" pitchFamily="18" charset="0"/>
                <a:ea typeface="隶书" panose="02010509060101010101" pitchFamily="49" charset="-122"/>
              </a:rPr>
              <a:t>向下层比较</a:t>
            </a:r>
            <a:r>
              <a:rPr lang="en-US" altLang="zh-CN" sz="2000" b="1" dirty="0">
                <a:solidFill>
                  <a:srgbClr val="009900"/>
                </a:solidFill>
                <a:latin typeface="Times New Roman" panose="02020603050405020304" pitchFamily="18" charset="0"/>
                <a:ea typeface="隶书" panose="02010509060101010101" pitchFamily="49" charset="-122"/>
              </a:rPr>
              <a:t>, </a:t>
            </a:r>
            <a:r>
              <a:rPr lang="zh-CN" altLang="en-US" sz="2000" b="1" dirty="0">
                <a:solidFill>
                  <a:srgbClr val="009900"/>
                </a:solidFill>
                <a:latin typeface="Times New Roman" panose="02020603050405020304" pitchFamily="18" charset="0"/>
                <a:ea typeface="隶书" panose="02010509060101010101" pitchFamily="49" charset="-122"/>
              </a:rPr>
              <a:t>将一个集合局部调整为最小堆。</a:t>
            </a:r>
          </a:p>
          <a:p>
            <a:pPr>
              <a:spcBef>
                <a:spcPct val="1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start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j = 2*i+1</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en-US" altLang="zh-CN" sz="2000" b="1" dirty="0">
                <a:solidFill>
                  <a:schemeClr val="tx2"/>
                </a:solidFill>
                <a:latin typeface="Times New Roman" panose="02020603050405020304" pitchFamily="18" charset="0"/>
                <a:ea typeface="隶书" panose="02010509060101010101" pitchFamily="49" charset="-122"/>
              </a:rPr>
              <a:t>j</a:t>
            </a:r>
            <a:r>
              <a:rPr lang="zh-CN" altLang="en-US" sz="2000" b="1" dirty="0">
                <a:solidFill>
                  <a:schemeClr val="tx2"/>
                </a:solidFill>
                <a:latin typeface="Times New Roman" panose="02020603050405020304" pitchFamily="18" charset="0"/>
                <a:ea typeface="隶书" panose="02010509060101010101" pitchFamily="49" charset="-122"/>
              </a:rPr>
              <a:t>是</a:t>
            </a:r>
            <a:r>
              <a:rPr lang="en-US" altLang="zh-CN" sz="2000" b="1" dirty="0" err="1">
                <a:solidFill>
                  <a:schemeClr val="tx2"/>
                </a:solidFill>
                <a:latin typeface="Times New Roman" panose="02020603050405020304" pitchFamily="18" charset="0"/>
                <a:ea typeface="隶书" panose="02010509060101010101" pitchFamily="49" charset="-122"/>
              </a:rPr>
              <a:t>i</a:t>
            </a:r>
            <a:r>
              <a:rPr lang="zh-CN" altLang="en-US" sz="2000" b="1" dirty="0">
                <a:solidFill>
                  <a:schemeClr val="tx2"/>
                </a:solidFill>
                <a:latin typeface="Times New Roman" panose="02020603050405020304" pitchFamily="18" charset="0"/>
                <a:ea typeface="隶书" panose="02010509060101010101" pitchFamily="49" charset="-122"/>
              </a:rPr>
              <a:t>的左子女位置</a:t>
            </a:r>
          </a:p>
          <a:p>
            <a:pPr>
              <a:spcBef>
                <a:spcPct val="1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 temp</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heap[</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(j &lt;= m)</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检查是否到最后位置</a:t>
            </a:r>
          </a:p>
          <a:p>
            <a:pPr>
              <a:spcBef>
                <a:spcPct val="1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 </a:t>
            </a:r>
            <a:r>
              <a:rPr lang="en-US" altLang="zh-CN" sz="2000" dirty="0">
                <a:solidFill>
                  <a:srgbClr val="0000CC"/>
                </a:solidFill>
                <a:latin typeface="Times New Roman" panose="02020603050405020304" pitchFamily="18" charset="0"/>
                <a:ea typeface="隶书" panose="02010509060101010101" pitchFamily="49" charset="-122"/>
              </a:rPr>
              <a:t>j &lt; m</a:t>
            </a:r>
            <a:r>
              <a:rPr lang="en-US" altLang="zh-CN" sz="2000" b="1" dirty="0">
                <a:solidFill>
                  <a:srgbClr val="0000CC"/>
                </a:solidFill>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&amp;&amp; </a:t>
            </a:r>
            <a:r>
              <a:rPr lang="en-US" altLang="zh-CN" sz="2000" dirty="0">
                <a:latin typeface="Times New Roman" panose="02020603050405020304" pitchFamily="18" charset="0"/>
                <a:ea typeface="隶书" panose="02010509060101010101" pitchFamily="49" charset="-122"/>
              </a:rPr>
              <a:t>heap[j]</a:t>
            </a:r>
            <a:r>
              <a:rPr lang="en-US" altLang="zh-CN" sz="2000" b="1" dirty="0">
                <a:latin typeface="Times New Roman" panose="02020603050405020304" pitchFamily="18" charset="0"/>
                <a:ea typeface="隶书" panose="02010509060101010101" pitchFamily="49" charset="-122"/>
              </a:rPr>
              <a:t> &gt; </a:t>
            </a:r>
            <a:r>
              <a:rPr lang="en-US" altLang="zh-CN" sz="2000" dirty="0">
                <a:latin typeface="Times New Roman" panose="02020603050405020304" pitchFamily="18" charset="0"/>
                <a:ea typeface="隶书" panose="02010509060101010101" pitchFamily="49" charset="-122"/>
              </a:rPr>
              <a:t>heap[j+1] ) j++</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让</a:t>
            </a:r>
            <a:r>
              <a:rPr lang="en-US" altLang="zh-CN" sz="2000" b="1" dirty="0">
                <a:solidFill>
                  <a:schemeClr val="tx2"/>
                </a:solidFill>
                <a:latin typeface="Times New Roman" panose="02020603050405020304" pitchFamily="18" charset="0"/>
                <a:ea typeface="隶书" panose="02010509060101010101" pitchFamily="49" charset="-122"/>
              </a:rPr>
              <a:t>j</a:t>
            </a:r>
            <a:r>
              <a:rPr lang="zh-CN" altLang="en-US" sz="2000" b="1" dirty="0">
                <a:solidFill>
                  <a:schemeClr val="tx2"/>
                </a:solidFill>
                <a:latin typeface="Times New Roman" panose="02020603050405020304" pitchFamily="18" charset="0"/>
                <a:ea typeface="隶书" panose="02010509060101010101" pitchFamily="49" charset="-122"/>
              </a:rPr>
              <a:t>指向两子女中的小者</a:t>
            </a:r>
            <a:endParaRPr lang="en-US" altLang="zh-CN" sz="2000" b="1" dirty="0">
              <a:solidFill>
                <a:schemeClr val="tx2"/>
              </a:solidFill>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 temp</a:t>
            </a:r>
            <a:r>
              <a:rPr lang="en-US" altLang="zh-CN" sz="2000" b="1" dirty="0">
                <a:latin typeface="Times New Roman" panose="02020603050405020304" pitchFamily="18" charset="0"/>
                <a:ea typeface="隶书" panose="02010509060101010101" pitchFamily="49" charset="-122"/>
              </a:rPr>
              <a:t> &lt;= </a:t>
            </a:r>
            <a:r>
              <a:rPr lang="en-US" altLang="zh-CN" sz="2000" dirty="0">
                <a:latin typeface="Times New Roman" panose="02020603050405020304" pitchFamily="18" charset="0"/>
                <a:ea typeface="隶书" panose="02010509060101010101" pitchFamily="49" charset="-122"/>
              </a:rPr>
              <a:t>heap[j] )</a:t>
            </a:r>
            <a:r>
              <a:rPr lang="en-US" altLang="zh-CN" sz="2000" b="1" dirty="0">
                <a:latin typeface="Times New Roman" panose="02020603050405020304" pitchFamily="18" charset="0"/>
                <a:ea typeface="隶书" panose="02010509060101010101" pitchFamily="49" charset="-122"/>
              </a:rPr>
              <a:t> break;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小则不做调整</a:t>
            </a:r>
          </a:p>
          <a:p>
            <a:pPr>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else { 	</a:t>
            </a:r>
            <a:r>
              <a:rPr lang="en-US" altLang="zh-CN" sz="20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否则小者上移</a:t>
            </a:r>
            <a:r>
              <a:rPr lang="en-US" altLang="zh-CN" sz="2000" b="1" dirty="0">
                <a:solidFill>
                  <a:schemeClr val="tx2"/>
                </a:solidFill>
                <a:latin typeface="Times New Roman" panose="02020603050405020304" pitchFamily="18" charset="0"/>
                <a:ea typeface="隶书" panose="02010509060101010101" pitchFamily="49" charset="-122"/>
              </a:rPr>
              <a:t>, </a:t>
            </a:r>
            <a:r>
              <a:rPr lang="en-US" altLang="zh-CN" sz="2000" b="1" dirty="0" err="1">
                <a:solidFill>
                  <a:schemeClr val="tx2"/>
                </a:solidFill>
                <a:latin typeface="Times New Roman" panose="02020603050405020304" pitchFamily="18" charset="0"/>
                <a:ea typeface="隶书" panose="02010509060101010101" pitchFamily="49" charset="-122"/>
              </a:rPr>
              <a:t>i</a:t>
            </a:r>
            <a:r>
              <a:rPr lang="en-US" altLang="zh-CN" sz="2000" b="1" dirty="0">
                <a:solidFill>
                  <a:schemeClr val="tx2"/>
                </a:solidFill>
                <a:latin typeface="Times New Roman" panose="02020603050405020304" pitchFamily="18" charset="0"/>
                <a:ea typeface="隶书" panose="02010509060101010101" pitchFamily="49" charset="-122"/>
              </a:rPr>
              <a:t>, j</a:t>
            </a:r>
            <a:r>
              <a:rPr lang="zh-CN" altLang="en-US" sz="2000" b="1" dirty="0">
                <a:solidFill>
                  <a:schemeClr val="tx2"/>
                </a:solidFill>
                <a:latin typeface="Times New Roman" panose="02020603050405020304" pitchFamily="18" charset="0"/>
                <a:ea typeface="隶书" panose="02010509060101010101" pitchFamily="49" charset="-122"/>
              </a:rPr>
              <a:t>下降</a:t>
            </a:r>
          </a:p>
          <a:p>
            <a:pPr>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heap[</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heap[j]</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j</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j = 2*j+1</a:t>
            </a:r>
            <a:r>
              <a:rPr lang="en-US" altLang="zh-CN" sz="2000" b="1"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heap[</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 = temp</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回放</a:t>
            </a:r>
            <a:r>
              <a:rPr lang="en-US" altLang="zh-CN" sz="2000" b="1" dirty="0">
                <a:solidFill>
                  <a:schemeClr val="tx2"/>
                </a:solidFill>
                <a:latin typeface="Times New Roman" panose="02020603050405020304" pitchFamily="18" charset="0"/>
                <a:ea typeface="隶书" panose="02010509060101010101" pitchFamily="49" charset="-122"/>
              </a:rPr>
              <a:t>temp</a:t>
            </a:r>
            <a:r>
              <a:rPr lang="zh-CN" altLang="en-US" sz="2000" b="1" dirty="0">
                <a:solidFill>
                  <a:schemeClr val="tx2"/>
                </a:solidFill>
                <a:latin typeface="Times New Roman" panose="02020603050405020304" pitchFamily="18" charset="0"/>
                <a:ea typeface="隶书" panose="02010509060101010101" pitchFamily="49" charset="-122"/>
              </a:rPr>
              <a:t>中暂存的元素</a:t>
            </a:r>
          </a:p>
          <a:p>
            <a:pPr>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endParaRPr lang="zh-CN" altLang="en-US" sz="2000" dirty="0">
              <a:solidFill>
                <a:schemeClr val="tx2"/>
              </a:solidFill>
              <a:latin typeface="Times New Roman" panose="02020603050405020304" pitchFamily="18" charset="0"/>
              <a:ea typeface="隶书" panose="02010509060101010101" pitchFamily="49" charset="-122"/>
            </a:endParaRPr>
          </a:p>
        </p:txBody>
      </p:sp>
      <p:sp>
        <p:nvSpPr>
          <p:cNvPr id="2" name="文本框 1"/>
          <p:cNvSpPr txBox="1"/>
          <p:nvPr/>
        </p:nvSpPr>
        <p:spPr>
          <a:xfrm>
            <a:off x="634425" y="2060848"/>
            <a:ext cx="553998" cy="3528392"/>
          </a:xfrm>
          <a:prstGeom prst="rect">
            <a:avLst/>
          </a:prstGeom>
          <a:noFill/>
        </p:spPr>
        <p:txBody>
          <a:bodyPr vert="eaVert" wrap="square" rtlCol="0">
            <a:spAutoFit/>
          </a:bodyPr>
          <a:lstStyle/>
          <a:p>
            <a:r>
              <a:rPr lang="zh-CN" altLang="en-US" sz="2400" b="0" dirty="0" smtClean="0"/>
              <a:t>把那些值大的节点拉下来</a:t>
            </a:r>
          </a:p>
        </p:txBody>
      </p:sp>
      <p:cxnSp>
        <p:nvCxnSpPr>
          <p:cNvPr id="4" name="直接箭头连接符 3"/>
          <p:cNvCxnSpPr/>
          <p:nvPr/>
        </p:nvCxnSpPr>
        <p:spPr>
          <a:xfrm>
            <a:off x="479376" y="2060848"/>
            <a:ext cx="0" cy="345638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457712666"/>
      </p:ext>
    </p:extLst>
  </p:cSld>
  <p:clrMapOvr>
    <a:masterClrMapping/>
  </p:clrMapOvr>
  <p:transition spd="slow"/>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52" name="Text Box 8"/>
          <p:cNvSpPr txBox="1">
            <a:spLocks noChangeArrowheads="1"/>
          </p:cNvSpPr>
          <p:nvPr/>
        </p:nvSpPr>
        <p:spPr bwMode="auto">
          <a:xfrm>
            <a:off x="3359696" y="6268930"/>
            <a:ext cx="62103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3200" dirty="0">
                <a:effectLst>
                  <a:outerShdw blurRad="38100" dist="38100" dir="2700000" algn="tl">
                    <a:srgbClr val="C0C0C0"/>
                  </a:outerShdw>
                </a:effectLst>
                <a:latin typeface="Times New Roman" panose="02020603050405020304" pitchFamily="18" charset="0"/>
                <a:ea typeface="仿宋_GB2312" pitchFamily="49" charset="-122"/>
              </a:rPr>
              <a:t>自下向上逐步调整为最小堆</a:t>
            </a:r>
            <a:endParaRPr lang="zh-CN" altLang="en-US" sz="2100" dirty="0">
              <a:latin typeface="Times New Roman" panose="02020603050405020304" pitchFamily="18" charset="0"/>
            </a:endParaRPr>
          </a:p>
        </p:txBody>
      </p:sp>
      <p:sp>
        <p:nvSpPr>
          <p:cNvPr id="174083" name="Text Box 51"/>
          <p:cNvSpPr txBox="1">
            <a:spLocks noChangeArrowheads="1"/>
          </p:cNvSpPr>
          <p:nvPr/>
        </p:nvSpPr>
        <p:spPr bwMode="auto">
          <a:xfrm>
            <a:off x="2673351" y="5809184"/>
            <a:ext cx="290036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currentPos = i = 3</a:t>
            </a:r>
            <a:endParaRPr lang="en-US" altLang="zh-CN" sz="2400">
              <a:latin typeface="Times New Roman" panose="02020603050405020304" pitchFamily="18" charset="0"/>
            </a:endParaRPr>
          </a:p>
        </p:txBody>
      </p:sp>
      <p:sp>
        <p:nvSpPr>
          <p:cNvPr id="174084" name="Text Box 52"/>
          <p:cNvSpPr txBox="1">
            <a:spLocks noChangeArrowheads="1"/>
          </p:cNvSpPr>
          <p:nvPr/>
        </p:nvSpPr>
        <p:spPr bwMode="auto">
          <a:xfrm>
            <a:off x="6483351" y="5809184"/>
            <a:ext cx="290036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currentPos = i = 2</a:t>
            </a:r>
            <a:endParaRPr lang="en-US" altLang="zh-CN" sz="2400">
              <a:latin typeface="Times New Roman" panose="02020603050405020304" pitchFamily="18" charset="0"/>
            </a:endParaRPr>
          </a:p>
        </p:txBody>
      </p:sp>
      <p:grpSp>
        <p:nvGrpSpPr>
          <p:cNvPr id="174085" name="Group 60"/>
          <p:cNvGrpSpPr>
            <a:grpSpLocks/>
          </p:cNvGrpSpPr>
          <p:nvPr/>
        </p:nvGrpSpPr>
        <p:grpSpPr bwMode="auto">
          <a:xfrm>
            <a:off x="2322513" y="2553222"/>
            <a:ext cx="7086600" cy="3284537"/>
            <a:chOff x="480" y="1003"/>
            <a:chExt cx="4464" cy="2069"/>
          </a:xfrm>
        </p:grpSpPr>
        <p:sp>
          <p:nvSpPr>
            <p:cNvPr id="174087" name="Line 2"/>
            <p:cNvSpPr>
              <a:spLocks noChangeShapeType="1"/>
            </p:cNvSpPr>
            <p:nvPr/>
          </p:nvSpPr>
          <p:spPr bwMode="auto">
            <a:xfrm>
              <a:off x="2160"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8" name="Line 3"/>
            <p:cNvSpPr>
              <a:spLocks noChangeShapeType="1"/>
            </p:cNvSpPr>
            <p:nvPr/>
          </p:nvSpPr>
          <p:spPr bwMode="auto">
            <a:xfrm flipH="1">
              <a:off x="1968"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9" name="Line 4"/>
            <p:cNvSpPr>
              <a:spLocks noChangeShapeType="1"/>
            </p:cNvSpPr>
            <p:nvPr/>
          </p:nvSpPr>
          <p:spPr bwMode="auto">
            <a:xfrm>
              <a:off x="182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90" name="Line 5"/>
            <p:cNvSpPr>
              <a:spLocks noChangeShapeType="1"/>
            </p:cNvSpPr>
            <p:nvPr/>
          </p:nvSpPr>
          <p:spPr bwMode="auto">
            <a:xfrm>
              <a:off x="1392"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91" name="Line 6"/>
            <p:cNvSpPr>
              <a:spLocks noChangeShapeType="1"/>
            </p:cNvSpPr>
            <p:nvPr/>
          </p:nvSpPr>
          <p:spPr bwMode="auto">
            <a:xfrm flipH="1">
              <a:off x="1440"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92" name="Line 7"/>
            <p:cNvSpPr>
              <a:spLocks noChangeShapeType="1"/>
            </p:cNvSpPr>
            <p:nvPr/>
          </p:nvSpPr>
          <p:spPr bwMode="auto">
            <a:xfrm flipH="1">
              <a:off x="720"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6554" name="Oval 10"/>
            <p:cNvSpPr>
              <a:spLocks noChangeArrowheads="1"/>
            </p:cNvSpPr>
            <p:nvPr/>
          </p:nvSpPr>
          <p:spPr bwMode="auto">
            <a:xfrm>
              <a:off x="1587" y="1003"/>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55" name="Oval 11"/>
            <p:cNvSpPr>
              <a:spLocks noChangeArrowheads="1"/>
            </p:cNvSpPr>
            <p:nvPr/>
          </p:nvSpPr>
          <p:spPr bwMode="auto">
            <a:xfrm>
              <a:off x="86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56" name="Oval 12"/>
            <p:cNvSpPr>
              <a:spLocks noChangeArrowheads="1"/>
            </p:cNvSpPr>
            <p:nvPr/>
          </p:nvSpPr>
          <p:spPr bwMode="auto">
            <a:xfrm>
              <a:off x="134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57" name="Oval 13"/>
            <p:cNvSpPr>
              <a:spLocks noChangeArrowheads="1"/>
            </p:cNvSpPr>
            <p:nvPr/>
          </p:nvSpPr>
          <p:spPr bwMode="auto">
            <a:xfrm>
              <a:off x="177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58" name="Oval 14"/>
            <p:cNvSpPr>
              <a:spLocks noChangeArrowheads="1"/>
            </p:cNvSpPr>
            <p:nvPr/>
          </p:nvSpPr>
          <p:spPr bwMode="auto">
            <a:xfrm>
              <a:off x="225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59" name="Oval 15"/>
            <p:cNvSpPr>
              <a:spLocks noChangeArrowheads="1"/>
            </p:cNvSpPr>
            <p:nvPr/>
          </p:nvSpPr>
          <p:spPr bwMode="auto">
            <a:xfrm>
              <a:off x="528"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60" name="Oval 16"/>
            <p:cNvSpPr>
              <a:spLocks noChangeArrowheads="1"/>
            </p:cNvSpPr>
            <p:nvPr/>
          </p:nvSpPr>
          <p:spPr bwMode="auto">
            <a:xfrm>
              <a:off x="1200"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61" name="Oval 17"/>
            <p:cNvSpPr>
              <a:spLocks noChangeArrowheads="1"/>
            </p:cNvSpPr>
            <p:nvPr/>
          </p:nvSpPr>
          <p:spPr bwMode="auto">
            <a:xfrm>
              <a:off x="1968"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4101" name="Line 18"/>
            <p:cNvSpPr>
              <a:spLocks noChangeShapeType="1"/>
            </p:cNvSpPr>
            <p:nvPr/>
          </p:nvSpPr>
          <p:spPr bwMode="auto">
            <a:xfrm>
              <a:off x="4464"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02" name="Line 19"/>
            <p:cNvSpPr>
              <a:spLocks noChangeShapeType="1"/>
            </p:cNvSpPr>
            <p:nvPr/>
          </p:nvSpPr>
          <p:spPr bwMode="auto">
            <a:xfrm flipH="1">
              <a:off x="4272"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03" name="Line 20"/>
            <p:cNvSpPr>
              <a:spLocks noChangeShapeType="1"/>
            </p:cNvSpPr>
            <p:nvPr/>
          </p:nvSpPr>
          <p:spPr bwMode="auto">
            <a:xfrm>
              <a:off x="4128"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04" name="Line 21"/>
            <p:cNvSpPr>
              <a:spLocks noChangeShapeType="1"/>
            </p:cNvSpPr>
            <p:nvPr/>
          </p:nvSpPr>
          <p:spPr bwMode="auto">
            <a:xfrm>
              <a:off x="3696"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05" name="Line 22"/>
            <p:cNvSpPr>
              <a:spLocks noChangeShapeType="1"/>
            </p:cNvSpPr>
            <p:nvPr/>
          </p:nvSpPr>
          <p:spPr bwMode="auto">
            <a:xfrm flipH="1">
              <a:off x="374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06" name="Line 23"/>
            <p:cNvSpPr>
              <a:spLocks noChangeShapeType="1"/>
            </p:cNvSpPr>
            <p:nvPr/>
          </p:nvSpPr>
          <p:spPr bwMode="auto">
            <a:xfrm flipH="1">
              <a:off x="3024"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6568" name="Oval 24"/>
            <p:cNvSpPr>
              <a:spLocks noChangeArrowheads="1"/>
            </p:cNvSpPr>
            <p:nvPr/>
          </p:nvSpPr>
          <p:spPr bwMode="auto">
            <a:xfrm>
              <a:off x="3888"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69" name="Oval 25"/>
            <p:cNvSpPr>
              <a:spLocks noChangeArrowheads="1"/>
            </p:cNvSpPr>
            <p:nvPr/>
          </p:nvSpPr>
          <p:spPr bwMode="auto">
            <a:xfrm>
              <a:off x="316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70" name="Oval 26"/>
            <p:cNvSpPr>
              <a:spLocks noChangeArrowheads="1"/>
            </p:cNvSpPr>
            <p:nvPr/>
          </p:nvSpPr>
          <p:spPr bwMode="auto">
            <a:xfrm>
              <a:off x="364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71" name="Oval 27"/>
            <p:cNvSpPr>
              <a:spLocks noChangeArrowheads="1"/>
            </p:cNvSpPr>
            <p:nvPr/>
          </p:nvSpPr>
          <p:spPr bwMode="auto">
            <a:xfrm>
              <a:off x="408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72" name="Oval 28"/>
            <p:cNvSpPr>
              <a:spLocks noChangeArrowheads="1"/>
            </p:cNvSpPr>
            <p:nvPr/>
          </p:nvSpPr>
          <p:spPr bwMode="auto">
            <a:xfrm>
              <a:off x="456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73" name="Oval 29"/>
            <p:cNvSpPr>
              <a:spLocks noChangeArrowheads="1"/>
            </p:cNvSpPr>
            <p:nvPr/>
          </p:nvSpPr>
          <p:spPr bwMode="auto">
            <a:xfrm>
              <a:off x="283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74" name="Oval 30"/>
            <p:cNvSpPr>
              <a:spLocks noChangeArrowheads="1"/>
            </p:cNvSpPr>
            <p:nvPr/>
          </p:nvSpPr>
          <p:spPr bwMode="auto">
            <a:xfrm>
              <a:off x="3504"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6575" name="Oval 31"/>
            <p:cNvSpPr>
              <a:spLocks noChangeArrowheads="1"/>
            </p:cNvSpPr>
            <p:nvPr/>
          </p:nvSpPr>
          <p:spPr bwMode="auto">
            <a:xfrm>
              <a:off x="4272"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4115" name="Text Box 32"/>
            <p:cNvSpPr txBox="1">
              <a:spLocks noChangeArrowheads="1"/>
            </p:cNvSpPr>
            <p:nvPr/>
          </p:nvSpPr>
          <p:spPr bwMode="auto">
            <a:xfrm>
              <a:off x="1600"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latin typeface="Times New Roman" panose="02020603050405020304" pitchFamily="18" charset="0"/>
              </a:endParaRPr>
            </a:p>
          </p:txBody>
        </p:sp>
        <p:sp>
          <p:nvSpPr>
            <p:cNvPr id="174116" name="Text Box 33"/>
            <p:cNvSpPr txBox="1">
              <a:spLocks noChangeArrowheads="1"/>
            </p:cNvSpPr>
            <p:nvPr/>
          </p:nvSpPr>
          <p:spPr bwMode="auto">
            <a:xfrm>
              <a:off x="3904"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latin typeface="Times New Roman" panose="02020603050405020304" pitchFamily="18" charset="0"/>
              </a:endParaRPr>
            </a:p>
          </p:txBody>
        </p:sp>
        <p:sp>
          <p:nvSpPr>
            <p:cNvPr id="174117" name="Text Box 34"/>
            <p:cNvSpPr txBox="1">
              <a:spLocks noChangeArrowheads="1"/>
            </p:cNvSpPr>
            <p:nvPr/>
          </p:nvSpPr>
          <p:spPr bwMode="auto">
            <a:xfrm>
              <a:off x="1216"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4118" name="Text Box 35"/>
            <p:cNvSpPr txBox="1">
              <a:spLocks noChangeArrowheads="1"/>
            </p:cNvSpPr>
            <p:nvPr/>
          </p:nvSpPr>
          <p:spPr bwMode="auto">
            <a:xfrm>
              <a:off x="3520"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4119" name="Text Box 36"/>
            <p:cNvSpPr txBox="1">
              <a:spLocks noChangeArrowheads="1"/>
            </p:cNvSpPr>
            <p:nvPr/>
          </p:nvSpPr>
          <p:spPr bwMode="auto">
            <a:xfrm>
              <a:off x="1984"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4120" name="Text Box 37"/>
            <p:cNvSpPr txBox="1">
              <a:spLocks noChangeArrowheads="1"/>
            </p:cNvSpPr>
            <p:nvPr/>
          </p:nvSpPr>
          <p:spPr bwMode="auto">
            <a:xfrm>
              <a:off x="4288"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4121" name="Text Box 38"/>
            <p:cNvSpPr txBox="1">
              <a:spLocks noChangeArrowheads="1"/>
            </p:cNvSpPr>
            <p:nvPr/>
          </p:nvSpPr>
          <p:spPr bwMode="auto">
            <a:xfrm>
              <a:off x="544" y="269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4122" name="Text Box 39"/>
            <p:cNvSpPr txBox="1">
              <a:spLocks noChangeArrowheads="1"/>
            </p:cNvSpPr>
            <p:nvPr/>
          </p:nvSpPr>
          <p:spPr bwMode="auto">
            <a:xfrm>
              <a:off x="864"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4123" name="Text Box 40"/>
            <p:cNvSpPr txBox="1">
              <a:spLocks noChangeArrowheads="1"/>
            </p:cNvSpPr>
            <p:nvPr/>
          </p:nvSpPr>
          <p:spPr bwMode="auto">
            <a:xfrm>
              <a:off x="136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4124" name="Text Box 41"/>
            <p:cNvSpPr txBox="1">
              <a:spLocks noChangeArrowheads="1"/>
            </p:cNvSpPr>
            <p:nvPr/>
          </p:nvSpPr>
          <p:spPr bwMode="auto">
            <a:xfrm>
              <a:off x="179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4125" name="Text Box 42"/>
            <p:cNvSpPr txBox="1">
              <a:spLocks noChangeArrowheads="1"/>
            </p:cNvSpPr>
            <p:nvPr/>
          </p:nvSpPr>
          <p:spPr bwMode="auto">
            <a:xfrm>
              <a:off x="227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4126" name="Line 43"/>
            <p:cNvSpPr>
              <a:spLocks noChangeShapeType="1"/>
            </p:cNvSpPr>
            <p:nvPr/>
          </p:nvSpPr>
          <p:spPr bwMode="auto">
            <a:xfrm>
              <a:off x="816" y="1872"/>
              <a:ext cx="144"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27" name="Text Box 44"/>
            <p:cNvSpPr txBox="1">
              <a:spLocks noChangeArrowheads="1"/>
            </p:cNvSpPr>
            <p:nvPr/>
          </p:nvSpPr>
          <p:spPr bwMode="auto">
            <a:xfrm>
              <a:off x="668" y="1584"/>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4128" name="Rectangle 45"/>
            <p:cNvSpPr>
              <a:spLocks noChangeArrowheads="1"/>
            </p:cNvSpPr>
            <p:nvPr/>
          </p:nvSpPr>
          <p:spPr bwMode="auto">
            <a:xfrm>
              <a:off x="480" y="2016"/>
              <a:ext cx="768" cy="1056"/>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4129" name="Text Box 46"/>
            <p:cNvSpPr txBox="1">
              <a:spLocks noChangeArrowheads="1"/>
            </p:cNvSpPr>
            <p:nvPr/>
          </p:nvSpPr>
          <p:spPr bwMode="auto">
            <a:xfrm>
              <a:off x="3184"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4130" name="Text Box 47"/>
            <p:cNvSpPr txBox="1">
              <a:spLocks noChangeArrowheads="1"/>
            </p:cNvSpPr>
            <p:nvPr/>
          </p:nvSpPr>
          <p:spPr bwMode="auto">
            <a:xfrm>
              <a:off x="2848" y="269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4131" name="Text Box 48"/>
            <p:cNvSpPr txBox="1">
              <a:spLocks noChangeArrowheads="1"/>
            </p:cNvSpPr>
            <p:nvPr/>
          </p:nvSpPr>
          <p:spPr bwMode="auto">
            <a:xfrm>
              <a:off x="366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4132" name="Text Box 49"/>
            <p:cNvSpPr txBox="1">
              <a:spLocks noChangeArrowheads="1"/>
            </p:cNvSpPr>
            <p:nvPr/>
          </p:nvSpPr>
          <p:spPr bwMode="auto">
            <a:xfrm>
              <a:off x="409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4133" name="Text Box 50"/>
            <p:cNvSpPr txBox="1">
              <a:spLocks noChangeArrowheads="1"/>
            </p:cNvSpPr>
            <p:nvPr/>
          </p:nvSpPr>
          <p:spPr bwMode="auto">
            <a:xfrm>
              <a:off x="457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4134" name="Line 53"/>
            <p:cNvSpPr>
              <a:spLocks noChangeShapeType="1"/>
            </p:cNvSpPr>
            <p:nvPr/>
          </p:nvSpPr>
          <p:spPr bwMode="auto">
            <a:xfrm flipH="1">
              <a:off x="4485" y="1296"/>
              <a:ext cx="171"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35" name="Text Box 54"/>
            <p:cNvSpPr txBox="1">
              <a:spLocks noChangeArrowheads="1"/>
            </p:cNvSpPr>
            <p:nvPr/>
          </p:nvSpPr>
          <p:spPr bwMode="auto">
            <a:xfrm>
              <a:off x="4604" y="1008"/>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4136" name="Rectangle 55"/>
            <p:cNvSpPr>
              <a:spLocks noChangeArrowheads="1"/>
            </p:cNvSpPr>
            <p:nvPr/>
          </p:nvSpPr>
          <p:spPr bwMode="auto">
            <a:xfrm>
              <a:off x="4032" y="1488"/>
              <a:ext cx="912" cy="1008"/>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4137" name="Line 56"/>
            <p:cNvSpPr>
              <a:spLocks noChangeShapeType="1"/>
            </p:cNvSpPr>
            <p:nvPr/>
          </p:nvSpPr>
          <p:spPr bwMode="auto">
            <a:xfrm flipH="1">
              <a:off x="672" y="2352"/>
              <a:ext cx="144" cy="288"/>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38" name="Line 57"/>
            <p:cNvSpPr>
              <a:spLocks noChangeShapeType="1"/>
            </p:cNvSpPr>
            <p:nvPr/>
          </p:nvSpPr>
          <p:spPr bwMode="auto">
            <a:xfrm flipH="1">
              <a:off x="4176" y="1824"/>
              <a:ext cx="96" cy="240"/>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086" name="Rectangle 58"/>
          <p:cNvSpPr>
            <a:spLocks noGrp="1" noChangeArrowheads="1"/>
          </p:cNvSpPr>
          <p:nvPr>
            <p:ph type="title"/>
          </p:nvPr>
        </p:nvSpPr>
        <p:spPr>
          <a:xfrm>
            <a:off x="237757" y="764704"/>
            <a:ext cx="3532556" cy="1186855"/>
          </a:xfrm>
        </p:spPr>
        <p:txBody>
          <a:bodyPr/>
          <a:lstStyle/>
          <a:p>
            <a:r>
              <a:rPr lang="zh-CN" altLang="en-US" sz="2800" b="1" dirty="0">
                <a:solidFill>
                  <a:srgbClr val="006600"/>
                </a:solidFill>
                <a:ea typeface="华文新魏" panose="02010800040101010101" pitchFamily="2" charset="-122"/>
              </a:rPr>
              <a:t>将一组用数组存放的任意数据调整成堆</a:t>
            </a:r>
          </a:p>
        </p:txBody>
      </p:sp>
      <p:sp>
        <p:nvSpPr>
          <p:cNvPr id="59" name="Rectangle 4"/>
          <p:cNvSpPr txBox="1">
            <a:spLocks noChangeArrowheads="1"/>
          </p:cNvSpPr>
          <p:nvPr/>
        </p:nvSpPr>
        <p:spPr bwMode="auto">
          <a:xfrm>
            <a:off x="6312024" y="-79674"/>
            <a:ext cx="5850383" cy="2500562"/>
          </a:xfrm>
          <a:prstGeom prst="rect">
            <a:avLst/>
          </a:prstGeom>
          <a:solidFill>
            <a:schemeClr val="bg1"/>
          </a:solidFill>
          <a:ln>
            <a:noFill/>
          </a:ln>
          <a:effectLs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void </a:t>
            </a:r>
            <a:r>
              <a:rPr lang="en-US" altLang="zh-CN" sz="1400" b="0" dirty="0" err="1">
                <a:latin typeface="Times New Roman" panose="02020603050405020304" pitchFamily="18" charset="0"/>
                <a:ea typeface="隶书" panose="02010509060101010101" pitchFamily="49" charset="-122"/>
              </a:rPr>
              <a:t>MinHeap</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a:t>
            </a:r>
            <a:r>
              <a:rPr lang="en-US" altLang="zh-CN" sz="1400" b="0" dirty="0" err="1">
                <a:latin typeface="Times New Roman" panose="02020603050405020304" pitchFamily="18" charset="0"/>
                <a:ea typeface="隶书" panose="02010509060101010101" pitchFamily="49" charset="-122"/>
              </a:rPr>
              <a:t>siftDown</a:t>
            </a:r>
            <a:r>
              <a:rPr lang="en-US" altLang="zh-CN" sz="1400" b="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start</a:t>
            </a:r>
            <a:r>
              <a:rPr lang="en-US" altLang="zh-CN" sz="140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m )</a:t>
            </a:r>
            <a:r>
              <a:rPr lang="en-US" altLang="zh-CN" sz="1400" dirty="0">
                <a:latin typeface="Times New Roman" panose="02020603050405020304" pitchFamily="18" charset="0"/>
                <a:ea typeface="隶书" panose="02010509060101010101" pitchFamily="49" charset="-122"/>
              </a:rPr>
              <a:t> {</a:t>
            </a:r>
          </a:p>
          <a:p>
            <a:pPr>
              <a:spcBef>
                <a:spcPct val="15000"/>
              </a:spcBef>
              <a:buNone/>
              <a:defRPr/>
            </a:pPr>
            <a:r>
              <a:rPr lang="zh-CN" altLang="en-US" sz="140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start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j = 2*i+1</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E temp</a:t>
            </a:r>
            <a:r>
              <a:rPr lang="en-US" altLang="zh-CN" sz="1400" dirty="0">
                <a:latin typeface="Times New Roman" panose="02020603050405020304" pitchFamily="18" charset="0"/>
                <a:ea typeface="隶书" panose="02010509060101010101" pitchFamily="49" charset="-122"/>
              </a:rPr>
              <a:t> =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//j</a:t>
            </a:r>
            <a:r>
              <a:rPr lang="zh-CN" altLang="en-US" sz="1400" dirty="0">
                <a:solidFill>
                  <a:schemeClr val="tx2"/>
                </a:solidFill>
                <a:latin typeface="Times New Roman" panose="02020603050405020304" pitchFamily="18" charset="0"/>
                <a:ea typeface="隶书" panose="02010509060101010101" pitchFamily="49" charset="-122"/>
              </a:rPr>
              <a:t>是</a:t>
            </a:r>
            <a:r>
              <a:rPr lang="en-US" altLang="zh-CN" sz="1400" dirty="0" err="1">
                <a:solidFill>
                  <a:schemeClr val="tx2"/>
                </a:solidFill>
                <a:latin typeface="Times New Roman" panose="02020603050405020304" pitchFamily="18" charset="0"/>
                <a:ea typeface="隶书" panose="02010509060101010101" pitchFamily="49" charset="-122"/>
              </a:rPr>
              <a:t>i</a:t>
            </a:r>
            <a:r>
              <a:rPr lang="zh-CN" altLang="en-US" sz="1400" dirty="0">
                <a:solidFill>
                  <a:schemeClr val="tx2"/>
                </a:solidFill>
                <a:latin typeface="Times New Roman" panose="02020603050405020304" pitchFamily="18" charset="0"/>
                <a:ea typeface="隶书" panose="02010509060101010101" pitchFamily="49" charset="-122"/>
              </a:rPr>
              <a:t>的左子女位置</a:t>
            </a:r>
            <a:r>
              <a:rPr lang="en-US" altLang="zh-CN" sz="1400" dirty="0">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while </a:t>
            </a:r>
            <a:r>
              <a:rPr lang="en-US" altLang="zh-CN" sz="1400" b="0" dirty="0">
                <a:latin typeface="Times New Roman" panose="02020603050405020304" pitchFamily="18" charset="0"/>
                <a:ea typeface="隶书" panose="02010509060101010101" pitchFamily="49" charset="-122"/>
              </a:rPr>
              <a:t>(j &lt;= m)</a:t>
            </a:r>
            <a:r>
              <a:rPr lang="en-US" altLang="zh-CN" sz="1400" dirty="0">
                <a:latin typeface="Times New Roman" panose="02020603050405020304" pitchFamily="18" charset="0"/>
                <a:ea typeface="隶书" panose="02010509060101010101" pitchFamily="49" charset="-122"/>
              </a:rPr>
              <a:t>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检查是否到最后位置</a:t>
            </a:r>
          </a:p>
          <a:p>
            <a:pPr>
              <a:spcBef>
                <a:spcPct val="15000"/>
              </a:spcBef>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if </a:t>
            </a:r>
            <a:r>
              <a:rPr lang="en-US" altLang="zh-CN" sz="1400" b="0" dirty="0">
                <a:latin typeface="Times New Roman" panose="02020603050405020304" pitchFamily="18" charset="0"/>
                <a:ea typeface="隶书" panose="02010509060101010101" pitchFamily="49" charset="-122"/>
              </a:rPr>
              <a:t>( j &lt; m</a:t>
            </a:r>
            <a:r>
              <a:rPr lang="en-US" altLang="zh-CN" sz="1400" dirty="0">
                <a:latin typeface="Times New Roman" panose="02020603050405020304" pitchFamily="18" charset="0"/>
                <a:ea typeface="隶书" panose="02010509060101010101" pitchFamily="49" charset="-122"/>
              </a:rPr>
              <a:t> &amp;&amp; </a:t>
            </a:r>
            <a:r>
              <a:rPr lang="en-US" altLang="zh-CN" sz="1400" b="0" dirty="0">
                <a:latin typeface="Times New Roman" panose="02020603050405020304" pitchFamily="18" charset="0"/>
                <a:ea typeface="隶书" panose="02010509060101010101" pitchFamily="49" charset="-122"/>
              </a:rPr>
              <a:t>heap[j]</a:t>
            </a:r>
            <a:r>
              <a:rPr lang="en-US" altLang="zh-CN" sz="1400" dirty="0">
                <a:latin typeface="Times New Roman" panose="02020603050405020304" pitchFamily="18" charset="0"/>
                <a:ea typeface="隶书" panose="02010509060101010101" pitchFamily="49" charset="-122"/>
              </a:rPr>
              <a:t> &gt; </a:t>
            </a:r>
            <a:r>
              <a:rPr lang="en-US" altLang="zh-CN" sz="1400" b="0" dirty="0">
                <a:latin typeface="Times New Roman" panose="02020603050405020304" pitchFamily="18" charset="0"/>
                <a:ea typeface="隶书" panose="02010509060101010101" pitchFamily="49" charset="-122"/>
              </a:rPr>
              <a:t>heap[j+1] ) j++</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让</a:t>
            </a:r>
            <a:r>
              <a:rPr lang="en-US" altLang="zh-CN" sz="1400" dirty="0">
                <a:solidFill>
                  <a:schemeClr val="tx2"/>
                </a:solidFill>
                <a:latin typeface="Times New Roman" panose="02020603050405020304" pitchFamily="18" charset="0"/>
                <a:ea typeface="隶书" panose="02010509060101010101" pitchFamily="49" charset="-122"/>
              </a:rPr>
              <a:t>j</a:t>
            </a:r>
            <a:r>
              <a:rPr lang="zh-CN" altLang="en-US" sz="1400" dirty="0">
                <a:solidFill>
                  <a:schemeClr val="tx2"/>
                </a:solidFill>
                <a:latin typeface="Times New Roman" panose="02020603050405020304" pitchFamily="18" charset="0"/>
                <a:ea typeface="隶书" panose="02010509060101010101" pitchFamily="49" charset="-122"/>
              </a:rPr>
              <a:t>指向两子女中的小者</a:t>
            </a:r>
            <a:endParaRPr lang="en-US" altLang="zh-CN" sz="1400" dirty="0">
              <a:solidFill>
                <a:schemeClr val="tx2"/>
              </a:solidFill>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if </a:t>
            </a:r>
            <a:r>
              <a:rPr lang="en-US" altLang="zh-CN" sz="1400" b="0" dirty="0">
                <a:latin typeface="Times New Roman" panose="02020603050405020304" pitchFamily="18" charset="0"/>
                <a:ea typeface="隶书" panose="02010509060101010101" pitchFamily="49" charset="-122"/>
              </a:rPr>
              <a:t>( temp</a:t>
            </a:r>
            <a:r>
              <a:rPr lang="en-US" altLang="zh-CN" sz="1400" dirty="0">
                <a:latin typeface="Times New Roman" panose="02020603050405020304" pitchFamily="18" charset="0"/>
                <a:ea typeface="隶书" panose="02010509060101010101" pitchFamily="49" charset="-122"/>
              </a:rPr>
              <a:t> &lt;= </a:t>
            </a:r>
            <a:r>
              <a:rPr lang="en-US" altLang="zh-CN" sz="1400" b="0" dirty="0">
                <a:latin typeface="Times New Roman" panose="02020603050405020304" pitchFamily="18" charset="0"/>
                <a:ea typeface="隶书" panose="02010509060101010101" pitchFamily="49" charset="-122"/>
              </a:rPr>
              <a:t>heap[j] )</a:t>
            </a:r>
            <a:r>
              <a:rPr lang="en-US" altLang="zh-CN" sz="1400" dirty="0">
                <a:latin typeface="Times New Roman" panose="02020603050405020304" pitchFamily="18" charset="0"/>
                <a:ea typeface="隶书" panose="02010509060101010101" pitchFamily="49" charset="-122"/>
              </a:rPr>
              <a:t> break;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小则不做调整</a:t>
            </a:r>
          </a:p>
          <a:p>
            <a:pPr>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else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否则小者上移</a:t>
            </a:r>
            <a:r>
              <a:rPr lang="en-US" altLang="zh-CN" sz="1400" dirty="0">
                <a:solidFill>
                  <a:schemeClr val="tx2"/>
                </a:solidFill>
                <a:latin typeface="Times New Roman" panose="02020603050405020304" pitchFamily="18" charset="0"/>
                <a:ea typeface="隶书" panose="02010509060101010101" pitchFamily="49" charset="-122"/>
              </a:rPr>
              <a:t>, </a:t>
            </a:r>
            <a:r>
              <a:rPr lang="en-US" altLang="zh-CN" sz="1400" dirty="0" err="1">
                <a:solidFill>
                  <a:schemeClr val="tx2"/>
                </a:solidFill>
                <a:latin typeface="Times New Roman" panose="02020603050405020304" pitchFamily="18" charset="0"/>
                <a:ea typeface="隶书" panose="02010509060101010101" pitchFamily="49" charset="-122"/>
              </a:rPr>
              <a:t>i</a:t>
            </a:r>
            <a:r>
              <a:rPr lang="en-US" altLang="zh-CN" sz="1400" dirty="0">
                <a:solidFill>
                  <a:schemeClr val="tx2"/>
                </a:solidFill>
                <a:latin typeface="Times New Roman" panose="02020603050405020304" pitchFamily="18" charset="0"/>
                <a:ea typeface="隶书" panose="02010509060101010101" pitchFamily="49" charset="-122"/>
              </a:rPr>
              <a:t>, j</a:t>
            </a:r>
            <a:r>
              <a:rPr lang="zh-CN" altLang="en-US" sz="1400" dirty="0">
                <a:solidFill>
                  <a:schemeClr val="tx2"/>
                </a:solidFill>
                <a:latin typeface="Times New Roman" panose="02020603050405020304" pitchFamily="18" charset="0"/>
                <a:ea typeface="隶书" panose="02010509060101010101" pitchFamily="49" charset="-122"/>
              </a:rPr>
              <a:t>下降</a:t>
            </a:r>
          </a:p>
          <a:p>
            <a:pPr>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			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heap[j]</a:t>
            </a: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j</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j = 2*j+1</a:t>
            </a:r>
            <a:r>
              <a:rPr lang="en-US" altLang="zh-CN" sz="14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dirty="0" smtClean="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temp</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回放</a:t>
            </a:r>
            <a:r>
              <a:rPr lang="en-US" altLang="zh-CN" sz="1400" dirty="0">
                <a:solidFill>
                  <a:schemeClr val="tx2"/>
                </a:solidFill>
                <a:latin typeface="Times New Roman" panose="02020603050405020304" pitchFamily="18" charset="0"/>
                <a:ea typeface="隶书" panose="02010509060101010101" pitchFamily="49" charset="-122"/>
              </a:rPr>
              <a:t>temp</a:t>
            </a:r>
            <a:endParaRPr lang="zh-CN" altLang="en-US" sz="140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a:t>
            </a:r>
            <a:endParaRPr lang="zh-CN" altLang="en-US" sz="1400" b="0" dirty="0">
              <a:solidFill>
                <a:schemeClr val="tx2"/>
              </a:solidFill>
              <a:latin typeface="Times New Roman" panose="02020603050405020304" pitchFamily="18" charset="0"/>
              <a:ea typeface="隶书" panose="02010509060101010101" pitchFamily="49" charset="-122"/>
            </a:endParaRPr>
          </a:p>
        </p:txBody>
      </p:sp>
      <p:sp>
        <p:nvSpPr>
          <p:cNvPr id="60" name="矩形标注 59"/>
          <p:cNvSpPr/>
          <p:nvPr/>
        </p:nvSpPr>
        <p:spPr>
          <a:xfrm>
            <a:off x="4098804" y="5900750"/>
            <a:ext cx="4081462" cy="939882"/>
          </a:xfrm>
          <a:prstGeom prst="wedgeRectCallout">
            <a:avLst>
              <a:gd name="adj1" fmla="val -38554"/>
              <a:gd name="adj2" fmla="val -15071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t>作业</a:t>
            </a:r>
            <a:r>
              <a:rPr lang="en-US" altLang="zh-CN" sz="1600" dirty="0"/>
              <a:t>5</a:t>
            </a:r>
            <a:r>
              <a:rPr lang="zh-CN" altLang="en-US" sz="1600" dirty="0"/>
              <a:t>：画出此树建立最大堆的过程</a:t>
            </a:r>
          </a:p>
        </p:txBody>
      </p:sp>
      <p:pic>
        <p:nvPicPr>
          <p:cNvPr id="61" name="图片 6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89914" y="5549171"/>
            <a:ext cx="115887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文本框 61"/>
          <p:cNvSpPr txBox="1"/>
          <p:nvPr/>
        </p:nvSpPr>
        <p:spPr>
          <a:xfrm>
            <a:off x="4187698" y="2255264"/>
            <a:ext cx="311304" cy="369332"/>
          </a:xfrm>
          <a:prstGeom prst="rect">
            <a:avLst/>
          </a:prstGeom>
          <a:noFill/>
        </p:spPr>
        <p:txBody>
          <a:bodyPr wrap="none" rtlCol="0">
            <a:spAutoFit/>
          </a:bodyPr>
          <a:lstStyle/>
          <a:p>
            <a:r>
              <a:rPr lang="en-US" altLang="zh-CN" sz="1800" b="0" dirty="0" smtClean="0"/>
              <a:t>0</a:t>
            </a:r>
            <a:endParaRPr lang="zh-CN" altLang="en-US" sz="1800" b="0" dirty="0" smtClean="0"/>
          </a:p>
        </p:txBody>
      </p:sp>
      <p:sp>
        <p:nvSpPr>
          <p:cNvPr id="63" name="文本框 62"/>
          <p:cNvSpPr txBox="1"/>
          <p:nvPr/>
        </p:nvSpPr>
        <p:spPr>
          <a:xfrm>
            <a:off x="3534339" y="3086976"/>
            <a:ext cx="311304" cy="369332"/>
          </a:xfrm>
          <a:prstGeom prst="rect">
            <a:avLst/>
          </a:prstGeom>
          <a:noFill/>
        </p:spPr>
        <p:txBody>
          <a:bodyPr wrap="none" rtlCol="0">
            <a:spAutoFit/>
          </a:bodyPr>
          <a:lstStyle/>
          <a:p>
            <a:r>
              <a:rPr lang="en-US" altLang="zh-CN" sz="1800" b="0" dirty="0" smtClean="0"/>
              <a:t>1</a:t>
            </a:r>
            <a:endParaRPr lang="zh-CN" altLang="en-US" sz="1800" b="0" dirty="0" smtClean="0"/>
          </a:p>
        </p:txBody>
      </p:sp>
      <p:sp>
        <p:nvSpPr>
          <p:cNvPr id="64" name="文本框 63"/>
          <p:cNvSpPr txBox="1"/>
          <p:nvPr/>
        </p:nvSpPr>
        <p:spPr>
          <a:xfrm>
            <a:off x="4802188" y="3074949"/>
            <a:ext cx="311304" cy="369332"/>
          </a:xfrm>
          <a:prstGeom prst="rect">
            <a:avLst/>
          </a:prstGeom>
          <a:noFill/>
        </p:spPr>
        <p:txBody>
          <a:bodyPr wrap="none" rtlCol="0">
            <a:spAutoFit/>
          </a:bodyPr>
          <a:lstStyle/>
          <a:p>
            <a:r>
              <a:rPr lang="en-US" altLang="zh-CN" sz="1800" b="0" dirty="0" smtClean="0"/>
              <a:t>2</a:t>
            </a:r>
            <a:endParaRPr lang="zh-CN" altLang="en-US" sz="1800" b="0" dirty="0" smtClean="0"/>
          </a:p>
        </p:txBody>
      </p:sp>
      <p:sp>
        <p:nvSpPr>
          <p:cNvPr id="65" name="文本框 64"/>
          <p:cNvSpPr txBox="1"/>
          <p:nvPr/>
        </p:nvSpPr>
        <p:spPr>
          <a:xfrm>
            <a:off x="3045078" y="3988361"/>
            <a:ext cx="311304" cy="369332"/>
          </a:xfrm>
          <a:prstGeom prst="rect">
            <a:avLst/>
          </a:prstGeom>
          <a:noFill/>
        </p:spPr>
        <p:txBody>
          <a:bodyPr wrap="none" rtlCol="0">
            <a:spAutoFit/>
          </a:bodyPr>
          <a:lstStyle/>
          <a:p>
            <a:r>
              <a:rPr lang="en-US" altLang="zh-CN" sz="1800" b="0" dirty="0" smtClean="0"/>
              <a:t>3</a:t>
            </a:r>
            <a:endParaRPr lang="zh-CN" altLang="en-US" sz="1800" b="0" dirty="0" smtClean="0"/>
          </a:p>
        </p:txBody>
      </p:sp>
      <p:sp>
        <p:nvSpPr>
          <p:cNvPr id="66" name="文本框 65"/>
          <p:cNvSpPr txBox="1"/>
          <p:nvPr/>
        </p:nvSpPr>
        <p:spPr>
          <a:xfrm>
            <a:off x="3824057" y="4001722"/>
            <a:ext cx="311304" cy="369332"/>
          </a:xfrm>
          <a:prstGeom prst="rect">
            <a:avLst/>
          </a:prstGeom>
          <a:noFill/>
        </p:spPr>
        <p:txBody>
          <a:bodyPr wrap="none" rtlCol="0">
            <a:spAutoFit/>
          </a:bodyPr>
          <a:lstStyle/>
          <a:p>
            <a:r>
              <a:rPr lang="en-US" altLang="zh-CN" sz="1800" b="0" dirty="0" smtClean="0"/>
              <a:t>4</a:t>
            </a:r>
            <a:endParaRPr lang="zh-CN" altLang="en-US" sz="1800" b="0" dirty="0" smtClean="0"/>
          </a:p>
        </p:txBody>
      </p:sp>
      <p:sp>
        <p:nvSpPr>
          <p:cNvPr id="67" name="文本框 66"/>
          <p:cNvSpPr txBox="1"/>
          <p:nvPr/>
        </p:nvSpPr>
        <p:spPr>
          <a:xfrm>
            <a:off x="4459057" y="4001722"/>
            <a:ext cx="311304" cy="369332"/>
          </a:xfrm>
          <a:prstGeom prst="rect">
            <a:avLst/>
          </a:prstGeom>
          <a:noFill/>
        </p:spPr>
        <p:txBody>
          <a:bodyPr wrap="none" rtlCol="0">
            <a:spAutoFit/>
          </a:bodyPr>
          <a:lstStyle/>
          <a:p>
            <a:r>
              <a:rPr lang="en-US" altLang="zh-CN" sz="1800" b="0" dirty="0" smtClean="0"/>
              <a:t>5</a:t>
            </a:r>
            <a:endParaRPr lang="zh-CN" altLang="en-US" sz="1800" b="0" dirty="0" smtClean="0"/>
          </a:p>
        </p:txBody>
      </p:sp>
      <p:sp>
        <p:nvSpPr>
          <p:cNvPr id="68" name="文本框 67"/>
          <p:cNvSpPr txBox="1"/>
          <p:nvPr/>
        </p:nvSpPr>
        <p:spPr>
          <a:xfrm>
            <a:off x="5271857" y="4001722"/>
            <a:ext cx="311304" cy="369332"/>
          </a:xfrm>
          <a:prstGeom prst="rect">
            <a:avLst/>
          </a:prstGeom>
          <a:noFill/>
        </p:spPr>
        <p:txBody>
          <a:bodyPr wrap="none" rtlCol="0">
            <a:spAutoFit/>
          </a:bodyPr>
          <a:lstStyle/>
          <a:p>
            <a:r>
              <a:rPr lang="en-US" altLang="zh-CN" sz="1800" b="0" dirty="0" smtClean="0"/>
              <a:t>6</a:t>
            </a:r>
            <a:endParaRPr lang="zh-CN" altLang="en-US" sz="1800" b="0" dirty="0" smtClean="0"/>
          </a:p>
        </p:txBody>
      </p:sp>
      <p:sp>
        <p:nvSpPr>
          <p:cNvPr id="69" name="文本框 68"/>
          <p:cNvSpPr txBox="1"/>
          <p:nvPr/>
        </p:nvSpPr>
        <p:spPr>
          <a:xfrm>
            <a:off x="2459104" y="4920957"/>
            <a:ext cx="311304" cy="369332"/>
          </a:xfrm>
          <a:prstGeom prst="rect">
            <a:avLst/>
          </a:prstGeom>
          <a:noFill/>
        </p:spPr>
        <p:txBody>
          <a:bodyPr wrap="none" rtlCol="0">
            <a:spAutoFit/>
          </a:bodyPr>
          <a:lstStyle/>
          <a:p>
            <a:r>
              <a:rPr lang="en-US" altLang="zh-CN" sz="1800" b="0" dirty="0" smtClean="0"/>
              <a:t>7</a:t>
            </a:r>
            <a:endParaRPr lang="zh-CN" altLang="en-US" sz="1800" b="0" dirty="0" smtClean="0"/>
          </a:p>
        </p:txBody>
      </p:sp>
      <p:sp>
        <p:nvSpPr>
          <p:cNvPr id="70" name="文本框 69"/>
          <p:cNvSpPr txBox="1"/>
          <p:nvPr/>
        </p:nvSpPr>
        <p:spPr>
          <a:xfrm>
            <a:off x="7896602" y="2276872"/>
            <a:ext cx="311304" cy="369332"/>
          </a:xfrm>
          <a:prstGeom prst="rect">
            <a:avLst/>
          </a:prstGeom>
          <a:noFill/>
        </p:spPr>
        <p:txBody>
          <a:bodyPr wrap="none" rtlCol="0">
            <a:spAutoFit/>
          </a:bodyPr>
          <a:lstStyle/>
          <a:p>
            <a:r>
              <a:rPr lang="en-US" altLang="zh-CN" sz="1800" b="0" dirty="0" smtClean="0"/>
              <a:t>0</a:t>
            </a:r>
            <a:endParaRPr lang="zh-CN" altLang="en-US" sz="1800" b="0" dirty="0" smtClean="0"/>
          </a:p>
        </p:txBody>
      </p:sp>
      <p:sp>
        <p:nvSpPr>
          <p:cNvPr id="71" name="文本框 70"/>
          <p:cNvSpPr txBox="1"/>
          <p:nvPr/>
        </p:nvSpPr>
        <p:spPr>
          <a:xfrm>
            <a:off x="7243243" y="3108584"/>
            <a:ext cx="311304" cy="369332"/>
          </a:xfrm>
          <a:prstGeom prst="rect">
            <a:avLst/>
          </a:prstGeom>
          <a:noFill/>
        </p:spPr>
        <p:txBody>
          <a:bodyPr wrap="none" rtlCol="0">
            <a:spAutoFit/>
          </a:bodyPr>
          <a:lstStyle/>
          <a:p>
            <a:r>
              <a:rPr lang="en-US" altLang="zh-CN" sz="1800" b="0" dirty="0" smtClean="0"/>
              <a:t>1</a:t>
            </a:r>
            <a:endParaRPr lang="zh-CN" altLang="en-US" sz="1800" b="0" dirty="0" smtClean="0"/>
          </a:p>
        </p:txBody>
      </p:sp>
      <p:sp>
        <p:nvSpPr>
          <p:cNvPr id="72" name="文本框 71"/>
          <p:cNvSpPr txBox="1"/>
          <p:nvPr/>
        </p:nvSpPr>
        <p:spPr>
          <a:xfrm>
            <a:off x="8511092" y="3096557"/>
            <a:ext cx="311304" cy="369332"/>
          </a:xfrm>
          <a:prstGeom prst="rect">
            <a:avLst/>
          </a:prstGeom>
          <a:noFill/>
        </p:spPr>
        <p:txBody>
          <a:bodyPr wrap="none" rtlCol="0">
            <a:spAutoFit/>
          </a:bodyPr>
          <a:lstStyle/>
          <a:p>
            <a:r>
              <a:rPr lang="en-US" altLang="zh-CN" sz="1800" b="0" dirty="0" smtClean="0"/>
              <a:t>2</a:t>
            </a:r>
            <a:endParaRPr lang="zh-CN" altLang="en-US" sz="1800" b="0" dirty="0" smtClean="0"/>
          </a:p>
        </p:txBody>
      </p:sp>
      <p:sp>
        <p:nvSpPr>
          <p:cNvPr id="73" name="文本框 72"/>
          <p:cNvSpPr txBox="1"/>
          <p:nvPr/>
        </p:nvSpPr>
        <p:spPr>
          <a:xfrm>
            <a:off x="6753982" y="4009969"/>
            <a:ext cx="311304" cy="369332"/>
          </a:xfrm>
          <a:prstGeom prst="rect">
            <a:avLst/>
          </a:prstGeom>
          <a:noFill/>
        </p:spPr>
        <p:txBody>
          <a:bodyPr wrap="none" rtlCol="0">
            <a:spAutoFit/>
          </a:bodyPr>
          <a:lstStyle/>
          <a:p>
            <a:r>
              <a:rPr lang="en-US" altLang="zh-CN" sz="1800" b="0" dirty="0" smtClean="0"/>
              <a:t>3</a:t>
            </a:r>
            <a:endParaRPr lang="zh-CN" altLang="en-US" sz="1800" b="0" dirty="0" smtClean="0"/>
          </a:p>
        </p:txBody>
      </p:sp>
      <p:sp>
        <p:nvSpPr>
          <p:cNvPr id="74" name="文本框 73"/>
          <p:cNvSpPr txBox="1"/>
          <p:nvPr/>
        </p:nvSpPr>
        <p:spPr>
          <a:xfrm>
            <a:off x="7532961" y="4023330"/>
            <a:ext cx="311304" cy="369332"/>
          </a:xfrm>
          <a:prstGeom prst="rect">
            <a:avLst/>
          </a:prstGeom>
          <a:noFill/>
        </p:spPr>
        <p:txBody>
          <a:bodyPr wrap="none" rtlCol="0">
            <a:spAutoFit/>
          </a:bodyPr>
          <a:lstStyle/>
          <a:p>
            <a:r>
              <a:rPr lang="en-US" altLang="zh-CN" sz="1800" b="0" dirty="0" smtClean="0"/>
              <a:t>4</a:t>
            </a:r>
            <a:endParaRPr lang="zh-CN" altLang="en-US" sz="1800" b="0" dirty="0" smtClean="0"/>
          </a:p>
        </p:txBody>
      </p:sp>
      <p:sp>
        <p:nvSpPr>
          <p:cNvPr id="75" name="文本框 74"/>
          <p:cNvSpPr txBox="1"/>
          <p:nvPr/>
        </p:nvSpPr>
        <p:spPr>
          <a:xfrm>
            <a:off x="8167961" y="4023330"/>
            <a:ext cx="311304" cy="369332"/>
          </a:xfrm>
          <a:prstGeom prst="rect">
            <a:avLst/>
          </a:prstGeom>
          <a:noFill/>
        </p:spPr>
        <p:txBody>
          <a:bodyPr wrap="none" rtlCol="0">
            <a:spAutoFit/>
          </a:bodyPr>
          <a:lstStyle/>
          <a:p>
            <a:r>
              <a:rPr lang="en-US" altLang="zh-CN" sz="1800" b="0" dirty="0" smtClean="0"/>
              <a:t>5</a:t>
            </a:r>
            <a:endParaRPr lang="zh-CN" altLang="en-US" sz="1800" b="0" dirty="0" smtClean="0"/>
          </a:p>
        </p:txBody>
      </p:sp>
      <p:sp>
        <p:nvSpPr>
          <p:cNvPr id="76" name="文本框 75"/>
          <p:cNvSpPr txBox="1"/>
          <p:nvPr/>
        </p:nvSpPr>
        <p:spPr>
          <a:xfrm>
            <a:off x="8980761" y="4023330"/>
            <a:ext cx="311304" cy="369332"/>
          </a:xfrm>
          <a:prstGeom prst="rect">
            <a:avLst/>
          </a:prstGeom>
          <a:noFill/>
        </p:spPr>
        <p:txBody>
          <a:bodyPr wrap="none" rtlCol="0">
            <a:spAutoFit/>
          </a:bodyPr>
          <a:lstStyle/>
          <a:p>
            <a:r>
              <a:rPr lang="en-US" altLang="zh-CN" sz="1800" b="0" dirty="0" smtClean="0"/>
              <a:t>6</a:t>
            </a:r>
            <a:endParaRPr lang="zh-CN" altLang="en-US" sz="1800" b="0" dirty="0" smtClean="0"/>
          </a:p>
        </p:txBody>
      </p:sp>
      <p:sp>
        <p:nvSpPr>
          <p:cNvPr id="77" name="文本框 76"/>
          <p:cNvSpPr txBox="1"/>
          <p:nvPr/>
        </p:nvSpPr>
        <p:spPr>
          <a:xfrm>
            <a:off x="6168008" y="4942565"/>
            <a:ext cx="311304" cy="369332"/>
          </a:xfrm>
          <a:prstGeom prst="rect">
            <a:avLst/>
          </a:prstGeom>
          <a:noFill/>
        </p:spPr>
        <p:txBody>
          <a:bodyPr wrap="none" rtlCol="0">
            <a:spAutoFit/>
          </a:bodyPr>
          <a:lstStyle/>
          <a:p>
            <a:r>
              <a:rPr lang="en-US" altLang="zh-CN" sz="1800" b="0" dirty="0" smtClean="0"/>
              <a:t>7</a:t>
            </a:r>
            <a:endParaRPr lang="zh-CN" altLang="en-US" sz="1800" b="0" dirty="0" smtClean="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barn(inVertical)">
                                      <p:cBhvr>
                                        <p:cTn id="7" dur="500"/>
                                        <p:tgtEl>
                                          <p:spTgt spid="6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barn(inVertical)">
                                      <p:cBhvr>
                                        <p:cTn id="1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idx="1"/>
          </p:nvPr>
        </p:nvSpPr>
        <p:spPr>
          <a:xfrm>
            <a:off x="767408" y="980728"/>
            <a:ext cx="10945216" cy="5616575"/>
          </a:xfrm>
        </p:spPr>
        <p:txBody>
          <a:bodyPr/>
          <a:lstStyle/>
          <a:p>
            <a:pPr>
              <a:lnSpc>
                <a:spcPct val="105000"/>
              </a:lnSpc>
              <a:spcBef>
                <a:spcPct val="5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兄弟</a:t>
            </a:r>
            <a:r>
              <a:rPr lang="zh-CN" altLang="en-US" sz="2400" b="1" dirty="0">
                <a:latin typeface="Times New Roman" panose="02020603050405020304" pitchFamily="18" charset="0"/>
                <a:ea typeface="仿宋_GB2312" pitchFamily="49" charset="-122"/>
              </a:rPr>
              <a:t>：同一结点的子女互称为兄弟。</a:t>
            </a:r>
          </a:p>
          <a:p>
            <a:pPr>
              <a:lnSpc>
                <a:spcPct val="105000"/>
              </a:lnSpc>
              <a:spcBef>
                <a:spcPct val="5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度</a:t>
            </a:r>
            <a:r>
              <a:rPr lang="zh-CN" altLang="en-US" sz="2400" b="1" dirty="0">
                <a:latin typeface="Times New Roman" panose="02020603050405020304" pitchFamily="18" charset="0"/>
                <a:ea typeface="仿宋_GB2312" pitchFamily="49" charset="-122"/>
              </a:rPr>
              <a:t>：结点的子女个数即为该结点的度；树中</a:t>
            </a:r>
            <a:r>
              <a:rPr lang="zh-CN" altLang="en-US" sz="2400" b="1" u="sng" dirty="0">
                <a:solidFill>
                  <a:srgbClr val="0000CC"/>
                </a:solidFill>
                <a:latin typeface="Times New Roman" panose="02020603050405020304" pitchFamily="18" charset="0"/>
                <a:ea typeface="仿宋_GB2312" pitchFamily="49" charset="-122"/>
              </a:rPr>
              <a:t>各个结点的度的最大</a:t>
            </a:r>
            <a:r>
              <a:rPr lang="zh-CN" altLang="en-US" sz="2400" b="1" dirty="0">
                <a:latin typeface="Times New Roman" panose="02020603050405020304" pitchFamily="18" charset="0"/>
                <a:ea typeface="仿宋_GB2312" pitchFamily="49" charset="-122"/>
              </a:rPr>
              <a:t>值称为</a:t>
            </a:r>
            <a:r>
              <a:rPr lang="zh-CN" altLang="en-US" sz="2400" b="1" dirty="0">
                <a:solidFill>
                  <a:schemeClr val="tx2"/>
                </a:solidFill>
                <a:latin typeface="Times New Roman" panose="02020603050405020304" pitchFamily="18" charset="0"/>
                <a:ea typeface="仿宋_GB2312" pitchFamily="49" charset="-122"/>
              </a:rPr>
              <a:t>树的度</a:t>
            </a:r>
            <a:r>
              <a:rPr lang="zh-CN" altLang="en-US" sz="2400" b="1" dirty="0">
                <a:latin typeface="Times New Roman" panose="02020603050405020304" pitchFamily="18" charset="0"/>
                <a:ea typeface="仿宋_GB2312" pitchFamily="49" charset="-122"/>
              </a:rPr>
              <a:t>。</a:t>
            </a:r>
          </a:p>
          <a:p>
            <a:pPr>
              <a:lnSpc>
                <a:spcPct val="105000"/>
              </a:lnSpc>
              <a:spcBef>
                <a:spcPct val="5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分支结点</a:t>
            </a:r>
            <a:r>
              <a:rPr lang="zh-CN" altLang="en-US" sz="2400" b="1" dirty="0">
                <a:latin typeface="Times New Roman" panose="02020603050405020304" pitchFamily="18" charset="0"/>
                <a:ea typeface="仿宋_GB2312" pitchFamily="49" charset="-122"/>
              </a:rPr>
              <a:t>：度不为</a:t>
            </a:r>
            <a:r>
              <a:rPr lang="en-US" altLang="zh-CN" sz="2400" b="1" dirty="0">
                <a:latin typeface="Times New Roman" panose="02020603050405020304" pitchFamily="18" charset="0"/>
                <a:ea typeface="仿宋_GB2312" pitchFamily="49" charset="-122"/>
              </a:rPr>
              <a:t>0</a:t>
            </a:r>
            <a:r>
              <a:rPr lang="zh-CN" altLang="en-US" sz="2400" b="1" dirty="0">
                <a:latin typeface="Times New Roman" panose="02020603050405020304" pitchFamily="18" charset="0"/>
                <a:ea typeface="仿宋_GB2312" pitchFamily="49" charset="-122"/>
              </a:rPr>
              <a:t>的结点即为分支结点，亦称为非终端结点。</a:t>
            </a:r>
          </a:p>
          <a:p>
            <a:pPr>
              <a:lnSpc>
                <a:spcPct val="105000"/>
              </a:lnSpc>
              <a:spcBef>
                <a:spcPct val="5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叶结点</a:t>
            </a:r>
            <a:r>
              <a:rPr lang="zh-CN" altLang="en-US" sz="2400" b="1" dirty="0">
                <a:latin typeface="Times New Roman" panose="02020603050405020304" pitchFamily="18" charset="0"/>
                <a:ea typeface="仿宋_GB2312" pitchFamily="49" charset="-122"/>
              </a:rPr>
              <a:t>：度为</a:t>
            </a:r>
            <a:r>
              <a:rPr lang="en-US" altLang="zh-CN" sz="2400" b="1" dirty="0">
                <a:latin typeface="Times New Roman" panose="02020603050405020304" pitchFamily="18" charset="0"/>
                <a:ea typeface="仿宋_GB2312" pitchFamily="49" charset="-122"/>
              </a:rPr>
              <a:t>0</a:t>
            </a:r>
            <a:r>
              <a:rPr lang="zh-CN" altLang="en-US" sz="2400" b="1" dirty="0">
                <a:latin typeface="Times New Roman" panose="02020603050405020304" pitchFamily="18" charset="0"/>
                <a:ea typeface="仿宋_GB2312" pitchFamily="49" charset="-122"/>
              </a:rPr>
              <a:t>的结点即为叶结点，亦称为终端结点。</a:t>
            </a:r>
          </a:p>
          <a:p>
            <a:pPr>
              <a:lnSpc>
                <a:spcPct val="105000"/>
              </a:lnSpc>
              <a:spcBef>
                <a:spcPct val="5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祖先</a:t>
            </a:r>
            <a:r>
              <a:rPr lang="zh-CN" altLang="en-US" sz="2400" b="1" dirty="0">
                <a:latin typeface="Times New Roman" panose="02020603050405020304" pitchFamily="18" charset="0"/>
                <a:ea typeface="仿宋_GB2312" pitchFamily="49" charset="-122"/>
              </a:rPr>
              <a:t>：某结点到根结点的路径上的各个结点都是该结点的祖先。</a:t>
            </a:r>
          </a:p>
          <a:p>
            <a:pPr>
              <a:lnSpc>
                <a:spcPct val="105000"/>
              </a:lnSpc>
              <a:spcBef>
                <a:spcPct val="5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子孙</a:t>
            </a:r>
            <a:r>
              <a:rPr lang="zh-CN" altLang="en-US" sz="2400" b="1" dirty="0">
                <a:latin typeface="Times New Roman" panose="02020603050405020304" pitchFamily="18" charset="0"/>
                <a:ea typeface="仿宋_GB2312" pitchFamily="49" charset="-122"/>
              </a:rPr>
              <a:t>：某结点的所有下属结点，都是该结点的子孙。</a:t>
            </a:r>
          </a:p>
        </p:txBody>
      </p:sp>
      <p:grpSp>
        <p:nvGrpSpPr>
          <p:cNvPr id="32771" name="Group 100"/>
          <p:cNvGrpSpPr>
            <a:grpSpLocks/>
          </p:cNvGrpSpPr>
          <p:nvPr/>
        </p:nvGrpSpPr>
        <p:grpSpPr bwMode="auto">
          <a:xfrm>
            <a:off x="2312989" y="3732213"/>
            <a:ext cx="7996237" cy="3082924"/>
            <a:chOff x="816" y="1592"/>
            <a:chExt cx="5037" cy="1942"/>
          </a:xfrm>
        </p:grpSpPr>
        <p:sp>
          <p:nvSpPr>
            <p:cNvPr id="32772" name="Line 2"/>
            <p:cNvSpPr>
              <a:spLocks noChangeShapeType="1"/>
            </p:cNvSpPr>
            <p:nvPr/>
          </p:nvSpPr>
          <p:spPr bwMode="auto">
            <a:xfrm>
              <a:off x="3129" y="2432"/>
              <a:ext cx="288" cy="33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3" name="Line 3"/>
            <p:cNvSpPr>
              <a:spLocks noChangeShapeType="1"/>
            </p:cNvSpPr>
            <p:nvPr/>
          </p:nvSpPr>
          <p:spPr bwMode="auto">
            <a:xfrm flipH="1">
              <a:off x="2653" y="2448"/>
              <a:ext cx="275" cy="30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4" name="Line 4"/>
            <p:cNvSpPr>
              <a:spLocks noChangeShapeType="1"/>
            </p:cNvSpPr>
            <p:nvPr/>
          </p:nvSpPr>
          <p:spPr bwMode="auto">
            <a:xfrm>
              <a:off x="3039" y="2496"/>
              <a:ext cx="0" cy="240"/>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5" name="Line 5"/>
            <p:cNvSpPr>
              <a:spLocks noChangeShapeType="1"/>
            </p:cNvSpPr>
            <p:nvPr/>
          </p:nvSpPr>
          <p:spPr bwMode="auto">
            <a:xfrm>
              <a:off x="2608" y="2976"/>
              <a:ext cx="0"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6" name="Line 6"/>
            <p:cNvSpPr>
              <a:spLocks noChangeShapeType="1"/>
            </p:cNvSpPr>
            <p:nvPr/>
          </p:nvSpPr>
          <p:spPr bwMode="auto">
            <a:xfrm>
              <a:off x="2304" y="1872"/>
              <a:ext cx="672"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7" name="Line 7"/>
            <p:cNvSpPr>
              <a:spLocks noChangeShapeType="1"/>
            </p:cNvSpPr>
            <p:nvPr/>
          </p:nvSpPr>
          <p:spPr bwMode="auto">
            <a:xfrm flipH="1">
              <a:off x="1488" y="1872"/>
              <a:ext cx="576"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8" name="Line 8"/>
            <p:cNvSpPr>
              <a:spLocks noChangeShapeType="1"/>
            </p:cNvSpPr>
            <p:nvPr/>
          </p:nvSpPr>
          <p:spPr bwMode="auto">
            <a:xfrm>
              <a:off x="2177" y="1920"/>
              <a:ext cx="0" cy="105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9" name="Line 9"/>
            <p:cNvSpPr>
              <a:spLocks noChangeShapeType="1"/>
            </p:cNvSpPr>
            <p:nvPr/>
          </p:nvSpPr>
          <p:spPr bwMode="auto">
            <a:xfrm>
              <a:off x="1519" y="2432"/>
              <a:ext cx="161" cy="35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0" name="Line 10"/>
            <p:cNvSpPr>
              <a:spLocks noChangeShapeType="1"/>
            </p:cNvSpPr>
            <p:nvPr/>
          </p:nvSpPr>
          <p:spPr bwMode="auto">
            <a:xfrm>
              <a:off x="1296" y="2976"/>
              <a:ext cx="144"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1" name="Line 11"/>
            <p:cNvSpPr>
              <a:spLocks noChangeShapeType="1"/>
            </p:cNvSpPr>
            <p:nvPr/>
          </p:nvSpPr>
          <p:spPr bwMode="auto">
            <a:xfrm flipH="1">
              <a:off x="930" y="2409"/>
              <a:ext cx="499" cy="97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2" name="Line 15"/>
            <p:cNvSpPr>
              <a:spLocks noChangeShapeType="1"/>
            </p:cNvSpPr>
            <p:nvPr/>
          </p:nvSpPr>
          <p:spPr bwMode="auto">
            <a:xfrm>
              <a:off x="2736" y="1776"/>
              <a:ext cx="1344"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3" name="Line 28"/>
            <p:cNvSpPr>
              <a:spLocks noChangeShapeType="1"/>
            </p:cNvSpPr>
            <p:nvPr/>
          </p:nvSpPr>
          <p:spPr bwMode="auto">
            <a:xfrm>
              <a:off x="3360" y="2304"/>
              <a:ext cx="720"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4" name="Line 29"/>
            <p:cNvSpPr>
              <a:spLocks noChangeShapeType="1"/>
            </p:cNvSpPr>
            <p:nvPr/>
          </p:nvSpPr>
          <p:spPr bwMode="auto">
            <a:xfrm>
              <a:off x="3696" y="2832"/>
              <a:ext cx="43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5" name="Line 30"/>
            <p:cNvSpPr>
              <a:spLocks noChangeShapeType="1"/>
            </p:cNvSpPr>
            <p:nvPr/>
          </p:nvSpPr>
          <p:spPr bwMode="auto">
            <a:xfrm>
              <a:off x="2928" y="3360"/>
              <a:ext cx="115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6" name="Text Box 31"/>
            <p:cNvSpPr txBox="1">
              <a:spLocks noChangeArrowheads="1"/>
            </p:cNvSpPr>
            <p:nvPr/>
          </p:nvSpPr>
          <p:spPr bwMode="auto">
            <a:xfrm>
              <a:off x="4077" y="1592"/>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1</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2787" name="Text Box 32"/>
            <p:cNvSpPr txBox="1">
              <a:spLocks noChangeArrowheads="1"/>
            </p:cNvSpPr>
            <p:nvPr/>
          </p:nvSpPr>
          <p:spPr bwMode="auto">
            <a:xfrm>
              <a:off x="4077" y="2110"/>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2</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2788" name="Text Box 33"/>
            <p:cNvSpPr txBox="1">
              <a:spLocks noChangeArrowheads="1"/>
            </p:cNvSpPr>
            <p:nvPr/>
          </p:nvSpPr>
          <p:spPr bwMode="auto">
            <a:xfrm>
              <a:off x="4057" y="3166"/>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4</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2789" name="Text Box 34"/>
            <p:cNvSpPr txBox="1">
              <a:spLocks noChangeArrowheads="1"/>
            </p:cNvSpPr>
            <p:nvPr/>
          </p:nvSpPr>
          <p:spPr bwMode="auto">
            <a:xfrm>
              <a:off x="4077" y="2638"/>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3</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2790" name="Text Box 35"/>
            <p:cNvSpPr txBox="1">
              <a:spLocks noChangeArrowheads="1"/>
            </p:cNvSpPr>
            <p:nvPr/>
          </p:nvSpPr>
          <p:spPr bwMode="auto">
            <a:xfrm>
              <a:off x="4558" y="2386"/>
              <a:ext cx="665"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800">
                  <a:latin typeface="Times New Roman" panose="02020603050405020304" pitchFamily="18" charset="0"/>
                </a:rPr>
                <a:t>depth</a:t>
              </a:r>
            </a:p>
            <a:p>
              <a:pPr algn="ctr">
                <a:lnSpc>
                  <a:spcPct val="80000"/>
                </a:lnSpc>
              </a:pPr>
              <a:r>
                <a:rPr lang="en-US" altLang="zh-CN" sz="2800">
                  <a:latin typeface="Times New Roman" panose="02020603050405020304" pitchFamily="18" charset="0"/>
                </a:rPr>
                <a:t>= 4</a:t>
              </a:r>
              <a:endParaRPr lang="en-US" altLang="zh-CN" sz="3200">
                <a:latin typeface="Times New Roman" panose="02020603050405020304" pitchFamily="18" charset="0"/>
              </a:endParaRPr>
            </a:p>
          </p:txBody>
        </p:sp>
        <p:sp>
          <p:nvSpPr>
            <p:cNvPr id="32791" name="Line 36"/>
            <p:cNvSpPr>
              <a:spLocks noChangeShapeType="1"/>
            </p:cNvSpPr>
            <p:nvPr/>
          </p:nvSpPr>
          <p:spPr bwMode="auto">
            <a:xfrm>
              <a:off x="4762" y="1680"/>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92" name="Line 37"/>
            <p:cNvSpPr>
              <a:spLocks noChangeShapeType="1"/>
            </p:cNvSpPr>
            <p:nvPr/>
          </p:nvSpPr>
          <p:spPr bwMode="auto">
            <a:xfrm flipV="1">
              <a:off x="4858" y="1680"/>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93" name="Line 38"/>
            <p:cNvSpPr>
              <a:spLocks noChangeShapeType="1"/>
            </p:cNvSpPr>
            <p:nvPr/>
          </p:nvSpPr>
          <p:spPr bwMode="auto">
            <a:xfrm>
              <a:off x="4770" y="3504"/>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94" name="Line 39"/>
            <p:cNvSpPr>
              <a:spLocks noChangeShapeType="1"/>
            </p:cNvSpPr>
            <p:nvPr/>
          </p:nvSpPr>
          <p:spPr bwMode="auto">
            <a:xfrm flipV="1">
              <a:off x="4858" y="2832"/>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2795" name="Group 53"/>
            <p:cNvGrpSpPr>
              <a:grpSpLocks/>
            </p:cNvGrpSpPr>
            <p:nvPr/>
          </p:nvGrpSpPr>
          <p:grpSpPr bwMode="auto">
            <a:xfrm>
              <a:off x="2880" y="2169"/>
              <a:ext cx="313" cy="327"/>
              <a:chOff x="2903" y="2169"/>
              <a:chExt cx="313" cy="327"/>
            </a:xfrm>
          </p:grpSpPr>
          <p:sp>
            <p:nvSpPr>
              <p:cNvPr id="32837" name="Oval 18"/>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38" name="Text Box 44"/>
              <p:cNvSpPr txBox="1">
                <a:spLocks noChangeArrowheads="1"/>
              </p:cNvSpPr>
              <p:nvPr/>
            </p:nvSpPr>
            <p:spPr bwMode="auto">
              <a:xfrm>
                <a:off x="2928" y="2169"/>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D</a:t>
                </a:r>
                <a:endParaRPr lang="en-US" altLang="zh-CN" sz="2400">
                  <a:latin typeface="Times New Roman" panose="02020603050405020304" pitchFamily="18" charset="0"/>
                </a:endParaRPr>
              </a:p>
            </p:txBody>
          </p:sp>
        </p:grpSp>
        <p:grpSp>
          <p:nvGrpSpPr>
            <p:cNvPr id="32796" name="Group 57"/>
            <p:cNvGrpSpPr>
              <a:grpSpLocks/>
            </p:cNvGrpSpPr>
            <p:nvPr/>
          </p:nvGrpSpPr>
          <p:grpSpPr bwMode="auto">
            <a:xfrm>
              <a:off x="2041" y="1616"/>
              <a:ext cx="313" cy="349"/>
              <a:chOff x="2041" y="1616"/>
              <a:chExt cx="313" cy="349"/>
            </a:xfrm>
          </p:grpSpPr>
          <p:sp>
            <p:nvSpPr>
              <p:cNvPr id="32835" name="Oval 55"/>
              <p:cNvSpPr>
                <a:spLocks noChangeArrowheads="1"/>
              </p:cNvSpPr>
              <p:nvPr/>
            </p:nvSpPr>
            <p:spPr bwMode="auto">
              <a:xfrm>
                <a:off x="2041" y="1652"/>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36" name="Text Box 56"/>
              <p:cNvSpPr txBox="1">
                <a:spLocks noChangeArrowheads="1"/>
              </p:cNvSpPr>
              <p:nvPr/>
            </p:nvSpPr>
            <p:spPr bwMode="auto">
              <a:xfrm>
                <a:off x="2066" y="1616"/>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A</a:t>
                </a:r>
                <a:endParaRPr lang="en-US" altLang="zh-CN" sz="2400">
                  <a:latin typeface="Times New Roman" panose="02020603050405020304" pitchFamily="18" charset="0"/>
                </a:endParaRPr>
              </a:p>
            </p:txBody>
          </p:sp>
        </p:grpSp>
        <p:grpSp>
          <p:nvGrpSpPr>
            <p:cNvPr id="32797" name="Group 59"/>
            <p:cNvGrpSpPr>
              <a:grpSpLocks/>
            </p:cNvGrpSpPr>
            <p:nvPr/>
          </p:nvGrpSpPr>
          <p:grpSpPr bwMode="auto">
            <a:xfrm>
              <a:off x="2023" y="2173"/>
              <a:ext cx="313" cy="327"/>
              <a:chOff x="2903" y="2169"/>
              <a:chExt cx="313" cy="327"/>
            </a:xfrm>
          </p:grpSpPr>
          <p:sp>
            <p:nvSpPr>
              <p:cNvPr id="32833" name="Oval 60"/>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34" name="Text Box 61"/>
              <p:cNvSpPr txBox="1">
                <a:spLocks noChangeArrowheads="1"/>
              </p:cNvSpPr>
              <p:nvPr/>
            </p:nvSpPr>
            <p:spPr bwMode="auto">
              <a:xfrm>
                <a:off x="2928" y="2169"/>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C</a:t>
                </a:r>
                <a:endParaRPr lang="en-US" altLang="zh-CN" sz="2400">
                  <a:latin typeface="Times New Roman" panose="02020603050405020304" pitchFamily="18" charset="0"/>
                </a:endParaRPr>
              </a:p>
            </p:txBody>
          </p:sp>
        </p:grpSp>
        <p:grpSp>
          <p:nvGrpSpPr>
            <p:cNvPr id="32798" name="Group 65"/>
            <p:cNvGrpSpPr>
              <a:grpSpLocks/>
            </p:cNvGrpSpPr>
            <p:nvPr/>
          </p:nvGrpSpPr>
          <p:grpSpPr bwMode="auto">
            <a:xfrm>
              <a:off x="1315" y="2173"/>
              <a:ext cx="313" cy="327"/>
              <a:chOff x="1315" y="2173"/>
              <a:chExt cx="313" cy="327"/>
            </a:xfrm>
          </p:grpSpPr>
          <p:sp>
            <p:nvSpPr>
              <p:cNvPr id="32831" name="Oval 6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32" name="Text Box 64"/>
              <p:cNvSpPr txBox="1">
                <a:spLocks noChangeArrowheads="1"/>
              </p:cNvSpPr>
              <p:nvPr/>
            </p:nvSpPr>
            <p:spPr bwMode="auto">
              <a:xfrm>
                <a:off x="1338" y="2173"/>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B</a:t>
                </a:r>
                <a:endParaRPr lang="en-US" altLang="zh-CN" sz="2400">
                  <a:latin typeface="Times New Roman" panose="02020603050405020304" pitchFamily="18" charset="0"/>
                </a:endParaRPr>
              </a:p>
            </p:txBody>
          </p:sp>
        </p:grpSp>
        <p:grpSp>
          <p:nvGrpSpPr>
            <p:cNvPr id="32799" name="Group 66"/>
            <p:cNvGrpSpPr>
              <a:grpSpLocks/>
            </p:cNvGrpSpPr>
            <p:nvPr/>
          </p:nvGrpSpPr>
          <p:grpSpPr bwMode="auto">
            <a:xfrm>
              <a:off x="2885" y="2682"/>
              <a:ext cx="313" cy="327"/>
              <a:chOff x="1315" y="2173"/>
              <a:chExt cx="313" cy="327"/>
            </a:xfrm>
          </p:grpSpPr>
          <p:sp>
            <p:nvSpPr>
              <p:cNvPr id="32829" name="Oval 67"/>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30" name="Text Box 68"/>
              <p:cNvSpPr txBox="1">
                <a:spLocks noChangeArrowheads="1"/>
              </p:cNvSpPr>
              <p:nvPr/>
            </p:nvSpPr>
            <p:spPr bwMode="auto">
              <a:xfrm>
                <a:off x="1369" y="2173"/>
                <a:ext cx="203"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I</a:t>
                </a:r>
                <a:endParaRPr lang="en-US" altLang="zh-CN" sz="2400">
                  <a:latin typeface="Times New Roman" panose="02020603050405020304" pitchFamily="18" charset="0"/>
                </a:endParaRPr>
              </a:p>
            </p:txBody>
          </p:sp>
        </p:grpSp>
        <p:grpSp>
          <p:nvGrpSpPr>
            <p:cNvPr id="32800" name="Group 69"/>
            <p:cNvGrpSpPr>
              <a:grpSpLocks/>
            </p:cNvGrpSpPr>
            <p:nvPr/>
          </p:nvGrpSpPr>
          <p:grpSpPr bwMode="auto">
            <a:xfrm>
              <a:off x="3315" y="2682"/>
              <a:ext cx="313" cy="327"/>
              <a:chOff x="1315" y="2173"/>
              <a:chExt cx="313" cy="327"/>
            </a:xfrm>
          </p:grpSpPr>
          <p:sp>
            <p:nvSpPr>
              <p:cNvPr id="32827" name="Oval 70"/>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28" name="Text Box 71"/>
              <p:cNvSpPr txBox="1">
                <a:spLocks noChangeArrowheads="1"/>
              </p:cNvSpPr>
              <p:nvPr/>
            </p:nvSpPr>
            <p:spPr bwMode="auto">
              <a:xfrm>
                <a:off x="1357" y="2173"/>
                <a:ext cx="22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J</a:t>
                </a:r>
                <a:endParaRPr lang="en-US" altLang="zh-CN" sz="2400">
                  <a:latin typeface="Times New Roman" panose="02020603050405020304" pitchFamily="18" charset="0"/>
                </a:endParaRPr>
              </a:p>
            </p:txBody>
          </p:sp>
        </p:grpSp>
        <p:grpSp>
          <p:nvGrpSpPr>
            <p:cNvPr id="32801" name="Group 72"/>
            <p:cNvGrpSpPr>
              <a:grpSpLocks/>
            </p:cNvGrpSpPr>
            <p:nvPr/>
          </p:nvGrpSpPr>
          <p:grpSpPr bwMode="auto">
            <a:xfrm>
              <a:off x="2454" y="2682"/>
              <a:ext cx="313" cy="327"/>
              <a:chOff x="1315" y="2173"/>
              <a:chExt cx="313" cy="327"/>
            </a:xfrm>
          </p:grpSpPr>
          <p:sp>
            <p:nvSpPr>
              <p:cNvPr id="32825" name="Oval 7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26" name="Text Box 74"/>
              <p:cNvSpPr txBox="1">
                <a:spLocks noChangeArrowheads="1"/>
              </p:cNvSpPr>
              <p:nvPr/>
            </p:nvSpPr>
            <p:spPr bwMode="auto">
              <a:xfrm>
                <a:off x="1326" y="2173"/>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H</a:t>
                </a:r>
                <a:endParaRPr lang="en-US" altLang="zh-CN" sz="2400">
                  <a:latin typeface="Times New Roman" panose="02020603050405020304" pitchFamily="18" charset="0"/>
                </a:endParaRPr>
              </a:p>
            </p:txBody>
          </p:sp>
        </p:grpSp>
        <p:grpSp>
          <p:nvGrpSpPr>
            <p:cNvPr id="32802" name="Group 78"/>
            <p:cNvGrpSpPr>
              <a:grpSpLocks/>
            </p:cNvGrpSpPr>
            <p:nvPr/>
          </p:nvGrpSpPr>
          <p:grpSpPr bwMode="auto">
            <a:xfrm>
              <a:off x="2023" y="2672"/>
              <a:ext cx="313" cy="337"/>
              <a:chOff x="2023" y="2672"/>
              <a:chExt cx="313" cy="337"/>
            </a:xfrm>
          </p:grpSpPr>
          <p:sp>
            <p:nvSpPr>
              <p:cNvPr id="32823" name="Oval 76"/>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24" name="Text Box 77"/>
              <p:cNvSpPr txBox="1">
                <a:spLocks noChangeArrowheads="1"/>
              </p:cNvSpPr>
              <p:nvPr/>
            </p:nvSpPr>
            <p:spPr bwMode="auto">
              <a:xfrm>
                <a:off x="2034" y="2672"/>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G</a:t>
                </a:r>
                <a:endParaRPr lang="en-US" altLang="zh-CN" sz="2400">
                  <a:latin typeface="Times New Roman" panose="02020603050405020304" pitchFamily="18" charset="0"/>
                </a:endParaRPr>
              </a:p>
            </p:txBody>
          </p:sp>
        </p:grpSp>
        <p:grpSp>
          <p:nvGrpSpPr>
            <p:cNvPr id="32803" name="Group 79"/>
            <p:cNvGrpSpPr>
              <a:grpSpLocks/>
            </p:cNvGrpSpPr>
            <p:nvPr/>
          </p:nvGrpSpPr>
          <p:grpSpPr bwMode="auto">
            <a:xfrm>
              <a:off x="1546" y="2662"/>
              <a:ext cx="313" cy="337"/>
              <a:chOff x="2023" y="2672"/>
              <a:chExt cx="313" cy="337"/>
            </a:xfrm>
          </p:grpSpPr>
          <p:sp>
            <p:nvSpPr>
              <p:cNvPr id="32821" name="Oval 80"/>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22" name="Text Box 81"/>
              <p:cNvSpPr txBox="1">
                <a:spLocks noChangeArrowheads="1"/>
              </p:cNvSpPr>
              <p:nvPr/>
            </p:nvSpPr>
            <p:spPr bwMode="auto">
              <a:xfrm>
                <a:off x="2052" y="2672"/>
                <a:ext cx="253"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F</a:t>
                </a:r>
                <a:endParaRPr lang="en-US" altLang="zh-CN" sz="2400">
                  <a:latin typeface="Times New Roman" panose="02020603050405020304" pitchFamily="18" charset="0"/>
                </a:endParaRPr>
              </a:p>
            </p:txBody>
          </p:sp>
        </p:grpSp>
        <p:grpSp>
          <p:nvGrpSpPr>
            <p:cNvPr id="32804" name="Group 85"/>
            <p:cNvGrpSpPr>
              <a:grpSpLocks/>
            </p:cNvGrpSpPr>
            <p:nvPr/>
          </p:nvGrpSpPr>
          <p:grpSpPr bwMode="auto">
            <a:xfrm>
              <a:off x="1066" y="2659"/>
              <a:ext cx="313" cy="337"/>
              <a:chOff x="1066" y="2659"/>
              <a:chExt cx="313" cy="337"/>
            </a:xfrm>
          </p:grpSpPr>
          <p:sp>
            <p:nvSpPr>
              <p:cNvPr id="32819" name="Oval 83"/>
              <p:cNvSpPr>
                <a:spLocks noChangeArrowheads="1"/>
              </p:cNvSpPr>
              <p:nvPr/>
            </p:nvSpPr>
            <p:spPr bwMode="auto">
              <a:xfrm>
                <a:off x="1066" y="26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20" name="Text Box 84"/>
              <p:cNvSpPr txBox="1">
                <a:spLocks noChangeArrowheads="1"/>
              </p:cNvSpPr>
              <p:nvPr/>
            </p:nvSpPr>
            <p:spPr bwMode="auto">
              <a:xfrm>
                <a:off x="1095" y="2659"/>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E</a:t>
                </a:r>
                <a:endParaRPr lang="en-US" altLang="zh-CN" sz="2400">
                  <a:latin typeface="Times New Roman" panose="02020603050405020304" pitchFamily="18" charset="0"/>
                </a:endParaRPr>
              </a:p>
            </p:txBody>
          </p:sp>
        </p:grpSp>
        <p:grpSp>
          <p:nvGrpSpPr>
            <p:cNvPr id="32805" name="Group 86"/>
            <p:cNvGrpSpPr>
              <a:grpSpLocks/>
            </p:cNvGrpSpPr>
            <p:nvPr/>
          </p:nvGrpSpPr>
          <p:grpSpPr bwMode="auto">
            <a:xfrm>
              <a:off x="2447" y="3203"/>
              <a:ext cx="327" cy="327"/>
              <a:chOff x="1308" y="2173"/>
              <a:chExt cx="327" cy="327"/>
            </a:xfrm>
          </p:grpSpPr>
          <p:sp>
            <p:nvSpPr>
              <p:cNvPr id="32817" name="Oval 87"/>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18" name="Text Box 88"/>
              <p:cNvSpPr txBox="1">
                <a:spLocks noChangeArrowheads="1"/>
              </p:cNvSpPr>
              <p:nvPr/>
            </p:nvSpPr>
            <p:spPr bwMode="auto">
              <a:xfrm>
                <a:off x="1308" y="2173"/>
                <a:ext cx="327"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M</a:t>
                </a:r>
                <a:endParaRPr lang="en-US" altLang="zh-CN" sz="2400">
                  <a:latin typeface="Times New Roman" panose="02020603050405020304" pitchFamily="18" charset="0"/>
                </a:endParaRPr>
              </a:p>
            </p:txBody>
          </p:sp>
        </p:grpSp>
        <p:grpSp>
          <p:nvGrpSpPr>
            <p:cNvPr id="32806" name="Group 89"/>
            <p:cNvGrpSpPr>
              <a:grpSpLocks/>
            </p:cNvGrpSpPr>
            <p:nvPr/>
          </p:nvGrpSpPr>
          <p:grpSpPr bwMode="auto">
            <a:xfrm>
              <a:off x="1315" y="3203"/>
              <a:ext cx="313" cy="327"/>
              <a:chOff x="1315" y="2173"/>
              <a:chExt cx="313" cy="327"/>
            </a:xfrm>
          </p:grpSpPr>
          <p:sp>
            <p:nvSpPr>
              <p:cNvPr id="32815" name="Oval 90"/>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16" name="Text Box 91"/>
              <p:cNvSpPr txBox="1">
                <a:spLocks noChangeArrowheads="1"/>
              </p:cNvSpPr>
              <p:nvPr/>
            </p:nvSpPr>
            <p:spPr bwMode="auto">
              <a:xfrm>
                <a:off x="1338" y="2173"/>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a:t>
                </a:r>
                <a:endParaRPr lang="en-US" altLang="zh-CN" sz="2400">
                  <a:latin typeface="Times New Roman" panose="02020603050405020304" pitchFamily="18" charset="0"/>
                </a:endParaRPr>
              </a:p>
            </p:txBody>
          </p:sp>
        </p:grpSp>
        <p:grpSp>
          <p:nvGrpSpPr>
            <p:cNvPr id="32807" name="Group 92"/>
            <p:cNvGrpSpPr>
              <a:grpSpLocks/>
            </p:cNvGrpSpPr>
            <p:nvPr/>
          </p:nvGrpSpPr>
          <p:grpSpPr bwMode="auto">
            <a:xfrm>
              <a:off x="816" y="3194"/>
              <a:ext cx="313" cy="327"/>
              <a:chOff x="1315" y="2173"/>
              <a:chExt cx="313" cy="327"/>
            </a:xfrm>
          </p:grpSpPr>
          <p:sp>
            <p:nvSpPr>
              <p:cNvPr id="32813" name="Oval 9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814" name="Text Box 94"/>
              <p:cNvSpPr txBox="1">
                <a:spLocks noChangeArrowheads="1"/>
              </p:cNvSpPr>
              <p:nvPr/>
            </p:nvSpPr>
            <p:spPr bwMode="auto">
              <a:xfrm>
                <a:off x="1326" y="2173"/>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K</a:t>
                </a:r>
                <a:endParaRPr lang="en-US" altLang="zh-CN" sz="2400">
                  <a:latin typeface="Times New Roman" panose="02020603050405020304" pitchFamily="18" charset="0"/>
                </a:endParaRPr>
              </a:p>
            </p:txBody>
          </p:sp>
        </p:grpSp>
        <p:sp>
          <p:nvSpPr>
            <p:cNvPr id="32808" name="Line 95"/>
            <p:cNvSpPr>
              <a:spLocks noChangeShapeType="1"/>
            </p:cNvSpPr>
            <p:nvPr/>
          </p:nvSpPr>
          <p:spPr bwMode="auto">
            <a:xfrm>
              <a:off x="5455" y="1674"/>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09" name="Line 96"/>
            <p:cNvSpPr>
              <a:spLocks noChangeShapeType="1"/>
            </p:cNvSpPr>
            <p:nvPr/>
          </p:nvSpPr>
          <p:spPr bwMode="auto">
            <a:xfrm flipV="1">
              <a:off x="5551" y="1674"/>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10" name="Line 97"/>
            <p:cNvSpPr>
              <a:spLocks noChangeShapeType="1"/>
            </p:cNvSpPr>
            <p:nvPr/>
          </p:nvSpPr>
          <p:spPr bwMode="auto">
            <a:xfrm>
              <a:off x="5463" y="3498"/>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11" name="Line 98"/>
            <p:cNvSpPr>
              <a:spLocks noChangeShapeType="1"/>
            </p:cNvSpPr>
            <p:nvPr/>
          </p:nvSpPr>
          <p:spPr bwMode="auto">
            <a:xfrm flipV="1">
              <a:off x="5551" y="2826"/>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12" name="Text Box 99"/>
            <p:cNvSpPr txBox="1">
              <a:spLocks noChangeArrowheads="1"/>
            </p:cNvSpPr>
            <p:nvPr/>
          </p:nvSpPr>
          <p:spPr bwMode="auto">
            <a:xfrm>
              <a:off x="5139" y="2375"/>
              <a:ext cx="714"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800">
                  <a:latin typeface="Times New Roman" panose="02020603050405020304" pitchFamily="18" charset="0"/>
                </a:rPr>
                <a:t>height</a:t>
              </a:r>
            </a:p>
            <a:p>
              <a:pPr algn="ctr">
                <a:lnSpc>
                  <a:spcPct val="80000"/>
                </a:lnSpc>
              </a:pPr>
              <a:r>
                <a:rPr lang="en-US" altLang="zh-CN" sz="2800">
                  <a:latin typeface="Times New Roman" panose="02020603050405020304" pitchFamily="18" charset="0"/>
                </a:rPr>
                <a:t>= 4</a:t>
              </a:r>
              <a:endParaRPr lang="en-US" altLang="zh-CN" sz="32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ext Box 49"/>
          <p:cNvSpPr txBox="1">
            <a:spLocks noChangeArrowheads="1"/>
          </p:cNvSpPr>
          <p:nvPr/>
        </p:nvSpPr>
        <p:spPr bwMode="auto">
          <a:xfrm>
            <a:off x="2673351" y="6222256"/>
            <a:ext cx="290036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currentPos = i = 1</a:t>
            </a:r>
            <a:endParaRPr lang="en-US" altLang="zh-CN" sz="2400">
              <a:latin typeface="Times New Roman" panose="02020603050405020304" pitchFamily="18" charset="0"/>
            </a:endParaRPr>
          </a:p>
        </p:txBody>
      </p:sp>
      <p:sp>
        <p:nvSpPr>
          <p:cNvPr id="56" name="Text Box 31"/>
          <p:cNvSpPr txBox="1">
            <a:spLocks noChangeArrowheads="1"/>
          </p:cNvSpPr>
          <p:nvPr/>
        </p:nvSpPr>
        <p:spPr bwMode="auto">
          <a:xfrm>
            <a:off x="6144960" y="4634501"/>
            <a:ext cx="511679" cy="523220"/>
          </a:xfrm>
          <a:prstGeom prst="rect">
            <a:avLst/>
          </a:prstGeom>
          <a:solidFill>
            <a:schemeClr val="bg1"/>
          </a:solidFill>
          <a:ln>
            <a:noFill/>
          </a:ln>
          <a:effectLst/>
          <a:extLs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smtClean="0">
                <a:solidFill>
                  <a:srgbClr val="FF3300"/>
                </a:solidFill>
                <a:latin typeface="Arial Narrow" panose="020B0606020202030204" pitchFamily="34" charset="0"/>
              </a:rPr>
              <a:t>17</a:t>
            </a:r>
            <a:endParaRPr lang="en-US" altLang="zh-CN" sz="2400" dirty="0">
              <a:solidFill>
                <a:srgbClr val="FF3300"/>
              </a:solidFill>
              <a:latin typeface="Times New Roman" panose="02020603050405020304" pitchFamily="18" charset="0"/>
            </a:endParaRPr>
          </a:p>
        </p:txBody>
      </p:sp>
      <p:grpSp>
        <p:nvGrpSpPr>
          <p:cNvPr id="175107" name="Group 54"/>
          <p:cNvGrpSpPr>
            <a:grpSpLocks/>
          </p:cNvGrpSpPr>
          <p:nvPr/>
        </p:nvGrpSpPr>
        <p:grpSpPr bwMode="auto">
          <a:xfrm>
            <a:off x="2362200" y="2945655"/>
            <a:ext cx="6934200" cy="3276600"/>
            <a:chOff x="528" y="1008"/>
            <a:chExt cx="4368" cy="2064"/>
          </a:xfrm>
        </p:grpSpPr>
        <p:sp>
          <p:nvSpPr>
            <p:cNvPr id="175108" name="Line 2"/>
            <p:cNvSpPr>
              <a:spLocks noChangeShapeType="1"/>
            </p:cNvSpPr>
            <p:nvPr/>
          </p:nvSpPr>
          <p:spPr bwMode="auto">
            <a:xfrm>
              <a:off x="2160"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09" name="Line 3"/>
            <p:cNvSpPr>
              <a:spLocks noChangeShapeType="1"/>
            </p:cNvSpPr>
            <p:nvPr/>
          </p:nvSpPr>
          <p:spPr bwMode="auto">
            <a:xfrm flipH="1">
              <a:off x="1968"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10" name="Line 4"/>
            <p:cNvSpPr>
              <a:spLocks noChangeShapeType="1"/>
            </p:cNvSpPr>
            <p:nvPr/>
          </p:nvSpPr>
          <p:spPr bwMode="auto">
            <a:xfrm>
              <a:off x="182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11" name="Line 5"/>
            <p:cNvSpPr>
              <a:spLocks noChangeShapeType="1"/>
            </p:cNvSpPr>
            <p:nvPr/>
          </p:nvSpPr>
          <p:spPr bwMode="auto">
            <a:xfrm>
              <a:off x="1392"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12" name="Line 6"/>
            <p:cNvSpPr>
              <a:spLocks noChangeShapeType="1"/>
            </p:cNvSpPr>
            <p:nvPr/>
          </p:nvSpPr>
          <p:spPr bwMode="auto">
            <a:xfrm flipH="1">
              <a:off x="1440"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13" name="Line 7"/>
            <p:cNvSpPr>
              <a:spLocks noChangeShapeType="1"/>
            </p:cNvSpPr>
            <p:nvPr/>
          </p:nvSpPr>
          <p:spPr bwMode="auto">
            <a:xfrm flipH="1">
              <a:off x="720"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7576" name="Oval 8"/>
            <p:cNvSpPr>
              <a:spLocks noChangeArrowheads="1"/>
            </p:cNvSpPr>
            <p:nvPr/>
          </p:nvSpPr>
          <p:spPr bwMode="auto">
            <a:xfrm>
              <a:off x="1584"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77" name="Oval 9"/>
            <p:cNvSpPr>
              <a:spLocks noChangeArrowheads="1"/>
            </p:cNvSpPr>
            <p:nvPr/>
          </p:nvSpPr>
          <p:spPr bwMode="auto">
            <a:xfrm>
              <a:off x="86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78" name="Oval 10"/>
            <p:cNvSpPr>
              <a:spLocks noChangeArrowheads="1"/>
            </p:cNvSpPr>
            <p:nvPr/>
          </p:nvSpPr>
          <p:spPr bwMode="auto">
            <a:xfrm>
              <a:off x="134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79" name="Oval 11"/>
            <p:cNvSpPr>
              <a:spLocks noChangeArrowheads="1"/>
            </p:cNvSpPr>
            <p:nvPr/>
          </p:nvSpPr>
          <p:spPr bwMode="auto">
            <a:xfrm>
              <a:off x="177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80" name="Oval 12"/>
            <p:cNvSpPr>
              <a:spLocks noChangeArrowheads="1"/>
            </p:cNvSpPr>
            <p:nvPr/>
          </p:nvSpPr>
          <p:spPr bwMode="auto">
            <a:xfrm>
              <a:off x="225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81" name="Oval 13"/>
            <p:cNvSpPr>
              <a:spLocks noChangeArrowheads="1"/>
            </p:cNvSpPr>
            <p:nvPr/>
          </p:nvSpPr>
          <p:spPr bwMode="auto">
            <a:xfrm>
              <a:off x="528"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82" name="Oval 14"/>
            <p:cNvSpPr>
              <a:spLocks noChangeArrowheads="1"/>
            </p:cNvSpPr>
            <p:nvPr/>
          </p:nvSpPr>
          <p:spPr bwMode="auto">
            <a:xfrm>
              <a:off x="1200"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83" name="Oval 15"/>
            <p:cNvSpPr>
              <a:spLocks noChangeArrowheads="1"/>
            </p:cNvSpPr>
            <p:nvPr/>
          </p:nvSpPr>
          <p:spPr bwMode="auto">
            <a:xfrm>
              <a:off x="1968"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5122" name="Line 16"/>
            <p:cNvSpPr>
              <a:spLocks noChangeShapeType="1"/>
            </p:cNvSpPr>
            <p:nvPr/>
          </p:nvSpPr>
          <p:spPr bwMode="auto">
            <a:xfrm>
              <a:off x="4464"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23" name="Line 17"/>
            <p:cNvSpPr>
              <a:spLocks noChangeShapeType="1"/>
            </p:cNvSpPr>
            <p:nvPr/>
          </p:nvSpPr>
          <p:spPr bwMode="auto">
            <a:xfrm flipH="1">
              <a:off x="4272"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24" name="Line 18"/>
            <p:cNvSpPr>
              <a:spLocks noChangeShapeType="1"/>
            </p:cNvSpPr>
            <p:nvPr/>
          </p:nvSpPr>
          <p:spPr bwMode="auto">
            <a:xfrm>
              <a:off x="4128"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25" name="Line 19"/>
            <p:cNvSpPr>
              <a:spLocks noChangeShapeType="1"/>
            </p:cNvSpPr>
            <p:nvPr/>
          </p:nvSpPr>
          <p:spPr bwMode="auto">
            <a:xfrm>
              <a:off x="3696"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26" name="Line 20"/>
            <p:cNvSpPr>
              <a:spLocks noChangeShapeType="1"/>
            </p:cNvSpPr>
            <p:nvPr/>
          </p:nvSpPr>
          <p:spPr bwMode="auto">
            <a:xfrm flipH="1">
              <a:off x="374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27" name="Line 21"/>
            <p:cNvSpPr>
              <a:spLocks noChangeShapeType="1"/>
            </p:cNvSpPr>
            <p:nvPr/>
          </p:nvSpPr>
          <p:spPr bwMode="auto">
            <a:xfrm flipH="1">
              <a:off x="3024"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7590" name="Oval 22"/>
            <p:cNvSpPr>
              <a:spLocks noChangeArrowheads="1"/>
            </p:cNvSpPr>
            <p:nvPr/>
          </p:nvSpPr>
          <p:spPr bwMode="auto">
            <a:xfrm>
              <a:off x="3888"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1" name="Oval 23"/>
            <p:cNvSpPr>
              <a:spLocks noChangeArrowheads="1"/>
            </p:cNvSpPr>
            <p:nvPr/>
          </p:nvSpPr>
          <p:spPr bwMode="auto">
            <a:xfrm>
              <a:off x="316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2" name="Oval 24"/>
            <p:cNvSpPr>
              <a:spLocks noChangeArrowheads="1"/>
            </p:cNvSpPr>
            <p:nvPr/>
          </p:nvSpPr>
          <p:spPr bwMode="auto">
            <a:xfrm>
              <a:off x="364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3" name="Oval 25"/>
            <p:cNvSpPr>
              <a:spLocks noChangeArrowheads="1"/>
            </p:cNvSpPr>
            <p:nvPr/>
          </p:nvSpPr>
          <p:spPr bwMode="auto">
            <a:xfrm>
              <a:off x="408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4" name="Oval 26"/>
            <p:cNvSpPr>
              <a:spLocks noChangeArrowheads="1"/>
            </p:cNvSpPr>
            <p:nvPr/>
          </p:nvSpPr>
          <p:spPr bwMode="auto">
            <a:xfrm>
              <a:off x="456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5" name="Oval 27"/>
            <p:cNvSpPr>
              <a:spLocks noChangeArrowheads="1"/>
            </p:cNvSpPr>
            <p:nvPr/>
          </p:nvSpPr>
          <p:spPr bwMode="auto">
            <a:xfrm>
              <a:off x="283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6" name="Oval 28"/>
            <p:cNvSpPr>
              <a:spLocks noChangeArrowheads="1"/>
            </p:cNvSpPr>
            <p:nvPr/>
          </p:nvSpPr>
          <p:spPr bwMode="auto">
            <a:xfrm>
              <a:off x="3504"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7597" name="Oval 29"/>
            <p:cNvSpPr>
              <a:spLocks noChangeArrowheads="1"/>
            </p:cNvSpPr>
            <p:nvPr/>
          </p:nvSpPr>
          <p:spPr bwMode="auto">
            <a:xfrm>
              <a:off x="4272"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5136" name="Text Box 30"/>
            <p:cNvSpPr txBox="1">
              <a:spLocks noChangeArrowheads="1"/>
            </p:cNvSpPr>
            <p:nvPr/>
          </p:nvSpPr>
          <p:spPr bwMode="auto">
            <a:xfrm>
              <a:off x="1600"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latin typeface="Times New Roman" panose="02020603050405020304" pitchFamily="18" charset="0"/>
              </a:endParaRPr>
            </a:p>
          </p:txBody>
        </p:sp>
        <p:sp>
          <p:nvSpPr>
            <p:cNvPr id="175137" name="Text Box 31"/>
            <p:cNvSpPr txBox="1">
              <a:spLocks noChangeArrowheads="1"/>
            </p:cNvSpPr>
            <p:nvPr/>
          </p:nvSpPr>
          <p:spPr bwMode="auto">
            <a:xfrm>
              <a:off x="3904"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latin typeface="Times New Roman" panose="02020603050405020304" pitchFamily="18" charset="0"/>
              </a:endParaRPr>
            </a:p>
          </p:txBody>
        </p:sp>
        <p:sp>
          <p:nvSpPr>
            <p:cNvPr id="175138" name="Text Box 32"/>
            <p:cNvSpPr txBox="1">
              <a:spLocks noChangeArrowheads="1"/>
            </p:cNvSpPr>
            <p:nvPr/>
          </p:nvSpPr>
          <p:spPr bwMode="auto">
            <a:xfrm>
              <a:off x="1216"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5139" name="Text Box 33"/>
            <p:cNvSpPr txBox="1">
              <a:spLocks noChangeArrowheads="1"/>
            </p:cNvSpPr>
            <p:nvPr/>
          </p:nvSpPr>
          <p:spPr bwMode="auto">
            <a:xfrm>
              <a:off x="3182" y="2111"/>
              <a:ext cx="322"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smtClean="0">
                  <a:solidFill>
                    <a:srgbClr val="FFFFCC"/>
                  </a:solidFill>
                  <a:latin typeface="Arial Narrow" panose="020B0606020202030204" pitchFamily="34" charset="0"/>
                </a:rPr>
                <a:t>09</a:t>
              </a:r>
              <a:endParaRPr lang="en-US" altLang="zh-CN" sz="2400" dirty="0">
                <a:latin typeface="Times New Roman" panose="02020603050405020304" pitchFamily="18" charset="0"/>
              </a:endParaRPr>
            </a:p>
          </p:txBody>
        </p:sp>
        <p:sp>
          <p:nvSpPr>
            <p:cNvPr id="175140" name="Text Box 34"/>
            <p:cNvSpPr txBox="1">
              <a:spLocks noChangeArrowheads="1"/>
            </p:cNvSpPr>
            <p:nvPr/>
          </p:nvSpPr>
          <p:spPr bwMode="auto">
            <a:xfrm>
              <a:off x="1792"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5141" name="Text Box 35"/>
            <p:cNvSpPr txBox="1">
              <a:spLocks noChangeArrowheads="1"/>
            </p:cNvSpPr>
            <p:nvPr/>
          </p:nvSpPr>
          <p:spPr bwMode="auto">
            <a:xfrm>
              <a:off x="40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5142" name="Text Box 36"/>
            <p:cNvSpPr txBox="1">
              <a:spLocks noChangeArrowheads="1"/>
            </p:cNvSpPr>
            <p:nvPr/>
          </p:nvSpPr>
          <p:spPr bwMode="auto">
            <a:xfrm>
              <a:off x="8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FFFFCC"/>
                  </a:solidFill>
                  <a:latin typeface="Arial Narrow" panose="020B0606020202030204" pitchFamily="34" charset="0"/>
                </a:rPr>
                <a:t>09</a:t>
              </a:r>
              <a:endParaRPr lang="en-US" altLang="zh-CN" sz="2400" dirty="0">
                <a:latin typeface="Times New Roman" panose="02020603050405020304" pitchFamily="18" charset="0"/>
              </a:endParaRPr>
            </a:p>
          </p:txBody>
        </p:sp>
        <p:sp>
          <p:nvSpPr>
            <p:cNvPr id="175143" name="Text Box 37"/>
            <p:cNvSpPr txBox="1">
              <a:spLocks noChangeArrowheads="1"/>
            </p:cNvSpPr>
            <p:nvPr/>
          </p:nvSpPr>
          <p:spPr bwMode="auto">
            <a:xfrm>
              <a:off x="544"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5144" name="Text Box 38"/>
            <p:cNvSpPr txBox="1">
              <a:spLocks noChangeArrowheads="1"/>
            </p:cNvSpPr>
            <p:nvPr/>
          </p:nvSpPr>
          <p:spPr bwMode="auto">
            <a:xfrm>
              <a:off x="136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5145" name="Text Box 39"/>
            <p:cNvSpPr txBox="1">
              <a:spLocks noChangeArrowheads="1"/>
            </p:cNvSpPr>
            <p:nvPr/>
          </p:nvSpPr>
          <p:spPr bwMode="auto">
            <a:xfrm>
              <a:off x="1984"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5146" name="Text Box 40"/>
            <p:cNvSpPr txBox="1">
              <a:spLocks noChangeArrowheads="1"/>
            </p:cNvSpPr>
            <p:nvPr/>
          </p:nvSpPr>
          <p:spPr bwMode="auto">
            <a:xfrm>
              <a:off x="227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5147" name="Line 41"/>
            <p:cNvSpPr>
              <a:spLocks noChangeShapeType="1"/>
            </p:cNvSpPr>
            <p:nvPr/>
          </p:nvSpPr>
          <p:spPr bwMode="auto">
            <a:xfrm>
              <a:off x="1152" y="1296"/>
              <a:ext cx="144"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48" name="Text Box 42"/>
            <p:cNvSpPr txBox="1">
              <a:spLocks noChangeArrowheads="1"/>
            </p:cNvSpPr>
            <p:nvPr/>
          </p:nvSpPr>
          <p:spPr bwMode="auto">
            <a:xfrm>
              <a:off x="1075" y="1008"/>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5149" name="Rectangle 43"/>
            <p:cNvSpPr>
              <a:spLocks noChangeArrowheads="1"/>
            </p:cNvSpPr>
            <p:nvPr/>
          </p:nvSpPr>
          <p:spPr bwMode="auto">
            <a:xfrm>
              <a:off x="816" y="1488"/>
              <a:ext cx="912" cy="1056"/>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5150" name="Text Box 44"/>
            <p:cNvSpPr txBox="1">
              <a:spLocks noChangeArrowheads="1"/>
            </p:cNvSpPr>
            <p:nvPr/>
          </p:nvSpPr>
          <p:spPr bwMode="auto">
            <a:xfrm>
              <a:off x="3520"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5151" name="Text Box 45"/>
            <p:cNvSpPr txBox="1">
              <a:spLocks noChangeArrowheads="1"/>
            </p:cNvSpPr>
            <p:nvPr/>
          </p:nvSpPr>
          <p:spPr bwMode="auto">
            <a:xfrm>
              <a:off x="2848" y="269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5152" name="Text Box 46"/>
            <p:cNvSpPr txBox="1">
              <a:spLocks noChangeArrowheads="1"/>
            </p:cNvSpPr>
            <p:nvPr/>
          </p:nvSpPr>
          <p:spPr bwMode="auto">
            <a:xfrm>
              <a:off x="366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5153" name="Text Box 47"/>
            <p:cNvSpPr txBox="1">
              <a:spLocks noChangeArrowheads="1"/>
            </p:cNvSpPr>
            <p:nvPr/>
          </p:nvSpPr>
          <p:spPr bwMode="auto">
            <a:xfrm>
              <a:off x="4288"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5154" name="Text Box 48"/>
            <p:cNvSpPr txBox="1">
              <a:spLocks noChangeArrowheads="1"/>
            </p:cNvSpPr>
            <p:nvPr/>
          </p:nvSpPr>
          <p:spPr bwMode="auto">
            <a:xfrm>
              <a:off x="457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5155" name="Line 50"/>
            <p:cNvSpPr>
              <a:spLocks noChangeShapeType="1"/>
            </p:cNvSpPr>
            <p:nvPr/>
          </p:nvSpPr>
          <p:spPr bwMode="auto">
            <a:xfrm>
              <a:off x="3120" y="1872"/>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56" name="Text Box 51"/>
            <p:cNvSpPr txBox="1">
              <a:spLocks noChangeArrowheads="1"/>
            </p:cNvSpPr>
            <p:nvPr/>
          </p:nvSpPr>
          <p:spPr bwMode="auto">
            <a:xfrm>
              <a:off x="2990" y="1593"/>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5157" name="Rectangle 52"/>
            <p:cNvSpPr>
              <a:spLocks noChangeArrowheads="1"/>
            </p:cNvSpPr>
            <p:nvPr/>
          </p:nvSpPr>
          <p:spPr bwMode="auto">
            <a:xfrm>
              <a:off x="2688" y="2064"/>
              <a:ext cx="912" cy="1008"/>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5158" name="Line 53"/>
            <p:cNvSpPr>
              <a:spLocks noChangeShapeType="1"/>
            </p:cNvSpPr>
            <p:nvPr/>
          </p:nvSpPr>
          <p:spPr bwMode="auto">
            <a:xfrm flipH="1">
              <a:off x="1008" y="1776"/>
              <a:ext cx="144" cy="288"/>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5" name="Rectangle 4"/>
          <p:cNvSpPr txBox="1">
            <a:spLocks noChangeArrowheads="1"/>
          </p:cNvSpPr>
          <p:nvPr/>
        </p:nvSpPr>
        <p:spPr bwMode="auto">
          <a:xfrm>
            <a:off x="6366297" y="10431"/>
            <a:ext cx="5850383" cy="2539936"/>
          </a:xfrm>
          <a:prstGeom prst="rect">
            <a:avLst/>
          </a:prstGeom>
          <a:solidFill>
            <a:schemeClr val="bg1"/>
          </a:solidFill>
          <a:ln>
            <a:noFill/>
          </a:ln>
          <a:effectLs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void </a:t>
            </a:r>
            <a:r>
              <a:rPr lang="en-US" altLang="zh-CN" sz="1400" b="0" dirty="0" err="1">
                <a:latin typeface="Times New Roman" panose="02020603050405020304" pitchFamily="18" charset="0"/>
                <a:ea typeface="隶书" panose="02010509060101010101" pitchFamily="49" charset="-122"/>
              </a:rPr>
              <a:t>MinHeap</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a:t>
            </a:r>
            <a:r>
              <a:rPr lang="en-US" altLang="zh-CN" sz="1400" b="0" dirty="0" err="1">
                <a:latin typeface="Times New Roman" panose="02020603050405020304" pitchFamily="18" charset="0"/>
                <a:ea typeface="隶书" panose="02010509060101010101" pitchFamily="49" charset="-122"/>
              </a:rPr>
              <a:t>siftDown</a:t>
            </a:r>
            <a:r>
              <a:rPr lang="en-US" altLang="zh-CN" sz="1400" b="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start</a:t>
            </a:r>
            <a:r>
              <a:rPr lang="en-US" altLang="zh-CN" sz="140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m )</a:t>
            </a:r>
            <a:r>
              <a:rPr lang="en-US" altLang="zh-CN" sz="1400" dirty="0">
                <a:latin typeface="Times New Roman" panose="02020603050405020304" pitchFamily="18" charset="0"/>
                <a:ea typeface="隶书" panose="02010509060101010101" pitchFamily="49" charset="-122"/>
              </a:rPr>
              <a:t> {</a:t>
            </a:r>
          </a:p>
          <a:p>
            <a:pPr>
              <a:spcBef>
                <a:spcPct val="15000"/>
              </a:spcBef>
              <a:buNone/>
              <a:defRPr/>
            </a:pPr>
            <a:r>
              <a:rPr lang="zh-CN" altLang="en-US" sz="140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start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j = 2*i+1</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E temp</a:t>
            </a:r>
            <a:r>
              <a:rPr lang="en-US" altLang="zh-CN" sz="1400" dirty="0">
                <a:latin typeface="Times New Roman" panose="02020603050405020304" pitchFamily="18" charset="0"/>
                <a:ea typeface="隶书" panose="02010509060101010101" pitchFamily="49" charset="-122"/>
              </a:rPr>
              <a:t> =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//j</a:t>
            </a:r>
            <a:r>
              <a:rPr lang="zh-CN" altLang="en-US" sz="1400" dirty="0">
                <a:solidFill>
                  <a:schemeClr val="tx2"/>
                </a:solidFill>
                <a:latin typeface="Times New Roman" panose="02020603050405020304" pitchFamily="18" charset="0"/>
                <a:ea typeface="隶书" panose="02010509060101010101" pitchFamily="49" charset="-122"/>
              </a:rPr>
              <a:t>是</a:t>
            </a:r>
            <a:r>
              <a:rPr lang="en-US" altLang="zh-CN" sz="1400" dirty="0" err="1">
                <a:solidFill>
                  <a:schemeClr val="tx2"/>
                </a:solidFill>
                <a:latin typeface="Times New Roman" panose="02020603050405020304" pitchFamily="18" charset="0"/>
                <a:ea typeface="隶书" panose="02010509060101010101" pitchFamily="49" charset="-122"/>
              </a:rPr>
              <a:t>i</a:t>
            </a:r>
            <a:r>
              <a:rPr lang="zh-CN" altLang="en-US" sz="1400" dirty="0">
                <a:solidFill>
                  <a:schemeClr val="tx2"/>
                </a:solidFill>
                <a:latin typeface="Times New Roman" panose="02020603050405020304" pitchFamily="18" charset="0"/>
                <a:ea typeface="隶书" panose="02010509060101010101" pitchFamily="49" charset="-122"/>
              </a:rPr>
              <a:t>的左子女位置</a:t>
            </a:r>
            <a:r>
              <a:rPr lang="en-US" altLang="zh-CN" sz="1400" dirty="0">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while </a:t>
            </a:r>
            <a:r>
              <a:rPr lang="en-US" altLang="zh-CN" sz="1400" b="0" dirty="0">
                <a:latin typeface="Times New Roman" panose="02020603050405020304" pitchFamily="18" charset="0"/>
                <a:ea typeface="隶书" panose="02010509060101010101" pitchFamily="49" charset="-122"/>
              </a:rPr>
              <a:t>(j &lt;= m)</a:t>
            </a:r>
            <a:r>
              <a:rPr lang="en-US" altLang="zh-CN" sz="1400" dirty="0">
                <a:latin typeface="Times New Roman" panose="02020603050405020304" pitchFamily="18" charset="0"/>
                <a:ea typeface="隶书" panose="02010509060101010101" pitchFamily="49" charset="-122"/>
              </a:rPr>
              <a:t>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检查是否到最后位置</a:t>
            </a:r>
          </a:p>
          <a:p>
            <a:pPr>
              <a:spcBef>
                <a:spcPct val="15000"/>
              </a:spcBef>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if </a:t>
            </a:r>
            <a:r>
              <a:rPr lang="en-US" altLang="zh-CN" sz="1400" b="0" dirty="0">
                <a:latin typeface="Times New Roman" panose="02020603050405020304" pitchFamily="18" charset="0"/>
                <a:ea typeface="隶书" panose="02010509060101010101" pitchFamily="49" charset="-122"/>
              </a:rPr>
              <a:t>( j &lt; m</a:t>
            </a:r>
            <a:r>
              <a:rPr lang="en-US" altLang="zh-CN" sz="1400" dirty="0">
                <a:latin typeface="Times New Roman" panose="02020603050405020304" pitchFamily="18" charset="0"/>
                <a:ea typeface="隶书" panose="02010509060101010101" pitchFamily="49" charset="-122"/>
              </a:rPr>
              <a:t> &amp;&amp; </a:t>
            </a:r>
            <a:r>
              <a:rPr lang="en-US" altLang="zh-CN" sz="1400" b="0" dirty="0">
                <a:latin typeface="Times New Roman" panose="02020603050405020304" pitchFamily="18" charset="0"/>
                <a:ea typeface="隶书" panose="02010509060101010101" pitchFamily="49" charset="-122"/>
              </a:rPr>
              <a:t>heap[j]</a:t>
            </a:r>
            <a:r>
              <a:rPr lang="en-US" altLang="zh-CN" sz="1400" dirty="0">
                <a:latin typeface="Times New Roman" panose="02020603050405020304" pitchFamily="18" charset="0"/>
                <a:ea typeface="隶书" panose="02010509060101010101" pitchFamily="49" charset="-122"/>
              </a:rPr>
              <a:t> &gt; </a:t>
            </a:r>
            <a:r>
              <a:rPr lang="en-US" altLang="zh-CN" sz="1400" b="0" dirty="0">
                <a:latin typeface="Times New Roman" panose="02020603050405020304" pitchFamily="18" charset="0"/>
                <a:ea typeface="隶书" panose="02010509060101010101" pitchFamily="49" charset="-122"/>
              </a:rPr>
              <a:t>heap[j+1] ) j++</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让</a:t>
            </a:r>
            <a:r>
              <a:rPr lang="en-US" altLang="zh-CN" sz="1400" dirty="0">
                <a:solidFill>
                  <a:schemeClr val="tx2"/>
                </a:solidFill>
                <a:latin typeface="Times New Roman" panose="02020603050405020304" pitchFamily="18" charset="0"/>
                <a:ea typeface="隶书" panose="02010509060101010101" pitchFamily="49" charset="-122"/>
              </a:rPr>
              <a:t>j</a:t>
            </a:r>
            <a:r>
              <a:rPr lang="zh-CN" altLang="en-US" sz="1400" dirty="0">
                <a:solidFill>
                  <a:schemeClr val="tx2"/>
                </a:solidFill>
                <a:latin typeface="Times New Roman" panose="02020603050405020304" pitchFamily="18" charset="0"/>
                <a:ea typeface="隶书" panose="02010509060101010101" pitchFamily="49" charset="-122"/>
              </a:rPr>
              <a:t>指向两子女中的小者</a:t>
            </a:r>
            <a:endParaRPr lang="en-US" altLang="zh-CN" sz="1400" dirty="0">
              <a:solidFill>
                <a:schemeClr val="tx2"/>
              </a:solidFill>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if </a:t>
            </a:r>
            <a:r>
              <a:rPr lang="en-US" altLang="zh-CN" sz="1400" b="0" dirty="0">
                <a:latin typeface="Times New Roman" panose="02020603050405020304" pitchFamily="18" charset="0"/>
                <a:ea typeface="隶书" panose="02010509060101010101" pitchFamily="49" charset="-122"/>
              </a:rPr>
              <a:t>( temp</a:t>
            </a:r>
            <a:r>
              <a:rPr lang="en-US" altLang="zh-CN" sz="1400" dirty="0">
                <a:latin typeface="Times New Roman" panose="02020603050405020304" pitchFamily="18" charset="0"/>
                <a:ea typeface="隶书" panose="02010509060101010101" pitchFamily="49" charset="-122"/>
              </a:rPr>
              <a:t> &lt;= </a:t>
            </a:r>
            <a:r>
              <a:rPr lang="en-US" altLang="zh-CN" sz="1400" b="0" dirty="0">
                <a:latin typeface="Times New Roman" panose="02020603050405020304" pitchFamily="18" charset="0"/>
                <a:ea typeface="隶书" panose="02010509060101010101" pitchFamily="49" charset="-122"/>
              </a:rPr>
              <a:t>heap[j] )</a:t>
            </a:r>
            <a:r>
              <a:rPr lang="en-US" altLang="zh-CN" sz="1400" dirty="0">
                <a:latin typeface="Times New Roman" panose="02020603050405020304" pitchFamily="18" charset="0"/>
                <a:ea typeface="隶书" panose="02010509060101010101" pitchFamily="49" charset="-122"/>
              </a:rPr>
              <a:t> break;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小则不做调整</a:t>
            </a:r>
          </a:p>
          <a:p>
            <a:pPr>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else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否则小者上移</a:t>
            </a:r>
            <a:r>
              <a:rPr lang="en-US" altLang="zh-CN" sz="1400" dirty="0">
                <a:solidFill>
                  <a:schemeClr val="tx2"/>
                </a:solidFill>
                <a:latin typeface="Times New Roman" panose="02020603050405020304" pitchFamily="18" charset="0"/>
                <a:ea typeface="隶书" panose="02010509060101010101" pitchFamily="49" charset="-122"/>
              </a:rPr>
              <a:t>, </a:t>
            </a:r>
            <a:r>
              <a:rPr lang="en-US" altLang="zh-CN" sz="1400" dirty="0" err="1">
                <a:solidFill>
                  <a:schemeClr val="tx2"/>
                </a:solidFill>
                <a:latin typeface="Times New Roman" panose="02020603050405020304" pitchFamily="18" charset="0"/>
                <a:ea typeface="隶书" panose="02010509060101010101" pitchFamily="49" charset="-122"/>
              </a:rPr>
              <a:t>i</a:t>
            </a:r>
            <a:r>
              <a:rPr lang="en-US" altLang="zh-CN" sz="1400" dirty="0">
                <a:solidFill>
                  <a:schemeClr val="tx2"/>
                </a:solidFill>
                <a:latin typeface="Times New Roman" panose="02020603050405020304" pitchFamily="18" charset="0"/>
                <a:ea typeface="隶书" panose="02010509060101010101" pitchFamily="49" charset="-122"/>
              </a:rPr>
              <a:t>, j</a:t>
            </a:r>
            <a:r>
              <a:rPr lang="zh-CN" altLang="en-US" sz="1400" dirty="0">
                <a:solidFill>
                  <a:schemeClr val="tx2"/>
                </a:solidFill>
                <a:latin typeface="Times New Roman" panose="02020603050405020304" pitchFamily="18" charset="0"/>
                <a:ea typeface="隶书" panose="02010509060101010101" pitchFamily="49" charset="-122"/>
              </a:rPr>
              <a:t>下降</a:t>
            </a:r>
          </a:p>
          <a:p>
            <a:pPr>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			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heap[j]</a:t>
            </a: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j</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j = 2*j+1</a:t>
            </a:r>
            <a:r>
              <a:rPr lang="en-US" altLang="zh-CN" sz="14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dirty="0" smtClean="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temp</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回放</a:t>
            </a:r>
            <a:r>
              <a:rPr lang="en-US" altLang="zh-CN" sz="1400" dirty="0">
                <a:solidFill>
                  <a:schemeClr val="tx2"/>
                </a:solidFill>
                <a:latin typeface="Times New Roman" panose="02020603050405020304" pitchFamily="18" charset="0"/>
                <a:ea typeface="隶书" panose="02010509060101010101" pitchFamily="49" charset="-122"/>
              </a:rPr>
              <a:t>temp</a:t>
            </a:r>
            <a:endParaRPr lang="zh-CN" altLang="en-US" sz="140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a:t>
            </a:r>
            <a:endParaRPr lang="zh-CN" altLang="en-US" sz="1400" b="0" dirty="0">
              <a:solidFill>
                <a:schemeClr val="tx2"/>
              </a:solidFill>
              <a:latin typeface="Times New Roman" panose="02020603050405020304" pitchFamily="18" charset="0"/>
              <a:ea typeface="隶书" panose="02010509060101010101" pitchFamily="49" charset="-122"/>
            </a:endParaRPr>
          </a:p>
        </p:txBody>
      </p:sp>
      <p:sp>
        <p:nvSpPr>
          <p:cNvPr id="57" name="文本框 56"/>
          <p:cNvSpPr txBox="1"/>
          <p:nvPr/>
        </p:nvSpPr>
        <p:spPr>
          <a:xfrm>
            <a:off x="4187698" y="2698231"/>
            <a:ext cx="311304" cy="369332"/>
          </a:xfrm>
          <a:prstGeom prst="rect">
            <a:avLst/>
          </a:prstGeom>
          <a:noFill/>
        </p:spPr>
        <p:txBody>
          <a:bodyPr wrap="none" rtlCol="0">
            <a:spAutoFit/>
          </a:bodyPr>
          <a:lstStyle/>
          <a:p>
            <a:r>
              <a:rPr lang="en-US" altLang="zh-CN" sz="1800" b="0" dirty="0" smtClean="0"/>
              <a:t>0</a:t>
            </a:r>
            <a:endParaRPr lang="zh-CN" altLang="en-US" sz="1800" b="0" dirty="0" smtClean="0"/>
          </a:p>
        </p:txBody>
      </p:sp>
      <p:sp>
        <p:nvSpPr>
          <p:cNvPr id="58" name="文本框 57"/>
          <p:cNvSpPr txBox="1"/>
          <p:nvPr/>
        </p:nvSpPr>
        <p:spPr>
          <a:xfrm>
            <a:off x="3534339" y="3529943"/>
            <a:ext cx="311304" cy="369332"/>
          </a:xfrm>
          <a:prstGeom prst="rect">
            <a:avLst/>
          </a:prstGeom>
          <a:noFill/>
        </p:spPr>
        <p:txBody>
          <a:bodyPr wrap="none" rtlCol="0">
            <a:spAutoFit/>
          </a:bodyPr>
          <a:lstStyle/>
          <a:p>
            <a:r>
              <a:rPr lang="en-US" altLang="zh-CN" sz="1800" b="0" dirty="0" smtClean="0"/>
              <a:t>1</a:t>
            </a:r>
            <a:endParaRPr lang="zh-CN" altLang="en-US" sz="1800" b="0" dirty="0" smtClean="0"/>
          </a:p>
        </p:txBody>
      </p:sp>
      <p:sp>
        <p:nvSpPr>
          <p:cNvPr id="59" name="文本框 58"/>
          <p:cNvSpPr txBox="1"/>
          <p:nvPr/>
        </p:nvSpPr>
        <p:spPr>
          <a:xfrm>
            <a:off x="4802188" y="3517916"/>
            <a:ext cx="311304" cy="369332"/>
          </a:xfrm>
          <a:prstGeom prst="rect">
            <a:avLst/>
          </a:prstGeom>
          <a:noFill/>
        </p:spPr>
        <p:txBody>
          <a:bodyPr wrap="none" rtlCol="0">
            <a:spAutoFit/>
          </a:bodyPr>
          <a:lstStyle/>
          <a:p>
            <a:r>
              <a:rPr lang="en-US" altLang="zh-CN" sz="1800" b="0" dirty="0" smtClean="0"/>
              <a:t>2</a:t>
            </a:r>
            <a:endParaRPr lang="zh-CN" altLang="en-US" sz="1800" b="0" dirty="0" smtClean="0"/>
          </a:p>
        </p:txBody>
      </p:sp>
      <p:sp>
        <p:nvSpPr>
          <p:cNvPr id="60" name="文本框 59"/>
          <p:cNvSpPr txBox="1"/>
          <p:nvPr/>
        </p:nvSpPr>
        <p:spPr>
          <a:xfrm>
            <a:off x="3045078" y="4431328"/>
            <a:ext cx="311304" cy="369332"/>
          </a:xfrm>
          <a:prstGeom prst="rect">
            <a:avLst/>
          </a:prstGeom>
          <a:noFill/>
        </p:spPr>
        <p:txBody>
          <a:bodyPr wrap="none" rtlCol="0">
            <a:spAutoFit/>
          </a:bodyPr>
          <a:lstStyle/>
          <a:p>
            <a:r>
              <a:rPr lang="en-US" altLang="zh-CN" sz="1800" b="0" dirty="0" smtClean="0"/>
              <a:t>3</a:t>
            </a:r>
            <a:endParaRPr lang="zh-CN" altLang="en-US" sz="1800" b="0" dirty="0" smtClean="0"/>
          </a:p>
        </p:txBody>
      </p:sp>
      <p:sp>
        <p:nvSpPr>
          <p:cNvPr id="61" name="文本框 60"/>
          <p:cNvSpPr txBox="1"/>
          <p:nvPr/>
        </p:nvSpPr>
        <p:spPr>
          <a:xfrm>
            <a:off x="3824057" y="4444689"/>
            <a:ext cx="311304" cy="369332"/>
          </a:xfrm>
          <a:prstGeom prst="rect">
            <a:avLst/>
          </a:prstGeom>
          <a:noFill/>
        </p:spPr>
        <p:txBody>
          <a:bodyPr wrap="none" rtlCol="0">
            <a:spAutoFit/>
          </a:bodyPr>
          <a:lstStyle/>
          <a:p>
            <a:r>
              <a:rPr lang="en-US" altLang="zh-CN" sz="1800" b="0" dirty="0" smtClean="0"/>
              <a:t>4</a:t>
            </a:r>
            <a:endParaRPr lang="zh-CN" altLang="en-US" sz="1800" b="0" dirty="0" smtClean="0"/>
          </a:p>
        </p:txBody>
      </p:sp>
      <p:sp>
        <p:nvSpPr>
          <p:cNvPr id="62" name="文本框 61"/>
          <p:cNvSpPr txBox="1"/>
          <p:nvPr/>
        </p:nvSpPr>
        <p:spPr>
          <a:xfrm>
            <a:off x="4459057" y="4444689"/>
            <a:ext cx="311304" cy="369332"/>
          </a:xfrm>
          <a:prstGeom prst="rect">
            <a:avLst/>
          </a:prstGeom>
          <a:noFill/>
        </p:spPr>
        <p:txBody>
          <a:bodyPr wrap="none" rtlCol="0">
            <a:spAutoFit/>
          </a:bodyPr>
          <a:lstStyle/>
          <a:p>
            <a:r>
              <a:rPr lang="en-US" altLang="zh-CN" sz="1800" b="0" dirty="0" smtClean="0"/>
              <a:t>5</a:t>
            </a:r>
            <a:endParaRPr lang="zh-CN" altLang="en-US" sz="1800" b="0" dirty="0" smtClean="0"/>
          </a:p>
        </p:txBody>
      </p:sp>
      <p:sp>
        <p:nvSpPr>
          <p:cNvPr id="63" name="文本框 62"/>
          <p:cNvSpPr txBox="1"/>
          <p:nvPr/>
        </p:nvSpPr>
        <p:spPr>
          <a:xfrm>
            <a:off x="5271857" y="4444689"/>
            <a:ext cx="311304" cy="369332"/>
          </a:xfrm>
          <a:prstGeom prst="rect">
            <a:avLst/>
          </a:prstGeom>
          <a:noFill/>
        </p:spPr>
        <p:txBody>
          <a:bodyPr wrap="none" rtlCol="0">
            <a:spAutoFit/>
          </a:bodyPr>
          <a:lstStyle/>
          <a:p>
            <a:r>
              <a:rPr lang="en-US" altLang="zh-CN" sz="1800" b="0" dirty="0" smtClean="0"/>
              <a:t>6</a:t>
            </a:r>
            <a:endParaRPr lang="zh-CN" altLang="en-US" sz="1800" b="0" dirty="0" smtClean="0"/>
          </a:p>
        </p:txBody>
      </p:sp>
      <p:sp>
        <p:nvSpPr>
          <p:cNvPr id="64" name="文本框 63"/>
          <p:cNvSpPr txBox="1"/>
          <p:nvPr/>
        </p:nvSpPr>
        <p:spPr>
          <a:xfrm>
            <a:off x="2459104" y="5363924"/>
            <a:ext cx="311304" cy="369332"/>
          </a:xfrm>
          <a:prstGeom prst="rect">
            <a:avLst/>
          </a:prstGeom>
          <a:noFill/>
        </p:spPr>
        <p:txBody>
          <a:bodyPr wrap="none" rtlCol="0">
            <a:spAutoFit/>
          </a:bodyPr>
          <a:lstStyle/>
          <a:p>
            <a:r>
              <a:rPr lang="en-US" altLang="zh-CN" sz="1800" b="0" dirty="0" smtClean="0"/>
              <a:t>7</a:t>
            </a:r>
            <a:endParaRPr lang="zh-CN" altLang="en-US" sz="1800" b="0" dirty="0" smtClean="0"/>
          </a:p>
        </p:txBody>
      </p:sp>
      <p:sp>
        <p:nvSpPr>
          <p:cNvPr id="65" name="文本框 64"/>
          <p:cNvSpPr txBox="1"/>
          <p:nvPr/>
        </p:nvSpPr>
        <p:spPr>
          <a:xfrm>
            <a:off x="7868889" y="2636912"/>
            <a:ext cx="311304" cy="369332"/>
          </a:xfrm>
          <a:prstGeom prst="rect">
            <a:avLst/>
          </a:prstGeom>
          <a:noFill/>
        </p:spPr>
        <p:txBody>
          <a:bodyPr wrap="none" rtlCol="0">
            <a:spAutoFit/>
          </a:bodyPr>
          <a:lstStyle/>
          <a:p>
            <a:r>
              <a:rPr lang="en-US" altLang="zh-CN" sz="1800" b="0" dirty="0" smtClean="0"/>
              <a:t>0</a:t>
            </a:r>
            <a:endParaRPr lang="zh-CN" altLang="en-US" sz="1800" b="0" dirty="0" smtClean="0"/>
          </a:p>
        </p:txBody>
      </p:sp>
      <p:sp>
        <p:nvSpPr>
          <p:cNvPr id="66" name="文本框 65"/>
          <p:cNvSpPr txBox="1"/>
          <p:nvPr/>
        </p:nvSpPr>
        <p:spPr>
          <a:xfrm>
            <a:off x="7215530" y="3468624"/>
            <a:ext cx="311304" cy="369332"/>
          </a:xfrm>
          <a:prstGeom prst="rect">
            <a:avLst/>
          </a:prstGeom>
          <a:noFill/>
        </p:spPr>
        <p:txBody>
          <a:bodyPr wrap="none" rtlCol="0">
            <a:spAutoFit/>
          </a:bodyPr>
          <a:lstStyle/>
          <a:p>
            <a:r>
              <a:rPr lang="en-US" altLang="zh-CN" sz="1800" b="0" dirty="0" smtClean="0"/>
              <a:t>1</a:t>
            </a:r>
            <a:endParaRPr lang="zh-CN" altLang="en-US" sz="1800" b="0" dirty="0" smtClean="0"/>
          </a:p>
        </p:txBody>
      </p:sp>
      <p:sp>
        <p:nvSpPr>
          <p:cNvPr id="67" name="文本框 66"/>
          <p:cNvSpPr txBox="1"/>
          <p:nvPr/>
        </p:nvSpPr>
        <p:spPr>
          <a:xfrm>
            <a:off x="8483379" y="3456597"/>
            <a:ext cx="311304" cy="369332"/>
          </a:xfrm>
          <a:prstGeom prst="rect">
            <a:avLst/>
          </a:prstGeom>
          <a:noFill/>
        </p:spPr>
        <p:txBody>
          <a:bodyPr wrap="none" rtlCol="0">
            <a:spAutoFit/>
          </a:bodyPr>
          <a:lstStyle/>
          <a:p>
            <a:r>
              <a:rPr lang="en-US" altLang="zh-CN" sz="1800" b="0" dirty="0" smtClean="0"/>
              <a:t>2</a:t>
            </a:r>
            <a:endParaRPr lang="zh-CN" altLang="en-US" sz="1800" b="0" dirty="0" smtClean="0"/>
          </a:p>
        </p:txBody>
      </p:sp>
      <p:sp>
        <p:nvSpPr>
          <p:cNvPr id="68" name="文本框 67"/>
          <p:cNvSpPr txBox="1"/>
          <p:nvPr/>
        </p:nvSpPr>
        <p:spPr>
          <a:xfrm>
            <a:off x="6726269" y="4370009"/>
            <a:ext cx="311304" cy="369332"/>
          </a:xfrm>
          <a:prstGeom prst="rect">
            <a:avLst/>
          </a:prstGeom>
          <a:noFill/>
        </p:spPr>
        <p:txBody>
          <a:bodyPr wrap="none" rtlCol="0">
            <a:spAutoFit/>
          </a:bodyPr>
          <a:lstStyle/>
          <a:p>
            <a:r>
              <a:rPr lang="en-US" altLang="zh-CN" sz="1800" b="0" dirty="0" smtClean="0"/>
              <a:t>3</a:t>
            </a:r>
            <a:endParaRPr lang="zh-CN" altLang="en-US" sz="1800" b="0" dirty="0" smtClean="0"/>
          </a:p>
        </p:txBody>
      </p:sp>
      <p:sp>
        <p:nvSpPr>
          <p:cNvPr id="69" name="文本框 68"/>
          <p:cNvSpPr txBox="1"/>
          <p:nvPr/>
        </p:nvSpPr>
        <p:spPr>
          <a:xfrm>
            <a:off x="7505248" y="4383370"/>
            <a:ext cx="311304" cy="369332"/>
          </a:xfrm>
          <a:prstGeom prst="rect">
            <a:avLst/>
          </a:prstGeom>
          <a:noFill/>
        </p:spPr>
        <p:txBody>
          <a:bodyPr wrap="none" rtlCol="0">
            <a:spAutoFit/>
          </a:bodyPr>
          <a:lstStyle/>
          <a:p>
            <a:r>
              <a:rPr lang="en-US" altLang="zh-CN" sz="1800" b="0" dirty="0" smtClean="0"/>
              <a:t>4</a:t>
            </a:r>
            <a:endParaRPr lang="zh-CN" altLang="en-US" sz="1800" b="0" dirty="0" smtClean="0"/>
          </a:p>
        </p:txBody>
      </p:sp>
      <p:sp>
        <p:nvSpPr>
          <p:cNvPr id="70" name="文本框 69"/>
          <p:cNvSpPr txBox="1"/>
          <p:nvPr/>
        </p:nvSpPr>
        <p:spPr>
          <a:xfrm>
            <a:off x="8140248" y="4383370"/>
            <a:ext cx="311304" cy="369332"/>
          </a:xfrm>
          <a:prstGeom prst="rect">
            <a:avLst/>
          </a:prstGeom>
          <a:noFill/>
        </p:spPr>
        <p:txBody>
          <a:bodyPr wrap="none" rtlCol="0">
            <a:spAutoFit/>
          </a:bodyPr>
          <a:lstStyle/>
          <a:p>
            <a:r>
              <a:rPr lang="en-US" altLang="zh-CN" sz="1800" b="0" dirty="0" smtClean="0"/>
              <a:t>5</a:t>
            </a:r>
            <a:endParaRPr lang="zh-CN" altLang="en-US" sz="1800" b="0" dirty="0" smtClean="0"/>
          </a:p>
        </p:txBody>
      </p:sp>
      <p:sp>
        <p:nvSpPr>
          <p:cNvPr id="71" name="文本框 70"/>
          <p:cNvSpPr txBox="1"/>
          <p:nvPr/>
        </p:nvSpPr>
        <p:spPr>
          <a:xfrm>
            <a:off x="8953048" y="4383370"/>
            <a:ext cx="311304" cy="369332"/>
          </a:xfrm>
          <a:prstGeom prst="rect">
            <a:avLst/>
          </a:prstGeom>
          <a:noFill/>
        </p:spPr>
        <p:txBody>
          <a:bodyPr wrap="none" rtlCol="0">
            <a:spAutoFit/>
          </a:bodyPr>
          <a:lstStyle/>
          <a:p>
            <a:r>
              <a:rPr lang="en-US" altLang="zh-CN" sz="1800" b="0" dirty="0" smtClean="0"/>
              <a:t>6</a:t>
            </a:r>
            <a:endParaRPr lang="zh-CN" altLang="en-US" sz="1800" b="0" dirty="0" smtClean="0"/>
          </a:p>
        </p:txBody>
      </p:sp>
      <p:sp>
        <p:nvSpPr>
          <p:cNvPr id="72" name="文本框 71"/>
          <p:cNvSpPr txBox="1"/>
          <p:nvPr/>
        </p:nvSpPr>
        <p:spPr>
          <a:xfrm>
            <a:off x="6140295" y="5302605"/>
            <a:ext cx="311304" cy="369332"/>
          </a:xfrm>
          <a:prstGeom prst="rect">
            <a:avLst/>
          </a:prstGeom>
          <a:noFill/>
        </p:spPr>
        <p:txBody>
          <a:bodyPr wrap="none" rtlCol="0">
            <a:spAutoFit/>
          </a:bodyPr>
          <a:lstStyle/>
          <a:p>
            <a:r>
              <a:rPr lang="en-US" altLang="zh-CN" sz="1800" b="0" dirty="0" smtClean="0"/>
              <a:t>7</a:t>
            </a:r>
            <a:endParaRPr lang="zh-CN" altLang="en-US" sz="1800" b="0" dirty="0" smtClean="0"/>
          </a:p>
        </p:txBody>
      </p:sp>
    </p:spTree>
  </p:cSld>
  <p:clrMapOvr>
    <a:masterClrMapping/>
  </p:clrMapOvr>
  <p:transition spd="slow"/>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ext Box 49"/>
          <p:cNvSpPr txBox="1">
            <a:spLocks noChangeArrowheads="1"/>
          </p:cNvSpPr>
          <p:nvPr/>
        </p:nvSpPr>
        <p:spPr bwMode="auto">
          <a:xfrm>
            <a:off x="2673351" y="6222256"/>
            <a:ext cx="290036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currentPos = i = 0</a:t>
            </a:r>
            <a:endParaRPr lang="en-US" altLang="zh-CN" sz="2400">
              <a:latin typeface="Times New Roman" panose="02020603050405020304" pitchFamily="18" charset="0"/>
            </a:endParaRPr>
          </a:p>
        </p:txBody>
      </p:sp>
      <p:grpSp>
        <p:nvGrpSpPr>
          <p:cNvPr id="176131" name="Group 56"/>
          <p:cNvGrpSpPr>
            <a:grpSpLocks/>
          </p:cNvGrpSpPr>
          <p:nvPr/>
        </p:nvGrpSpPr>
        <p:grpSpPr bwMode="auto">
          <a:xfrm>
            <a:off x="2362200" y="2107455"/>
            <a:ext cx="6934200" cy="4038600"/>
            <a:chOff x="528" y="480"/>
            <a:chExt cx="4368" cy="2544"/>
          </a:xfrm>
        </p:grpSpPr>
        <p:sp>
          <p:nvSpPr>
            <p:cNvPr id="176132" name="Line 2"/>
            <p:cNvSpPr>
              <a:spLocks noChangeShapeType="1"/>
            </p:cNvSpPr>
            <p:nvPr/>
          </p:nvSpPr>
          <p:spPr bwMode="auto">
            <a:xfrm>
              <a:off x="2160"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33" name="Line 3"/>
            <p:cNvSpPr>
              <a:spLocks noChangeShapeType="1"/>
            </p:cNvSpPr>
            <p:nvPr/>
          </p:nvSpPr>
          <p:spPr bwMode="auto">
            <a:xfrm flipH="1">
              <a:off x="1968"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34" name="Line 4"/>
            <p:cNvSpPr>
              <a:spLocks noChangeShapeType="1"/>
            </p:cNvSpPr>
            <p:nvPr/>
          </p:nvSpPr>
          <p:spPr bwMode="auto">
            <a:xfrm>
              <a:off x="182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35" name="Line 5"/>
            <p:cNvSpPr>
              <a:spLocks noChangeShapeType="1"/>
            </p:cNvSpPr>
            <p:nvPr/>
          </p:nvSpPr>
          <p:spPr bwMode="auto">
            <a:xfrm>
              <a:off x="1392"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36" name="Line 6"/>
            <p:cNvSpPr>
              <a:spLocks noChangeShapeType="1"/>
            </p:cNvSpPr>
            <p:nvPr/>
          </p:nvSpPr>
          <p:spPr bwMode="auto">
            <a:xfrm flipH="1">
              <a:off x="1440"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37" name="Line 7"/>
            <p:cNvSpPr>
              <a:spLocks noChangeShapeType="1"/>
            </p:cNvSpPr>
            <p:nvPr/>
          </p:nvSpPr>
          <p:spPr bwMode="auto">
            <a:xfrm flipH="1">
              <a:off x="720"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8600" name="Oval 8"/>
            <p:cNvSpPr>
              <a:spLocks noChangeArrowheads="1"/>
            </p:cNvSpPr>
            <p:nvPr/>
          </p:nvSpPr>
          <p:spPr bwMode="auto">
            <a:xfrm>
              <a:off x="1584"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1" name="Oval 9"/>
            <p:cNvSpPr>
              <a:spLocks noChangeArrowheads="1"/>
            </p:cNvSpPr>
            <p:nvPr/>
          </p:nvSpPr>
          <p:spPr bwMode="auto">
            <a:xfrm>
              <a:off x="86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2" name="Oval 10"/>
            <p:cNvSpPr>
              <a:spLocks noChangeArrowheads="1"/>
            </p:cNvSpPr>
            <p:nvPr/>
          </p:nvSpPr>
          <p:spPr bwMode="auto">
            <a:xfrm>
              <a:off x="134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3" name="Oval 11"/>
            <p:cNvSpPr>
              <a:spLocks noChangeArrowheads="1"/>
            </p:cNvSpPr>
            <p:nvPr/>
          </p:nvSpPr>
          <p:spPr bwMode="auto">
            <a:xfrm>
              <a:off x="177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4" name="Oval 12"/>
            <p:cNvSpPr>
              <a:spLocks noChangeArrowheads="1"/>
            </p:cNvSpPr>
            <p:nvPr/>
          </p:nvSpPr>
          <p:spPr bwMode="auto">
            <a:xfrm>
              <a:off x="225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5" name="Oval 13"/>
            <p:cNvSpPr>
              <a:spLocks noChangeArrowheads="1"/>
            </p:cNvSpPr>
            <p:nvPr/>
          </p:nvSpPr>
          <p:spPr bwMode="auto">
            <a:xfrm>
              <a:off x="528"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6" name="Oval 14"/>
            <p:cNvSpPr>
              <a:spLocks noChangeArrowheads="1"/>
            </p:cNvSpPr>
            <p:nvPr/>
          </p:nvSpPr>
          <p:spPr bwMode="auto">
            <a:xfrm>
              <a:off x="1200"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07" name="Oval 15"/>
            <p:cNvSpPr>
              <a:spLocks noChangeArrowheads="1"/>
            </p:cNvSpPr>
            <p:nvPr/>
          </p:nvSpPr>
          <p:spPr bwMode="auto">
            <a:xfrm>
              <a:off x="1968"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6146" name="Line 16"/>
            <p:cNvSpPr>
              <a:spLocks noChangeShapeType="1"/>
            </p:cNvSpPr>
            <p:nvPr/>
          </p:nvSpPr>
          <p:spPr bwMode="auto">
            <a:xfrm>
              <a:off x="4464"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47" name="Line 17"/>
            <p:cNvSpPr>
              <a:spLocks noChangeShapeType="1"/>
            </p:cNvSpPr>
            <p:nvPr/>
          </p:nvSpPr>
          <p:spPr bwMode="auto">
            <a:xfrm flipH="1">
              <a:off x="4272"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48" name="Line 18"/>
            <p:cNvSpPr>
              <a:spLocks noChangeShapeType="1"/>
            </p:cNvSpPr>
            <p:nvPr/>
          </p:nvSpPr>
          <p:spPr bwMode="auto">
            <a:xfrm>
              <a:off x="4128"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49" name="Line 19"/>
            <p:cNvSpPr>
              <a:spLocks noChangeShapeType="1"/>
            </p:cNvSpPr>
            <p:nvPr/>
          </p:nvSpPr>
          <p:spPr bwMode="auto">
            <a:xfrm>
              <a:off x="3696"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50" name="Line 20"/>
            <p:cNvSpPr>
              <a:spLocks noChangeShapeType="1"/>
            </p:cNvSpPr>
            <p:nvPr/>
          </p:nvSpPr>
          <p:spPr bwMode="auto">
            <a:xfrm flipH="1">
              <a:off x="374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51" name="Line 21"/>
            <p:cNvSpPr>
              <a:spLocks noChangeShapeType="1"/>
            </p:cNvSpPr>
            <p:nvPr/>
          </p:nvSpPr>
          <p:spPr bwMode="auto">
            <a:xfrm flipH="1">
              <a:off x="3024"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8614" name="Oval 22"/>
            <p:cNvSpPr>
              <a:spLocks noChangeArrowheads="1"/>
            </p:cNvSpPr>
            <p:nvPr/>
          </p:nvSpPr>
          <p:spPr bwMode="auto">
            <a:xfrm>
              <a:off x="3888"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15" name="Oval 23"/>
            <p:cNvSpPr>
              <a:spLocks noChangeArrowheads="1"/>
            </p:cNvSpPr>
            <p:nvPr/>
          </p:nvSpPr>
          <p:spPr bwMode="auto">
            <a:xfrm>
              <a:off x="316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16" name="Oval 24"/>
            <p:cNvSpPr>
              <a:spLocks noChangeArrowheads="1"/>
            </p:cNvSpPr>
            <p:nvPr/>
          </p:nvSpPr>
          <p:spPr bwMode="auto">
            <a:xfrm>
              <a:off x="364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17" name="Oval 25"/>
            <p:cNvSpPr>
              <a:spLocks noChangeArrowheads="1"/>
            </p:cNvSpPr>
            <p:nvPr/>
          </p:nvSpPr>
          <p:spPr bwMode="auto">
            <a:xfrm>
              <a:off x="408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18" name="Oval 26"/>
            <p:cNvSpPr>
              <a:spLocks noChangeArrowheads="1"/>
            </p:cNvSpPr>
            <p:nvPr/>
          </p:nvSpPr>
          <p:spPr bwMode="auto">
            <a:xfrm>
              <a:off x="456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19" name="Oval 27"/>
            <p:cNvSpPr>
              <a:spLocks noChangeArrowheads="1"/>
            </p:cNvSpPr>
            <p:nvPr/>
          </p:nvSpPr>
          <p:spPr bwMode="auto">
            <a:xfrm>
              <a:off x="283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20" name="Oval 28"/>
            <p:cNvSpPr>
              <a:spLocks noChangeArrowheads="1"/>
            </p:cNvSpPr>
            <p:nvPr/>
          </p:nvSpPr>
          <p:spPr bwMode="auto">
            <a:xfrm>
              <a:off x="3504"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8621" name="Oval 29"/>
            <p:cNvSpPr>
              <a:spLocks noChangeArrowheads="1"/>
            </p:cNvSpPr>
            <p:nvPr/>
          </p:nvSpPr>
          <p:spPr bwMode="auto">
            <a:xfrm>
              <a:off x="4272"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6160" name="Text Box 30"/>
            <p:cNvSpPr txBox="1">
              <a:spLocks noChangeArrowheads="1"/>
            </p:cNvSpPr>
            <p:nvPr/>
          </p:nvSpPr>
          <p:spPr bwMode="auto">
            <a:xfrm>
              <a:off x="1600"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latin typeface="Times New Roman" panose="02020603050405020304" pitchFamily="18" charset="0"/>
              </a:endParaRPr>
            </a:p>
          </p:txBody>
        </p:sp>
        <p:sp>
          <p:nvSpPr>
            <p:cNvPr id="176161" name="Text Box 31"/>
            <p:cNvSpPr txBox="1">
              <a:spLocks noChangeArrowheads="1"/>
            </p:cNvSpPr>
            <p:nvPr/>
          </p:nvSpPr>
          <p:spPr bwMode="auto">
            <a:xfrm>
              <a:off x="3334" y="1440"/>
              <a:ext cx="320" cy="327"/>
            </a:xfrm>
            <a:prstGeom prst="rect">
              <a:avLst/>
            </a:prstGeom>
            <a:solidFill>
              <a:schemeClr val="bg1"/>
            </a:solidFill>
            <a:ln>
              <a:noFill/>
            </a:ln>
            <a:effectLst/>
            <a:extLs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FF3300"/>
                  </a:solidFill>
                  <a:latin typeface="Arial Narrow" panose="020B0606020202030204" pitchFamily="34" charset="0"/>
                </a:rPr>
                <a:t>53</a:t>
              </a:r>
              <a:endParaRPr lang="en-US" altLang="zh-CN" sz="2400" dirty="0">
                <a:solidFill>
                  <a:srgbClr val="FF3300"/>
                </a:solidFill>
                <a:latin typeface="Times New Roman" panose="02020603050405020304" pitchFamily="18" charset="0"/>
              </a:endParaRPr>
            </a:p>
          </p:txBody>
        </p:sp>
        <p:sp>
          <p:nvSpPr>
            <p:cNvPr id="176162" name="Text Box 32"/>
            <p:cNvSpPr txBox="1">
              <a:spLocks noChangeArrowheads="1"/>
            </p:cNvSpPr>
            <p:nvPr/>
          </p:nvSpPr>
          <p:spPr bwMode="auto">
            <a:xfrm>
              <a:off x="8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6163" name="Text Box 33"/>
            <p:cNvSpPr txBox="1">
              <a:spLocks noChangeArrowheads="1"/>
            </p:cNvSpPr>
            <p:nvPr/>
          </p:nvSpPr>
          <p:spPr bwMode="auto">
            <a:xfrm>
              <a:off x="318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6164" name="Text Box 34"/>
            <p:cNvSpPr txBox="1">
              <a:spLocks noChangeArrowheads="1"/>
            </p:cNvSpPr>
            <p:nvPr/>
          </p:nvSpPr>
          <p:spPr bwMode="auto">
            <a:xfrm>
              <a:off x="1792"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6165" name="Text Box 35"/>
            <p:cNvSpPr txBox="1">
              <a:spLocks noChangeArrowheads="1"/>
            </p:cNvSpPr>
            <p:nvPr/>
          </p:nvSpPr>
          <p:spPr bwMode="auto">
            <a:xfrm>
              <a:off x="40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6166" name="Text Box 36"/>
            <p:cNvSpPr txBox="1">
              <a:spLocks noChangeArrowheads="1"/>
            </p:cNvSpPr>
            <p:nvPr/>
          </p:nvSpPr>
          <p:spPr bwMode="auto">
            <a:xfrm>
              <a:off x="1216"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6167" name="Text Box 37"/>
            <p:cNvSpPr txBox="1">
              <a:spLocks noChangeArrowheads="1"/>
            </p:cNvSpPr>
            <p:nvPr/>
          </p:nvSpPr>
          <p:spPr bwMode="auto">
            <a:xfrm>
              <a:off x="544"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6168" name="Text Box 38"/>
            <p:cNvSpPr txBox="1">
              <a:spLocks noChangeArrowheads="1"/>
            </p:cNvSpPr>
            <p:nvPr/>
          </p:nvSpPr>
          <p:spPr bwMode="auto">
            <a:xfrm>
              <a:off x="136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6169" name="Text Box 39"/>
            <p:cNvSpPr txBox="1">
              <a:spLocks noChangeArrowheads="1"/>
            </p:cNvSpPr>
            <p:nvPr/>
          </p:nvSpPr>
          <p:spPr bwMode="auto">
            <a:xfrm>
              <a:off x="1984"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6170" name="Text Box 40"/>
            <p:cNvSpPr txBox="1">
              <a:spLocks noChangeArrowheads="1"/>
            </p:cNvSpPr>
            <p:nvPr/>
          </p:nvSpPr>
          <p:spPr bwMode="auto">
            <a:xfrm>
              <a:off x="227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6171" name="Line 41"/>
            <p:cNvSpPr>
              <a:spLocks noChangeShapeType="1"/>
            </p:cNvSpPr>
            <p:nvPr/>
          </p:nvSpPr>
          <p:spPr bwMode="auto">
            <a:xfrm>
              <a:off x="1584" y="768"/>
              <a:ext cx="144"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72" name="Text Box 42"/>
            <p:cNvSpPr txBox="1">
              <a:spLocks noChangeArrowheads="1"/>
            </p:cNvSpPr>
            <p:nvPr/>
          </p:nvSpPr>
          <p:spPr bwMode="auto">
            <a:xfrm>
              <a:off x="1507" y="480"/>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6173" name="Rectangle 43"/>
            <p:cNvSpPr>
              <a:spLocks noChangeArrowheads="1"/>
            </p:cNvSpPr>
            <p:nvPr/>
          </p:nvSpPr>
          <p:spPr bwMode="auto">
            <a:xfrm>
              <a:off x="1104" y="912"/>
              <a:ext cx="1296" cy="1056"/>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6174" name="Text Box 44"/>
            <p:cNvSpPr txBox="1">
              <a:spLocks noChangeArrowheads="1"/>
            </p:cNvSpPr>
            <p:nvPr/>
          </p:nvSpPr>
          <p:spPr bwMode="auto">
            <a:xfrm>
              <a:off x="3904"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6175" name="Text Box 45"/>
            <p:cNvSpPr txBox="1">
              <a:spLocks noChangeArrowheads="1"/>
            </p:cNvSpPr>
            <p:nvPr/>
          </p:nvSpPr>
          <p:spPr bwMode="auto">
            <a:xfrm>
              <a:off x="2848" y="269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6176" name="Text Box 46"/>
            <p:cNvSpPr txBox="1">
              <a:spLocks noChangeArrowheads="1"/>
            </p:cNvSpPr>
            <p:nvPr/>
          </p:nvSpPr>
          <p:spPr bwMode="auto">
            <a:xfrm>
              <a:off x="366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6177" name="Text Box 47"/>
            <p:cNvSpPr txBox="1">
              <a:spLocks noChangeArrowheads="1"/>
            </p:cNvSpPr>
            <p:nvPr/>
          </p:nvSpPr>
          <p:spPr bwMode="auto">
            <a:xfrm>
              <a:off x="4288"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6178" name="Text Box 48"/>
            <p:cNvSpPr txBox="1">
              <a:spLocks noChangeArrowheads="1"/>
            </p:cNvSpPr>
            <p:nvPr/>
          </p:nvSpPr>
          <p:spPr bwMode="auto">
            <a:xfrm>
              <a:off x="457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6179" name="Line 50"/>
            <p:cNvSpPr>
              <a:spLocks noChangeShapeType="1"/>
            </p:cNvSpPr>
            <p:nvPr/>
          </p:nvSpPr>
          <p:spPr bwMode="auto">
            <a:xfrm>
              <a:off x="3483" y="1287"/>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80" name="Text Box 51"/>
            <p:cNvSpPr txBox="1">
              <a:spLocks noChangeArrowheads="1"/>
            </p:cNvSpPr>
            <p:nvPr/>
          </p:nvSpPr>
          <p:spPr bwMode="auto">
            <a:xfrm>
              <a:off x="3353" y="1008"/>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6181" name="Rectangle 52"/>
            <p:cNvSpPr>
              <a:spLocks noChangeArrowheads="1"/>
            </p:cNvSpPr>
            <p:nvPr/>
          </p:nvSpPr>
          <p:spPr bwMode="auto">
            <a:xfrm>
              <a:off x="3120" y="1440"/>
              <a:ext cx="912" cy="1104"/>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6182" name="Line 53"/>
            <p:cNvSpPr>
              <a:spLocks noChangeShapeType="1"/>
            </p:cNvSpPr>
            <p:nvPr/>
          </p:nvSpPr>
          <p:spPr bwMode="auto">
            <a:xfrm flipH="1">
              <a:off x="1392" y="1200"/>
              <a:ext cx="144" cy="288"/>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83" name="Text Box 54"/>
            <p:cNvSpPr txBox="1">
              <a:spLocks noChangeArrowheads="1"/>
            </p:cNvSpPr>
            <p:nvPr/>
          </p:nvSpPr>
          <p:spPr bwMode="auto">
            <a:xfrm>
              <a:off x="3520"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FFFFCC"/>
                  </a:solidFill>
                  <a:latin typeface="Arial Narrow" panose="020B0606020202030204" pitchFamily="34" charset="0"/>
                </a:rPr>
                <a:t>09</a:t>
              </a:r>
              <a:endParaRPr lang="en-US" altLang="zh-CN" sz="2400" dirty="0">
                <a:latin typeface="Times New Roman" panose="02020603050405020304" pitchFamily="18" charset="0"/>
              </a:endParaRPr>
            </a:p>
          </p:txBody>
        </p:sp>
        <p:sp>
          <p:nvSpPr>
            <p:cNvPr id="176184" name="Line 55"/>
            <p:cNvSpPr>
              <a:spLocks noChangeShapeType="1"/>
            </p:cNvSpPr>
            <p:nvPr/>
          </p:nvSpPr>
          <p:spPr bwMode="auto">
            <a:xfrm flipH="1">
              <a:off x="3312" y="1776"/>
              <a:ext cx="144" cy="288"/>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8" name="Rectangle 4"/>
          <p:cNvSpPr txBox="1">
            <a:spLocks noChangeArrowheads="1"/>
          </p:cNvSpPr>
          <p:nvPr/>
        </p:nvSpPr>
        <p:spPr bwMode="auto">
          <a:xfrm>
            <a:off x="6366297" y="10431"/>
            <a:ext cx="5850383" cy="2539936"/>
          </a:xfrm>
          <a:prstGeom prst="rect">
            <a:avLst/>
          </a:prstGeom>
          <a:solidFill>
            <a:schemeClr val="bg1"/>
          </a:solidFill>
          <a:ln>
            <a:noFill/>
          </a:ln>
          <a:effectLs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void </a:t>
            </a:r>
            <a:r>
              <a:rPr lang="en-US" altLang="zh-CN" sz="1400" b="0" dirty="0" err="1">
                <a:latin typeface="Times New Roman" panose="02020603050405020304" pitchFamily="18" charset="0"/>
                <a:ea typeface="隶书" panose="02010509060101010101" pitchFamily="49" charset="-122"/>
              </a:rPr>
              <a:t>MinHeap</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a:t>
            </a:r>
            <a:r>
              <a:rPr lang="en-US" altLang="zh-CN" sz="1400" b="0" dirty="0" err="1">
                <a:latin typeface="Times New Roman" panose="02020603050405020304" pitchFamily="18" charset="0"/>
                <a:ea typeface="隶书" panose="02010509060101010101" pitchFamily="49" charset="-122"/>
              </a:rPr>
              <a:t>siftDown</a:t>
            </a:r>
            <a:r>
              <a:rPr lang="en-US" altLang="zh-CN" sz="1400" b="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start</a:t>
            </a:r>
            <a:r>
              <a:rPr lang="en-US" altLang="zh-CN" sz="140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m )</a:t>
            </a:r>
            <a:r>
              <a:rPr lang="en-US" altLang="zh-CN" sz="1400" dirty="0">
                <a:latin typeface="Times New Roman" panose="02020603050405020304" pitchFamily="18" charset="0"/>
                <a:ea typeface="隶书" panose="02010509060101010101" pitchFamily="49" charset="-122"/>
              </a:rPr>
              <a:t> {</a:t>
            </a:r>
          </a:p>
          <a:p>
            <a:pPr>
              <a:spcBef>
                <a:spcPct val="15000"/>
              </a:spcBef>
              <a:buNone/>
              <a:defRPr/>
            </a:pPr>
            <a:r>
              <a:rPr lang="zh-CN" altLang="en-US" sz="140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start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j = 2*i+1</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E temp</a:t>
            </a:r>
            <a:r>
              <a:rPr lang="en-US" altLang="zh-CN" sz="1400" dirty="0">
                <a:latin typeface="Times New Roman" panose="02020603050405020304" pitchFamily="18" charset="0"/>
                <a:ea typeface="隶书" panose="02010509060101010101" pitchFamily="49" charset="-122"/>
              </a:rPr>
              <a:t> =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//j</a:t>
            </a:r>
            <a:r>
              <a:rPr lang="zh-CN" altLang="en-US" sz="1400" dirty="0">
                <a:solidFill>
                  <a:schemeClr val="tx2"/>
                </a:solidFill>
                <a:latin typeface="Times New Roman" panose="02020603050405020304" pitchFamily="18" charset="0"/>
                <a:ea typeface="隶书" panose="02010509060101010101" pitchFamily="49" charset="-122"/>
              </a:rPr>
              <a:t>是</a:t>
            </a:r>
            <a:r>
              <a:rPr lang="en-US" altLang="zh-CN" sz="1400" dirty="0" err="1">
                <a:solidFill>
                  <a:schemeClr val="tx2"/>
                </a:solidFill>
                <a:latin typeface="Times New Roman" panose="02020603050405020304" pitchFamily="18" charset="0"/>
                <a:ea typeface="隶书" panose="02010509060101010101" pitchFamily="49" charset="-122"/>
              </a:rPr>
              <a:t>i</a:t>
            </a:r>
            <a:r>
              <a:rPr lang="zh-CN" altLang="en-US" sz="1400" dirty="0">
                <a:solidFill>
                  <a:schemeClr val="tx2"/>
                </a:solidFill>
                <a:latin typeface="Times New Roman" panose="02020603050405020304" pitchFamily="18" charset="0"/>
                <a:ea typeface="隶书" panose="02010509060101010101" pitchFamily="49" charset="-122"/>
              </a:rPr>
              <a:t>的左子女位置</a:t>
            </a:r>
            <a:r>
              <a:rPr lang="en-US" altLang="zh-CN" sz="1400" dirty="0">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while </a:t>
            </a:r>
            <a:r>
              <a:rPr lang="en-US" altLang="zh-CN" sz="1400" b="0" dirty="0">
                <a:latin typeface="Times New Roman" panose="02020603050405020304" pitchFamily="18" charset="0"/>
                <a:ea typeface="隶书" panose="02010509060101010101" pitchFamily="49" charset="-122"/>
              </a:rPr>
              <a:t>(j &lt;= m)</a:t>
            </a:r>
            <a:r>
              <a:rPr lang="en-US" altLang="zh-CN" sz="1400" dirty="0">
                <a:latin typeface="Times New Roman" panose="02020603050405020304" pitchFamily="18" charset="0"/>
                <a:ea typeface="隶书" panose="02010509060101010101" pitchFamily="49" charset="-122"/>
              </a:rPr>
              <a:t>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检查是否到最后位置</a:t>
            </a:r>
          </a:p>
          <a:p>
            <a:pPr>
              <a:spcBef>
                <a:spcPct val="15000"/>
              </a:spcBef>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if </a:t>
            </a:r>
            <a:r>
              <a:rPr lang="en-US" altLang="zh-CN" sz="1400" b="0" dirty="0">
                <a:latin typeface="Times New Roman" panose="02020603050405020304" pitchFamily="18" charset="0"/>
                <a:ea typeface="隶书" panose="02010509060101010101" pitchFamily="49" charset="-122"/>
              </a:rPr>
              <a:t>( j &lt; m</a:t>
            </a:r>
            <a:r>
              <a:rPr lang="en-US" altLang="zh-CN" sz="1400" dirty="0">
                <a:latin typeface="Times New Roman" panose="02020603050405020304" pitchFamily="18" charset="0"/>
                <a:ea typeface="隶书" panose="02010509060101010101" pitchFamily="49" charset="-122"/>
              </a:rPr>
              <a:t> &amp;&amp; </a:t>
            </a:r>
            <a:r>
              <a:rPr lang="en-US" altLang="zh-CN" sz="1400" b="0" dirty="0">
                <a:latin typeface="Times New Roman" panose="02020603050405020304" pitchFamily="18" charset="0"/>
                <a:ea typeface="隶书" panose="02010509060101010101" pitchFamily="49" charset="-122"/>
              </a:rPr>
              <a:t>heap[j]</a:t>
            </a:r>
            <a:r>
              <a:rPr lang="en-US" altLang="zh-CN" sz="1400" dirty="0">
                <a:latin typeface="Times New Roman" panose="02020603050405020304" pitchFamily="18" charset="0"/>
                <a:ea typeface="隶书" panose="02010509060101010101" pitchFamily="49" charset="-122"/>
              </a:rPr>
              <a:t> &gt; </a:t>
            </a:r>
            <a:r>
              <a:rPr lang="en-US" altLang="zh-CN" sz="1400" b="0" dirty="0">
                <a:latin typeface="Times New Roman" panose="02020603050405020304" pitchFamily="18" charset="0"/>
                <a:ea typeface="隶书" panose="02010509060101010101" pitchFamily="49" charset="-122"/>
              </a:rPr>
              <a:t>heap[j+1] ) j++</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让</a:t>
            </a:r>
            <a:r>
              <a:rPr lang="en-US" altLang="zh-CN" sz="1400" dirty="0">
                <a:solidFill>
                  <a:schemeClr val="tx2"/>
                </a:solidFill>
                <a:latin typeface="Times New Roman" panose="02020603050405020304" pitchFamily="18" charset="0"/>
                <a:ea typeface="隶书" panose="02010509060101010101" pitchFamily="49" charset="-122"/>
              </a:rPr>
              <a:t>j</a:t>
            </a:r>
            <a:r>
              <a:rPr lang="zh-CN" altLang="en-US" sz="1400" dirty="0">
                <a:solidFill>
                  <a:schemeClr val="tx2"/>
                </a:solidFill>
                <a:latin typeface="Times New Roman" panose="02020603050405020304" pitchFamily="18" charset="0"/>
                <a:ea typeface="隶书" panose="02010509060101010101" pitchFamily="49" charset="-122"/>
              </a:rPr>
              <a:t>指向两子女中的小者</a:t>
            </a:r>
            <a:endParaRPr lang="en-US" altLang="zh-CN" sz="1400" dirty="0">
              <a:solidFill>
                <a:schemeClr val="tx2"/>
              </a:solidFill>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if </a:t>
            </a:r>
            <a:r>
              <a:rPr lang="en-US" altLang="zh-CN" sz="1400" b="0" dirty="0">
                <a:latin typeface="Times New Roman" panose="02020603050405020304" pitchFamily="18" charset="0"/>
                <a:ea typeface="隶书" panose="02010509060101010101" pitchFamily="49" charset="-122"/>
              </a:rPr>
              <a:t>( temp</a:t>
            </a:r>
            <a:r>
              <a:rPr lang="en-US" altLang="zh-CN" sz="1400" dirty="0">
                <a:latin typeface="Times New Roman" panose="02020603050405020304" pitchFamily="18" charset="0"/>
                <a:ea typeface="隶书" panose="02010509060101010101" pitchFamily="49" charset="-122"/>
              </a:rPr>
              <a:t> &lt;= </a:t>
            </a:r>
            <a:r>
              <a:rPr lang="en-US" altLang="zh-CN" sz="1400" b="0" dirty="0">
                <a:latin typeface="Times New Roman" panose="02020603050405020304" pitchFamily="18" charset="0"/>
                <a:ea typeface="隶书" panose="02010509060101010101" pitchFamily="49" charset="-122"/>
              </a:rPr>
              <a:t>heap[j] )</a:t>
            </a:r>
            <a:r>
              <a:rPr lang="en-US" altLang="zh-CN" sz="1400" dirty="0">
                <a:latin typeface="Times New Roman" panose="02020603050405020304" pitchFamily="18" charset="0"/>
                <a:ea typeface="隶书" panose="02010509060101010101" pitchFamily="49" charset="-122"/>
              </a:rPr>
              <a:t> break;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小则不做调整</a:t>
            </a:r>
          </a:p>
          <a:p>
            <a:pPr>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else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否则小者上移</a:t>
            </a:r>
            <a:r>
              <a:rPr lang="en-US" altLang="zh-CN" sz="1400" dirty="0">
                <a:solidFill>
                  <a:schemeClr val="tx2"/>
                </a:solidFill>
                <a:latin typeface="Times New Roman" panose="02020603050405020304" pitchFamily="18" charset="0"/>
                <a:ea typeface="隶书" panose="02010509060101010101" pitchFamily="49" charset="-122"/>
              </a:rPr>
              <a:t>, </a:t>
            </a:r>
            <a:r>
              <a:rPr lang="en-US" altLang="zh-CN" sz="1400" dirty="0" err="1">
                <a:solidFill>
                  <a:schemeClr val="tx2"/>
                </a:solidFill>
                <a:latin typeface="Times New Roman" panose="02020603050405020304" pitchFamily="18" charset="0"/>
                <a:ea typeface="隶书" panose="02010509060101010101" pitchFamily="49" charset="-122"/>
              </a:rPr>
              <a:t>i</a:t>
            </a:r>
            <a:r>
              <a:rPr lang="en-US" altLang="zh-CN" sz="1400" dirty="0">
                <a:solidFill>
                  <a:schemeClr val="tx2"/>
                </a:solidFill>
                <a:latin typeface="Times New Roman" panose="02020603050405020304" pitchFamily="18" charset="0"/>
                <a:ea typeface="隶书" panose="02010509060101010101" pitchFamily="49" charset="-122"/>
              </a:rPr>
              <a:t>, j</a:t>
            </a:r>
            <a:r>
              <a:rPr lang="zh-CN" altLang="en-US" sz="1400" dirty="0">
                <a:solidFill>
                  <a:schemeClr val="tx2"/>
                </a:solidFill>
                <a:latin typeface="Times New Roman" panose="02020603050405020304" pitchFamily="18" charset="0"/>
                <a:ea typeface="隶书" panose="02010509060101010101" pitchFamily="49" charset="-122"/>
              </a:rPr>
              <a:t>下降</a:t>
            </a:r>
          </a:p>
          <a:p>
            <a:pPr>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			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heap[j]</a:t>
            </a: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j</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j = 2*j+1</a:t>
            </a:r>
            <a:r>
              <a:rPr lang="en-US" altLang="zh-CN" sz="14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dirty="0" smtClean="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temp</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回放</a:t>
            </a:r>
            <a:r>
              <a:rPr lang="en-US" altLang="zh-CN" sz="1400" dirty="0">
                <a:solidFill>
                  <a:schemeClr val="tx2"/>
                </a:solidFill>
                <a:latin typeface="Times New Roman" panose="02020603050405020304" pitchFamily="18" charset="0"/>
                <a:ea typeface="隶书" panose="02010509060101010101" pitchFamily="49" charset="-122"/>
              </a:rPr>
              <a:t>temp</a:t>
            </a:r>
            <a:endParaRPr lang="zh-CN" altLang="en-US" sz="140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a:t>
            </a:r>
            <a:endParaRPr lang="zh-CN" altLang="en-US" sz="1400" b="0" dirty="0">
              <a:solidFill>
                <a:schemeClr val="tx2"/>
              </a:solidFill>
              <a:latin typeface="Times New Roman" panose="02020603050405020304" pitchFamily="18" charset="0"/>
              <a:ea typeface="隶书" panose="02010509060101010101" pitchFamily="49" charset="-122"/>
            </a:endParaRPr>
          </a:p>
        </p:txBody>
      </p:sp>
      <p:sp>
        <p:nvSpPr>
          <p:cNvPr id="59" name="文本框 58"/>
          <p:cNvSpPr txBox="1"/>
          <p:nvPr/>
        </p:nvSpPr>
        <p:spPr>
          <a:xfrm>
            <a:off x="4187698" y="2636912"/>
            <a:ext cx="311304" cy="369332"/>
          </a:xfrm>
          <a:prstGeom prst="rect">
            <a:avLst/>
          </a:prstGeom>
          <a:noFill/>
        </p:spPr>
        <p:txBody>
          <a:bodyPr wrap="none" rtlCol="0">
            <a:spAutoFit/>
          </a:bodyPr>
          <a:lstStyle/>
          <a:p>
            <a:r>
              <a:rPr lang="en-US" altLang="zh-CN" sz="1800" b="0" dirty="0" smtClean="0"/>
              <a:t>0</a:t>
            </a:r>
            <a:endParaRPr lang="zh-CN" altLang="en-US" sz="1800" b="0" dirty="0" smtClean="0"/>
          </a:p>
        </p:txBody>
      </p:sp>
      <p:sp>
        <p:nvSpPr>
          <p:cNvPr id="60" name="文本框 59"/>
          <p:cNvSpPr txBox="1"/>
          <p:nvPr/>
        </p:nvSpPr>
        <p:spPr>
          <a:xfrm>
            <a:off x="3534339" y="3468624"/>
            <a:ext cx="311304" cy="369332"/>
          </a:xfrm>
          <a:prstGeom prst="rect">
            <a:avLst/>
          </a:prstGeom>
          <a:noFill/>
        </p:spPr>
        <p:txBody>
          <a:bodyPr wrap="none" rtlCol="0">
            <a:spAutoFit/>
          </a:bodyPr>
          <a:lstStyle/>
          <a:p>
            <a:r>
              <a:rPr lang="en-US" altLang="zh-CN" sz="1800" b="0" dirty="0" smtClean="0"/>
              <a:t>1</a:t>
            </a:r>
            <a:endParaRPr lang="zh-CN" altLang="en-US" sz="1800" b="0" dirty="0" smtClean="0"/>
          </a:p>
        </p:txBody>
      </p:sp>
      <p:sp>
        <p:nvSpPr>
          <p:cNvPr id="61" name="文本框 60"/>
          <p:cNvSpPr txBox="1"/>
          <p:nvPr/>
        </p:nvSpPr>
        <p:spPr>
          <a:xfrm>
            <a:off x="4802188" y="3456597"/>
            <a:ext cx="311304" cy="369332"/>
          </a:xfrm>
          <a:prstGeom prst="rect">
            <a:avLst/>
          </a:prstGeom>
          <a:noFill/>
        </p:spPr>
        <p:txBody>
          <a:bodyPr wrap="none" rtlCol="0">
            <a:spAutoFit/>
          </a:bodyPr>
          <a:lstStyle/>
          <a:p>
            <a:r>
              <a:rPr lang="en-US" altLang="zh-CN" sz="1800" b="0" dirty="0" smtClean="0"/>
              <a:t>2</a:t>
            </a:r>
            <a:endParaRPr lang="zh-CN" altLang="en-US" sz="1800" b="0" dirty="0" smtClean="0"/>
          </a:p>
        </p:txBody>
      </p:sp>
      <p:sp>
        <p:nvSpPr>
          <p:cNvPr id="62" name="文本框 61"/>
          <p:cNvSpPr txBox="1"/>
          <p:nvPr/>
        </p:nvSpPr>
        <p:spPr>
          <a:xfrm>
            <a:off x="3045078" y="4370009"/>
            <a:ext cx="311304" cy="369332"/>
          </a:xfrm>
          <a:prstGeom prst="rect">
            <a:avLst/>
          </a:prstGeom>
          <a:noFill/>
        </p:spPr>
        <p:txBody>
          <a:bodyPr wrap="none" rtlCol="0">
            <a:spAutoFit/>
          </a:bodyPr>
          <a:lstStyle/>
          <a:p>
            <a:r>
              <a:rPr lang="en-US" altLang="zh-CN" sz="1800" b="0" dirty="0" smtClean="0"/>
              <a:t>3</a:t>
            </a:r>
            <a:endParaRPr lang="zh-CN" altLang="en-US" sz="1800" b="0" dirty="0" smtClean="0"/>
          </a:p>
        </p:txBody>
      </p:sp>
      <p:sp>
        <p:nvSpPr>
          <p:cNvPr id="63" name="文本框 62"/>
          <p:cNvSpPr txBox="1"/>
          <p:nvPr/>
        </p:nvSpPr>
        <p:spPr>
          <a:xfrm>
            <a:off x="3824057" y="4383370"/>
            <a:ext cx="311304" cy="369332"/>
          </a:xfrm>
          <a:prstGeom prst="rect">
            <a:avLst/>
          </a:prstGeom>
          <a:noFill/>
        </p:spPr>
        <p:txBody>
          <a:bodyPr wrap="none" rtlCol="0">
            <a:spAutoFit/>
          </a:bodyPr>
          <a:lstStyle/>
          <a:p>
            <a:r>
              <a:rPr lang="en-US" altLang="zh-CN" sz="1800" b="0" dirty="0" smtClean="0"/>
              <a:t>4</a:t>
            </a:r>
            <a:endParaRPr lang="zh-CN" altLang="en-US" sz="1800" b="0" dirty="0" smtClean="0"/>
          </a:p>
        </p:txBody>
      </p:sp>
      <p:sp>
        <p:nvSpPr>
          <p:cNvPr id="64" name="文本框 63"/>
          <p:cNvSpPr txBox="1"/>
          <p:nvPr/>
        </p:nvSpPr>
        <p:spPr>
          <a:xfrm>
            <a:off x="4459057" y="4383370"/>
            <a:ext cx="311304" cy="369332"/>
          </a:xfrm>
          <a:prstGeom prst="rect">
            <a:avLst/>
          </a:prstGeom>
          <a:noFill/>
        </p:spPr>
        <p:txBody>
          <a:bodyPr wrap="none" rtlCol="0">
            <a:spAutoFit/>
          </a:bodyPr>
          <a:lstStyle/>
          <a:p>
            <a:r>
              <a:rPr lang="en-US" altLang="zh-CN" sz="1800" b="0" dirty="0" smtClean="0"/>
              <a:t>5</a:t>
            </a:r>
            <a:endParaRPr lang="zh-CN" altLang="en-US" sz="1800" b="0" dirty="0" smtClean="0"/>
          </a:p>
        </p:txBody>
      </p:sp>
      <p:sp>
        <p:nvSpPr>
          <p:cNvPr id="65" name="文本框 64"/>
          <p:cNvSpPr txBox="1"/>
          <p:nvPr/>
        </p:nvSpPr>
        <p:spPr>
          <a:xfrm>
            <a:off x="5271857" y="4383370"/>
            <a:ext cx="311304" cy="369332"/>
          </a:xfrm>
          <a:prstGeom prst="rect">
            <a:avLst/>
          </a:prstGeom>
          <a:noFill/>
        </p:spPr>
        <p:txBody>
          <a:bodyPr wrap="none" rtlCol="0">
            <a:spAutoFit/>
          </a:bodyPr>
          <a:lstStyle/>
          <a:p>
            <a:r>
              <a:rPr lang="en-US" altLang="zh-CN" sz="1800" b="0" dirty="0" smtClean="0"/>
              <a:t>6</a:t>
            </a:r>
            <a:endParaRPr lang="zh-CN" altLang="en-US" sz="1800" b="0" dirty="0" smtClean="0"/>
          </a:p>
        </p:txBody>
      </p:sp>
      <p:sp>
        <p:nvSpPr>
          <p:cNvPr id="66" name="文本框 65"/>
          <p:cNvSpPr txBox="1"/>
          <p:nvPr/>
        </p:nvSpPr>
        <p:spPr>
          <a:xfrm>
            <a:off x="2459104" y="5302605"/>
            <a:ext cx="311304" cy="369332"/>
          </a:xfrm>
          <a:prstGeom prst="rect">
            <a:avLst/>
          </a:prstGeom>
          <a:noFill/>
        </p:spPr>
        <p:txBody>
          <a:bodyPr wrap="none" rtlCol="0">
            <a:spAutoFit/>
          </a:bodyPr>
          <a:lstStyle/>
          <a:p>
            <a:r>
              <a:rPr lang="en-US" altLang="zh-CN" sz="1800" b="0" dirty="0" smtClean="0"/>
              <a:t>7</a:t>
            </a:r>
            <a:endParaRPr lang="zh-CN" altLang="en-US" sz="1800" b="0" dirty="0" smtClean="0"/>
          </a:p>
        </p:txBody>
      </p:sp>
      <p:sp>
        <p:nvSpPr>
          <p:cNvPr id="67" name="文本框 66"/>
          <p:cNvSpPr txBox="1"/>
          <p:nvPr/>
        </p:nvSpPr>
        <p:spPr>
          <a:xfrm>
            <a:off x="7868889" y="2636912"/>
            <a:ext cx="311304" cy="369332"/>
          </a:xfrm>
          <a:prstGeom prst="rect">
            <a:avLst/>
          </a:prstGeom>
          <a:noFill/>
        </p:spPr>
        <p:txBody>
          <a:bodyPr wrap="none" rtlCol="0">
            <a:spAutoFit/>
          </a:bodyPr>
          <a:lstStyle/>
          <a:p>
            <a:r>
              <a:rPr lang="en-US" altLang="zh-CN" sz="1800" b="0" dirty="0" smtClean="0"/>
              <a:t>0</a:t>
            </a:r>
            <a:endParaRPr lang="zh-CN" altLang="en-US" sz="1800" b="0" dirty="0" smtClean="0"/>
          </a:p>
        </p:txBody>
      </p:sp>
      <p:sp>
        <p:nvSpPr>
          <p:cNvPr id="68" name="文本框 67"/>
          <p:cNvSpPr txBox="1"/>
          <p:nvPr/>
        </p:nvSpPr>
        <p:spPr>
          <a:xfrm>
            <a:off x="7215530" y="3468624"/>
            <a:ext cx="311304" cy="369332"/>
          </a:xfrm>
          <a:prstGeom prst="rect">
            <a:avLst/>
          </a:prstGeom>
          <a:noFill/>
        </p:spPr>
        <p:txBody>
          <a:bodyPr wrap="none" rtlCol="0">
            <a:spAutoFit/>
          </a:bodyPr>
          <a:lstStyle/>
          <a:p>
            <a:r>
              <a:rPr lang="en-US" altLang="zh-CN" sz="1800" b="0" dirty="0" smtClean="0"/>
              <a:t>1</a:t>
            </a:r>
            <a:endParaRPr lang="zh-CN" altLang="en-US" sz="1800" b="0" dirty="0" smtClean="0"/>
          </a:p>
        </p:txBody>
      </p:sp>
      <p:sp>
        <p:nvSpPr>
          <p:cNvPr id="69" name="文本框 68"/>
          <p:cNvSpPr txBox="1"/>
          <p:nvPr/>
        </p:nvSpPr>
        <p:spPr>
          <a:xfrm>
            <a:off x="8483379" y="3456597"/>
            <a:ext cx="311304" cy="369332"/>
          </a:xfrm>
          <a:prstGeom prst="rect">
            <a:avLst/>
          </a:prstGeom>
          <a:noFill/>
        </p:spPr>
        <p:txBody>
          <a:bodyPr wrap="none" rtlCol="0">
            <a:spAutoFit/>
          </a:bodyPr>
          <a:lstStyle/>
          <a:p>
            <a:r>
              <a:rPr lang="en-US" altLang="zh-CN" sz="1800" b="0" dirty="0" smtClean="0"/>
              <a:t>2</a:t>
            </a:r>
            <a:endParaRPr lang="zh-CN" altLang="en-US" sz="1800" b="0" dirty="0" smtClean="0"/>
          </a:p>
        </p:txBody>
      </p:sp>
      <p:sp>
        <p:nvSpPr>
          <p:cNvPr id="70" name="文本框 69"/>
          <p:cNvSpPr txBox="1"/>
          <p:nvPr/>
        </p:nvSpPr>
        <p:spPr>
          <a:xfrm>
            <a:off x="6726269" y="4370009"/>
            <a:ext cx="311304" cy="369332"/>
          </a:xfrm>
          <a:prstGeom prst="rect">
            <a:avLst/>
          </a:prstGeom>
          <a:noFill/>
        </p:spPr>
        <p:txBody>
          <a:bodyPr wrap="none" rtlCol="0">
            <a:spAutoFit/>
          </a:bodyPr>
          <a:lstStyle/>
          <a:p>
            <a:r>
              <a:rPr lang="en-US" altLang="zh-CN" sz="1800" b="0" dirty="0" smtClean="0"/>
              <a:t>3</a:t>
            </a:r>
            <a:endParaRPr lang="zh-CN" altLang="en-US" sz="1800" b="0" dirty="0" smtClean="0"/>
          </a:p>
        </p:txBody>
      </p:sp>
      <p:sp>
        <p:nvSpPr>
          <p:cNvPr id="71" name="文本框 70"/>
          <p:cNvSpPr txBox="1"/>
          <p:nvPr/>
        </p:nvSpPr>
        <p:spPr>
          <a:xfrm>
            <a:off x="7505248" y="4383370"/>
            <a:ext cx="311304" cy="369332"/>
          </a:xfrm>
          <a:prstGeom prst="rect">
            <a:avLst/>
          </a:prstGeom>
          <a:noFill/>
        </p:spPr>
        <p:txBody>
          <a:bodyPr wrap="none" rtlCol="0">
            <a:spAutoFit/>
          </a:bodyPr>
          <a:lstStyle/>
          <a:p>
            <a:r>
              <a:rPr lang="en-US" altLang="zh-CN" sz="1800" b="0" dirty="0" smtClean="0"/>
              <a:t>4</a:t>
            </a:r>
            <a:endParaRPr lang="zh-CN" altLang="en-US" sz="1800" b="0" dirty="0" smtClean="0"/>
          </a:p>
        </p:txBody>
      </p:sp>
      <p:sp>
        <p:nvSpPr>
          <p:cNvPr id="72" name="文本框 71"/>
          <p:cNvSpPr txBox="1"/>
          <p:nvPr/>
        </p:nvSpPr>
        <p:spPr>
          <a:xfrm>
            <a:off x="8140248" y="4383370"/>
            <a:ext cx="311304" cy="369332"/>
          </a:xfrm>
          <a:prstGeom prst="rect">
            <a:avLst/>
          </a:prstGeom>
          <a:noFill/>
        </p:spPr>
        <p:txBody>
          <a:bodyPr wrap="none" rtlCol="0">
            <a:spAutoFit/>
          </a:bodyPr>
          <a:lstStyle/>
          <a:p>
            <a:r>
              <a:rPr lang="en-US" altLang="zh-CN" sz="1800" b="0" dirty="0" smtClean="0"/>
              <a:t>5</a:t>
            </a:r>
            <a:endParaRPr lang="zh-CN" altLang="en-US" sz="1800" b="0" dirty="0" smtClean="0"/>
          </a:p>
        </p:txBody>
      </p:sp>
      <p:sp>
        <p:nvSpPr>
          <p:cNvPr id="73" name="文本框 72"/>
          <p:cNvSpPr txBox="1"/>
          <p:nvPr/>
        </p:nvSpPr>
        <p:spPr>
          <a:xfrm>
            <a:off x="8953048" y="4383370"/>
            <a:ext cx="311304" cy="369332"/>
          </a:xfrm>
          <a:prstGeom prst="rect">
            <a:avLst/>
          </a:prstGeom>
          <a:noFill/>
        </p:spPr>
        <p:txBody>
          <a:bodyPr wrap="none" rtlCol="0">
            <a:spAutoFit/>
          </a:bodyPr>
          <a:lstStyle/>
          <a:p>
            <a:r>
              <a:rPr lang="en-US" altLang="zh-CN" sz="1800" b="0" dirty="0" smtClean="0"/>
              <a:t>6</a:t>
            </a:r>
            <a:endParaRPr lang="zh-CN" altLang="en-US" sz="1800" b="0" dirty="0" smtClean="0"/>
          </a:p>
        </p:txBody>
      </p:sp>
      <p:sp>
        <p:nvSpPr>
          <p:cNvPr id="74" name="文本框 73"/>
          <p:cNvSpPr txBox="1"/>
          <p:nvPr/>
        </p:nvSpPr>
        <p:spPr>
          <a:xfrm>
            <a:off x="6140295" y="5302605"/>
            <a:ext cx="311304" cy="369332"/>
          </a:xfrm>
          <a:prstGeom prst="rect">
            <a:avLst/>
          </a:prstGeom>
          <a:noFill/>
        </p:spPr>
        <p:txBody>
          <a:bodyPr wrap="none" rtlCol="0">
            <a:spAutoFit/>
          </a:bodyPr>
          <a:lstStyle/>
          <a:p>
            <a:r>
              <a:rPr lang="en-US" altLang="zh-CN" sz="1800" b="0" dirty="0" smtClean="0"/>
              <a:t>7</a:t>
            </a:r>
            <a:endParaRPr lang="zh-CN" altLang="en-US" sz="1800" b="0" dirty="0" smtClean="0"/>
          </a:p>
        </p:txBody>
      </p:sp>
    </p:spTree>
  </p:cSld>
  <p:clrMapOvr>
    <a:masterClrMapping/>
  </p:clrMapOvr>
  <p:transition spd="slow"/>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7155" name="Group 53"/>
          <p:cNvGrpSpPr>
            <a:grpSpLocks/>
          </p:cNvGrpSpPr>
          <p:nvPr/>
        </p:nvGrpSpPr>
        <p:grpSpPr bwMode="auto">
          <a:xfrm>
            <a:off x="2393776" y="3068960"/>
            <a:ext cx="7086600" cy="3352800"/>
            <a:chOff x="432" y="1008"/>
            <a:chExt cx="4464" cy="2112"/>
          </a:xfrm>
        </p:grpSpPr>
        <p:sp>
          <p:nvSpPr>
            <p:cNvPr id="177156" name="Line 2"/>
            <p:cNvSpPr>
              <a:spLocks noChangeShapeType="1"/>
            </p:cNvSpPr>
            <p:nvPr/>
          </p:nvSpPr>
          <p:spPr bwMode="auto">
            <a:xfrm>
              <a:off x="2160"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57" name="Line 3"/>
            <p:cNvSpPr>
              <a:spLocks noChangeShapeType="1"/>
            </p:cNvSpPr>
            <p:nvPr/>
          </p:nvSpPr>
          <p:spPr bwMode="auto">
            <a:xfrm flipH="1">
              <a:off x="1968"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58" name="Line 4"/>
            <p:cNvSpPr>
              <a:spLocks noChangeShapeType="1"/>
            </p:cNvSpPr>
            <p:nvPr/>
          </p:nvSpPr>
          <p:spPr bwMode="auto">
            <a:xfrm>
              <a:off x="182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59" name="Line 5"/>
            <p:cNvSpPr>
              <a:spLocks noChangeShapeType="1"/>
            </p:cNvSpPr>
            <p:nvPr/>
          </p:nvSpPr>
          <p:spPr bwMode="auto">
            <a:xfrm>
              <a:off x="1392"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60" name="Line 6"/>
            <p:cNvSpPr>
              <a:spLocks noChangeShapeType="1"/>
            </p:cNvSpPr>
            <p:nvPr/>
          </p:nvSpPr>
          <p:spPr bwMode="auto">
            <a:xfrm flipH="1">
              <a:off x="1440"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61" name="Line 7"/>
            <p:cNvSpPr>
              <a:spLocks noChangeShapeType="1"/>
            </p:cNvSpPr>
            <p:nvPr/>
          </p:nvSpPr>
          <p:spPr bwMode="auto">
            <a:xfrm flipH="1">
              <a:off x="720"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9624" name="Oval 8"/>
            <p:cNvSpPr>
              <a:spLocks noChangeArrowheads="1"/>
            </p:cNvSpPr>
            <p:nvPr/>
          </p:nvSpPr>
          <p:spPr bwMode="auto">
            <a:xfrm>
              <a:off x="1584"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25" name="Oval 9"/>
            <p:cNvSpPr>
              <a:spLocks noChangeArrowheads="1"/>
            </p:cNvSpPr>
            <p:nvPr/>
          </p:nvSpPr>
          <p:spPr bwMode="auto">
            <a:xfrm>
              <a:off x="86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26" name="Oval 10"/>
            <p:cNvSpPr>
              <a:spLocks noChangeArrowheads="1"/>
            </p:cNvSpPr>
            <p:nvPr/>
          </p:nvSpPr>
          <p:spPr bwMode="auto">
            <a:xfrm>
              <a:off x="134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27" name="Oval 11"/>
            <p:cNvSpPr>
              <a:spLocks noChangeArrowheads="1"/>
            </p:cNvSpPr>
            <p:nvPr/>
          </p:nvSpPr>
          <p:spPr bwMode="auto">
            <a:xfrm>
              <a:off x="177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28" name="Oval 12"/>
            <p:cNvSpPr>
              <a:spLocks noChangeArrowheads="1"/>
            </p:cNvSpPr>
            <p:nvPr/>
          </p:nvSpPr>
          <p:spPr bwMode="auto">
            <a:xfrm>
              <a:off x="225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29" name="Oval 13"/>
            <p:cNvSpPr>
              <a:spLocks noChangeArrowheads="1"/>
            </p:cNvSpPr>
            <p:nvPr/>
          </p:nvSpPr>
          <p:spPr bwMode="auto">
            <a:xfrm>
              <a:off x="528"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30" name="Oval 14"/>
            <p:cNvSpPr>
              <a:spLocks noChangeArrowheads="1"/>
            </p:cNvSpPr>
            <p:nvPr/>
          </p:nvSpPr>
          <p:spPr bwMode="auto">
            <a:xfrm>
              <a:off x="1200"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31" name="Oval 15"/>
            <p:cNvSpPr>
              <a:spLocks noChangeArrowheads="1"/>
            </p:cNvSpPr>
            <p:nvPr/>
          </p:nvSpPr>
          <p:spPr bwMode="auto">
            <a:xfrm>
              <a:off x="1968"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7170" name="Line 16"/>
            <p:cNvSpPr>
              <a:spLocks noChangeShapeType="1"/>
            </p:cNvSpPr>
            <p:nvPr/>
          </p:nvSpPr>
          <p:spPr bwMode="auto">
            <a:xfrm>
              <a:off x="4464"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71" name="Line 17"/>
            <p:cNvSpPr>
              <a:spLocks noChangeShapeType="1"/>
            </p:cNvSpPr>
            <p:nvPr/>
          </p:nvSpPr>
          <p:spPr bwMode="auto">
            <a:xfrm flipH="1">
              <a:off x="4272"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72" name="Line 18"/>
            <p:cNvSpPr>
              <a:spLocks noChangeShapeType="1"/>
            </p:cNvSpPr>
            <p:nvPr/>
          </p:nvSpPr>
          <p:spPr bwMode="auto">
            <a:xfrm>
              <a:off x="4128"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73" name="Line 19"/>
            <p:cNvSpPr>
              <a:spLocks noChangeShapeType="1"/>
            </p:cNvSpPr>
            <p:nvPr/>
          </p:nvSpPr>
          <p:spPr bwMode="auto">
            <a:xfrm>
              <a:off x="3696"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74" name="Line 20"/>
            <p:cNvSpPr>
              <a:spLocks noChangeShapeType="1"/>
            </p:cNvSpPr>
            <p:nvPr/>
          </p:nvSpPr>
          <p:spPr bwMode="auto">
            <a:xfrm flipH="1">
              <a:off x="374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75" name="Line 21"/>
            <p:cNvSpPr>
              <a:spLocks noChangeShapeType="1"/>
            </p:cNvSpPr>
            <p:nvPr/>
          </p:nvSpPr>
          <p:spPr bwMode="auto">
            <a:xfrm flipH="1">
              <a:off x="3024"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9638" name="Oval 22"/>
            <p:cNvSpPr>
              <a:spLocks noChangeArrowheads="1"/>
            </p:cNvSpPr>
            <p:nvPr/>
          </p:nvSpPr>
          <p:spPr bwMode="auto">
            <a:xfrm>
              <a:off x="3888"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39" name="Oval 23"/>
            <p:cNvSpPr>
              <a:spLocks noChangeArrowheads="1"/>
            </p:cNvSpPr>
            <p:nvPr/>
          </p:nvSpPr>
          <p:spPr bwMode="auto">
            <a:xfrm>
              <a:off x="316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40" name="Oval 24"/>
            <p:cNvSpPr>
              <a:spLocks noChangeArrowheads="1"/>
            </p:cNvSpPr>
            <p:nvPr/>
          </p:nvSpPr>
          <p:spPr bwMode="auto">
            <a:xfrm>
              <a:off x="364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41" name="Oval 25"/>
            <p:cNvSpPr>
              <a:spLocks noChangeArrowheads="1"/>
            </p:cNvSpPr>
            <p:nvPr/>
          </p:nvSpPr>
          <p:spPr bwMode="auto">
            <a:xfrm>
              <a:off x="408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42" name="Oval 26"/>
            <p:cNvSpPr>
              <a:spLocks noChangeArrowheads="1"/>
            </p:cNvSpPr>
            <p:nvPr/>
          </p:nvSpPr>
          <p:spPr bwMode="auto">
            <a:xfrm>
              <a:off x="456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43" name="Oval 27"/>
            <p:cNvSpPr>
              <a:spLocks noChangeArrowheads="1"/>
            </p:cNvSpPr>
            <p:nvPr/>
          </p:nvSpPr>
          <p:spPr bwMode="auto">
            <a:xfrm>
              <a:off x="283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44" name="Oval 28"/>
            <p:cNvSpPr>
              <a:spLocks noChangeArrowheads="1"/>
            </p:cNvSpPr>
            <p:nvPr/>
          </p:nvSpPr>
          <p:spPr bwMode="auto">
            <a:xfrm>
              <a:off x="3504"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39645" name="Oval 29"/>
            <p:cNvSpPr>
              <a:spLocks noChangeArrowheads="1"/>
            </p:cNvSpPr>
            <p:nvPr/>
          </p:nvSpPr>
          <p:spPr bwMode="auto">
            <a:xfrm>
              <a:off x="4272"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7184" name="Text Box 30"/>
            <p:cNvSpPr txBox="1">
              <a:spLocks noChangeArrowheads="1"/>
            </p:cNvSpPr>
            <p:nvPr/>
          </p:nvSpPr>
          <p:spPr bwMode="auto">
            <a:xfrm>
              <a:off x="672" y="1977"/>
              <a:ext cx="320" cy="327"/>
            </a:xfrm>
            <a:prstGeom prst="rect">
              <a:avLst/>
            </a:prstGeom>
            <a:solidFill>
              <a:schemeClr val="bg1"/>
            </a:solidFill>
            <a:ln>
              <a:noFill/>
            </a:ln>
            <a:effectLst/>
            <a:extLs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FF3300"/>
                  </a:solidFill>
                  <a:latin typeface="Arial Narrow" panose="020B0606020202030204" pitchFamily="34" charset="0"/>
                </a:rPr>
                <a:t>53</a:t>
              </a:r>
              <a:endParaRPr lang="en-US" altLang="zh-CN" sz="2400" dirty="0">
                <a:solidFill>
                  <a:srgbClr val="FF3300"/>
                </a:solidFill>
                <a:latin typeface="Times New Roman" panose="02020603050405020304" pitchFamily="18" charset="0"/>
              </a:endParaRPr>
            </a:p>
          </p:txBody>
        </p:sp>
        <p:sp>
          <p:nvSpPr>
            <p:cNvPr id="177185" name="Text Box 31"/>
            <p:cNvSpPr txBox="1">
              <a:spLocks noChangeArrowheads="1"/>
            </p:cNvSpPr>
            <p:nvPr/>
          </p:nvSpPr>
          <p:spPr bwMode="auto">
            <a:xfrm>
              <a:off x="2832" y="2688"/>
              <a:ext cx="336"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FFFFCC"/>
                  </a:solidFill>
                  <a:latin typeface="Arial Narrow" panose="020B0606020202030204" pitchFamily="34" charset="0"/>
                </a:rPr>
                <a:t>53</a:t>
              </a:r>
              <a:endParaRPr lang="en-US" altLang="zh-CN" sz="2400" dirty="0">
                <a:solidFill>
                  <a:srgbClr val="FFFFCC"/>
                </a:solidFill>
                <a:latin typeface="Times New Roman" panose="02020603050405020304" pitchFamily="18" charset="0"/>
              </a:endParaRPr>
            </a:p>
          </p:txBody>
        </p:sp>
        <p:sp>
          <p:nvSpPr>
            <p:cNvPr id="177186" name="Text Box 32"/>
            <p:cNvSpPr txBox="1">
              <a:spLocks noChangeArrowheads="1"/>
            </p:cNvSpPr>
            <p:nvPr/>
          </p:nvSpPr>
          <p:spPr bwMode="auto">
            <a:xfrm>
              <a:off x="1216"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7187" name="Text Box 33"/>
            <p:cNvSpPr txBox="1">
              <a:spLocks noChangeArrowheads="1"/>
            </p:cNvSpPr>
            <p:nvPr/>
          </p:nvSpPr>
          <p:spPr bwMode="auto">
            <a:xfrm>
              <a:off x="3520"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77188" name="Text Box 34"/>
            <p:cNvSpPr txBox="1">
              <a:spLocks noChangeArrowheads="1"/>
            </p:cNvSpPr>
            <p:nvPr/>
          </p:nvSpPr>
          <p:spPr bwMode="auto">
            <a:xfrm>
              <a:off x="1792"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7189" name="Text Box 35"/>
            <p:cNvSpPr txBox="1">
              <a:spLocks noChangeArrowheads="1"/>
            </p:cNvSpPr>
            <p:nvPr/>
          </p:nvSpPr>
          <p:spPr bwMode="auto">
            <a:xfrm>
              <a:off x="40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77190" name="Text Box 36"/>
            <p:cNvSpPr txBox="1">
              <a:spLocks noChangeArrowheads="1"/>
            </p:cNvSpPr>
            <p:nvPr/>
          </p:nvSpPr>
          <p:spPr bwMode="auto">
            <a:xfrm>
              <a:off x="1600" y="101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7191" name="Text Box 37"/>
            <p:cNvSpPr txBox="1">
              <a:spLocks noChangeArrowheads="1"/>
            </p:cNvSpPr>
            <p:nvPr/>
          </p:nvSpPr>
          <p:spPr bwMode="auto">
            <a:xfrm>
              <a:off x="544"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7192" name="Text Box 38"/>
            <p:cNvSpPr txBox="1">
              <a:spLocks noChangeArrowheads="1"/>
            </p:cNvSpPr>
            <p:nvPr/>
          </p:nvSpPr>
          <p:spPr bwMode="auto">
            <a:xfrm>
              <a:off x="136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7193" name="Text Box 39"/>
            <p:cNvSpPr txBox="1">
              <a:spLocks noChangeArrowheads="1"/>
            </p:cNvSpPr>
            <p:nvPr/>
          </p:nvSpPr>
          <p:spPr bwMode="auto">
            <a:xfrm>
              <a:off x="1984"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7194" name="Text Box 40"/>
            <p:cNvSpPr txBox="1">
              <a:spLocks noChangeArrowheads="1"/>
            </p:cNvSpPr>
            <p:nvPr/>
          </p:nvSpPr>
          <p:spPr bwMode="auto">
            <a:xfrm>
              <a:off x="227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7195" name="Line 41"/>
            <p:cNvSpPr>
              <a:spLocks noChangeShapeType="1"/>
            </p:cNvSpPr>
            <p:nvPr/>
          </p:nvSpPr>
          <p:spPr bwMode="auto">
            <a:xfrm>
              <a:off x="845" y="1872"/>
              <a:ext cx="144"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96" name="Text Box 42"/>
            <p:cNvSpPr txBox="1">
              <a:spLocks noChangeArrowheads="1"/>
            </p:cNvSpPr>
            <p:nvPr/>
          </p:nvSpPr>
          <p:spPr bwMode="auto">
            <a:xfrm>
              <a:off x="768" y="1584"/>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7197" name="Rectangle 43"/>
            <p:cNvSpPr>
              <a:spLocks noChangeArrowheads="1"/>
            </p:cNvSpPr>
            <p:nvPr/>
          </p:nvSpPr>
          <p:spPr bwMode="auto">
            <a:xfrm>
              <a:off x="432" y="2016"/>
              <a:ext cx="864" cy="1104"/>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77198" name="Text Box 44"/>
            <p:cNvSpPr txBox="1">
              <a:spLocks noChangeArrowheads="1"/>
            </p:cNvSpPr>
            <p:nvPr/>
          </p:nvSpPr>
          <p:spPr bwMode="auto">
            <a:xfrm>
              <a:off x="3904"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77199" name="Text Box 45"/>
            <p:cNvSpPr txBox="1">
              <a:spLocks noChangeArrowheads="1"/>
            </p:cNvSpPr>
            <p:nvPr/>
          </p:nvSpPr>
          <p:spPr bwMode="auto">
            <a:xfrm>
              <a:off x="318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77200" name="Text Box 46"/>
            <p:cNvSpPr txBox="1">
              <a:spLocks noChangeArrowheads="1"/>
            </p:cNvSpPr>
            <p:nvPr/>
          </p:nvSpPr>
          <p:spPr bwMode="auto">
            <a:xfrm>
              <a:off x="366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77201" name="Text Box 47"/>
            <p:cNvSpPr txBox="1">
              <a:spLocks noChangeArrowheads="1"/>
            </p:cNvSpPr>
            <p:nvPr/>
          </p:nvSpPr>
          <p:spPr bwMode="auto">
            <a:xfrm>
              <a:off x="4288"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77202" name="Text Box 48"/>
            <p:cNvSpPr txBox="1">
              <a:spLocks noChangeArrowheads="1"/>
            </p:cNvSpPr>
            <p:nvPr/>
          </p:nvSpPr>
          <p:spPr bwMode="auto">
            <a:xfrm>
              <a:off x="457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77203" name="Line 49"/>
            <p:cNvSpPr>
              <a:spLocks noChangeShapeType="1"/>
            </p:cNvSpPr>
            <p:nvPr/>
          </p:nvSpPr>
          <p:spPr bwMode="auto">
            <a:xfrm>
              <a:off x="2818" y="2448"/>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04" name="Text Box 50"/>
            <p:cNvSpPr txBox="1">
              <a:spLocks noChangeArrowheads="1"/>
            </p:cNvSpPr>
            <p:nvPr/>
          </p:nvSpPr>
          <p:spPr bwMode="auto">
            <a:xfrm>
              <a:off x="2688" y="2169"/>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77205" name="Line 51"/>
            <p:cNvSpPr>
              <a:spLocks noChangeShapeType="1"/>
            </p:cNvSpPr>
            <p:nvPr/>
          </p:nvSpPr>
          <p:spPr bwMode="auto">
            <a:xfrm flipH="1">
              <a:off x="672" y="2352"/>
              <a:ext cx="144" cy="288"/>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06" name="Text Box 52"/>
            <p:cNvSpPr txBox="1">
              <a:spLocks noChangeArrowheads="1"/>
            </p:cNvSpPr>
            <p:nvPr/>
          </p:nvSpPr>
          <p:spPr bwMode="auto">
            <a:xfrm>
              <a:off x="8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grpSp>
      <p:sp>
        <p:nvSpPr>
          <p:cNvPr id="56" name="Rectangle 4"/>
          <p:cNvSpPr txBox="1">
            <a:spLocks noChangeArrowheads="1"/>
          </p:cNvSpPr>
          <p:nvPr/>
        </p:nvSpPr>
        <p:spPr bwMode="auto">
          <a:xfrm>
            <a:off x="6366297" y="10431"/>
            <a:ext cx="5850383" cy="2539936"/>
          </a:xfrm>
          <a:prstGeom prst="rect">
            <a:avLst/>
          </a:prstGeom>
          <a:solidFill>
            <a:schemeClr val="bg1"/>
          </a:solidFill>
          <a:ln>
            <a:noFill/>
          </a:ln>
          <a:effectLs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void </a:t>
            </a:r>
            <a:r>
              <a:rPr lang="en-US" altLang="zh-CN" sz="1400" b="0" dirty="0" err="1">
                <a:latin typeface="Times New Roman" panose="02020603050405020304" pitchFamily="18" charset="0"/>
                <a:ea typeface="隶书" panose="02010509060101010101" pitchFamily="49" charset="-122"/>
              </a:rPr>
              <a:t>MinHeap</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a:t>
            </a:r>
            <a:r>
              <a:rPr lang="en-US" altLang="zh-CN" sz="1400" b="0" dirty="0" err="1">
                <a:latin typeface="Times New Roman" panose="02020603050405020304" pitchFamily="18" charset="0"/>
                <a:ea typeface="隶书" panose="02010509060101010101" pitchFamily="49" charset="-122"/>
              </a:rPr>
              <a:t>siftDown</a:t>
            </a:r>
            <a:r>
              <a:rPr lang="en-US" altLang="zh-CN" sz="1400" b="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start</a:t>
            </a:r>
            <a:r>
              <a:rPr lang="en-US" altLang="zh-CN" sz="140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m )</a:t>
            </a:r>
            <a:r>
              <a:rPr lang="en-US" altLang="zh-CN" sz="1400" dirty="0">
                <a:latin typeface="Times New Roman" panose="02020603050405020304" pitchFamily="18" charset="0"/>
                <a:ea typeface="隶书" panose="02010509060101010101" pitchFamily="49" charset="-122"/>
              </a:rPr>
              <a:t> {</a:t>
            </a:r>
          </a:p>
          <a:p>
            <a:pPr>
              <a:spcBef>
                <a:spcPct val="15000"/>
              </a:spcBef>
              <a:buNone/>
              <a:defRPr/>
            </a:pPr>
            <a:r>
              <a:rPr lang="zh-CN" altLang="en-US" sz="140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start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j = 2*i+1</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E temp</a:t>
            </a:r>
            <a:r>
              <a:rPr lang="en-US" altLang="zh-CN" sz="1400" dirty="0">
                <a:latin typeface="Times New Roman" panose="02020603050405020304" pitchFamily="18" charset="0"/>
                <a:ea typeface="隶书" panose="02010509060101010101" pitchFamily="49" charset="-122"/>
              </a:rPr>
              <a:t> =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//j</a:t>
            </a:r>
            <a:r>
              <a:rPr lang="zh-CN" altLang="en-US" sz="1400" dirty="0">
                <a:solidFill>
                  <a:schemeClr val="tx2"/>
                </a:solidFill>
                <a:latin typeface="Times New Roman" panose="02020603050405020304" pitchFamily="18" charset="0"/>
                <a:ea typeface="隶书" panose="02010509060101010101" pitchFamily="49" charset="-122"/>
              </a:rPr>
              <a:t>是</a:t>
            </a:r>
            <a:r>
              <a:rPr lang="en-US" altLang="zh-CN" sz="1400" dirty="0" err="1">
                <a:solidFill>
                  <a:schemeClr val="tx2"/>
                </a:solidFill>
                <a:latin typeface="Times New Roman" panose="02020603050405020304" pitchFamily="18" charset="0"/>
                <a:ea typeface="隶书" panose="02010509060101010101" pitchFamily="49" charset="-122"/>
              </a:rPr>
              <a:t>i</a:t>
            </a:r>
            <a:r>
              <a:rPr lang="zh-CN" altLang="en-US" sz="1400" dirty="0">
                <a:solidFill>
                  <a:schemeClr val="tx2"/>
                </a:solidFill>
                <a:latin typeface="Times New Roman" panose="02020603050405020304" pitchFamily="18" charset="0"/>
                <a:ea typeface="隶书" panose="02010509060101010101" pitchFamily="49" charset="-122"/>
              </a:rPr>
              <a:t>的左子女位置</a:t>
            </a:r>
            <a:r>
              <a:rPr lang="en-US" altLang="zh-CN" sz="1400" dirty="0">
                <a:latin typeface="Times New Roman" panose="02020603050405020304" pitchFamily="18" charset="0"/>
                <a:ea typeface="隶书" panose="02010509060101010101" pitchFamily="49" charset="-122"/>
              </a:rPr>
              <a:t>	</a:t>
            </a:r>
          </a:p>
          <a:p>
            <a:pPr>
              <a:spcBef>
                <a:spcPct val="1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while </a:t>
            </a:r>
            <a:r>
              <a:rPr lang="en-US" altLang="zh-CN" sz="1400" b="0" dirty="0">
                <a:latin typeface="Times New Roman" panose="02020603050405020304" pitchFamily="18" charset="0"/>
                <a:ea typeface="隶书" panose="02010509060101010101" pitchFamily="49" charset="-122"/>
              </a:rPr>
              <a:t>(j &lt;= m)</a:t>
            </a:r>
            <a:r>
              <a:rPr lang="en-US" altLang="zh-CN" sz="1400" dirty="0">
                <a:latin typeface="Times New Roman" panose="02020603050405020304" pitchFamily="18" charset="0"/>
                <a:ea typeface="隶书" panose="02010509060101010101" pitchFamily="49" charset="-122"/>
              </a:rPr>
              <a:t>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检查是否到最后位置</a:t>
            </a:r>
          </a:p>
          <a:p>
            <a:pPr>
              <a:spcBef>
                <a:spcPct val="15000"/>
              </a:spcBef>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if </a:t>
            </a:r>
            <a:r>
              <a:rPr lang="en-US" altLang="zh-CN" sz="1400" b="0" dirty="0">
                <a:latin typeface="Times New Roman" panose="02020603050405020304" pitchFamily="18" charset="0"/>
                <a:ea typeface="隶书" panose="02010509060101010101" pitchFamily="49" charset="-122"/>
              </a:rPr>
              <a:t>( j &lt; m</a:t>
            </a:r>
            <a:r>
              <a:rPr lang="en-US" altLang="zh-CN" sz="1400" dirty="0">
                <a:latin typeface="Times New Roman" panose="02020603050405020304" pitchFamily="18" charset="0"/>
                <a:ea typeface="隶书" panose="02010509060101010101" pitchFamily="49" charset="-122"/>
              </a:rPr>
              <a:t> &amp;&amp; </a:t>
            </a:r>
            <a:r>
              <a:rPr lang="en-US" altLang="zh-CN" sz="1400" b="0" dirty="0">
                <a:latin typeface="Times New Roman" panose="02020603050405020304" pitchFamily="18" charset="0"/>
                <a:ea typeface="隶书" panose="02010509060101010101" pitchFamily="49" charset="-122"/>
              </a:rPr>
              <a:t>heap[j]</a:t>
            </a:r>
            <a:r>
              <a:rPr lang="en-US" altLang="zh-CN" sz="1400" dirty="0">
                <a:latin typeface="Times New Roman" panose="02020603050405020304" pitchFamily="18" charset="0"/>
                <a:ea typeface="隶书" panose="02010509060101010101" pitchFamily="49" charset="-122"/>
              </a:rPr>
              <a:t> &gt; </a:t>
            </a:r>
            <a:r>
              <a:rPr lang="en-US" altLang="zh-CN" sz="1400" b="0" dirty="0">
                <a:latin typeface="Times New Roman" panose="02020603050405020304" pitchFamily="18" charset="0"/>
                <a:ea typeface="隶书" panose="02010509060101010101" pitchFamily="49" charset="-122"/>
              </a:rPr>
              <a:t>heap[j+1] ) j++</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让</a:t>
            </a:r>
            <a:r>
              <a:rPr lang="en-US" altLang="zh-CN" sz="1400" dirty="0">
                <a:solidFill>
                  <a:schemeClr val="tx2"/>
                </a:solidFill>
                <a:latin typeface="Times New Roman" panose="02020603050405020304" pitchFamily="18" charset="0"/>
                <a:ea typeface="隶书" panose="02010509060101010101" pitchFamily="49" charset="-122"/>
              </a:rPr>
              <a:t>j</a:t>
            </a:r>
            <a:r>
              <a:rPr lang="zh-CN" altLang="en-US" sz="1400" dirty="0">
                <a:solidFill>
                  <a:schemeClr val="tx2"/>
                </a:solidFill>
                <a:latin typeface="Times New Roman" panose="02020603050405020304" pitchFamily="18" charset="0"/>
                <a:ea typeface="隶书" panose="02010509060101010101" pitchFamily="49" charset="-122"/>
              </a:rPr>
              <a:t>指向两子女中的小者</a:t>
            </a:r>
            <a:endParaRPr lang="en-US" altLang="zh-CN" sz="1400" dirty="0">
              <a:solidFill>
                <a:schemeClr val="tx2"/>
              </a:solidFill>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if </a:t>
            </a:r>
            <a:r>
              <a:rPr lang="en-US" altLang="zh-CN" sz="1400" b="0" dirty="0">
                <a:latin typeface="Times New Roman" panose="02020603050405020304" pitchFamily="18" charset="0"/>
                <a:ea typeface="隶书" panose="02010509060101010101" pitchFamily="49" charset="-122"/>
              </a:rPr>
              <a:t>( temp</a:t>
            </a:r>
            <a:r>
              <a:rPr lang="en-US" altLang="zh-CN" sz="1400" dirty="0">
                <a:latin typeface="Times New Roman" panose="02020603050405020304" pitchFamily="18" charset="0"/>
                <a:ea typeface="隶书" panose="02010509060101010101" pitchFamily="49" charset="-122"/>
              </a:rPr>
              <a:t> &lt;= </a:t>
            </a:r>
            <a:r>
              <a:rPr lang="en-US" altLang="zh-CN" sz="1400" b="0" dirty="0">
                <a:latin typeface="Times New Roman" panose="02020603050405020304" pitchFamily="18" charset="0"/>
                <a:ea typeface="隶书" panose="02010509060101010101" pitchFamily="49" charset="-122"/>
              </a:rPr>
              <a:t>heap[j] )</a:t>
            </a:r>
            <a:r>
              <a:rPr lang="en-US" altLang="zh-CN" sz="1400" dirty="0">
                <a:latin typeface="Times New Roman" panose="02020603050405020304" pitchFamily="18" charset="0"/>
                <a:ea typeface="隶书" panose="02010509060101010101" pitchFamily="49" charset="-122"/>
              </a:rPr>
              <a:t> break;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小则不做调整</a:t>
            </a:r>
          </a:p>
          <a:p>
            <a:pPr>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else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否则小者上移</a:t>
            </a:r>
            <a:r>
              <a:rPr lang="en-US" altLang="zh-CN" sz="1400" dirty="0">
                <a:solidFill>
                  <a:schemeClr val="tx2"/>
                </a:solidFill>
                <a:latin typeface="Times New Roman" panose="02020603050405020304" pitchFamily="18" charset="0"/>
                <a:ea typeface="隶书" panose="02010509060101010101" pitchFamily="49" charset="-122"/>
              </a:rPr>
              <a:t>, </a:t>
            </a:r>
            <a:r>
              <a:rPr lang="en-US" altLang="zh-CN" sz="1400" dirty="0" err="1">
                <a:solidFill>
                  <a:schemeClr val="tx2"/>
                </a:solidFill>
                <a:latin typeface="Times New Roman" panose="02020603050405020304" pitchFamily="18" charset="0"/>
                <a:ea typeface="隶书" panose="02010509060101010101" pitchFamily="49" charset="-122"/>
              </a:rPr>
              <a:t>i</a:t>
            </a:r>
            <a:r>
              <a:rPr lang="en-US" altLang="zh-CN" sz="1400" dirty="0">
                <a:solidFill>
                  <a:schemeClr val="tx2"/>
                </a:solidFill>
                <a:latin typeface="Times New Roman" panose="02020603050405020304" pitchFamily="18" charset="0"/>
                <a:ea typeface="隶书" panose="02010509060101010101" pitchFamily="49" charset="-122"/>
              </a:rPr>
              <a:t>, j</a:t>
            </a:r>
            <a:r>
              <a:rPr lang="zh-CN" altLang="en-US" sz="1400" dirty="0">
                <a:solidFill>
                  <a:schemeClr val="tx2"/>
                </a:solidFill>
                <a:latin typeface="Times New Roman" panose="02020603050405020304" pitchFamily="18" charset="0"/>
                <a:ea typeface="隶书" panose="02010509060101010101" pitchFamily="49" charset="-122"/>
              </a:rPr>
              <a:t>下降</a:t>
            </a:r>
          </a:p>
          <a:p>
            <a:pPr>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			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heap[j]</a:t>
            </a: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j</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j = 2*j+1</a:t>
            </a:r>
            <a:r>
              <a:rPr lang="en-US" altLang="zh-CN" sz="14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dirty="0" smtClean="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temp</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回放</a:t>
            </a:r>
            <a:r>
              <a:rPr lang="en-US" altLang="zh-CN" sz="1400" dirty="0">
                <a:solidFill>
                  <a:schemeClr val="tx2"/>
                </a:solidFill>
                <a:latin typeface="Times New Roman" panose="02020603050405020304" pitchFamily="18" charset="0"/>
                <a:ea typeface="隶书" panose="02010509060101010101" pitchFamily="49" charset="-122"/>
              </a:rPr>
              <a:t>temp</a:t>
            </a:r>
            <a:endParaRPr lang="zh-CN" altLang="en-US" sz="140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a:t>
            </a:r>
            <a:endParaRPr lang="zh-CN" altLang="en-US" sz="1400" b="0" dirty="0">
              <a:solidFill>
                <a:schemeClr val="tx2"/>
              </a:solidFill>
              <a:latin typeface="Times New Roman" panose="02020603050405020304" pitchFamily="18" charset="0"/>
              <a:ea typeface="隶书" panose="02010509060101010101" pitchFamily="49" charset="-122"/>
            </a:endParaRPr>
          </a:p>
        </p:txBody>
      </p:sp>
      <p:sp>
        <p:nvSpPr>
          <p:cNvPr id="55" name="文本框 54"/>
          <p:cNvSpPr txBox="1"/>
          <p:nvPr/>
        </p:nvSpPr>
        <p:spPr>
          <a:xfrm>
            <a:off x="4368210" y="2770239"/>
            <a:ext cx="311304" cy="369332"/>
          </a:xfrm>
          <a:prstGeom prst="rect">
            <a:avLst/>
          </a:prstGeom>
          <a:noFill/>
        </p:spPr>
        <p:txBody>
          <a:bodyPr wrap="none" rtlCol="0">
            <a:spAutoFit/>
          </a:bodyPr>
          <a:lstStyle/>
          <a:p>
            <a:r>
              <a:rPr lang="en-US" altLang="zh-CN" sz="1800" b="0" dirty="0" smtClean="0"/>
              <a:t>0</a:t>
            </a:r>
            <a:endParaRPr lang="zh-CN" altLang="en-US" sz="1800" b="0" dirty="0" smtClean="0"/>
          </a:p>
        </p:txBody>
      </p:sp>
      <p:sp>
        <p:nvSpPr>
          <p:cNvPr id="57" name="文本框 56"/>
          <p:cNvSpPr txBox="1"/>
          <p:nvPr/>
        </p:nvSpPr>
        <p:spPr>
          <a:xfrm>
            <a:off x="3714851" y="3601951"/>
            <a:ext cx="311304" cy="369332"/>
          </a:xfrm>
          <a:prstGeom prst="rect">
            <a:avLst/>
          </a:prstGeom>
          <a:noFill/>
        </p:spPr>
        <p:txBody>
          <a:bodyPr wrap="none" rtlCol="0">
            <a:spAutoFit/>
          </a:bodyPr>
          <a:lstStyle/>
          <a:p>
            <a:r>
              <a:rPr lang="en-US" altLang="zh-CN" sz="1800" b="0" dirty="0" smtClean="0"/>
              <a:t>1</a:t>
            </a:r>
            <a:endParaRPr lang="zh-CN" altLang="en-US" sz="1800" b="0" dirty="0" smtClean="0"/>
          </a:p>
        </p:txBody>
      </p:sp>
      <p:sp>
        <p:nvSpPr>
          <p:cNvPr id="58" name="文本框 57"/>
          <p:cNvSpPr txBox="1"/>
          <p:nvPr/>
        </p:nvSpPr>
        <p:spPr>
          <a:xfrm>
            <a:off x="4982700" y="3589924"/>
            <a:ext cx="311304" cy="369332"/>
          </a:xfrm>
          <a:prstGeom prst="rect">
            <a:avLst/>
          </a:prstGeom>
          <a:noFill/>
        </p:spPr>
        <p:txBody>
          <a:bodyPr wrap="none" rtlCol="0">
            <a:spAutoFit/>
          </a:bodyPr>
          <a:lstStyle/>
          <a:p>
            <a:r>
              <a:rPr lang="en-US" altLang="zh-CN" sz="1800" b="0" dirty="0" smtClean="0"/>
              <a:t>2</a:t>
            </a:r>
            <a:endParaRPr lang="zh-CN" altLang="en-US" sz="1800" b="0" dirty="0" smtClean="0"/>
          </a:p>
        </p:txBody>
      </p:sp>
      <p:sp>
        <p:nvSpPr>
          <p:cNvPr id="59" name="文本框 58"/>
          <p:cNvSpPr txBox="1"/>
          <p:nvPr/>
        </p:nvSpPr>
        <p:spPr>
          <a:xfrm>
            <a:off x="3225590" y="4503336"/>
            <a:ext cx="311304" cy="369332"/>
          </a:xfrm>
          <a:prstGeom prst="rect">
            <a:avLst/>
          </a:prstGeom>
          <a:noFill/>
        </p:spPr>
        <p:txBody>
          <a:bodyPr wrap="none" rtlCol="0">
            <a:spAutoFit/>
          </a:bodyPr>
          <a:lstStyle/>
          <a:p>
            <a:r>
              <a:rPr lang="en-US" altLang="zh-CN" sz="1800" b="0" dirty="0" smtClean="0"/>
              <a:t>3</a:t>
            </a:r>
            <a:endParaRPr lang="zh-CN" altLang="en-US" sz="1800" b="0" dirty="0" smtClean="0"/>
          </a:p>
        </p:txBody>
      </p:sp>
      <p:sp>
        <p:nvSpPr>
          <p:cNvPr id="60" name="文本框 59"/>
          <p:cNvSpPr txBox="1"/>
          <p:nvPr/>
        </p:nvSpPr>
        <p:spPr>
          <a:xfrm>
            <a:off x="4004569" y="4516697"/>
            <a:ext cx="311304" cy="369332"/>
          </a:xfrm>
          <a:prstGeom prst="rect">
            <a:avLst/>
          </a:prstGeom>
          <a:noFill/>
        </p:spPr>
        <p:txBody>
          <a:bodyPr wrap="none" rtlCol="0">
            <a:spAutoFit/>
          </a:bodyPr>
          <a:lstStyle/>
          <a:p>
            <a:r>
              <a:rPr lang="en-US" altLang="zh-CN" sz="1800" b="0" dirty="0" smtClean="0"/>
              <a:t>4</a:t>
            </a:r>
            <a:endParaRPr lang="zh-CN" altLang="en-US" sz="1800" b="0" dirty="0" smtClean="0"/>
          </a:p>
        </p:txBody>
      </p:sp>
      <p:sp>
        <p:nvSpPr>
          <p:cNvPr id="61" name="文本框 60"/>
          <p:cNvSpPr txBox="1"/>
          <p:nvPr/>
        </p:nvSpPr>
        <p:spPr>
          <a:xfrm>
            <a:off x="4639569" y="4516697"/>
            <a:ext cx="311304" cy="369332"/>
          </a:xfrm>
          <a:prstGeom prst="rect">
            <a:avLst/>
          </a:prstGeom>
          <a:noFill/>
        </p:spPr>
        <p:txBody>
          <a:bodyPr wrap="none" rtlCol="0">
            <a:spAutoFit/>
          </a:bodyPr>
          <a:lstStyle/>
          <a:p>
            <a:r>
              <a:rPr lang="en-US" altLang="zh-CN" sz="1800" b="0" dirty="0" smtClean="0"/>
              <a:t>5</a:t>
            </a:r>
            <a:endParaRPr lang="zh-CN" altLang="en-US" sz="1800" b="0" dirty="0" smtClean="0"/>
          </a:p>
        </p:txBody>
      </p:sp>
      <p:sp>
        <p:nvSpPr>
          <p:cNvPr id="62" name="文本框 61"/>
          <p:cNvSpPr txBox="1"/>
          <p:nvPr/>
        </p:nvSpPr>
        <p:spPr>
          <a:xfrm>
            <a:off x="5452369" y="4516697"/>
            <a:ext cx="311304" cy="369332"/>
          </a:xfrm>
          <a:prstGeom prst="rect">
            <a:avLst/>
          </a:prstGeom>
          <a:noFill/>
        </p:spPr>
        <p:txBody>
          <a:bodyPr wrap="none" rtlCol="0">
            <a:spAutoFit/>
          </a:bodyPr>
          <a:lstStyle/>
          <a:p>
            <a:r>
              <a:rPr lang="en-US" altLang="zh-CN" sz="1800" b="0" dirty="0" smtClean="0"/>
              <a:t>6</a:t>
            </a:r>
            <a:endParaRPr lang="zh-CN" altLang="en-US" sz="1800" b="0" dirty="0" smtClean="0"/>
          </a:p>
        </p:txBody>
      </p:sp>
      <p:sp>
        <p:nvSpPr>
          <p:cNvPr id="63" name="文本框 62"/>
          <p:cNvSpPr txBox="1"/>
          <p:nvPr/>
        </p:nvSpPr>
        <p:spPr>
          <a:xfrm>
            <a:off x="2639616" y="5435932"/>
            <a:ext cx="311304" cy="369332"/>
          </a:xfrm>
          <a:prstGeom prst="rect">
            <a:avLst/>
          </a:prstGeom>
          <a:noFill/>
        </p:spPr>
        <p:txBody>
          <a:bodyPr wrap="none" rtlCol="0">
            <a:spAutoFit/>
          </a:bodyPr>
          <a:lstStyle/>
          <a:p>
            <a:r>
              <a:rPr lang="en-US" altLang="zh-CN" sz="1800" b="0" dirty="0" smtClean="0"/>
              <a:t>7</a:t>
            </a:r>
            <a:endParaRPr lang="zh-CN" altLang="en-US" sz="1800" b="0" dirty="0" smtClean="0"/>
          </a:p>
        </p:txBody>
      </p:sp>
      <p:sp>
        <p:nvSpPr>
          <p:cNvPr id="65" name="文本框 64"/>
          <p:cNvSpPr txBox="1"/>
          <p:nvPr/>
        </p:nvSpPr>
        <p:spPr>
          <a:xfrm>
            <a:off x="8012905" y="2780928"/>
            <a:ext cx="311304" cy="369332"/>
          </a:xfrm>
          <a:prstGeom prst="rect">
            <a:avLst/>
          </a:prstGeom>
          <a:noFill/>
        </p:spPr>
        <p:txBody>
          <a:bodyPr wrap="none" rtlCol="0">
            <a:spAutoFit/>
          </a:bodyPr>
          <a:lstStyle/>
          <a:p>
            <a:r>
              <a:rPr lang="en-US" altLang="zh-CN" sz="1800" b="0" dirty="0" smtClean="0"/>
              <a:t>0</a:t>
            </a:r>
            <a:endParaRPr lang="zh-CN" altLang="en-US" sz="1800" b="0" dirty="0" smtClean="0"/>
          </a:p>
        </p:txBody>
      </p:sp>
      <p:sp>
        <p:nvSpPr>
          <p:cNvPr id="66" name="文本框 65"/>
          <p:cNvSpPr txBox="1"/>
          <p:nvPr/>
        </p:nvSpPr>
        <p:spPr>
          <a:xfrm>
            <a:off x="7359546" y="3612640"/>
            <a:ext cx="311304" cy="369332"/>
          </a:xfrm>
          <a:prstGeom prst="rect">
            <a:avLst/>
          </a:prstGeom>
          <a:noFill/>
        </p:spPr>
        <p:txBody>
          <a:bodyPr wrap="none" rtlCol="0">
            <a:spAutoFit/>
          </a:bodyPr>
          <a:lstStyle/>
          <a:p>
            <a:r>
              <a:rPr lang="en-US" altLang="zh-CN" sz="1800" b="0" dirty="0" smtClean="0"/>
              <a:t>1</a:t>
            </a:r>
            <a:endParaRPr lang="zh-CN" altLang="en-US" sz="1800" b="0" dirty="0" smtClean="0"/>
          </a:p>
        </p:txBody>
      </p:sp>
      <p:sp>
        <p:nvSpPr>
          <p:cNvPr id="67" name="文本框 66"/>
          <p:cNvSpPr txBox="1"/>
          <p:nvPr/>
        </p:nvSpPr>
        <p:spPr>
          <a:xfrm>
            <a:off x="8627395" y="3600613"/>
            <a:ext cx="311304" cy="369332"/>
          </a:xfrm>
          <a:prstGeom prst="rect">
            <a:avLst/>
          </a:prstGeom>
          <a:noFill/>
        </p:spPr>
        <p:txBody>
          <a:bodyPr wrap="none" rtlCol="0">
            <a:spAutoFit/>
          </a:bodyPr>
          <a:lstStyle/>
          <a:p>
            <a:r>
              <a:rPr lang="en-US" altLang="zh-CN" sz="1800" b="0" dirty="0" smtClean="0"/>
              <a:t>2</a:t>
            </a:r>
            <a:endParaRPr lang="zh-CN" altLang="en-US" sz="1800" b="0" dirty="0" smtClean="0"/>
          </a:p>
        </p:txBody>
      </p:sp>
      <p:sp>
        <p:nvSpPr>
          <p:cNvPr id="68" name="文本框 67"/>
          <p:cNvSpPr txBox="1"/>
          <p:nvPr/>
        </p:nvSpPr>
        <p:spPr>
          <a:xfrm>
            <a:off x="6870285" y="4514025"/>
            <a:ext cx="311304" cy="369332"/>
          </a:xfrm>
          <a:prstGeom prst="rect">
            <a:avLst/>
          </a:prstGeom>
          <a:noFill/>
        </p:spPr>
        <p:txBody>
          <a:bodyPr wrap="none" rtlCol="0">
            <a:spAutoFit/>
          </a:bodyPr>
          <a:lstStyle/>
          <a:p>
            <a:r>
              <a:rPr lang="en-US" altLang="zh-CN" sz="1800" b="0" dirty="0" smtClean="0"/>
              <a:t>3</a:t>
            </a:r>
            <a:endParaRPr lang="zh-CN" altLang="en-US" sz="1800" b="0" dirty="0" smtClean="0"/>
          </a:p>
        </p:txBody>
      </p:sp>
      <p:sp>
        <p:nvSpPr>
          <p:cNvPr id="69" name="文本框 68"/>
          <p:cNvSpPr txBox="1"/>
          <p:nvPr/>
        </p:nvSpPr>
        <p:spPr>
          <a:xfrm>
            <a:off x="7649264" y="4527386"/>
            <a:ext cx="311304" cy="369332"/>
          </a:xfrm>
          <a:prstGeom prst="rect">
            <a:avLst/>
          </a:prstGeom>
          <a:noFill/>
        </p:spPr>
        <p:txBody>
          <a:bodyPr wrap="none" rtlCol="0">
            <a:spAutoFit/>
          </a:bodyPr>
          <a:lstStyle/>
          <a:p>
            <a:r>
              <a:rPr lang="en-US" altLang="zh-CN" sz="1800" b="0" dirty="0" smtClean="0"/>
              <a:t>4</a:t>
            </a:r>
            <a:endParaRPr lang="zh-CN" altLang="en-US" sz="1800" b="0" dirty="0" smtClean="0"/>
          </a:p>
        </p:txBody>
      </p:sp>
      <p:sp>
        <p:nvSpPr>
          <p:cNvPr id="70" name="文本框 69"/>
          <p:cNvSpPr txBox="1"/>
          <p:nvPr/>
        </p:nvSpPr>
        <p:spPr>
          <a:xfrm>
            <a:off x="8284264" y="4527386"/>
            <a:ext cx="311304" cy="369332"/>
          </a:xfrm>
          <a:prstGeom prst="rect">
            <a:avLst/>
          </a:prstGeom>
          <a:noFill/>
        </p:spPr>
        <p:txBody>
          <a:bodyPr wrap="none" rtlCol="0">
            <a:spAutoFit/>
          </a:bodyPr>
          <a:lstStyle/>
          <a:p>
            <a:r>
              <a:rPr lang="en-US" altLang="zh-CN" sz="1800" b="0" dirty="0" smtClean="0"/>
              <a:t>5</a:t>
            </a:r>
            <a:endParaRPr lang="zh-CN" altLang="en-US" sz="1800" b="0" dirty="0" smtClean="0"/>
          </a:p>
        </p:txBody>
      </p:sp>
      <p:sp>
        <p:nvSpPr>
          <p:cNvPr id="71" name="文本框 70"/>
          <p:cNvSpPr txBox="1"/>
          <p:nvPr/>
        </p:nvSpPr>
        <p:spPr>
          <a:xfrm>
            <a:off x="9097064" y="4527386"/>
            <a:ext cx="311304" cy="369332"/>
          </a:xfrm>
          <a:prstGeom prst="rect">
            <a:avLst/>
          </a:prstGeom>
          <a:noFill/>
        </p:spPr>
        <p:txBody>
          <a:bodyPr wrap="none" rtlCol="0">
            <a:spAutoFit/>
          </a:bodyPr>
          <a:lstStyle/>
          <a:p>
            <a:r>
              <a:rPr lang="en-US" altLang="zh-CN" sz="1800" b="0" dirty="0" smtClean="0"/>
              <a:t>6</a:t>
            </a:r>
            <a:endParaRPr lang="zh-CN" altLang="en-US" sz="1800" b="0" dirty="0" smtClean="0"/>
          </a:p>
        </p:txBody>
      </p:sp>
      <p:sp>
        <p:nvSpPr>
          <p:cNvPr id="72" name="文本框 71"/>
          <p:cNvSpPr txBox="1"/>
          <p:nvPr/>
        </p:nvSpPr>
        <p:spPr>
          <a:xfrm>
            <a:off x="6284311" y="5446621"/>
            <a:ext cx="311304" cy="369332"/>
          </a:xfrm>
          <a:prstGeom prst="rect">
            <a:avLst/>
          </a:prstGeom>
          <a:noFill/>
        </p:spPr>
        <p:txBody>
          <a:bodyPr wrap="none" rtlCol="0">
            <a:spAutoFit/>
          </a:bodyPr>
          <a:lstStyle/>
          <a:p>
            <a:r>
              <a:rPr lang="en-US" altLang="zh-CN" sz="1800" b="0" dirty="0" smtClean="0"/>
              <a:t>7</a:t>
            </a:r>
            <a:endParaRPr lang="zh-CN" altLang="en-US" sz="1800" b="0" dirty="0" smtClean="0"/>
          </a:p>
        </p:txBody>
      </p:sp>
      <p:sp>
        <p:nvSpPr>
          <p:cNvPr id="73" name="文本框 72"/>
          <p:cNvSpPr txBox="1">
            <a:spLocks noChangeArrowheads="1"/>
          </p:cNvSpPr>
          <p:nvPr/>
        </p:nvSpPr>
        <p:spPr bwMode="auto">
          <a:xfrm>
            <a:off x="619226" y="1052736"/>
            <a:ext cx="369664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dirty="0" err="1" smtClean="0">
                <a:solidFill>
                  <a:srgbClr val="0000CC"/>
                </a:solidFill>
                <a:latin typeface="华文宋体" panose="02010600040101010101" pitchFamily="2" charset="-122"/>
                <a:ea typeface="华文宋体" panose="02010600040101010101" pitchFamily="2" charset="-122"/>
              </a:rPr>
              <a:t>siftDown</a:t>
            </a:r>
            <a:r>
              <a:rPr lang="zh-CN" altLang="en-US" sz="2800" dirty="0" smtClean="0">
                <a:solidFill>
                  <a:srgbClr val="0000CC"/>
                </a:solidFill>
                <a:latin typeface="华文宋体" panose="02010600040101010101" pitchFamily="2" charset="-122"/>
                <a:ea typeface="华文宋体" panose="02010600040101010101" pitchFamily="2" charset="-122"/>
              </a:rPr>
              <a:t>的</a:t>
            </a:r>
            <a:r>
              <a:rPr lang="zh-CN" altLang="en-US" sz="2800" dirty="0">
                <a:solidFill>
                  <a:srgbClr val="0000CC"/>
                </a:solidFill>
                <a:latin typeface="华文宋体" panose="02010600040101010101" pitchFamily="2" charset="-122"/>
                <a:ea typeface="华文宋体" panose="02010600040101010101" pitchFamily="2" charset="-122"/>
              </a:rPr>
              <a:t>时间复杂度</a:t>
            </a:r>
            <a:r>
              <a:rPr lang="en-US" altLang="zh-CN" sz="2800" dirty="0" smtClean="0">
                <a:solidFill>
                  <a:srgbClr val="0000CC"/>
                </a:solidFill>
                <a:latin typeface="华文宋体" panose="02010600040101010101" pitchFamily="2" charset="-122"/>
                <a:ea typeface="华文宋体" panose="02010600040101010101" pitchFamily="2" charset="-122"/>
              </a:rPr>
              <a:t>O(</a:t>
            </a:r>
            <a:r>
              <a:rPr lang="en-US" altLang="zh-CN" sz="2800" dirty="0" err="1" smtClean="0">
                <a:solidFill>
                  <a:srgbClr val="0000CC"/>
                </a:solidFill>
                <a:latin typeface="华文宋体" panose="02010600040101010101" pitchFamily="2" charset="-122"/>
                <a:ea typeface="华文宋体" panose="02010600040101010101" pitchFamily="2" charset="-122"/>
              </a:rPr>
              <a:t>log</a:t>
            </a:r>
            <a:r>
              <a:rPr lang="en-US" altLang="zh-CN" sz="2800" baseline="-25000" dirty="0" err="1" smtClean="0">
                <a:solidFill>
                  <a:srgbClr val="0000CC"/>
                </a:solidFill>
                <a:latin typeface="华文宋体" panose="02010600040101010101" pitchFamily="2" charset="-122"/>
                <a:ea typeface="华文宋体" panose="02010600040101010101" pitchFamily="2" charset="-122"/>
              </a:rPr>
              <a:t>2</a:t>
            </a:r>
            <a:r>
              <a:rPr lang="en-US" altLang="zh-CN" sz="2800" dirty="0" err="1" smtClean="0">
                <a:solidFill>
                  <a:srgbClr val="0000CC"/>
                </a:solidFill>
                <a:latin typeface="华文宋体" panose="02010600040101010101" pitchFamily="2" charset="-122"/>
                <a:ea typeface="华文宋体" panose="02010600040101010101" pitchFamily="2" charset="-122"/>
              </a:rPr>
              <a:t>N</a:t>
            </a:r>
            <a:r>
              <a:rPr lang="en-US" altLang="zh-CN" sz="2800" dirty="0" smtClean="0">
                <a:solidFill>
                  <a:srgbClr val="0000CC"/>
                </a:solidFill>
                <a:latin typeface="华文宋体" panose="02010600040101010101" pitchFamily="2" charset="-122"/>
                <a:ea typeface="华文宋体" panose="02010600040101010101" pitchFamily="2" charset="-122"/>
              </a:rPr>
              <a:t>)</a:t>
            </a:r>
            <a:endParaRPr lang="zh-CN" altLang="en-US" sz="2800" dirty="0">
              <a:solidFill>
                <a:srgbClr val="0000CC"/>
              </a:solidFill>
              <a:latin typeface="华文宋体" panose="02010600040101010101" pitchFamily="2" charset="-122"/>
              <a:ea typeface="华文宋体" panose="0201060004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fill="hold"/>
                                        <p:tgtEl>
                                          <p:spTgt spid="73"/>
                                        </p:tgtEl>
                                        <p:attrNameLst>
                                          <p:attrName>ppt_x</p:attrName>
                                        </p:attrNameLst>
                                      </p:cBhvr>
                                      <p:tavLst>
                                        <p:tav tm="0">
                                          <p:val>
                                            <p:strVal val="#ppt_x"/>
                                          </p:val>
                                        </p:tav>
                                        <p:tav tm="100000">
                                          <p:val>
                                            <p:strVal val="#ppt_x"/>
                                          </p:val>
                                        </p:tav>
                                      </p:tavLst>
                                    </p:anim>
                                    <p:anim calcmode="lin" valueType="num">
                                      <p:cBhvr additive="base">
                                        <p:cTn id="8"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Oval 27"/>
          <p:cNvSpPr>
            <a:spLocks noChangeArrowheads="1"/>
          </p:cNvSpPr>
          <p:nvPr/>
        </p:nvSpPr>
        <p:spPr bwMode="auto">
          <a:xfrm>
            <a:off x="8616280" y="4797152"/>
            <a:ext cx="533400" cy="533400"/>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3298" name="Rectangle 4"/>
          <p:cNvSpPr>
            <a:spLocks noGrp="1" noChangeArrowheads="1"/>
          </p:cNvSpPr>
          <p:nvPr>
            <p:ph type="title"/>
          </p:nvPr>
        </p:nvSpPr>
        <p:spPr>
          <a:xfrm>
            <a:off x="695400" y="0"/>
            <a:ext cx="6096000" cy="720725"/>
          </a:xfrm>
        </p:spPr>
        <p:txBody>
          <a:bodyPr/>
          <a:lstStyle/>
          <a:p>
            <a:r>
              <a:rPr lang="zh-CN" altLang="en-US" sz="3200" b="1" dirty="0">
                <a:ea typeface="华文新魏" panose="02010800040101010101" pitchFamily="2" charset="-122"/>
              </a:rPr>
              <a:t>最小堆的删除算法</a:t>
            </a:r>
          </a:p>
        </p:txBody>
      </p:sp>
      <p:sp>
        <p:nvSpPr>
          <p:cNvPr id="246789" name="Rectangle 5"/>
          <p:cNvSpPr>
            <a:spLocks noGrp="1" noChangeArrowheads="1"/>
          </p:cNvSpPr>
          <p:nvPr>
            <p:ph idx="1"/>
          </p:nvPr>
        </p:nvSpPr>
        <p:spPr>
          <a:xfrm>
            <a:off x="767408" y="1268760"/>
            <a:ext cx="8229600" cy="5076825"/>
          </a:xfrm>
        </p:spPr>
        <p:txBody>
          <a:bodyPr/>
          <a:lstStyle/>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class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p>
          <a:p>
            <a:pPr>
              <a:spcBef>
                <a:spcPct val="1000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bool</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MinHeap</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Remove (E</a:t>
            </a:r>
            <a:r>
              <a:rPr lang="en-US" altLang="zh-CN" sz="2400" b="1" dirty="0">
                <a:latin typeface="Times New Roman" panose="02020603050405020304" pitchFamily="18" charset="0"/>
                <a:ea typeface="隶书" panose="02010509060101010101" pitchFamily="49" charset="-122"/>
              </a:rPr>
              <a:t>&amp; </a:t>
            </a:r>
            <a:r>
              <a:rPr lang="en-US" altLang="zh-CN" sz="2400" dirty="0">
                <a:latin typeface="Times New Roman" panose="02020603050405020304" pitchFamily="18" charset="0"/>
                <a:ea typeface="隶书" panose="02010509060101010101" pitchFamily="49" charset="-122"/>
              </a:rPr>
              <a:t>x)</a:t>
            </a:r>
            <a:r>
              <a:rPr lang="en-US" altLang="zh-CN" sz="2400" b="1"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currentSize</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		</a:t>
            </a:r>
            <a:r>
              <a:rPr lang="en-US" altLang="zh-CN" sz="2400" b="1" dirty="0">
                <a:solidFill>
                  <a:srgbClr val="009900"/>
                </a:solidFill>
                <a:latin typeface="Times New Roman" panose="02020603050405020304" pitchFamily="18" charset="0"/>
                <a:ea typeface="隶书" panose="02010509060101010101" pitchFamily="49" charset="-122"/>
              </a:rPr>
              <a:t>//</a:t>
            </a:r>
            <a:r>
              <a:rPr lang="zh-CN" altLang="en-US" sz="2400" b="1" dirty="0">
                <a:solidFill>
                  <a:srgbClr val="009900"/>
                </a:solidFill>
                <a:latin typeface="Times New Roman" panose="02020603050405020304" pitchFamily="18" charset="0"/>
                <a:ea typeface="隶书" panose="02010509060101010101" pitchFamily="49" charset="-122"/>
              </a:rPr>
              <a:t>堆空</a:t>
            </a:r>
            <a:r>
              <a:rPr lang="en-US" altLang="zh-CN" sz="2400" b="1" dirty="0">
                <a:solidFill>
                  <a:srgbClr val="009900"/>
                </a:solidFill>
                <a:latin typeface="Times New Roman" panose="02020603050405020304" pitchFamily="18" charset="0"/>
                <a:ea typeface="隶书" panose="02010509060101010101" pitchFamily="49" charset="-122"/>
              </a:rPr>
              <a:t>, </a:t>
            </a:r>
            <a:r>
              <a:rPr lang="zh-CN" altLang="en-US" sz="2400" b="1" dirty="0">
                <a:solidFill>
                  <a:srgbClr val="009900"/>
                </a:solidFill>
                <a:latin typeface="Times New Roman" panose="02020603050405020304" pitchFamily="18" charset="0"/>
                <a:ea typeface="隶书" panose="02010509060101010101" pitchFamily="49" charset="-122"/>
              </a:rPr>
              <a:t>返回</a:t>
            </a:r>
            <a:r>
              <a:rPr lang="en-US" altLang="zh-CN" sz="2400" b="1" dirty="0">
                <a:solidFill>
                  <a:srgbClr val="009900"/>
                </a:solidFill>
                <a:latin typeface="Times New Roman" panose="02020603050405020304" pitchFamily="18" charset="0"/>
                <a:ea typeface="隶书" panose="02010509060101010101" pitchFamily="49" charset="-122"/>
              </a:rPr>
              <a:t>false</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cout</a:t>
            </a:r>
            <a:r>
              <a:rPr lang="en-US" altLang="zh-CN" sz="2400" b="1" dirty="0">
                <a:latin typeface="Times New Roman" panose="02020603050405020304" pitchFamily="18" charset="0"/>
                <a:ea typeface="隶书" panose="02010509060101010101" pitchFamily="49" charset="-122"/>
              </a:rPr>
              <a:t> &lt;&lt; </a:t>
            </a:r>
            <a:r>
              <a:rPr lang="en-US" altLang="zh-CN" sz="2400" dirty="0">
                <a:latin typeface="Times New Roman" panose="02020603050405020304" pitchFamily="18" charset="0"/>
                <a:ea typeface="隶书" panose="02010509060101010101" pitchFamily="49" charset="-122"/>
              </a:rPr>
              <a:t>"Heap empty"</a:t>
            </a:r>
            <a:r>
              <a:rPr lang="en-US" altLang="zh-CN" sz="2400" b="1" dirty="0">
                <a:latin typeface="Times New Roman" panose="02020603050405020304" pitchFamily="18" charset="0"/>
                <a:ea typeface="隶书" panose="02010509060101010101" pitchFamily="49" charset="-122"/>
              </a:rPr>
              <a:t> &lt;&lt; </a:t>
            </a:r>
            <a:r>
              <a:rPr lang="en-US" altLang="zh-CN" sz="2400" b="1" dirty="0" err="1">
                <a:latin typeface="Times New Roman" panose="02020603050405020304" pitchFamily="18" charset="0"/>
                <a:ea typeface="隶书" panose="02010509060101010101" pitchFamily="49" charset="-122"/>
              </a:rPr>
              <a:t>endl</a:t>
            </a: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false</a:t>
            </a:r>
            <a:r>
              <a:rPr lang="en-US" altLang="zh-CN" sz="2400" b="1" dirty="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x = heap[0]</a:t>
            </a:r>
            <a:r>
              <a:rPr lang="en-US" altLang="zh-CN" sz="2400" b="1" dirty="0">
                <a:latin typeface="Times New Roman" panose="02020603050405020304" pitchFamily="18" charset="0"/>
                <a:ea typeface="隶书" panose="02010509060101010101" pitchFamily="49" charset="-122"/>
              </a:rPr>
              <a:t>;  </a:t>
            </a:r>
            <a:endParaRPr lang="en-US" altLang="zh-CN" sz="2400" b="1" dirty="0" smtClean="0">
              <a:latin typeface="Times New Roman" panose="02020603050405020304" pitchFamily="18" charset="0"/>
              <a:ea typeface="隶书" panose="02010509060101010101" pitchFamily="49" charset="-122"/>
            </a:endParaRPr>
          </a:p>
          <a:p>
            <a:pPr>
              <a:spcBef>
                <a:spcPct val="10000"/>
              </a:spcBef>
              <a:buFont typeface="Wingdings" panose="05000000000000000000" pitchFamily="2" charset="2"/>
              <a:buNone/>
              <a:defRPr/>
            </a:pP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heap[0] = heap[</a:t>
            </a:r>
            <a:r>
              <a:rPr lang="en-US" altLang="zh-CN" sz="2400" dirty="0" err="1" smtClean="0">
                <a:latin typeface="Times New Roman" panose="02020603050405020304" pitchFamily="18" charset="0"/>
                <a:ea typeface="隶书" panose="02010509060101010101" pitchFamily="49" charset="-122"/>
              </a:rPr>
              <a:t>currentSize</a:t>
            </a:r>
            <a:r>
              <a:rPr lang="en-US" altLang="zh-CN" sz="2400" dirty="0" smtClean="0">
                <a:latin typeface="楷体_GB2312" pitchFamily="49" charset="-122"/>
              </a:rPr>
              <a:t>-</a:t>
            </a:r>
            <a:r>
              <a:rPr lang="en-US" altLang="zh-CN" sz="2400" dirty="0" smtClean="0">
                <a:latin typeface="Times New Roman" panose="02020603050405020304" pitchFamily="18" charset="0"/>
                <a:ea typeface="隶书" panose="02010509060101010101" pitchFamily="49" charset="-122"/>
              </a:rPr>
              <a:t>1]</a:t>
            </a:r>
            <a:r>
              <a:rPr lang="en-US" altLang="zh-CN" sz="2400" b="1" dirty="0" smtClean="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currentSize</a:t>
            </a:r>
            <a:r>
              <a:rPr lang="en-US" altLang="zh-CN" sz="2400" dirty="0">
                <a:latin typeface="楷体_GB2312" pitchFamily="49" charset="-122"/>
              </a:rPr>
              <a:t>--</a:t>
            </a:r>
            <a:r>
              <a:rPr lang="en-US" altLang="zh-CN" sz="2400" b="1" dirty="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siftDown</a:t>
            </a:r>
            <a:r>
              <a:rPr lang="en-US" altLang="zh-CN" sz="2400" dirty="0">
                <a:latin typeface="Times New Roman" panose="02020603050405020304" pitchFamily="18" charset="0"/>
                <a:ea typeface="隶书" panose="02010509060101010101" pitchFamily="49" charset="-122"/>
              </a:rPr>
              <a:t>(0, currentSize</a:t>
            </a:r>
            <a:r>
              <a:rPr lang="en-US" altLang="zh-CN" sz="2400" dirty="0">
                <a:latin typeface="楷体_GB2312" pitchFamily="49" charset="-122"/>
              </a:rPr>
              <a:t>-</a:t>
            </a:r>
            <a:r>
              <a:rPr lang="en-US" altLang="zh-CN" sz="2400" dirty="0">
                <a:latin typeface="Times New Roman" panose="02020603050405020304" pitchFamily="18" charset="0"/>
                <a:ea typeface="隶书" panose="02010509060101010101" pitchFamily="49" charset="-122"/>
              </a:rPr>
              <a:t>1)</a:t>
            </a:r>
            <a:r>
              <a:rPr lang="en-US" altLang="zh-CN" sz="2400" b="1" dirty="0">
                <a:latin typeface="Times New Roman" panose="02020603050405020304" pitchFamily="18" charset="0"/>
                <a:ea typeface="隶书" panose="02010509060101010101" pitchFamily="49" charset="-122"/>
              </a:rPr>
              <a:t>;    	</a:t>
            </a:r>
            <a:r>
              <a:rPr lang="en-US" altLang="zh-CN" sz="2400" b="1" dirty="0">
                <a:solidFill>
                  <a:srgbClr val="009900"/>
                </a:solidFill>
                <a:latin typeface="Times New Roman" panose="02020603050405020304" pitchFamily="18" charset="0"/>
                <a:ea typeface="隶书" panose="02010509060101010101" pitchFamily="49" charset="-122"/>
              </a:rPr>
              <a:t>//</a:t>
            </a:r>
            <a:r>
              <a:rPr lang="zh-CN" altLang="en-US" sz="2400" b="1" dirty="0">
                <a:solidFill>
                  <a:srgbClr val="009900"/>
                </a:solidFill>
                <a:latin typeface="Times New Roman" panose="02020603050405020304" pitchFamily="18" charset="0"/>
                <a:ea typeface="隶书" panose="02010509060101010101" pitchFamily="49" charset="-122"/>
              </a:rPr>
              <a:t>自上向下调整为堆</a:t>
            </a:r>
          </a:p>
          <a:p>
            <a:pPr>
              <a:spcBef>
                <a:spcPct val="10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return </a:t>
            </a:r>
            <a:r>
              <a:rPr lang="en-US" altLang="zh-CN" sz="2400" dirty="0">
                <a:latin typeface="Times New Roman" panose="02020603050405020304" pitchFamily="18" charset="0"/>
                <a:ea typeface="隶书" panose="02010509060101010101" pitchFamily="49" charset="-122"/>
              </a:rPr>
              <a:t>true</a:t>
            </a:r>
            <a:r>
              <a:rPr lang="en-US" altLang="zh-CN" sz="2400" b="1" dirty="0">
                <a:latin typeface="Times New Roman" panose="02020603050405020304" pitchFamily="18" charset="0"/>
                <a:ea typeface="隶书" panose="02010509060101010101" pitchFamily="49" charset="-122"/>
              </a:rPr>
              <a:t>;			</a:t>
            </a:r>
            <a:r>
              <a:rPr lang="en-US" altLang="zh-CN" sz="2400" b="1" dirty="0">
                <a:solidFill>
                  <a:srgbClr val="009900"/>
                </a:solidFill>
                <a:latin typeface="Times New Roman" panose="02020603050405020304" pitchFamily="18" charset="0"/>
                <a:ea typeface="隶书" panose="02010509060101010101" pitchFamily="49" charset="-122"/>
              </a:rPr>
              <a:t>//</a:t>
            </a:r>
            <a:r>
              <a:rPr lang="zh-CN" altLang="en-US" sz="2400" b="1" dirty="0">
                <a:solidFill>
                  <a:srgbClr val="009900"/>
                </a:solidFill>
                <a:latin typeface="Times New Roman" panose="02020603050405020304" pitchFamily="18" charset="0"/>
                <a:ea typeface="隶书" panose="02010509060101010101" pitchFamily="49" charset="-122"/>
              </a:rPr>
              <a:t>返回最小元素</a:t>
            </a:r>
          </a:p>
          <a:p>
            <a:pPr>
              <a:spcBef>
                <a:spcPct val="10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grpSp>
        <p:nvGrpSpPr>
          <p:cNvPr id="12" name="Group 53"/>
          <p:cNvGrpSpPr>
            <a:grpSpLocks/>
          </p:cNvGrpSpPr>
          <p:nvPr/>
        </p:nvGrpSpPr>
        <p:grpSpPr bwMode="auto">
          <a:xfrm>
            <a:off x="8956848" y="2143545"/>
            <a:ext cx="2971800" cy="2819400"/>
            <a:chOff x="3024" y="1008"/>
            <a:chExt cx="1872" cy="1776"/>
          </a:xfrm>
        </p:grpSpPr>
        <p:sp>
          <p:nvSpPr>
            <p:cNvPr id="27" name="Line 16"/>
            <p:cNvSpPr>
              <a:spLocks noChangeShapeType="1"/>
            </p:cNvSpPr>
            <p:nvPr/>
          </p:nvSpPr>
          <p:spPr bwMode="auto">
            <a:xfrm>
              <a:off x="4464"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17"/>
            <p:cNvSpPr>
              <a:spLocks noChangeShapeType="1"/>
            </p:cNvSpPr>
            <p:nvPr/>
          </p:nvSpPr>
          <p:spPr bwMode="auto">
            <a:xfrm flipH="1">
              <a:off x="4272"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18"/>
            <p:cNvSpPr>
              <a:spLocks noChangeShapeType="1"/>
            </p:cNvSpPr>
            <p:nvPr/>
          </p:nvSpPr>
          <p:spPr bwMode="auto">
            <a:xfrm>
              <a:off x="4128"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19"/>
            <p:cNvSpPr>
              <a:spLocks noChangeShapeType="1"/>
            </p:cNvSpPr>
            <p:nvPr/>
          </p:nvSpPr>
          <p:spPr bwMode="auto">
            <a:xfrm>
              <a:off x="3696"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20"/>
            <p:cNvSpPr>
              <a:spLocks noChangeShapeType="1"/>
            </p:cNvSpPr>
            <p:nvPr/>
          </p:nvSpPr>
          <p:spPr bwMode="auto">
            <a:xfrm flipH="1">
              <a:off x="374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21"/>
            <p:cNvSpPr>
              <a:spLocks noChangeShapeType="1"/>
            </p:cNvSpPr>
            <p:nvPr/>
          </p:nvSpPr>
          <p:spPr bwMode="auto">
            <a:xfrm flipH="1">
              <a:off x="3024"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Oval 22"/>
            <p:cNvSpPr>
              <a:spLocks noChangeArrowheads="1"/>
            </p:cNvSpPr>
            <p:nvPr/>
          </p:nvSpPr>
          <p:spPr bwMode="auto">
            <a:xfrm>
              <a:off x="3888"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4" name="Oval 23"/>
            <p:cNvSpPr>
              <a:spLocks noChangeArrowheads="1"/>
            </p:cNvSpPr>
            <p:nvPr/>
          </p:nvSpPr>
          <p:spPr bwMode="auto">
            <a:xfrm>
              <a:off x="316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5" name="Oval 24"/>
            <p:cNvSpPr>
              <a:spLocks noChangeArrowheads="1"/>
            </p:cNvSpPr>
            <p:nvPr/>
          </p:nvSpPr>
          <p:spPr bwMode="auto">
            <a:xfrm>
              <a:off x="364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 name="Oval 25"/>
            <p:cNvSpPr>
              <a:spLocks noChangeArrowheads="1"/>
            </p:cNvSpPr>
            <p:nvPr/>
          </p:nvSpPr>
          <p:spPr bwMode="auto">
            <a:xfrm>
              <a:off x="408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7" name="Oval 26"/>
            <p:cNvSpPr>
              <a:spLocks noChangeArrowheads="1"/>
            </p:cNvSpPr>
            <p:nvPr/>
          </p:nvSpPr>
          <p:spPr bwMode="auto">
            <a:xfrm>
              <a:off x="456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9" name="Oval 28"/>
            <p:cNvSpPr>
              <a:spLocks noChangeArrowheads="1"/>
            </p:cNvSpPr>
            <p:nvPr/>
          </p:nvSpPr>
          <p:spPr bwMode="auto">
            <a:xfrm>
              <a:off x="3504"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40" name="Oval 29"/>
            <p:cNvSpPr>
              <a:spLocks noChangeArrowheads="1"/>
            </p:cNvSpPr>
            <p:nvPr/>
          </p:nvSpPr>
          <p:spPr bwMode="auto">
            <a:xfrm>
              <a:off x="4272"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44" name="Text Box 33"/>
            <p:cNvSpPr txBox="1">
              <a:spLocks noChangeArrowheads="1"/>
            </p:cNvSpPr>
            <p:nvPr/>
          </p:nvSpPr>
          <p:spPr bwMode="auto">
            <a:xfrm>
              <a:off x="3520"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46" name="Text Box 35"/>
            <p:cNvSpPr txBox="1">
              <a:spLocks noChangeArrowheads="1"/>
            </p:cNvSpPr>
            <p:nvPr/>
          </p:nvSpPr>
          <p:spPr bwMode="auto">
            <a:xfrm>
              <a:off x="40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55" name="Text Box 44"/>
            <p:cNvSpPr txBox="1">
              <a:spLocks noChangeArrowheads="1"/>
            </p:cNvSpPr>
            <p:nvPr/>
          </p:nvSpPr>
          <p:spPr bwMode="auto">
            <a:xfrm>
              <a:off x="3904"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56" name="Text Box 45"/>
            <p:cNvSpPr txBox="1">
              <a:spLocks noChangeArrowheads="1"/>
            </p:cNvSpPr>
            <p:nvPr/>
          </p:nvSpPr>
          <p:spPr bwMode="auto">
            <a:xfrm>
              <a:off x="318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57" name="Text Box 46"/>
            <p:cNvSpPr txBox="1">
              <a:spLocks noChangeArrowheads="1"/>
            </p:cNvSpPr>
            <p:nvPr/>
          </p:nvSpPr>
          <p:spPr bwMode="auto">
            <a:xfrm>
              <a:off x="366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58" name="Text Box 47"/>
            <p:cNvSpPr txBox="1">
              <a:spLocks noChangeArrowheads="1"/>
            </p:cNvSpPr>
            <p:nvPr/>
          </p:nvSpPr>
          <p:spPr bwMode="auto">
            <a:xfrm>
              <a:off x="4288"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59" name="Text Box 48"/>
            <p:cNvSpPr txBox="1">
              <a:spLocks noChangeArrowheads="1"/>
            </p:cNvSpPr>
            <p:nvPr/>
          </p:nvSpPr>
          <p:spPr bwMode="auto">
            <a:xfrm>
              <a:off x="457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grpSp>
      <p:sp>
        <p:nvSpPr>
          <p:cNvPr id="72" name="文本框 71"/>
          <p:cNvSpPr txBox="1"/>
          <p:nvPr/>
        </p:nvSpPr>
        <p:spPr>
          <a:xfrm>
            <a:off x="10461177" y="1855513"/>
            <a:ext cx="311304" cy="369332"/>
          </a:xfrm>
          <a:prstGeom prst="rect">
            <a:avLst/>
          </a:prstGeom>
          <a:noFill/>
        </p:spPr>
        <p:txBody>
          <a:bodyPr wrap="none" rtlCol="0">
            <a:spAutoFit/>
          </a:bodyPr>
          <a:lstStyle/>
          <a:p>
            <a:r>
              <a:rPr lang="en-US" altLang="zh-CN" sz="1800" b="0" dirty="0" smtClean="0"/>
              <a:t>0</a:t>
            </a:r>
            <a:endParaRPr lang="zh-CN" altLang="en-US" sz="1800" b="0" dirty="0" smtClean="0"/>
          </a:p>
        </p:txBody>
      </p:sp>
      <p:sp>
        <p:nvSpPr>
          <p:cNvPr id="73" name="文本框 72"/>
          <p:cNvSpPr txBox="1"/>
          <p:nvPr/>
        </p:nvSpPr>
        <p:spPr>
          <a:xfrm>
            <a:off x="9807818" y="2687225"/>
            <a:ext cx="311304" cy="369332"/>
          </a:xfrm>
          <a:prstGeom prst="rect">
            <a:avLst/>
          </a:prstGeom>
          <a:noFill/>
        </p:spPr>
        <p:txBody>
          <a:bodyPr wrap="none" rtlCol="0">
            <a:spAutoFit/>
          </a:bodyPr>
          <a:lstStyle/>
          <a:p>
            <a:r>
              <a:rPr lang="en-US" altLang="zh-CN" sz="1800" b="0" dirty="0" smtClean="0"/>
              <a:t>1</a:t>
            </a:r>
            <a:endParaRPr lang="zh-CN" altLang="en-US" sz="1800" b="0" dirty="0" smtClean="0"/>
          </a:p>
        </p:txBody>
      </p:sp>
      <p:sp>
        <p:nvSpPr>
          <p:cNvPr id="74" name="文本框 73"/>
          <p:cNvSpPr txBox="1"/>
          <p:nvPr/>
        </p:nvSpPr>
        <p:spPr>
          <a:xfrm>
            <a:off x="11075667" y="2675198"/>
            <a:ext cx="311304" cy="369332"/>
          </a:xfrm>
          <a:prstGeom prst="rect">
            <a:avLst/>
          </a:prstGeom>
          <a:noFill/>
        </p:spPr>
        <p:txBody>
          <a:bodyPr wrap="none" rtlCol="0">
            <a:spAutoFit/>
          </a:bodyPr>
          <a:lstStyle/>
          <a:p>
            <a:r>
              <a:rPr lang="en-US" altLang="zh-CN" sz="1800" b="0" dirty="0" smtClean="0"/>
              <a:t>2</a:t>
            </a:r>
            <a:endParaRPr lang="zh-CN" altLang="en-US" sz="1800" b="0" dirty="0" smtClean="0"/>
          </a:p>
        </p:txBody>
      </p:sp>
      <p:sp>
        <p:nvSpPr>
          <p:cNvPr id="75" name="文本框 74"/>
          <p:cNvSpPr txBox="1"/>
          <p:nvPr/>
        </p:nvSpPr>
        <p:spPr>
          <a:xfrm>
            <a:off x="9318557" y="3588610"/>
            <a:ext cx="311304" cy="369332"/>
          </a:xfrm>
          <a:prstGeom prst="rect">
            <a:avLst/>
          </a:prstGeom>
          <a:noFill/>
        </p:spPr>
        <p:txBody>
          <a:bodyPr wrap="none" rtlCol="0">
            <a:spAutoFit/>
          </a:bodyPr>
          <a:lstStyle/>
          <a:p>
            <a:r>
              <a:rPr lang="en-US" altLang="zh-CN" sz="1800" b="0" dirty="0" smtClean="0"/>
              <a:t>3</a:t>
            </a:r>
            <a:endParaRPr lang="zh-CN" altLang="en-US" sz="1800" b="0" dirty="0" smtClean="0"/>
          </a:p>
        </p:txBody>
      </p:sp>
      <p:sp>
        <p:nvSpPr>
          <p:cNvPr id="76" name="文本框 75"/>
          <p:cNvSpPr txBox="1"/>
          <p:nvPr/>
        </p:nvSpPr>
        <p:spPr>
          <a:xfrm>
            <a:off x="10097536" y="3601971"/>
            <a:ext cx="311304" cy="369332"/>
          </a:xfrm>
          <a:prstGeom prst="rect">
            <a:avLst/>
          </a:prstGeom>
          <a:noFill/>
        </p:spPr>
        <p:txBody>
          <a:bodyPr wrap="none" rtlCol="0">
            <a:spAutoFit/>
          </a:bodyPr>
          <a:lstStyle/>
          <a:p>
            <a:r>
              <a:rPr lang="en-US" altLang="zh-CN" sz="1800" b="0" dirty="0" smtClean="0"/>
              <a:t>4</a:t>
            </a:r>
            <a:endParaRPr lang="zh-CN" altLang="en-US" sz="1800" b="0" dirty="0" smtClean="0"/>
          </a:p>
        </p:txBody>
      </p:sp>
      <p:sp>
        <p:nvSpPr>
          <p:cNvPr id="77" name="文本框 76"/>
          <p:cNvSpPr txBox="1"/>
          <p:nvPr/>
        </p:nvSpPr>
        <p:spPr>
          <a:xfrm>
            <a:off x="10732536" y="3601971"/>
            <a:ext cx="311304" cy="369332"/>
          </a:xfrm>
          <a:prstGeom prst="rect">
            <a:avLst/>
          </a:prstGeom>
          <a:noFill/>
        </p:spPr>
        <p:txBody>
          <a:bodyPr wrap="none" rtlCol="0">
            <a:spAutoFit/>
          </a:bodyPr>
          <a:lstStyle/>
          <a:p>
            <a:r>
              <a:rPr lang="en-US" altLang="zh-CN" sz="1800" b="0" dirty="0" smtClean="0"/>
              <a:t>5</a:t>
            </a:r>
            <a:endParaRPr lang="zh-CN" altLang="en-US" sz="1800" b="0" dirty="0" smtClean="0"/>
          </a:p>
        </p:txBody>
      </p:sp>
      <p:sp>
        <p:nvSpPr>
          <p:cNvPr id="78" name="文本框 77"/>
          <p:cNvSpPr txBox="1"/>
          <p:nvPr/>
        </p:nvSpPr>
        <p:spPr>
          <a:xfrm>
            <a:off x="11545336" y="3601971"/>
            <a:ext cx="311304" cy="369332"/>
          </a:xfrm>
          <a:prstGeom prst="rect">
            <a:avLst/>
          </a:prstGeom>
          <a:noFill/>
        </p:spPr>
        <p:txBody>
          <a:bodyPr wrap="none" rtlCol="0">
            <a:spAutoFit/>
          </a:bodyPr>
          <a:lstStyle/>
          <a:p>
            <a:r>
              <a:rPr lang="en-US" altLang="zh-CN" sz="1800" b="0" dirty="0" smtClean="0"/>
              <a:t>6</a:t>
            </a:r>
            <a:endParaRPr lang="zh-CN" altLang="en-US" sz="1800" b="0" dirty="0" smtClean="0"/>
          </a:p>
        </p:txBody>
      </p:sp>
      <p:sp>
        <p:nvSpPr>
          <p:cNvPr id="79" name="文本框 78"/>
          <p:cNvSpPr txBox="1"/>
          <p:nvPr/>
        </p:nvSpPr>
        <p:spPr>
          <a:xfrm>
            <a:off x="8732583" y="4521206"/>
            <a:ext cx="311304" cy="369332"/>
          </a:xfrm>
          <a:prstGeom prst="rect">
            <a:avLst/>
          </a:prstGeom>
          <a:noFill/>
        </p:spPr>
        <p:txBody>
          <a:bodyPr wrap="none" rtlCol="0">
            <a:spAutoFit/>
          </a:bodyPr>
          <a:lstStyle/>
          <a:p>
            <a:r>
              <a:rPr lang="en-US" altLang="zh-CN" sz="1800" b="0" dirty="0" smtClean="0"/>
              <a:t>7</a:t>
            </a:r>
            <a:endParaRPr lang="zh-CN" altLang="en-US" sz="1800" b="0" dirty="0" smtClean="0"/>
          </a:p>
        </p:txBody>
      </p:sp>
      <p:sp>
        <p:nvSpPr>
          <p:cNvPr id="80" name="Text Box 30"/>
          <p:cNvSpPr txBox="1">
            <a:spLocks noChangeArrowheads="1"/>
          </p:cNvSpPr>
          <p:nvPr/>
        </p:nvSpPr>
        <p:spPr bwMode="auto">
          <a:xfrm>
            <a:off x="10362829" y="2150688"/>
            <a:ext cx="508000" cy="519113"/>
          </a:xfrm>
          <a:prstGeom prst="rect">
            <a:avLst/>
          </a:prstGeom>
          <a:solidFill>
            <a:schemeClr val="bg1"/>
          </a:solidFill>
          <a:ln>
            <a:noFill/>
          </a:ln>
          <a:effectLst/>
          <a:extLs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FF3300"/>
                </a:solidFill>
                <a:latin typeface="Arial Narrow" panose="020B0606020202030204" pitchFamily="34" charset="0"/>
              </a:rPr>
              <a:t>53</a:t>
            </a:r>
            <a:endParaRPr lang="en-US" altLang="zh-CN" sz="2400" dirty="0">
              <a:solidFill>
                <a:srgbClr val="FF3300"/>
              </a:solidFill>
              <a:latin typeface="Times New Roman" panose="02020603050405020304" pitchFamily="18" charset="0"/>
            </a:endParaRPr>
          </a:p>
        </p:txBody>
      </p:sp>
      <p:sp>
        <p:nvSpPr>
          <p:cNvPr id="41" name="Text Box 31"/>
          <p:cNvSpPr txBox="1">
            <a:spLocks noChangeArrowheads="1"/>
          </p:cNvSpPr>
          <p:nvPr/>
        </p:nvSpPr>
        <p:spPr bwMode="auto">
          <a:xfrm>
            <a:off x="8635314" y="4797152"/>
            <a:ext cx="533400" cy="5191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FFFFCC"/>
                </a:solidFill>
                <a:latin typeface="Arial Narrow" panose="020B0606020202030204" pitchFamily="34" charset="0"/>
              </a:rPr>
              <a:t>53</a:t>
            </a:r>
            <a:endParaRPr lang="en-US" altLang="zh-CN" sz="2400" dirty="0">
              <a:solidFill>
                <a:srgbClr val="FFFFCC"/>
              </a:solidFill>
              <a:latin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250"/>
                                        <p:tgtEl>
                                          <p:spTgt spid="80"/>
                                        </p:tgtEl>
                                      </p:cBhvr>
                                    </p:animEffect>
                                    <p:anim calcmode="lin" valueType="num">
                                      <p:cBhvr>
                                        <p:cTn id="8" dur="250" fill="hold"/>
                                        <p:tgtEl>
                                          <p:spTgt spid="80"/>
                                        </p:tgtEl>
                                        <p:attrNameLst>
                                          <p:attrName>ppt_x</p:attrName>
                                        </p:attrNameLst>
                                      </p:cBhvr>
                                      <p:tavLst>
                                        <p:tav tm="0">
                                          <p:val>
                                            <p:strVal val="#ppt_x"/>
                                          </p:val>
                                        </p:tav>
                                        <p:tav tm="100000">
                                          <p:val>
                                            <p:strVal val="#ppt_x"/>
                                          </p:val>
                                        </p:tav>
                                      </p:tavLst>
                                    </p:anim>
                                    <p:anim calcmode="lin" valueType="num">
                                      <p:cBhvr>
                                        <p:cTn id="9" dur="250" fill="hold"/>
                                        <p:tgtEl>
                                          <p:spTgt spid="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3" name="Rectangle 2"/>
          <p:cNvSpPr>
            <a:spLocks noGrp="1" noChangeArrowheads="1"/>
          </p:cNvSpPr>
          <p:nvPr>
            <p:ph type="title"/>
          </p:nvPr>
        </p:nvSpPr>
        <p:spPr>
          <a:xfrm>
            <a:off x="623392" y="105599"/>
            <a:ext cx="4752975" cy="612775"/>
          </a:xfrm>
        </p:spPr>
        <p:txBody>
          <a:bodyPr>
            <a:normAutofit/>
          </a:bodyPr>
          <a:lstStyle/>
          <a:p>
            <a:r>
              <a:rPr lang="zh-CN" altLang="en-US" sz="3600" b="1">
                <a:ea typeface="华文新魏" panose="02010800040101010101" pitchFamily="2" charset="-122"/>
              </a:rPr>
              <a:t>最小堆的插入</a:t>
            </a:r>
          </a:p>
        </p:txBody>
      </p:sp>
      <p:sp>
        <p:nvSpPr>
          <p:cNvPr id="241668" name="Rectangle 4"/>
          <p:cNvSpPr>
            <a:spLocks noGrp="1" noChangeArrowheads="1"/>
          </p:cNvSpPr>
          <p:nvPr>
            <p:ph idx="1"/>
          </p:nvPr>
        </p:nvSpPr>
        <p:spPr>
          <a:xfrm>
            <a:off x="2135560" y="908721"/>
            <a:ext cx="8229600" cy="5616575"/>
          </a:xfrm>
        </p:spPr>
        <p:txBody>
          <a:bodyPr>
            <a:normAutofit/>
          </a:bodyPr>
          <a:lstStyle/>
          <a:p>
            <a:pPr>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class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endParaRPr lang="fr-FR" altLang="zh-CN" sz="2400" b="1" dirty="0">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fr-FR" altLang="zh-CN" sz="2400" dirty="0">
                <a:latin typeface="Times New Roman" panose="02020603050405020304" pitchFamily="18" charset="0"/>
                <a:ea typeface="隶书" panose="02010509060101010101" pitchFamily="49" charset="-122"/>
              </a:rPr>
              <a:t>bool</a:t>
            </a:r>
            <a:r>
              <a:rPr lang="fr-FR" altLang="zh-CN" sz="2400" b="1" dirty="0">
                <a:latin typeface="Times New Roman" panose="02020603050405020304" pitchFamily="18" charset="0"/>
                <a:ea typeface="隶书" panose="02010509060101010101" pitchFamily="49" charset="-122"/>
              </a:rPr>
              <a:t> </a:t>
            </a:r>
            <a:r>
              <a:rPr lang="fr-FR" altLang="zh-CN" sz="2400" dirty="0">
                <a:latin typeface="Times New Roman" panose="02020603050405020304" pitchFamily="18" charset="0"/>
                <a:ea typeface="隶书" panose="02010509060101010101" pitchFamily="49" charset="-122"/>
              </a:rPr>
              <a:t>MinHeap</a:t>
            </a:r>
            <a:r>
              <a:rPr lang="fr-FR" altLang="zh-CN" sz="2400" b="1" dirty="0">
                <a:latin typeface="Times New Roman" panose="02020603050405020304" pitchFamily="18" charset="0"/>
                <a:ea typeface="隶书" panose="02010509060101010101" pitchFamily="49" charset="-122"/>
              </a:rPr>
              <a:t>&lt;</a:t>
            </a:r>
            <a:r>
              <a:rPr lang="fr-FR" altLang="zh-CN" sz="2400" dirty="0">
                <a:latin typeface="Times New Roman" panose="02020603050405020304" pitchFamily="18" charset="0"/>
                <a:ea typeface="隶书" panose="02010509060101010101" pitchFamily="49" charset="-122"/>
              </a:rPr>
              <a:t>T</a:t>
            </a:r>
            <a:r>
              <a:rPr lang="fr-FR" altLang="zh-CN" sz="2400" b="1" dirty="0">
                <a:latin typeface="Times New Roman" panose="02020603050405020304" pitchFamily="18" charset="0"/>
                <a:ea typeface="隶书" panose="02010509060101010101" pitchFamily="49" charset="-122"/>
              </a:rPr>
              <a:t>&gt;::</a:t>
            </a:r>
            <a:r>
              <a:rPr lang="fr-FR" altLang="zh-CN" sz="2400" dirty="0">
                <a:latin typeface="Times New Roman" panose="02020603050405020304" pitchFamily="18" charset="0"/>
                <a:ea typeface="隶书" panose="02010509060101010101" pitchFamily="49" charset="-122"/>
              </a:rPr>
              <a:t>Insert (</a:t>
            </a:r>
            <a:r>
              <a:rPr lang="fr-FR" altLang="zh-CN" sz="2400" b="1" dirty="0">
                <a:latin typeface="Times New Roman" panose="02020603050405020304" pitchFamily="18" charset="0"/>
                <a:ea typeface="隶书" panose="02010509060101010101" pitchFamily="49" charset="-122"/>
              </a:rPr>
              <a:t>const </a:t>
            </a:r>
            <a:r>
              <a:rPr lang="fr-FR" altLang="zh-CN" sz="2400" dirty="0">
                <a:latin typeface="Times New Roman" panose="02020603050405020304" pitchFamily="18" charset="0"/>
                <a:ea typeface="隶书" panose="02010509060101010101" pitchFamily="49" charset="-122"/>
              </a:rPr>
              <a:t>E</a:t>
            </a:r>
            <a:r>
              <a:rPr lang="fr-FR" altLang="zh-CN" sz="2400" b="1" dirty="0">
                <a:latin typeface="Times New Roman" panose="02020603050405020304" pitchFamily="18" charset="0"/>
                <a:ea typeface="隶书" panose="02010509060101010101" pitchFamily="49" charset="-122"/>
              </a:rPr>
              <a:t>&amp; </a:t>
            </a:r>
            <a:r>
              <a:rPr lang="fr-FR" altLang="zh-CN" sz="2400" dirty="0">
                <a:latin typeface="Times New Roman" panose="02020603050405020304" pitchFamily="18" charset="0"/>
                <a:ea typeface="隶书" panose="02010509060101010101" pitchFamily="49" charset="-122"/>
              </a:rPr>
              <a:t>x ) </a:t>
            </a:r>
            <a:r>
              <a:rPr lang="fr-FR" altLang="zh-CN" sz="2400" b="1"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公共函数</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将</a:t>
            </a:r>
            <a:r>
              <a:rPr lang="en-US" altLang="zh-CN" sz="2400" b="1" dirty="0">
                <a:solidFill>
                  <a:schemeClr val="tx2"/>
                </a:solidFill>
                <a:latin typeface="Times New Roman" panose="02020603050405020304" pitchFamily="18" charset="0"/>
                <a:ea typeface="隶书" panose="02010509060101010101" pitchFamily="49" charset="-122"/>
              </a:rPr>
              <a:t>x</a:t>
            </a:r>
            <a:r>
              <a:rPr lang="zh-CN" altLang="en-US" sz="2400" b="1" dirty="0">
                <a:solidFill>
                  <a:schemeClr val="tx2"/>
                </a:solidFill>
                <a:latin typeface="Times New Roman" panose="02020603050405020304" pitchFamily="18" charset="0"/>
                <a:ea typeface="隶书" panose="02010509060101010101" pitchFamily="49" charset="-122"/>
              </a:rPr>
              <a:t>插入到最小堆中</a:t>
            </a:r>
          </a:p>
          <a:p>
            <a:pPr>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 </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currentSize</a:t>
            </a:r>
            <a:r>
              <a:rPr lang="en-US" altLang="zh-CN" sz="2400" b="1"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maxHeapSize</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堆满</a:t>
            </a:r>
            <a:endParaRPr lang="zh-CN" altLang="en-US" sz="2400" dirty="0">
              <a:solidFill>
                <a:schemeClr val="tx2"/>
              </a:solidFill>
              <a:latin typeface="Times New Roman" panose="02020603050405020304" pitchFamily="18" charset="0"/>
              <a:ea typeface="隶书" panose="02010509060101010101" pitchFamily="49" charset="-122"/>
            </a:endParaRPr>
          </a:p>
          <a:p>
            <a:pPr>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cerr</a:t>
            </a:r>
            <a:r>
              <a:rPr lang="en-US" altLang="zh-CN" sz="2400" b="1" dirty="0">
                <a:latin typeface="Times New Roman" panose="02020603050405020304" pitchFamily="18" charset="0"/>
                <a:ea typeface="隶书" panose="02010509060101010101" pitchFamily="49" charset="-122"/>
              </a:rPr>
              <a:t> &lt;&lt; </a:t>
            </a:r>
            <a:r>
              <a:rPr lang="en-US" altLang="zh-CN" sz="2400" dirty="0">
                <a:latin typeface="Times New Roman" panose="02020603050405020304" pitchFamily="18" charset="0"/>
                <a:ea typeface="隶书" panose="02010509060101010101" pitchFamily="49" charset="-122"/>
              </a:rPr>
              <a:t>"Heap Full"</a:t>
            </a:r>
            <a:r>
              <a:rPr lang="en-US" altLang="zh-CN" sz="2400" b="1" dirty="0">
                <a:latin typeface="Times New Roman" panose="02020603050405020304" pitchFamily="18" charset="0"/>
                <a:ea typeface="隶书" panose="02010509060101010101" pitchFamily="49" charset="-122"/>
              </a:rPr>
              <a:t> &lt;&lt; </a:t>
            </a:r>
            <a:r>
              <a:rPr lang="en-US" altLang="zh-CN" sz="2400" b="1" dirty="0" err="1">
                <a:latin typeface="Times New Roman" panose="02020603050405020304" pitchFamily="18" charset="0"/>
                <a:ea typeface="隶书" panose="02010509060101010101" pitchFamily="49" charset="-122"/>
              </a:rPr>
              <a:t>endl</a:t>
            </a: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false</a:t>
            </a:r>
            <a:r>
              <a:rPr lang="en-US" altLang="zh-CN" sz="2400" b="1"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heap[</a:t>
            </a:r>
            <a:r>
              <a:rPr lang="en-US" altLang="zh-CN" sz="2400" dirty="0" err="1">
                <a:latin typeface="Times New Roman" panose="02020603050405020304" pitchFamily="18" charset="0"/>
                <a:ea typeface="隶书" panose="02010509060101010101" pitchFamily="49" charset="-122"/>
              </a:rPr>
              <a:t>currentSize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x</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插入</a:t>
            </a:r>
          </a:p>
          <a:p>
            <a:pPr>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siftUp</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currentSize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向上调整</a:t>
            </a:r>
          </a:p>
          <a:p>
            <a:pPr>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currentSize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堆计数加</a:t>
            </a:r>
            <a:r>
              <a:rPr lang="en-US" altLang="zh-CN" sz="2400" b="1" dirty="0">
                <a:solidFill>
                  <a:schemeClr val="tx2"/>
                </a:solidFill>
                <a:latin typeface="Times New Roman" panose="02020603050405020304" pitchFamily="18" charset="0"/>
                <a:ea typeface="隶书" panose="02010509060101010101" pitchFamily="49" charset="-122"/>
              </a:rPr>
              <a:t>1</a:t>
            </a:r>
          </a:p>
          <a:p>
            <a:pPr>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true</a:t>
            </a:r>
            <a:r>
              <a:rPr lang="en-US" altLang="zh-CN" sz="2400" b="1" dirty="0">
                <a:latin typeface="Times New Roman" panose="02020603050405020304" pitchFamily="18" charset="0"/>
                <a:ea typeface="隶书" panose="02010509060101010101" pitchFamily="49" charset="-122"/>
              </a:rPr>
              <a:t>;</a:t>
            </a:r>
          </a:p>
          <a:p>
            <a:pPr>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a:p>
            <a:pPr>
              <a:spcBef>
                <a:spcPct val="15000"/>
              </a:spcBef>
              <a:buFont typeface="Wingdings" panose="05000000000000000000" pitchFamily="2" charset="2"/>
              <a:buNone/>
              <a:defRPr/>
            </a:pPr>
            <a:endParaRPr lang="en-US" altLang="zh-CN" sz="2400" b="1" dirty="0">
              <a:latin typeface="Times New Roman" panose="02020603050405020304" pitchFamily="18" charset="0"/>
              <a:ea typeface="隶书" panose="02010509060101010101" pitchFamily="49" charset="-122"/>
            </a:endParaRPr>
          </a:p>
        </p:txBody>
      </p:sp>
      <p:sp>
        <p:nvSpPr>
          <p:cNvPr id="4" name="矩形 3"/>
          <p:cNvSpPr>
            <a:spLocks noChangeArrowheads="1"/>
          </p:cNvSpPr>
          <p:nvPr/>
        </p:nvSpPr>
        <p:spPr bwMode="auto">
          <a:xfrm>
            <a:off x="9696400" y="784746"/>
            <a:ext cx="2409825" cy="1708150"/>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chemeClr val="hlink"/>
              </a:buClr>
              <a:buSzPct val="55000"/>
            </a:pPr>
            <a:r>
              <a:rPr lang="zh-CN" altLang="en-US" sz="2000">
                <a:solidFill>
                  <a:srgbClr val="0000CC"/>
                </a:solidFill>
                <a:latin typeface="Times New Roman" panose="02020603050405020304" pitchFamily="18" charset="0"/>
                <a:ea typeface="仿宋_GB2312" pitchFamily="49" charset="-122"/>
              </a:rPr>
              <a:t>每次插入都加在堆的最后，再自下向上执行调整，使之重新形成堆，时间复杂性</a:t>
            </a:r>
            <a:r>
              <a:rPr lang="en-US" altLang="zh-CN" sz="2000">
                <a:solidFill>
                  <a:srgbClr val="0000CC"/>
                </a:solidFill>
                <a:latin typeface="Times New Roman" panose="02020603050405020304" pitchFamily="18" charset="0"/>
                <a:ea typeface="仿宋_GB2312" pitchFamily="49" charset="-122"/>
              </a:rPr>
              <a:t>O(log</a:t>
            </a:r>
            <a:r>
              <a:rPr lang="en-US" altLang="zh-CN" sz="2000" baseline="-25000">
                <a:solidFill>
                  <a:srgbClr val="0000CC"/>
                </a:solidFill>
                <a:latin typeface="Times New Roman" panose="02020603050405020304" pitchFamily="18" charset="0"/>
                <a:ea typeface="仿宋_GB2312" pitchFamily="49" charset="-122"/>
              </a:rPr>
              <a:t>2</a:t>
            </a:r>
            <a:r>
              <a:rPr lang="en-US" altLang="zh-CN" sz="2000">
                <a:solidFill>
                  <a:srgbClr val="0000CC"/>
                </a:solidFill>
                <a:latin typeface="Times New Roman" panose="02020603050405020304" pitchFamily="18" charset="0"/>
                <a:ea typeface="仿宋_GB2312" pitchFamily="49" charset="-122"/>
              </a:rPr>
              <a:t>n)</a:t>
            </a:r>
            <a:r>
              <a:rPr lang="zh-CN" altLang="en-US" sz="2000">
                <a:solidFill>
                  <a:srgbClr val="0000CC"/>
                </a:solidFill>
                <a:latin typeface="Times New Roman" panose="02020603050405020304" pitchFamily="18" charset="0"/>
                <a:ea typeface="仿宋_GB2312" pitchFamily="49" charset="-122"/>
              </a:rPr>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ChangeArrowheads="1"/>
          </p:cNvSpPr>
          <p:nvPr>
            <p:ph idx="1"/>
          </p:nvPr>
        </p:nvSpPr>
        <p:spPr>
          <a:xfrm>
            <a:off x="2151064" y="836761"/>
            <a:ext cx="8516937" cy="5616575"/>
          </a:xfrm>
        </p:spPr>
        <p:txBody>
          <a:bodyPr>
            <a:normAutofit lnSpcReduction="10000"/>
          </a:bodyPr>
          <a:lstStyle/>
          <a:p>
            <a:pPr>
              <a:lnSpc>
                <a:spcPct val="80000"/>
              </a:lnSpc>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class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p>
          <a:p>
            <a:pPr>
              <a:lnSpc>
                <a:spcPct val="80000"/>
              </a:lnSpc>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void </a:t>
            </a:r>
            <a:r>
              <a:rPr lang="en-US" altLang="zh-CN" sz="2400" dirty="0" err="1">
                <a:latin typeface="Times New Roman" panose="02020603050405020304" pitchFamily="18" charset="0"/>
                <a:ea typeface="隶书" panose="02010509060101010101" pitchFamily="49" charset="-122"/>
              </a:rPr>
              <a:t>MinHeap</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siftUp</a:t>
            </a:r>
            <a:r>
              <a:rPr lang="en-US" altLang="zh-CN" sz="2400"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start)</a:t>
            </a:r>
            <a:r>
              <a:rPr lang="en-US" altLang="zh-CN" sz="2400" b="1"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私有函数</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从结点</a:t>
            </a:r>
            <a:r>
              <a:rPr lang="en-US" altLang="zh-CN" sz="2400" b="1" dirty="0">
                <a:solidFill>
                  <a:schemeClr val="tx2"/>
                </a:solidFill>
                <a:latin typeface="Times New Roman" panose="02020603050405020304" pitchFamily="18" charset="0"/>
                <a:ea typeface="隶书" panose="02010509060101010101" pitchFamily="49" charset="-122"/>
              </a:rPr>
              <a:t>start</a:t>
            </a:r>
            <a:r>
              <a:rPr lang="zh-CN" altLang="en-US" sz="2400" b="1" dirty="0">
                <a:solidFill>
                  <a:schemeClr val="tx2"/>
                </a:solidFill>
                <a:latin typeface="Times New Roman" panose="02020603050405020304" pitchFamily="18" charset="0"/>
                <a:ea typeface="隶书" panose="02010509060101010101" pitchFamily="49" charset="-122"/>
              </a:rPr>
              <a:t>开始到结点</a:t>
            </a:r>
            <a:r>
              <a:rPr lang="en-US" altLang="zh-CN" sz="2400" b="1" dirty="0">
                <a:solidFill>
                  <a:schemeClr val="tx2"/>
                </a:solidFill>
                <a:latin typeface="Times New Roman" panose="02020603050405020304" pitchFamily="18" charset="0"/>
                <a:ea typeface="隶书" panose="02010509060101010101" pitchFamily="49" charset="-122"/>
              </a:rPr>
              <a:t>0</a:t>
            </a:r>
            <a:r>
              <a:rPr lang="zh-CN" altLang="en-US" sz="2400" b="1" dirty="0">
                <a:solidFill>
                  <a:schemeClr val="tx2"/>
                </a:solidFill>
                <a:latin typeface="Times New Roman" panose="02020603050405020304" pitchFamily="18" charset="0"/>
                <a:ea typeface="隶书" panose="02010509060101010101" pitchFamily="49" charset="-122"/>
              </a:rPr>
              <a:t>为止</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自下向上</a:t>
            </a:r>
          </a:p>
          <a:p>
            <a:pPr>
              <a:lnSpc>
                <a:spcPct val="80000"/>
              </a:lnSpc>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比较</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如果子女的值小于父结点的值</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则相互交换</a:t>
            </a:r>
            <a:r>
              <a:rPr lang="en-US" altLang="zh-CN" sz="2400" b="1" dirty="0">
                <a:solidFill>
                  <a:schemeClr val="tx2"/>
                </a:solidFill>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这样将集合重新调整为最小堆。关键码比较符</a:t>
            </a:r>
            <a:r>
              <a:rPr lang="en-US" altLang="zh-CN" sz="2400" b="1" dirty="0">
                <a:solidFill>
                  <a:schemeClr val="tx2"/>
                </a:solidFill>
                <a:latin typeface="Times New Roman" panose="02020603050405020304" pitchFamily="18" charset="0"/>
                <a:ea typeface="隶书" panose="02010509060101010101" pitchFamily="49" charset="-122"/>
              </a:rPr>
              <a:t>&lt;=</a:t>
            </a:r>
            <a:r>
              <a:rPr lang="zh-CN" altLang="en-US" sz="2400" b="1" dirty="0">
                <a:solidFill>
                  <a:schemeClr val="tx2"/>
                </a:solidFill>
                <a:latin typeface="Times New Roman" panose="02020603050405020304" pitchFamily="18" charset="0"/>
                <a:ea typeface="隶书" panose="02010509060101010101" pitchFamily="49" charset="-122"/>
              </a:rPr>
              <a:t>在</a:t>
            </a:r>
            <a:r>
              <a:rPr lang="en-US" altLang="zh-CN" sz="2400" b="1" dirty="0">
                <a:solidFill>
                  <a:schemeClr val="tx2"/>
                </a:solidFill>
                <a:latin typeface="Times New Roman" panose="02020603050405020304" pitchFamily="18" charset="0"/>
                <a:ea typeface="隶书" panose="02010509060101010101" pitchFamily="49" charset="-122"/>
              </a:rPr>
              <a:t>E</a:t>
            </a:r>
            <a:r>
              <a:rPr lang="zh-CN" altLang="en-US" sz="2400" b="1" dirty="0">
                <a:solidFill>
                  <a:schemeClr val="tx2"/>
                </a:solidFill>
                <a:latin typeface="Times New Roman" panose="02020603050405020304" pitchFamily="18" charset="0"/>
                <a:ea typeface="隶书" panose="02010509060101010101" pitchFamily="49" charset="-122"/>
              </a:rPr>
              <a:t>中定义</a:t>
            </a:r>
          </a:p>
          <a:p>
            <a:pPr>
              <a:lnSpc>
                <a:spcPct val="80000"/>
              </a:lnSpc>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j = start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(j</a:t>
            </a:r>
            <a:r>
              <a:rPr lang="en-US" altLang="zh-CN" sz="2400" dirty="0">
                <a:latin typeface="楷体_GB2312" pitchFamily="49" charset="-122"/>
              </a:rPr>
              <a:t>-</a:t>
            </a:r>
            <a:r>
              <a:rPr lang="en-US" altLang="zh-CN" sz="2400" dirty="0">
                <a:latin typeface="Times New Roman" panose="02020603050405020304" pitchFamily="18" charset="0"/>
                <a:ea typeface="隶书" panose="02010509060101010101" pitchFamily="49" charset="-122"/>
              </a:rPr>
              <a:t>1)/2</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 temp = heap[j]</a:t>
            </a:r>
            <a:r>
              <a:rPr lang="en-US" altLang="zh-CN" sz="2400" b="1" dirty="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while </a:t>
            </a:r>
            <a:r>
              <a:rPr lang="en-US" altLang="zh-CN" sz="2400" dirty="0">
                <a:latin typeface="Times New Roman" panose="02020603050405020304" pitchFamily="18" charset="0"/>
                <a:ea typeface="隶书" panose="02010509060101010101" pitchFamily="49" charset="-122"/>
              </a:rPr>
              <a:t>(j &gt; 0)</a:t>
            </a:r>
            <a:r>
              <a:rPr lang="en-US" altLang="zh-CN" sz="2400" b="1" dirty="0">
                <a:latin typeface="Times New Roman" panose="02020603050405020304" pitchFamily="18" charset="0"/>
                <a:ea typeface="隶书" panose="02010509060101010101" pitchFamily="49" charset="-122"/>
              </a:rPr>
              <a:t> {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沿父结点路径向上直达根</a:t>
            </a:r>
          </a:p>
          <a:p>
            <a:pPr>
              <a:lnSpc>
                <a:spcPct val="80000"/>
              </a:lnSpc>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(heap[</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&lt;= temp)</a:t>
            </a:r>
            <a:r>
              <a:rPr lang="en-US" altLang="zh-CN" sz="2400" b="1" dirty="0">
                <a:latin typeface="Times New Roman" panose="02020603050405020304" pitchFamily="18" charset="0"/>
                <a:ea typeface="隶书" panose="02010509060101010101" pitchFamily="49" charset="-122"/>
              </a:rPr>
              <a:t> break;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父结点值小</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不调整</a:t>
            </a:r>
          </a:p>
          <a:p>
            <a:pPr>
              <a:lnSpc>
                <a:spcPct val="80000"/>
              </a:lnSpc>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r>
              <a:rPr lang="nb-NO" altLang="zh-CN" sz="2400" b="1" dirty="0">
                <a:latin typeface="Times New Roman" panose="02020603050405020304" pitchFamily="18" charset="0"/>
                <a:ea typeface="隶书" panose="02010509060101010101" pitchFamily="49" charset="-122"/>
              </a:rPr>
              <a:t>else {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b="1" dirty="0">
                <a:solidFill>
                  <a:schemeClr val="tx2"/>
                </a:solidFill>
                <a:latin typeface="Times New Roman" panose="02020603050405020304" pitchFamily="18" charset="0"/>
                <a:ea typeface="隶书" panose="02010509060101010101" pitchFamily="49" charset="-122"/>
              </a:rPr>
              <a:t>父结点结点值大</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b="1" dirty="0">
                <a:solidFill>
                  <a:schemeClr val="tx2"/>
                </a:solidFill>
                <a:latin typeface="Times New Roman" panose="02020603050405020304" pitchFamily="18" charset="0"/>
                <a:ea typeface="隶书" panose="02010509060101010101" pitchFamily="49" charset="-122"/>
              </a:rPr>
              <a:t>调整</a:t>
            </a:r>
          </a:p>
          <a:p>
            <a:pPr>
              <a:lnSpc>
                <a:spcPct val="80000"/>
              </a:lnSpc>
              <a:buFont typeface="Wingdings" panose="05000000000000000000" pitchFamily="2" charset="2"/>
              <a:buNone/>
              <a:defRPr/>
            </a:pPr>
            <a:r>
              <a:rPr lang="nb-NO" altLang="zh-CN" sz="2400" b="1" dirty="0">
                <a:latin typeface="Times New Roman" panose="02020603050405020304" pitchFamily="18" charset="0"/>
                <a:ea typeface="隶书" panose="02010509060101010101" pitchFamily="49" charset="-122"/>
              </a:rPr>
              <a:t>			</a:t>
            </a:r>
            <a:r>
              <a:rPr lang="nb-NO" altLang="zh-CN" sz="2400" dirty="0">
                <a:latin typeface="Times New Roman" panose="02020603050405020304" pitchFamily="18" charset="0"/>
                <a:ea typeface="隶书" panose="02010509060101010101" pitchFamily="49" charset="-122"/>
              </a:rPr>
              <a:t>heap[j] = heap[i]</a:t>
            </a:r>
            <a:r>
              <a:rPr lang="nb-NO" altLang="zh-CN" sz="2400" b="1" dirty="0">
                <a:latin typeface="Times New Roman" panose="02020603050405020304" pitchFamily="18" charset="0"/>
                <a:ea typeface="隶书" panose="02010509060101010101" pitchFamily="49" charset="-122"/>
              </a:rPr>
              <a:t>;  </a:t>
            </a:r>
            <a:r>
              <a:rPr lang="nb-NO" altLang="zh-CN" sz="2400" dirty="0">
                <a:latin typeface="Times New Roman" panose="02020603050405020304" pitchFamily="18" charset="0"/>
                <a:ea typeface="隶书" panose="02010509060101010101" pitchFamily="49" charset="-122"/>
              </a:rPr>
              <a:t>j = i</a:t>
            </a:r>
            <a:r>
              <a:rPr lang="nb-NO" altLang="zh-CN" sz="2400" b="1" dirty="0">
                <a:latin typeface="Times New Roman" panose="02020603050405020304" pitchFamily="18" charset="0"/>
                <a:ea typeface="隶书" panose="02010509060101010101" pitchFamily="49" charset="-122"/>
              </a:rPr>
              <a:t>;  </a:t>
            </a:r>
            <a:r>
              <a:rPr lang="nb-NO" altLang="zh-CN" sz="2400" dirty="0">
                <a:latin typeface="Times New Roman" panose="02020603050405020304" pitchFamily="18" charset="0"/>
                <a:ea typeface="隶书" panose="02010509060101010101" pitchFamily="49" charset="-122"/>
              </a:rPr>
              <a:t>i = (i</a:t>
            </a:r>
            <a:r>
              <a:rPr lang="nb-NO" altLang="zh-CN" sz="2400" dirty="0">
                <a:latin typeface="楷体_GB2312" pitchFamily="49" charset="-122"/>
              </a:rPr>
              <a:t>-</a:t>
            </a:r>
            <a:r>
              <a:rPr lang="nb-NO" altLang="zh-CN" sz="2400" dirty="0">
                <a:latin typeface="Times New Roman" panose="02020603050405020304" pitchFamily="18" charset="0"/>
                <a:ea typeface="隶书" panose="02010509060101010101" pitchFamily="49" charset="-122"/>
              </a:rPr>
              <a:t>1)/2</a:t>
            </a:r>
            <a:r>
              <a:rPr lang="nb-NO" altLang="zh-CN" sz="2400" b="1"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nb-NO" altLang="zh-CN" sz="2400" b="1"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nb-NO" altLang="zh-CN"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p>
          <a:p>
            <a:pPr>
              <a:lnSpc>
                <a:spcPct val="80000"/>
              </a:lnSpc>
              <a:buClr>
                <a:schemeClr val="bg2"/>
              </a:buClr>
              <a:buSzPct val="75000"/>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heap[j] = temp;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回送</a:t>
            </a:r>
          </a:p>
          <a:p>
            <a:pPr>
              <a:lnSpc>
                <a:spcPct val="80000"/>
              </a:lnSpc>
              <a:buClr>
                <a:schemeClr val="bg2"/>
              </a:buClr>
              <a:buSzPct val="75000"/>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defRPr/>
            </a:pPr>
            <a:endParaRPr lang="en-US" altLang="zh-CN" sz="2400" b="1" dirty="0">
              <a:latin typeface="Times New Roman" panose="02020603050405020304" pitchFamily="18" charset="0"/>
              <a:ea typeface="隶书" panose="02010509060101010101" pitchFamily="49" charset="-122"/>
            </a:endParaRPr>
          </a:p>
        </p:txBody>
      </p:sp>
      <p:sp>
        <p:nvSpPr>
          <p:cNvPr id="3" name="文本框 2"/>
          <p:cNvSpPr txBox="1"/>
          <p:nvPr/>
        </p:nvSpPr>
        <p:spPr>
          <a:xfrm>
            <a:off x="634425" y="1556792"/>
            <a:ext cx="553998" cy="4752528"/>
          </a:xfrm>
          <a:prstGeom prst="rect">
            <a:avLst/>
          </a:prstGeom>
          <a:noFill/>
        </p:spPr>
        <p:txBody>
          <a:bodyPr vert="eaVert" wrap="square" rtlCol="0">
            <a:spAutoFit/>
          </a:bodyPr>
          <a:lstStyle/>
          <a:p>
            <a:r>
              <a:rPr lang="zh-CN" altLang="en-US" sz="2400" b="0" dirty="0" smtClean="0"/>
              <a:t>把新插入的值小的节点升上去</a:t>
            </a:r>
          </a:p>
        </p:txBody>
      </p:sp>
      <p:cxnSp>
        <p:nvCxnSpPr>
          <p:cNvPr id="5" name="直接箭头连接符 4"/>
          <p:cNvCxnSpPr/>
          <p:nvPr/>
        </p:nvCxnSpPr>
        <p:spPr>
          <a:xfrm flipV="1">
            <a:off x="551384" y="1628800"/>
            <a:ext cx="0" cy="417646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cSld>
  <p:clrMapOvr>
    <a:masterClrMapping/>
  </p:clrMapOvr>
  <p:transition spd="slow"/>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Text Box 52"/>
          <p:cNvSpPr txBox="1">
            <a:spLocks noChangeArrowheads="1"/>
          </p:cNvSpPr>
          <p:nvPr/>
        </p:nvSpPr>
        <p:spPr bwMode="auto">
          <a:xfrm>
            <a:off x="2355850" y="6192094"/>
            <a:ext cx="361315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000">
                <a:latin typeface="Times New Roman" panose="02020603050405020304" pitchFamily="18" charset="0"/>
                <a:ea typeface="仿宋_GB2312" pitchFamily="49" charset="-122"/>
              </a:rPr>
              <a:t>在堆中插入新元素</a:t>
            </a:r>
            <a:r>
              <a:rPr lang="en-US" altLang="zh-CN" sz="3000">
                <a:latin typeface="Times New Roman" panose="02020603050405020304" pitchFamily="18" charset="0"/>
                <a:ea typeface="仿宋_GB2312" pitchFamily="49" charset="-122"/>
              </a:rPr>
              <a:t>11</a:t>
            </a:r>
          </a:p>
        </p:txBody>
      </p:sp>
      <p:grpSp>
        <p:nvGrpSpPr>
          <p:cNvPr id="181251" name="Group 65"/>
          <p:cNvGrpSpPr>
            <a:grpSpLocks/>
          </p:cNvGrpSpPr>
          <p:nvPr/>
        </p:nvGrpSpPr>
        <p:grpSpPr bwMode="auto">
          <a:xfrm>
            <a:off x="2362200" y="2863105"/>
            <a:ext cx="6934200" cy="3200400"/>
            <a:chOff x="528" y="1008"/>
            <a:chExt cx="4368" cy="2016"/>
          </a:xfrm>
        </p:grpSpPr>
        <p:sp>
          <p:nvSpPr>
            <p:cNvPr id="181254" name="Line 2"/>
            <p:cNvSpPr>
              <a:spLocks noChangeShapeType="1"/>
            </p:cNvSpPr>
            <p:nvPr/>
          </p:nvSpPr>
          <p:spPr bwMode="auto">
            <a:xfrm>
              <a:off x="3360" y="2400"/>
              <a:ext cx="96" cy="336"/>
            </a:xfrm>
            <a:prstGeom prst="line">
              <a:avLst/>
            </a:prstGeom>
            <a:noFill/>
            <a:ln w="28575">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55" name="Line 3"/>
            <p:cNvSpPr>
              <a:spLocks noChangeShapeType="1"/>
            </p:cNvSpPr>
            <p:nvPr/>
          </p:nvSpPr>
          <p:spPr bwMode="auto">
            <a:xfrm>
              <a:off x="1104" y="2400"/>
              <a:ext cx="96" cy="336"/>
            </a:xfrm>
            <a:prstGeom prst="line">
              <a:avLst/>
            </a:prstGeom>
            <a:noFill/>
            <a:ln w="28575">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56" name="Line 4"/>
            <p:cNvSpPr>
              <a:spLocks noChangeShapeType="1"/>
            </p:cNvSpPr>
            <p:nvPr/>
          </p:nvSpPr>
          <p:spPr bwMode="auto">
            <a:xfrm>
              <a:off x="2160"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57" name="Line 5"/>
            <p:cNvSpPr>
              <a:spLocks noChangeShapeType="1"/>
            </p:cNvSpPr>
            <p:nvPr/>
          </p:nvSpPr>
          <p:spPr bwMode="auto">
            <a:xfrm flipH="1">
              <a:off x="1968"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58" name="Line 6"/>
            <p:cNvSpPr>
              <a:spLocks noChangeShapeType="1"/>
            </p:cNvSpPr>
            <p:nvPr/>
          </p:nvSpPr>
          <p:spPr bwMode="auto">
            <a:xfrm>
              <a:off x="182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59" name="Line 7"/>
            <p:cNvSpPr>
              <a:spLocks noChangeShapeType="1"/>
            </p:cNvSpPr>
            <p:nvPr/>
          </p:nvSpPr>
          <p:spPr bwMode="auto">
            <a:xfrm>
              <a:off x="1392"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60" name="Line 8"/>
            <p:cNvSpPr>
              <a:spLocks noChangeShapeType="1"/>
            </p:cNvSpPr>
            <p:nvPr/>
          </p:nvSpPr>
          <p:spPr bwMode="auto">
            <a:xfrm flipH="1">
              <a:off x="1440"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61" name="Line 9"/>
            <p:cNvSpPr>
              <a:spLocks noChangeShapeType="1"/>
            </p:cNvSpPr>
            <p:nvPr/>
          </p:nvSpPr>
          <p:spPr bwMode="auto">
            <a:xfrm flipH="1">
              <a:off x="720"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4746" name="Oval 10"/>
            <p:cNvSpPr>
              <a:spLocks noChangeArrowheads="1"/>
            </p:cNvSpPr>
            <p:nvPr/>
          </p:nvSpPr>
          <p:spPr bwMode="auto">
            <a:xfrm>
              <a:off x="1584"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47" name="Oval 11"/>
            <p:cNvSpPr>
              <a:spLocks noChangeArrowheads="1"/>
            </p:cNvSpPr>
            <p:nvPr/>
          </p:nvSpPr>
          <p:spPr bwMode="auto">
            <a:xfrm>
              <a:off x="86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48" name="Oval 12"/>
            <p:cNvSpPr>
              <a:spLocks noChangeArrowheads="1"/>
            </p:cNvSpPr>
            <p:nvPr/>
          </p:nvSpPr>
          <p:spPr bwMode="auto">
            <a:xfrm>
              <a:off x="134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49" name="Oval 13"/>
            <p:cNvSpPr>
              <a:spLocks noChangeArrowheads="1"/>
            </p:cNvSpPr>
            <p:nvPr/>
          </p:nvSpPr>
          <p:spPr bwMode="auto">
            <a:xfrm>
              <a:off x="177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50" name="Oval 14"/>
            <p:cNvSpPr>
              <a:spLocks noChangeArrowheads="1"/>
            </p:cNvSpPr>
            <p:nvPr/>
          </p:nvSpPr>
          <p:spPr bwMode="auto">
            <a:xfrm>
              <a:off x="225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51" name="Oval 15"/>
            <p:cNvSpPr>
              <a:spLocks noChangeArrowheads="1"/>
            </p:cNvSpPr>
            <p:nvPr/>
          </p:nvSpPr>
          <p:spPr bwMode="auto">
            <a:xfrm>
              <a:off x="528"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52" name="Oval 16"/>
            <p:cNvSpPr>
              <a:spLocks noChangeArrowheads="1"/>
            </p:cNvSpPr>
            <p:nvPr/>
          </p:nvSpPr>
          <p:spPr bwMode="auto">
            <a:xfrm>
              <a:off x="1200"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53" name="Oval 17"/>
            <p:cNvSpPr>
              <a:spLocks noChangeArrowheads="1"/>
            </p:cNvSpPr>
            <p:nvPr/>
          </p:nvSpPr>
          <p:spPr bwMode="auto">
            <a:xfrm>
              <a:off x="1968"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1270" name="Line 18"/>
            <p:cNvSpPr>
              <a:spLocks noChangeShapeType="1"/>
            </p:cNvSpPr>
            <p:nvPr/>
          </p:nvSpPr>
          <p:spPr bwMode="auto">
            <a:xfrm>
              <a:off x="4464"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71" name="Line 19"/>
            <p:cNvSpPr>
              <a:spLocks noChangeShapeType="1"/>
            </p:cNvSpPr>
            <p:nvPr/>
          </p:nvSpPr>
          <p:spPr bwMode="auto">
            <a:xfrm flipH="1">
              <a:off x="4272"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72" name="Line 20"/>
            <p:cNvSpPr>
              <a:spLocks noChangeShapeType="1"/>
            </p:cNvSpPr>
            <p:nvPr/>
          </p:nvSpPr>
          <p:spPr bwMode="auto">
            <a:xfrm>
              <a:off x="4128"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73" name="Line 21"/>
            <p:cNvSpPr>
              <a:spLocks noChangeShapeType="1"/>
            </p:cNvSpPr>
            <p:nvPr/>
          </p:nvSpPr>
          <p:spPr bwMode="auto">
            <a:xfrm>
              <a:off x="3696"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74" name="Line 22"/>
            <p:cNvSpPr>
              <a:spLocks noChangeShapeType="1"/>
            </p:cNvSpPr>
            <p:nvPr/>
          </p:nvSpPr>
          <p:spPr bwMode="auto">
            <a:xfrm flipH="1">
              <a:off x="374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75" name="Line 23"/>
            <p:cNvSpPr>
              <a:spLocks noChangeShapeType="1"/>
            </p:cNvSpPr>
            <p:nvPr/>
          </p:nvSpPr>
          <p:spPr bwMode="auto">
            <a:xfrm flipH="1">
              <a:off x="3024"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4760" name="Oval 24"/>
            <p:cNvSpPr>
              <a:spLocks noChangeArrowheads="1"/>
            </p:cNvSpPr>
            <p:nvPr/>
          </p:nvSpPr>
          <p:spPr bwMode="auto">
            <a:xfrm>
              <a:off x="3888"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1277" name="Oval 25"/>
            <p:cNvSpPr>
              <a:spLocks noChangeArrowheads="1"/>
            </p:cNvSpPr>
            <p:nvPr/>
          </p:nvSpPr>
          <p:spPr bwMode="auto">
            <a:xfrm>
              <a:off x="3168" y="2112"/>
              <a:ext cx="336" cy="336"/>
            </a:xfrm>
            <a:prstGeom prst="ellipse">
              <a:avLst/>
            </a:prstGeom>
            <a:gradFill rotWithShape="0">
              <a:gsLst>
                <a:gs pos="0">
                  <a:srgbClr val="5E7676"/>
                </a:gs>
                <a:gs pos="100000">
                  <a:srgbClr val="CCFFFF"/>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44762" name="Oval 26"/>
            <p:cNvSpPr>
              <a:spLocks noChangeArrowheads="1"/>
            </p:cNvSpPr>
            <p:nvPr/>
          </p:nvSpPr>
          <p:spPr bwMode="auto">
            <a:xfrm>
              <a:off x="364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63" name="Oval 27"/>
            <p:cNvSpPr>
              <a:spLocks noChangeArrowheads="1"/>
            </p:cNvSpPr>
            <p:nvPr/>
          </p:nvSpPr>
          <p:spPr bwMode="auto">
            <a:xfrm>
              <a:off x="408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64" name="Oval 28"/>
            <p:cNvSpPr>
              <a:spLocks noChangeArrowheads="1"/>
            </p:cNvSpPr>
            <p:nvPr/>
          </p:nvSpPr>
          <p:spPr bwMode="auto">
            <a:xfrm>
              <a:off x="456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65" name="Oval 29"/>
            <p:cNvSpPr>
              <a:spLocks noChangeArrowheads="1"/>
            </p:cNvSpPr>
            <p:nvPr/>
          </p:nvSpPr>
          <p:spPr bwMode="auto">
            <a:xfrm>
              <a:off x="283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66" name="Oval 30"/>
            <p:cNvSpPr>
              <a:spLocks noChangeArrowheads="1"/>
            </p:cNvSpPr>
            <p:nvPr/>
          </p:nvSpPr>
          <p:spPr bwMode="auto">
            <a:xfrm>
              <a:off x="3504"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4767" name="Oval 31"/>
            <p:cNvSpPr>
              <a:spLocks noChangeArrowheads="1"/>
            </p:cNvSpPr>
            <p:nvPr/>
          </p:nvSpPr>
          <p:spPr bwMode="auto">
            <a:xfrm>
              <a:off x="4272"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1284" name="Text Box 32"/>
            <p:cNvSpPr txBox="1">
              <a:spLocks noChangeArrowheads="1"/>
            </p:cNvSpPr>
            <p:nvPr/>
          </p:nvSpPr>
          <p:spPr bwMode="auto">
            <a:xfrm>
              <a:off x="2832" y="2688"/>
              <a:ext cx="336"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solidFill>
                  <a:srgbClr val="FFFFCC"/>
                </a:solidFill>
                <a:latin typeface="Times New Roman" panose="02020603050405020304" pitchFamily="18" charset="0"/>
              </a:endParaRPr>
            </a:p>
          </p:txBody>
        </p:sp>
        <p:sp>
          <p:nvSpPr>
            <p:cNvPr id="181285" name="Text Box 33"/>
            <p:cNvSpPr txBox="1">
              <a:spLocks noChangeArrowheads="1"/>
            </p:cNvSpPr>
            <p:nvPr/>
          </p:nvSpPr>
          <p:spPr bwMode="auto">
            <a:xfrm>
              <a:off x="1202" y="153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81286" name="Text Box 34"/>
            <p:cNvSpPr txBox="1">
              <a:spLocks noChangeArrowheads="1"/>
            </p:cNvSpPr>
            <p:nvPr/>
          </p:nvSpPr>
          <p:spPr bwMode="auto">
            <a:xfrm>
              <a:off x="3520"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81287" name="Text Box 35"/>
            <p:cNvSpPr txBox="1">
              <a:spLocks noChangeArrowheads="1"/>
            </p:cNvSpPr>
            <p:nvPr/>
          </p:nvSpPr>
          <p:spPr bwMode="auto">
            <a:xfrm>
              <a:off x="1792"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81288" name="Text Box 36"/>
            <p:cNvSpPr txBox="1">
              <a:spLocks noChangeArrowheads="1"/>
            </p:cNvSpPr>
            <p:nvPr/>
          </p:nvSpPr>
          <p:spPr bwMode="auto">
            <a:xfrm>
              <a:off x="40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81289" name="Text Box 37"/>
            <p:cNvSpPr txBox="1">
              <a:spLocks noChangeArrowheads="1"/>
            </p:cNvSpPr>
            <p:nvPr/>
          </p:nvSpPr>
          <p:spPr bwMode="auto">
            <a:xfrm>
              <a:off x="1600" y="101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FFFFCC"/>
                  </a:solidFill>
                  <a:latin typeface="Arial Narrow" panose="020B0606020202030204" pitchFamily="34" charset="0"/>
                </a:rPr>
                <a:t>09</a:t>
              </a:r>
              <a:endParaRPr lang="en-US" altLang="zh-CN" sz="2400" dirty="0">
                <a:latin typeface="Times New Roman" panose="02020603050405020304" pitchFamily="18" charset="0"/>
              </a:endParaRPr>
            </a:p>
          </p:txBody>
        </p:sp>
        <p:sp>
          <p:nvSpPr>
            <p:cNvPr id="181290" name="Text Box 38"/>
            <p:cNvSpPr txBox="1">
              <a:spLocks noChangeArrowheads="1"/>
            </p:cNvSpPr>
            <p:nvPr/>
          </p:nvSpPr>
          <p:spPr bwMode="auto">
            <a:xfrm>
              <a:off x="880"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FFFFCC"/>
                  </a:solidFill>
                  <a:latin typeface="Arial Narrow" panose="020B0606020202030204" pitchFamily="34" charset="0"/>
                </a:rPr>
                <a:t>23</a:t>
              </a:r>
              <a:endParaRPr lang="en-US" altLang="zh-CN" sz="2400" dirty="0">
                <a:latin typeface="Times New Roman" panose="02020603050405020304" pitchFamily="18" charset="0"/>
              </a:endParaRPr>
            </a:p>
          </p:txBody>
        </p:sp>
        <p:sp>
          <p:nvSpPr>
            <p:cNvPr id="181291" name="Text Box 39"/>
            <p:cNvSpPr txBox="1">
              <a:spLocks noChangeArrowheads="1"/>
            </p:cNvSpPr>
            <p:nvPr/>
          </p:nvSpPr>
          <p:spPr bwMode="auto">
            <a:xfrm>
              <a:off x="136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81292" name="Text Box 40"/>
            <p:cNvSpPr txBox="1">
              <a:spLocks noChangeArrowheads="1"/>
            </p:cNvSpPr>
            <p:nvPr/>
          </p:nvSpPr>
          <p:spPr bwMode="auto">
            <a:xfrm>
              <a:off x="1984"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81293" name="Text Box 41"/>
            <p:cNvSpPr txBox="1">
              <a:spLocks noChangeArrowheads="1"/>
            </p:cNvSpPr>
            <p:nvPr/>
          </p:nvSpPr>
          <p:spPr bwMode="auto">
            <a:xfrm>
              <a:off x="227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81294" name="Line 42"/>
            <p:cNvSpPr>
              <a:spLocks noChangeShapeType="1"/>
            </p:cNvSpPr>
            <p:nvPr/>
          </p:nvSpPr>
          <p:spPr bwMode="auto">
            <a:xfrm>
              <a:off x="845" y="1872"/>
              <a:ext cx="144"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95" name="Text Box 43"/>
            <p:cNvSpPr txBox="1">
              <a:spLocks noChangeArrowheads="1"/>
            </p:cNvSpPr>
            <p:nvPr/>
          </p:nvSpPr>
          <p:spPr bwMode="auto">
            <a:xfrm>
              <a:off x="768" y="1584"/>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81296" name="Text Box 44"/>
            <p:cNvSpPr txBox="1">
              <a:spLocks noChangeArrowheads="1"/>
            </p:cNvSpPr>
            <p:nvPr/>
          </p:nvSpPr>
          <p:spPr bwMode="auto">
            <a:xfrm>
              <a:off x="3904"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81297" name="Text Box 45"/>
            <p:cNvSpPr txBox="1">
              <a:spLocks noChangeArrowheads="1"/>
            </p:cNvSpPr>
            <p:nvPr/>
          </p:nvSpPr>
          <p:spPr bwMode="auto">
            <a:xfrm>
              <a:off x="318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81298" name="Text Box 46"/>
            <p:cNvSpPr txBox="1">
              <a:spLocks noChangeArrowheads="1"/>
            </p:cNvSpPr>
            <p:nvPr/>
          </p:nvSpPr>
          <p:spPr bwMode="auto">
            <a:xfrm>
              <a:off x="366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81299" name="Text Box 47"/>
            <p:cNvSpPr txBox="1">
              <a:spLocks noChangeArrowheads="1"/>
            </p:cNvSpPr>
            <p:nvPr/>
          </p:nvSpPr>
          <p:spPr bwMode="auto">
            <a:xfrm>
              <a:off x="4288"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81300" name="Text Box 48"/>
            <p:cNvSpPr txBox="1">
              <a:spLocks noChangeArrowheads="1"/>
            </p:cNvSpPr>
            <p:nvPr/>
          </p:nvSpPr>
          <p:spPr bwMode="auto">
            <a:xfrm>
              <a:off x="457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81301" name="Text Box 49"/>
            <p:cNvSpPr txBox="1">
              <a:spLocks noChangeArrowheads="1"/>
            </p:cNvSpPr>
            <p:nvPr/>
          </p:nvSpPr>
          <p:spPr bwMode="auto">
            <a:xfrm>
              <a:off x="2976" y="1593"/>
              <a:ext cx="19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j</a:t>
              </a:r>
              <a:endParaRPr lang="en-US" altLang="zh-CN" sz="2400">
                <a:latin typeface="Times New Roman" panose="02020603050405020304" pitchFamily="18" charset="0"/>
              </a:endParaRPr>
            </a:p>
          </p:txBody>
        </p:sp>
        <p:sp>
          <p:nvSpPr>
            <p:cNvPr id="244786" name="Oval 50"/>
            <p:cNvSpPr>
              <a:spLocks noChangeArrowheads="1"/>
            </p:cNvSpPr>
            <p:nvPr/>
          </p:nvSpPr>
          <p:spPr bwMode="auto">
            <a:xfrm>
              <a:off x="1056" y="2688"/>
              <a:ext cx="336" cy="336"/>
            </a:xfrm>
            <a:prstGeom prst="ellipse">
              <a:avLst/>
            </a:prstGeom>
            <a:gradFill rotWithShape="0">
              <a:gsLst>
                <a:gs pos="0">
                  <a:schemeClr val="tx2">
                    <a:gamma/>
                    <a:shade val="46275"/>
                    <a:invGamma/>
                  </a:schemeClr>
                </a:gs>
                <a:gs pos="100000">
                  <a:schemeClr val="tx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1303" name="Text Box 51"/>
            <p:cNvSpPr txBox="1">
              <a:spLocks noChangeArrowheads="1"/>
            </p:cNvSpPr>
            <p:nvPr/>
          </p:nvSpPr>
          <p:spPr bwMode="auto">
            <a:xfrm>
              <a:off x="1072"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11</a:t>
              </a:r>
              <a:endParaRPr lang="en-US" altLang="zh-CN" sz="2400">
                <a:latin typeface="Times New Roman" panose="02020603050405020304" pitchFamily="18" charset="0"/>
              </a:endParaRPr>
            </a:p>
          </p:txBody>
        </p:sp>
        <p:sp>
          <p:nvSpPr>
            <p:cNvPr id="181304" name="Line 53"/>
            <p:cNvSpPr>
              <a:spLocks noChangeShapeType="1"/>
            </p:cNvSpPr>
            <p:nvPr/>
          </p:nvSpPr>
          <p:spPr bwMode="auto">
            <a:xfrm>
              <a:off x="1200" y="2400"/>
              <a:ext cx="117" cy="288"/>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305" name="Text Box 54"/>
            <p:cNvSpPr txBox="1">
              <a:spLocks noChangeArrowheads="1"/>
            </p:cNvSpPr>
            <p:nvPr/>
          </p:nvSpPr>
          <p:spPr bwMode="auto">
            <a:xfrm>
              <a:off x="528" y="2688"/>
              <a:ext cx="336"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solidFill>
                  <a:srgbClr val="FFFFCC"/>
                </a:solidFill>
                <a:latin typeface="Times New Roman" panose="02020603050405020304" pitchFamily="18" charset="0"/>
              </a:endParaRPr>
            </a:p>
          </p:txBody>
        </p:sp>
        <p:sp>
          <p:nvSpPr>
            <p:cNvPr id="181306" name="Line 55"/>
            <p:cNvSpPr>
              <a:spLocks noChangeShapeType="1"/>
            </p:cNvSpPr>
            <p:nvPr/>
          </p:nvSpPr>
          <p:spPr bwMode="auto">
            <a:xfrm flipH="1">
              <a:off x="1365" y="2592"/>
              <a:ext cx="219" cy="192"/>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307" name="Text Box 56"/>
            <p:cNvSpPr txBox="1">
              <a:spLocks noChangeArrowheads="1"/>
            </p:cNvSpPr>
            <p:nvPr/>
          </p:nvSpPr>
          <p:spPr bwMode="auto">
            <a:xfrm>
              <a:off x="1585" y="2400"/>
              <a:ext cx="19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j</a:t>
              </a:r>
              <a:endParaRPr lang="en-US" altLang="zh-CN" sz="2400">
                <a:latin typeface="Times New Roman" panose="02020603050405020304" pitchFamily="18" charset="0"/>
              </a:endParaRPr>
            </a:p>
          </p:txBody>
        </p:sp>
        <p:sp>
          <p:nvSpPr>
            <p:cNvPr id="244793" name="Oval 57"/>
            <p:cNvSpPr>
              <a:spLocks noChangeArrowheads="1"/>
            </p:cNvSpPr>
            <p:nvPr/>
          </p:nvSpPr>
          <p:spPr bwMode="auto">
            <a:xfrm>
              <a:off x="331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1309" name="Text Box 58"/>
            <p:cNvSpPr txBox="1">
              <a:spLocks noChangeArrowheads="1"/>
            </p:cNvSpPr>
            <p:nvPr/>
          </p:nvSpPr>
          <p:spPr bwMode="auto">
            <a:xfrm>
              <a:off x="2944" y="2016"/>
              <a:ext cx="320" cy="327"/>
            </a:xfrm>
            <a:prstGeom prst="rect">
              <a:avLst/>
            </a:prstGeom>
            <a:solidFill>
              <a:schemeClr val="bg1"/>
            </a:solidFill>
            <a:ln>
              <a:noFill/>
            </a:ln>
            <a:effectLst/>
            <a:extLs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3300"/>
                  </a:solidFill>
                  <a:latin typeface="Arial Narrow" panose="020B0606020202030204" pitchFamily="34" charset="0"/>
                </a:rPr>
                <a:t>11</a:t>
              </a:r>
              <a:endParaRPr lang="en-US" altLang="zh-CN" sz="2400">
                <a:solidFill>
                  <a:srgbClr val="FF3300"/>
                </a:solidFill>
                <a:latin typeface="Times New Roman" panose="02020603050405020304" pitchFamily="18" charset="0"/>
              </a:endParaRPr>
            </a:p>
          </p:txBody>
        </p:sp>
        <p:sp>
          <p:nvSpPr>
            <p:cNvPr id="181310" name="Text Box 59"/>
            <p:cNvSpPr txBox="1">
              <a:spLocks noChangeArrowheads="1"/>
            </p:cNvSpPr>
            <p:nvPr/>
          </p:nvSpPr>
          <p:spPr bwMode="auto">
            <a:xfrm>
              <a:off x="3328"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81311" name="Line 60"/>
            <p:cNvSpPr>
              <a:spLocks noChangeShapeType="1"/>
            </p:cNvSpPr>
            <p:nvPr/>
          </p:nvSpPr>
          <p:spPr bwMode="auto">
            <a:xfrm>
              <a:off x="3483" y="1287"/>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312" name="Text Box 61"/>
            <p:cNvSpPr txBox="1">
              <a:spLocks noChangeArrowheads="1"/>
            </p:cNvSpPr>
            <p:nvPr/>
          </p:nvSpPr>
          <p:spPr bwMode="auto">
            <a:xfrm>
              <a:off x="3353" y="1008"/>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81313" name="Line 62"/>
            <p:cNvSpPr>
              <a:spLocks noChangeShapeType="1"/>
            </p:cNvSpPr>
            <p:nvPr/>
          </p:nvSpPr>
          <p:spPr bwMode="auto">
            <a:xfrm>
              <a:off x="3147" y="1872"/>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314" name="Line 63"/>
            <p:cNvSpPr>
              <a:spLocks noChangeShapeType="1"/>
            </p:cNvSpPr>
            <p:nvPr/>
          </p:nvSpPr>
          <p:spPr bwMode="auto">
            <a:xfrm flipH="1">
              <a:off x="3312" y="1824"/>
              <a:ext cx="144" cy="24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1252" name="Rectangle 66"/>
          <p:cNvSpPr>
            <a:spLocks noChangeArrowheads="1"/>
          </p:cNvSpPr>
          <p:nvPr/>
        </p:nvSpPr>
        <p:spPr bwMode="auto">
          <a:xfrm>
            <a:off x="2151063" y="2564359"/>
            <a:ext cx="8229600" cy="100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spcBef>
                <a:spcPct val="10000"/>
              </a:spcBef>
              <a:buClr>
                <a:schemeClr val="bg2"/>
              </a:buClr>
              <a:buSzPct val="75000"/>
              <a:buFont typeface="Wingdings" panose="05000000000000000000" pitchFamily="2" charset="2"/>
              <a:buNone/>
            </a:pPr>
            <a:endParaRPr lang="en-US" altLang="zh-CN" sz="800">
              <a:latin typeface="Times New Roman" panose="02020603050405020304" pitchFamily="18" charset="0"/>
              <a:ea typeface="隶书" panose="02010509060101010101" pitchFamily="49" charset="-122"/>
            </a:endParaRPr>
          </a:p>
        </p:txBody>
      </p:sp>
      <p:sp>
        <p:nvSpPr>
          <p:cNvPr id="68" name="Rectangle 2"/>
          <p:cNvSpPr txBox="1">
            <a:spLocks noChangeArrowheads="1"/>
          </p:cNvSpPr>
          <p:nvPr/>
        </p:nvSpPr>
        <p:spPr>
          <a:xfrm>
            <a:off x="664882" y="-10194"/>
            <a:ext cx="4752975" cy="612775"/>
          </a:xfrm>
          <a:prstGeom prst="rect">
            <a:avLst/>
          </a:prstGeom>
          <a:noFill/>
        </p:spPr>
        <p:txBody>
          <a:bodyPr/>
          <a:lstStyle>
            <a:lvl1pPr algn="l" rtl="0" eaLnBrk="0" fontAlgn="base" hangingPunct="0">
              <a:spcBef>
                <a:spcPct val="0"/>
              </a:spcBef>
              <a:spcAft>
                <a:spcPct val="0"/>
              </a:spcAft>
              <a:defRPr kumimoji="1" sz="3600" kern="1200">
                <a:solidFill>
                  <a:srgbClr val="336699"/>
                </a:solidFill>
                <a:latin typeface="+mj-lt"/>
                <a:ea typeface="+mj-ea"/>
                <a:cs typeface="+mj-cs"/>
              </a:defRPr>
            </a:lvl1pPr>
            <a:lvl2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5pPr>
            <a:lvl6pPr marL="4572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6pPr>
            <a:lvl7pPr marL="9144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7pPr>
            <a:lvl8pPr marL="13716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8pPr>
            <a:lvl9pPr marL="18288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9pPr>
          </a:lstStyle>
          <a:p>
            <a:pPr>
              <a:defRPr/>
            </a:pPr>
            <a:r>
              <a:rPr lang="zh-CN" altLang="en-US" dirty="0">
                <a:solidFill>
                  <a:srgbClr val="0000CC"/>
                </a:solidFill>
                <a:ea typeface="华文新魏" panose="02010800040101010101" pitchFamily="2" charset="-122"/>
              </a:rPr>
              <a:t>最小堆的向上调整</a:t>
            </a:r>
          </a:p>
        </p:txBody>
      </p:sp>
      <p:sp>
        <p:nvSpPr>
          <p:cNvPr id="69" name="Rectangle 2"/>
          <p:cNvSpPr txBox="1">
            <a:spLocks noChangeArrowheads="1"/>
          </p:cNvSpPr>
          <p:nvPr/>
        </p:nvSpPr>
        <p:spPr>
          <a:xfrm>
            <a:off x="6753352" y="19025"/>
            <a:ext cx="5391320" cy="2401863"/>
          </a:xfrm>
          <a:prstGeom prst="rect">
            <a:avLst/>
          </a:prstGeom>
          <a:solidFill>
            <a:schemeClr val="bg1"/>
          </a:solidFill>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template &lt;class </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 class </a:t>
            </a:r>
            <a:r>
              <a:rPr lang="en-US" altLang="zh-CN" sz="1400" b="0" dirty="0">
                <a:latin typeface="Times New Roman" panose="02020603050405020304" pitchFamily="18" charset="0"/>
                <a:ea typeface="隶书" panose="02010509060101010101" pitchFamily="49" charset="-122"/>
              </a:rPr>
              <a:t>E</a:t>
            </a:r>
            <a:r>
              <a:rPr lang="en-US" altLang="zh-CN" sz="1400" dirty="0">
                <a:latin typeface="Times New Roman" panose="02020603050405020304" pitchFamily="18" charset="0"/>
                <a:ea typeface="隶书" panose="02010509060101010101" pitchFamily="49" charset="-122"/>
              </a:rPr>
              <a:t>&gt;</a:t>
            </a:r>
          </a:p>
          <a:p>
            <a:pPr>
              <a:lnSpc>
                <a:spcPct val="80000"/>
              </a:lnSpc>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void </a:t>
            </a:r>
            <a:r>
              <a:rPr lang="en-US" altLang="zh-CN" sz="1400" b="0" dirty="0" err="1">
                <a:latin typeface="Times New Roman" panose="02020603050405020304" pitchFamily="18" charset="0"/>
                <a:ea typeface="隶书" panose="02010509060101010101" pitchFamily="49" charset="-122"/>
              </a:rPr>
              <a:t>MinHeap</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a:t>
            </a:r>
            <a:r>
              <a:rPr lang="en-US" altLang="zh-CN" sz="1400" b="0" dirty="0" err="1">
                <a:latin typeface="Times New Roman" panose="02020603050405020304" pitchFamily="18" charset="0"/>
                <a:ea typeface="隶书" panose="02010509060101010101" pitchFamily="49" charset="-122"/>
              </a:rPr>
              <a:t>siftUp</a:t>
            </a:r>
            <a:r>
              <a:rPr lang="en-US" altLang="zh-CN" sz="1400" b="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start)</a:t>
            </a:r>
            <a:r>
              <a:rPr lang="en-US" altLang="zh-CN" sz="1400"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j = start</a:t>
            </a: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(j</a:t>
            </a:r>
            <a:r>
              <a:rPr lang="en-US" altLang="zh-CN" sz="1400" b="0" dirty="0">
                <a:latin typeface="楷体_GB2312" pitchFamily="49" charset="-122"/>
              </a:rPr>
              <a:t>-</a:t>
            </a:r>
            <a:r>
              <a:rPr lang="en-US" altLang="zh-CN" sz="1400" b="0" dirty="0">
                <a:latin typeface="Times New Roman" panose="02020603050405020304" pitchFamily="18" charset="0"/>
                <a:ea typeface="隶书" panose="02010509060101010101" pitchFamily="49" charset="-122"/>
              </a:rPr>
              <a:t>1)/2</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E temp = heap[j]</a:t>
            </a:r>
            <a:r>
              <a:rPr lang="en-US" altLang="zh-CN" sz="1400" dirty="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while </a:t>
            </a:r>
            <a:r>
              <a:rPr lang="en-US" altLang="zh-CN" sz="1400" b="0" dirty="0">
                <a:latin typeface="Times New Roman" panose="02020603050405020304" pitchFamily="18" charset="0"/>
                <a:ea typeface="隶书" panose="02010509060101010101" pitchFamily="49" charset="-122"/>
              </a:rPr>
              <a:t>(j &gt; 0)</a:t>
            </a:r>
            <a:r>
              <a:rPr lang="en-US" altLang="zh-CN" sz="1400" dirty="0">
                <a:latin typeface="Times New Roman" panose="02020603050405020304" pitchFamily="18" charset="0"/>
                <a:ea typeface="隶书" panose="02010509060101010101" pitchFamily="49" charset="-122"/>
              </a:rPr>
              <a:t>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沿父结点路径向上直达根</a:t>
            </a:r>
          </a:p>
          <a:p>
            <a:pPr>
              <a:lnSpc>
                <a:spcPct val="80000"/>
              </a:lnSpc>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	if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&lt;= temp)</a:t>
            </a:r>
            <a:r>
              <a:rPr lang="en-US" altLang="zh-CN" sz="1400" dirty="0">
                <a:latin typeface="Times New Roman" panose="02020603050405020304" pitchFamily="18" charset="0"/>
                <a:ea typeface="隶书" panose="02010509060101010101" pitchFamily="49" charset="-122"/>
              </a:rPr>
              <a:t> break;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父结点值小</a:t>
            </a:r>
            <a:r>
              <a:rPr lang="en-US" altLang="zh-CN" sz="1400" dirty="0">
                <a:solidFill>
                  <a:schemeClr val="tx2"/>
                </a:solidFill>
                <a:latin typeface="Times New Roman" panose="02020603050405020304" pitchFamily="18" charset="0"/>
                <a:ea typeface="隶书" panose="02010509060101010101" pitchFamily="49" charset="-122"/>
              </a:rPr>
              <a:t>, </a:t>
            </a:r>
            <a:r>
              <a:rPr lang="zh-CN" altLang="en-US" sz="1400" dirty="0">
                <a:solidFill>
                  <a:schemeClr val="tx2"/>
                </a:solidFill>
                <a:latin typeface="Times New Roman" panose="02020603050405020304" pitchFamily="18" charset="0"/>
                <a:ea typeface="隶书" panose="02010509060101010101" pitchFamily="49" charset="-122"/>
              </a:rPr>
              <a:t>不调整</a:t>
            </a:r>
          </a:p>
          <a:p>
            <a:pPr>
              <a:lnSpc>
                <a:spcPct val="80000"/>
              </a:lnSpc>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	</a:t>
            </a:r>
            <a:r>
              <a:rPr lang="nb-NO" altLang="zh-CN" sz="1400" dirty="0">
                <a:latin typeface="Times New Roman" panose="02020603050405020304" pitchFamily="18" charset="0"/>
                <a:ea typeface="隶书" panose="02010509060101010101" pitchFamily="49" charset="-122"/>
              </a:rPr>
              <a:t>else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父结点结点值大</a:t>
            </a:r>
            <a:r>
              <a:rPr lang="en-US" altLang="zh-CN" sz="1400" dirty="0">
                <a:solidFill>
                  <a:schemeClr val="tx2"/>
                </a:solidFill>
                <a:latin typeface="Times New Roman" panose="02020603050405020304" pitchFamily="18" charset="0"/>
                <a:ea typeface="隶书" panose="02010509060101010101" pitchFamily="49" charset="-122"/>
              </a:rPr>
              <a:t>, </a:t>
            </a:r>
            <a:r>
              <a:rPr lang="zh-CN" altLang="en-US" sz="1400" dirty="0">
                <a:solidFill>
                  <a:schemeClr val="tx2"/>
                </a:solidFill>
                <a:latin typeface="Times New Roman" panose="02020603050405020304" pitchFamily="18" charset="0"/>
                <a:ea typeface="隶书" panose="02010509060101010101" pitchFamily="49" charset="-122"/>
              </a:rPr>
              <a:t>调整</a:t>
            </a:r>
          </a:p>
          <a:p>
            <a:pPr>
              <a:lnSpc>
                <a:spcPct val="80000"/>
              </a:lnSpc>
              <a:buFont typeface="Wingdings" panose="05000000000000000000" pitchFamily="2" charset="2"/>
              <a:buNone/>
              <a:defRPr/>
            </a:pPr>
            <a:r>
              <a:rPr lang="nb-NO" altLang="zh-CN" sz="1400" dirty="0">
                <a:latin typeface="Times New Roman" panose="02020603050405020304" pitchFamily="18" charset="0"/>
                <a:ea typeface="隶书" panose="02010509060101010101" pitchFamily="49" charset="-122"/>
              </a:rPr>
              <a:t>			</a:t>
            </a:r>
            <a:r>
              <a:rPr lang="nb-NO" altLang="zh-CN" sz="1400" b="0" dirty="0">
                <a:latin typeface="Times New Roman" panose="02020603050405020304" pitchFamily="18" charset="0"/>
                <a:ea typeface="隶书" panose="02010509060101010101" pitchFamily="49" charset="-122"/>
              </a:rPr>
              <a:t>heap[j] = heap[i]</a:t>
            </a:r>
            <a:r>
              <a:rPr lang="nb-NO" altLang="zh-CN" sz="1400" dirty="0">
                <a:latin typeface="Times New Roman" panose="02020603050405020304" pitchFamily="18" charset="0"/>
                <a:ea typeface="隶书" panose="02010509060101010101" pitchFamily="49" charset="-122"/>
              </a:rPr>
              <a:t>;  </a:t>
            </a:r>
            <a:r>
              <a:rPr lang="nb-NO" altLang="zh-CN" sz="1400" b="0" dirty="0">
                <a:latin typeface="Times New Roman" panose="02020603050405020304" pitchFamily="18" charset="0"/>
                <a:ea typeface="隶书" panose="02010509060101010101" pitchFamily="49" charset="-122"/>
              </a:rPr>
              <a:t>j = i</a:t>
            </a:r>
            <a:r>
              <a:rPr lang="nb-NO" altLang="zh-CN" sz="1400" dirty="0">
                <a:latin typeface="Times New Roman" panose="02020603050405020304" pitchFamily="18" charset="0"/>
                <a:ea typeface="隶书" panose="02010509060101010101" pitchFamily="49" charset="-122"/>
              </a:rPr>
              <a:t>;  </a:t>
            </a:r>
            <a:r>
              <a:rPr lang="nb-NO" altLang="zh-CN" sz="1400" b="0" dirty="0">
                <a:latin typeface="Times New Roman" panose="02020603050405020304" pitchFamily="18" charset="0"/>
                <a:ea typeface="隶书" panose="02010509060101010101" pitchFamily="49" charset="-122"/>
              </a:rPr>
              <a:t>i = (i</a:t>
            </a:r>
            <a:r>
              <a:rPr lang="nb-NO" altLang="zh-CN" sz="1400" b="0" dirty="0">
                <a:latin typeface="楷体_GB2312" pitchFamily="49" charset="-122"/>
              </a:rPr>
              <a:t>-</a:t>
            </a:r>
            <a:r>
              <a:rPr lang="nb-NO" altLang="zh-CN" sz="1400" b="0" dirty="0">
                <a:latin typeface="Times New Roman" panose="02020603050405020304" pitchFamily="18" charset="0"/>
                <a:ea typeface="隶书" panose="02010509060101010101" pitchFamily="49" charset="-122"/>
              </a:rPr>
              <a:t>1)/2</a:t>
            </a:r>
            <a:r>
              <a:rPr lang="nb-NO" altLang="zh-CN" sz="1400"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nb-NO" altLang="zh-CN" sz="1400"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nb-NO" altLang="zh-CN"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	</a:t>
            </a:r>
          </a:p>
          <a:p>
            <a:pPr>
              <a:lnSpc>
                <a:spcPct val="80000"/>
              </a:lnSpc>
              <a:buClr>
                <a:schemeClr val="bg2"/>
              </a:buClr>
              <a:buSzPct val="75000"/>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	heap[j] = temp;		</a:t>
            </a:r>
            <a:r>
              <a:rPr lang="en-US" altLang="zh-CN" sz="1400" b="0" dirty="0">
                <a:solidFill>
                  <a:schemeClr val="tx2"/>
                </a:solidFill>
                <a:latin typeface="Times New Roman" panose="02020603050405020304" pitchFamily="18" charset="0"/>
                <a:ea typeface="隶书" panose="02010509060101010101" pitchFamily="49" charset="-122"/>
              </a:rPr>
              <a:t>//</a:t>
            </a:r>
            <a:r>
              <a:rPr lang="zh-CN" altLang="en-US" sz="1400" b="0" dirty="0">
                <a:solidFill>
                  <a:schemeClr val="tx2"/>
                </a:solidFill>
                <a:latin typeface="Times New Roman" panose="02020603050405020304" pitchFamily="18" charset="0"/>
                <a:ea typeface="隶书" panose="02010509060101010101" pitchFamily="49" charset="-122"/>
              </a:rPr>
              <a:t>回送</a:t>
            </a:r>
          </a:p>
          <a:p>
            <a:pPr>
              <a:lnSpc>
                <a:spcPct val="80000"/>
              </a:lnSpc>
              <a:buClr>
                <a:schemeClr val="bg2"/>
              </a:buClr>
              <a:buSzPct val="75000"/>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a:t>
            </a:r>
            <a:endParaRPr lang="en-US" altLang="zh-CN" sz="1400" dirty="0">
              <a:latin typeface="Times New Roman" panose="02020603050405020304" pitchFamily="18" charset="0"/>
              <a:ea typeface="隶书" panose="02010509060101010101" pitchFamily="49" charset="-122"/>
            </a:endParaRPr>
          </a:p>
        </p:txBody>
      </p:sp>
      <p:sp>
        <p:nvSpPr>
          <p:cNvPr id="70" name="文本框 69"/>
          <p:cNvSpPr txBox="1"/>
          <p:nvPr/>
        </p:nvSpPr>
        <p:spPr>
          <a:xfrm>
            <a:off x="4152186" y="2564904"/>
            <a:ext cx="311304" cy="369332"/>
          </a:xfrm>
          <a:prstGeom prst="rect">
            <a:avLst/>
          </a:prstGeom>
          <a:noFill/>
        </p:spPr>
        <p:txBody>
          <a:bodyPr wrap="none" rtlCol="0">
            <a:spAutoFit/>
          </a:bodyPr>
          <a:lstStyle/>
          <a:p>
            <a:r>
              <a:rPr lang="en-US" altLang="zh-CN" sz="1800" b="0" dirty="0" smtClean="0"/>
              <a:t>0</a:t>
            </a:r>
            <a:endParaRPr lang="zh-CN" altLang="en-US" sz="1800" b="0" dirty="0" smtClean="0"/>
          </a:p>
        </p:txBody>
      </p:sp>
      <p:sp>
        <p:nvSpPr>
          <p:cNvPr id="71" name="文本框 70"/>
          <p:cNvSpPr txBox="1"/>
          <p:nvPr/>
        </p:nvSpPr>
        <p:spPr>
          <a:xfrm>
            <a:off x="3498827" y="3396616"/>
            <a:ext cx="311304" cy="369332"/>
          </a:xfrm>
          <a:prstGeom prst="rect">
            <a:avLst/>
          </a:prstGeom>
          <a:noFill/>
        </p:spPr>
        <p:txBody>
          <a:bodyPr wrap="none" rtlCol="0">
            <a:spAutoFit/>
          </a:bodyPr>
          <a:lstStyle/>
          <a:p>
            <a:r>
              <a:rPr lang="en-US" altLang="zh-CN" sz="1800" b="0" dirty="0" smtClean="0"/>
              <a:t>1</a:t>
            </a:r>
            <a:endParaRPr lang="zh-CN" altLang="en-US" sz="1800" b="0" dirty="0" smtClean="0"/>
          </a:p>
        </p:txBody>
      </p:sp>
      <p:sp>
        <p:nvSpPr>
          <p:cNvPr id="72" name="文本框 71"/>
          <p:cNvSpPr txBox="1"/>
          <p:nvPr/>
        </p:nvSpPr>
        <p:spPr>
          <a:xfrm>
            <a:off x="4766676" y="3384589"/>
            <a:ext cx="311304" cy="369332"/>
          </a:xfrm>
          <a:prstGeom prst="rect">
            <a:avLst/>
          </a:prstGeom>
          <a:noFill/>
        </p:spPr>
        <p:txBody>
          <a:bodyPr wrap="none" rtlCol="0">
            <a:spAutoFit/>
          </a:bodyPr>
          <a:lstStyle/>
          <a:p>
            <a:r>
              <a:rPr lang="en-US" altLang="zh-CN" sz="1800" b="0" dirty="0" smtClean="0"/>
              <a:t>2</a:t>
            </a:r>
            <a:endParaRPr lang="zh-CN" altLang="en-US" sz="1800" b="0" dirty="0" smtClean="0"/>
          </a:p>
        </p:txBody>
      </p:sp>
      <p:sp>
        <p:nvSpPr>
          <p:cNvPr id="73" name="文本框 72"/>
          <p:cNvSpPr txBox="1"/>
          <p:nvPr/>
        </p:nvSpPr>
        <p:spPr>
          <a:xfrm>
            <a:off x="3009566" y="4298001"/>
            <a:ext cx="311304" cy="369332"/>
          </a:xfrm>
          <a:prstGeom prst="rect">
            <a:avLst/>
          </a:prstGeom>
          <a:noFill/>
        </p:spPr>
        <p:txBody>
          <a:bodyPr wrap="none" rtlCol="0">
            <a:spAutoFit/>
          </a:bodyPr>
          <a:lstStyle/>
          <a:p>
            <a:r>
              <a:rPr lang="en-US" altLang="zh-CN" sz="1800" b="0" dirty="0" smtClean="0"/>
              <a:t>3</a:t>
            </a:r>
            <a:endParaRPr lang="zh-CN" altLang="en-US" sz="1800" b="0" dirty="0" smtClean="0"/>
          </a:p>
        </p:txBody>
      </p:sp>
      <p:sp>
        <p:nvSpPr>
          <p:cNvPr id="74" name="文本框 73"/>
          <p:cNvSpPr txBox="1"/>
          <p:nvPr/>
        </p:nvSpPr>
        <p:spPr>
          <a:xfrm>
            <a:off x="3788545" y="4311362"/>
            <a:ext cx="311304" cy="369332"/>
          </a:xfrm>
          <a:prstGeom prst="rect">
            <a:avLst/>
          </a:prstGeom>
          <a:noFill/>
        </p:spPr>
        <p:txBody>
          <a:bodyPr wrap="none" rtlCol="0">
            <a:spAutoFit/>
          </a:bodyPr>
          <a:lstStyle/>
          <a:p>
            <a:r>
              <a:rPr lang="en-US" altLang="zh-CN" sz="1800" b="0" dirty="0" smtClean="0"/>
              <a:t>4</a:t>
            </a:r>
            <a:endParaRPr lang="zh-CN" altLang="en-US" sz="1800" b="0" dirty="0" smtClean="0"/>
          </a:p>
        </p:txBody>
      </p:sp>
      <p:sp>
        <p:nvSpPr>
          <p:cNvPr id="75" name="文本框 74"/>
          <p:cNvSpPr txBox="1"/>
          <p:nvPr/>
        </p:nvSpPr>
        <p:spPr>
          <a:xfrm>
            <a:off x="4423545" y="4311362"/>
            <a:ext cx="311304" cy="369332"/>
          </a:xfrm>
          <a:prstGeom prst="rect">
            <a:avLst/>
          </a:prstGeom>
          <a:noFill/>
        </p:spPr>
        <p:txBody>
          <a:bodyPr wrap="none" rtlCol="0">
            <a:spAutoFit/>
          </a:bodyPr>
          <a:lstStyle/>
          <a:p>
            <a:r>
              <a:rPr lang="en-US" altLang="zh-CN" sz="1800" b="0" dirty="0" smtClean="0"/>
              <a:t>5</a:t>
            </a:r>
            <a:endParaRPr lang="zh-CN" altLang="en-US" sz="1800" b="0" dirty="0" smtClean="0"/>
          </a:p>
        </p:txBody>
      </p:sp>
      <p:sp>
        <p:nvSpPr>
          <p:cNvPr id="76" name="文本框 75"/>
          <p:cNvSpPr txBox="1"/>
          <p:nvPr/>
        </p:nvSpPr>
        <p:spPr>
          <a:xfrm>
            <a:off x="5236345" y="4311362"/>
            <a:ext cx="311304" cy="369332"/>
          </a:xfrm>
          <a:prstGeom prst="rect">
            <a:avLst/>
          </a:prstGeom>
          <a:noFill/>
        </p:spPr>
        <p:txBody>
          <a:bodyPr wrap="none" rtlCol="0">
            <a:spAutoFit/>
          </a:bodyPr>
          <a:lstStyle/>
          <a:p>
            <a:r>
              <a:rPr lang="en-US" altLang="zh-CN" sz="1800" b="0" dirty="0" smtClean="0"/>
              <a:t>6</a:t>
            </a:r>
            <a:endParaRPr lang="zh-CN" altLang="en-US" sz="1800" b="0" dirty="0" smtClean="0"/>
          </a:p>
        </p:txBody>
      </p:sp>
      <p:sp>
        <p:nvSpPr>
          <p:cNvPr id="77" name="文本框 76"/>
          <p:cNvSpPr txBox="1"/>
          <p:nvPr/>
        </p:nvSpPr>
        <p:spPr>
          <a:xfrm>
            <a:off x="2423592" y="5230597"/>
            <a:ext cx="311304" cy="369332"/>
          </a:xfrm>
          <a:prstGeom prst="rect">
            <a:avLst/>
          </a:prstGeom>
          <a:noFill/>
        </p:spPr>
        <p:txBody>
          <a:bodyPr wrap="none" rtlCol="0">
            <a:spAutoFit/>
          </a:bodyPr>
          <a:lstStyle/>
          <a:p>
            <a:r>
              <a:rPr lang="en-US" altLang="zh-CN" sz="1800" b="0" dirty="0" smtClean="0"/>
              <a:t>7</a:t>
            </a:r>
            <a:endParaRPr lang="zh-CN" altLang="en-US" sz="1800" b="0" dirty="0" smtClean="0"/>
          </a:p>
        </p:txBody>
      </p:sp>
      <p:sp>
        <p:nvSpPr>
          <p:cNvPr id="79" name="文本框 78"/>
          <p:cNvSpPr txBox="1"/>
          <p:nvPr/>
        </p:nvSpPr>
        <p:spPr>
          <a:xfrm>
            <a:off x="3336424" y="5229200"/>
            <a:ext cx="311304" cy="369332"/>
          </a:xfrm>
          <a:prstGeom prst="rect">
            <a:avLst/>
          </a:prstGeom>
          <a:noFill/>
        </p:spPr>
        <p:txBody>
          <a:bodyPr wrap="none" rtlCol="0">
            <a:spAutoFit/>
          </a:bodyPr>
          <a:lstStyle/>
          <a:p>
            <a:r>
              <a:rPr lang="en-US" altLang="zh-CN" sz="1800" b="0" dirty="0" smtClean="0"/>
              <a:t>8</a:t>
            </a:r>
            <a:endParaRPr lang="zh-CN" altLang="en-US" sz="1800" b="0" dirty="0" smtClean="0"/>
          </a:p>
        </p:txBody>
      </p:sp>
      <p:sp>
        <p:nvSpPr>
          <p:cNvPr id="80" name="文本框 79"/>
          <p:cNvSpPr txBox="1"/>
          <p:nvPr/>
        </p:nvSpPr>
        <p:spPr>
          <a:xfrm>
            <a:off x="7824594" y="2564904"/>
            <a:ext cx="311304" cy="369332"/>
          </a:xfrm>
          <a:prstGeom prst="rect">
            <a:avLst/>
          </a:prstGeom>
          <a:noFill/>
        </p:spPr>
        <p:txBody>
          <a:bodyPr wrap="none" rtlCol="0">
            <a:spAutoFit/>
          </a:bodyPr>
          <a:lstStyle/>
          <a:p>
            <a:r>
              <a:rPr lang="en-US" altLang="zh-CN" sz="1800" b="0" dirty="0" smtClean="0"/>
              <a:t>0</a:t>
            </a:r>
            <a:endParaRPr lang="zh-CN" altLang="en-US" sz="1800" b="0" dirty="0" smtClean="0"/>
          </a:p>
        </p:txBody>
      </p:sp>
      <p:sp>
        <p:nvSpPr>
          <p:cNvPr id="81" name="文本框 80"/>
          <p:cNvSpPr txBox="1"/>
          <p:nvPr/>
        </p:nvSpPr>
        <p:spPr>
          <a:xfrm>
            <a:off x="7171235" y="3396616"/>
            <a:ext cx="311304" cy="369332"/>
          </a:xfrm>
          <a:prstGeom prst="rect">
            <a:avLst/>
          </a:prstGeom>
          <a:noFill/>
        </p:spPr>
        <p:txBody>
          <a:bodyPr wrap="none" rtlCol="0">
            <a:spAutoFit/>
          </a:bodyPr>
          <a:lstStyle/>
          <a:p>
            <a:r>
              <a:rPr lang="en-US" altLang="zh-CN" sz="1800" b="0" dirty="0" smtClean="0"/>
              <a:t>1</a:t>
            </a:r>
            <a:endParaRPr lang="zh-CN" altLang="en-US" sz="1800" b="0" dirty="0" smtClean="0"/>
          </a:p>
        </p:txBody>
      </p:sp>
      <p:sp>
        <p:nvSpPr>
          <p:cNvPr id="82" name="文本框 81"/>
          <p:cNvSpPr txBox="1"/>
          <p:nvPr/>
        </p:nvSpPr>
        <p:spPr>
          <a:xfrm>
            <a:off x="8439084" y="3384589"/>
            <a:ext cx="311304" cy="369332"/>
          </a:xfrm>
          <a:prstGeom prst="rect">
            <a:avLst/>
          </a:prstGeom>
          <a:noFill/>
        </p:spPr>
        <p:txBody>
          <a:bodyPr wrap="none" rtlCol="0">
            <a:spAutoFit/>
          </a:bodyPr>
          <a:lstStyle/>
          <a:p>
            <a:r>
              <a:rPr lang="en-US" altLang="zh-CN" sz="1800" b="0" dirty="0" smtClean="0"/>
              <a:t>2</a:t>
            </a:r>
            <a:endParaRPr lang="zh-CN" altLang="en-US" sz="1800" b="0" dirty="0" smtClean="0"/>
          </a:p>
        </p:txBody>
      </p:sp>
      <p:sp>
        <p:nvSpPr>
          <p:cNvPr id="83" name="文本框 82"/>
          <p:cNvSpPr txBox="1"/>
          <p:nvPr/>
        </p:nvSpPr>
        <p:spPr>
          <a:xfrm>
            <a:off x="6681974" y="4298001"/>
            <a:ext cx="311304" cy="369332"/>
          </a:xfrm>
          <a:prstGeom prst="rect">
            <a:avLst/>
          </a:prstGeom>
          <a:noFill/>
        </p:spPr>
        <p:txBody>
          <a:bodyPr wrap="none" rtlCol="0">
            <a:spAutoFit/>
          </a:bodyPr>
          <a:lstStyle/>
          <a:p>
            <a:r>
              <a:rPr lang="en-US" altLang="zh-CN" sz="1800" b="0" dirty="0" smtClean="0"/>
              <a:t>3</a:t>
            </a:r>
            <a:endParaRPr lang="zh-CN" altLang="en-US" sz="1800" b="0" dirty="0" smtClean="0"/>
          </a:p>
        </p:txBody>
      </p:sp>
      <p:sp>
        <p:nvSpPr>
          <p:cNvPr id="84" name="文本框 83"/>
          <p:cNvSpPr txBox="1"/>
          <p:nvPr/>
        </p:nvSpPr>
        <p:spPr>
          <a:xfrm>
            <a:off x="7460953" y="4311362"/>
            <a:ext cx="311304" cy="369332"/>
          </a:xfrm>
          <a:prstGeom prst="rect">
            <a:avLst/>
          </a:prstGeom>
          <a:noFill/>
        </p:spPr>
        <p:txBody>
          <a:bodyPr wrap="none" rtlCol="0">
            <a:spAutoFit/>
          </a:bodyPr>
          <a:lstStyle/>
          <a:p>
            <a:r>
              <a:rPr lang="en-US" altLang="zh-CN" sz="1800" b="0" dirty="0" smtClean="0"/>
              <a:t>4</a:t>
            </a:r>
            <a:endParaRPr lang="zh-CN" altLang="en-US" sz="1800" b="0" dirty="0" smtClean="0"/>
          </a:p>
        </p:txBody>
      </p:sp>
      <p:sp>
        <p:nvSpPr>
          <p:cNvPr id="85" name="文本框 84"/>
          <p:cNvSpPr txBox="1"/>
          <p:nvPr/>
        </p:nvSpPr>
        <p:spPr>
          <a:xfrm>
            <a:off x="8095953" y="4311362"/>
            <a:ext cx="311304" cy="369332"/>
          </a:xfrm>
          <a:prstGeom prst="rect">
            <a:avLst/>
          </a:prstGeom>
          <a:noFill/>
        </p:spPr>
        <p:txBody>
          <a:bodyPr wrap="none" rtlCol="0">
            <a:spAutoFit/>
          </a:bodyPr>
          <a:lstStyle/>
          <a:p>
            <a:r>
              <a:rPr lang="en-US" altLang="zh-CN" sz="1800" b="0" dirty="0" smtClean="0"/>
              <a:t>5</a:t>
            </a:r>
            <a:endParaRPr lang="zh-CN" altLang="en-US" sz="1800" b="0" dirty="0" smtClean="0"/>
          </a:p>
        </p:txBody>
      </p:sp>
      <p:sp>
        <p:nvSpPr>
          <p:cNvPr id="86" name="文本框 85"/>
          <p:cNvSpPr txBox="1"/>
          <p:nvPr/>
        </p:nvSpPr>
        <p:spPr>
          <a:xfrm>
            <a:off x="8908753" y="4311362"/>
            <a:ext cx="311304" cy="369332"/>
          </a:xfrm>
          <a:prstGeom prst="rect">
            <a:avLst/>
          </a:prstGeom>
          <a:noFill/>
        </p:spPr>
        <p:txBody>
          <a:bodyPr wrap="none" rtlCol="0">
            <a:spAutoFit/>
          </a:bodyPr>
          <a:lstStyle/>
          <a:p>
            <a:r>
              <a:rPr lang="en-US" altLang="zh-CN" sz="1800" b="0" dirty="0" smtClean="0"/>
              <a:t>6</a:t>
            </a:r>
            <a:endParaRPr lang="zh-CN" altLang="en-US" sz="1800" b="0" dirty="0" smtClean="0"/>
          </a:p>
        </p:txBody>
      </p:sp>
      <p:sp>
        <p:nvSpPr>
          <p:cNvPr id="87" name="文本框 86"/>
          <p:cNvSpPr txBox="1"/>
          <p:nvPr/>
        </p:nvSpPr>
        <p:spPr>
          <a:xfrm>
            <a:off x="6144736" y="5230597"/>
            <a:ext cx="311304" cy="369332"/>
          </a:xfrm>
          <a:prstGeom prst="rect">
            <a:avLst/>
          </a:prstGeom>
          <a:noFill/>
        </p:spPr>
        <p:txBody>
          <a:bodyPr wrap="none" rtlCol="0">
            <a:spAutoFit/>
          </a:bodyPr>
          <a:lstStyle/>
          <a:p>
            <a:r>
              <a:rPr lang="en-US" altLang="zh-CN" sz="1800" b="0" dirty="0" smtClean="0"/>
              <a:t>7</a:t>
            </a:r>
            <a:endParaRPr lang="zh-CN" altLang="en-US" sz="1800" b="0" dirty="0" smtClean="0"/>
          </a:p>
        </p:txBody>
      </p:sp>
      <p:sp>
        <p:nvSpPr>
          <p:cNvPr id="88" name="文本框 87"/>
          <p:cNvSpPr txBox="1"/>
          <p:nvPr/>
        </p:nvSpPr>
        <p:spPr>
          <a:xfrm>
            <a:off x="6936824" y="5229200"/>
            <a:ext cx="311304" cy="369332"/>
          </a:xfrm>
          <a:prstGeom prst="rect">
            <a:avLst/>
          </a:prstGeom>
          <a:noFill/>
        </p:spPr>
        <p:txBody>
          <a:bodyPr wrap="none" rtlCol="0">
            <a:spAutoFit/>
          </a:bodyPr>
          <a:lstStyle/>
          <a:p>
            <a:r>
              <a:rPr lang="en-US" altLang="zh-CN" sz="1800" b="0" dirty="0" smtClean="0"/>
              <a:t>8</a:t>
            </a:r>
            <a:endParaRPr lang="zh-CN" altLang="en-US" sz="1800" b="0" dirty="0" smtClean="0"/>
          </a:p>
        </p:txBody>
      </p:sp>
    </p:spTree>
  </p:cSld>
  <p:clrMapOvr>
    <a:masterClrMapping/>
  </p:clrMapOvr>
  <p:transition spd="slow"/>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2274" name="Group 61"/>
          <p:cNvGrpSpPr>
            <a:grpSpLocks/>
          </p:cNvGrpSpPr>
          <p:nvPr/>
        </p:nvGrpSpPr>
        <p:grpSpPr bwMode="auto">
          <a:xfrm>
            <a:off x="2834208" y="2348880"/>
            <a:ext cx="6934200" cy="4038600"/>
            <a:chOff x="528" y="480"/>
            <a:chExt cx="4368" cy="2544"/>
          </a:xfrm>
        </p:grpSpPr>
        <p:sp>
          <p:nvSpPr>
            <p:cNvPr id="182275" name="Line 2"/>
            <p:cNvSpPr>
              <a:spLocks noChangeShapeType="1"/>
            </p:cNvSpPr>
            <p:nvPr/>
          </p:nvSpPr>
          <p:spPr bwMode="auto">
            <a:xfrm>
              <a:off x="3360" y="2400"/>
              <a:ext cx="96" cy="336"/>
            </a:xfrm>
            <a:prstGeom prst="line">
              <a:avLst/>
            </a:prstGeom>
            <a:noFill/>
            <a:ln w="28575">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76" name="Line 3"/>
            <p:cNvSpPr>
              <a:spLocks noChangeShapeType="1"/>
            </p:cNvSpPr>
            <p:nvPr/>
          </p:nvSpPr>
          <p:spPr bwMode="auto">
            <a:xfrm>
              <a:off x="1104" y="2400"/>
              <a:ext cx="96" cy="336"/>
            </a:xfrm>
            <a:prstGeom prst="line">
              <a:avLst/>
            </a:prstGeom>
            <a:noFill/>
            <a:ln w="28575">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77" name="Line 4"/>
            <p:cNvSpPr>
              <a:spLocks noChangeShapeType="1"/>
            </p:cNvSpPr>
            <p:nvPr/>
          </p:nvSpPr>
          <p:spPr bwMode="auto">
            <a:xfrm>
              <a:off x="2160"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78" name="Line 5"/>
            <p:cNvSpPr>
              <a:spLocks noChangeShapeType="1"/>
            </p:cNvSpPr>
            <p:nvPr/>
          </p:nvSpPr>
          <p:spPr bwMode="auto">
            <a:xfrm flipH="1">
              <a:off x="1968"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79" name="Line 6"/>
            <p:cNvSpPr>
              <a:spLocks noChangeShapeType="1"/>
            </p:cNvSpPr>
            <p:nvPr/>
          </p:nvSpPr>
          <p:spPr bwMode="auto">
            <a:xfrm>
              <a:off x="182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0" name="Line 7"/>
            <p:cNvSpPr>
              <a:spLocks noChangeShapeType="1"/>
            </p:cNvSpPr>
            <p:nvPr/>
          </p:nvSpPr>
          <p:spPr bwMode="auto">
            <a:xfrm>
              <a:off x="1392"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1" name="Line 8"/>
            <p:cNvSpPr>
              <a:spLocks noChangeShapeType="1"/>
            </p:cNvSpPr>
            <p:nvPr/>
          </p:nvSpPr>
          <p:spPr bwMode="auto">
            <a:xfrm flipH="1">
              <a:off x="1440"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2" name="Line 9"/>
            <p:cNvSpPr>
              <a:spLocks noChangeShapeType="1"/>
            </p:cNvSpPr>
            <p:nvPr/>
          </p:nvSpPr>
          <p:spPr bwMode="auto">
            <a:xfrm flipH="1">
              <a:off x="720"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770" name="Oval 10"/>
            <p:cNvSpPr>
              <a:spLocks noChangeArrowheads="1"/>
            </p:cNvSpPr>
            <p:nvPr/>
          </p:nvSpPr>
          <p:spPr bwMode="auto">
            <a:xfrm>
              <a:off x="1584"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71" name="Oval 11"/>
            <p:cNvSpPr>
              <a:spLocks noChangeArrowheads="1"/>
            </p:cNvSpPr>
            <p:nvPr/>
          </p:nvSpPr>
          <p:spPr bwMode="auto">
            <a:xfrm>
              <a:off x="86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72" name="Oval 12"/>
            <p:cNvSpPr>
              <a:spLocks noChangeArrowheads="1"/>
            </p:cNvSpPr>
            <p:nvPr/>
          </p:nvSpPr>
          <p:spPr bwMode="auto">
            <a:xfrm>
              <a:off x="1344"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73" name="Oval 13"/>
            <p:cNvSpPr>
              <a:spLocks noChangeArrowheads="1"/>
            </p:cNvSpPr>
            <p:nvPr/>
          </p:nvSpPr>
          <p:spPr bwMode="auto">
            <a:xfrm>
              <a:off x="177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74" name="Oval 14"/>
            <p:cNvSpPr>
              <a:spLocks noChangeArrowheads="1"/>
            </p:cNvSpPr>
            <p:nvPr/>
          </p:nvSpPr>
          <p:spPr bwMode="auto">
            <a:xfrm>
              <a:off x="2256"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75" name="Oval 15"/>
            <p:cNvSpPr>
              <a:spLocks noChangeArrowheads="1"/>
            </p:cNvSpPr>
            <p:nvPr/>
          </p:nvSpPr>
          <p:spPr bwMode="auto">
            <a:xfrm>
              <a:off x="528"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2289" name="Oval 16"/>
            <p:cNvSpPr>
              <a:spLocks noChangeArrowheads="1"/>
            </p:cNvSpPr>
            <p:nvPr/>
          </p:nvSpPr>
          <p:spPr bwMode="auto">
            <a:xfrm>
              <a:off x="1200" y="1536"/>
              <a:ext cx="336" cy="336"/>
            </a:xfrm>
            <a:prstGeom prst="ellipse">
              <a:avLst/>
            </a:prstGeom>
            <a:gradFill rotWithShape="0">
              <a:gsLst>
                <a:gs pos="0">
                  <a:srgbClr val="5E7676"/>
                </a:gs>
                <a:gs pos="100000">
                  <a:srgbClr val="CCFFFF"/>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45777" name="Oval 17"/>
            <p:cNvSpPr>
              <a:spLocks noChangeArrowheads="1"/>
            </p:cNvSpPr>
            <p:nvPr/>
          </p:nvSpPr>
          <p:spPr bwMode="auto">
            <a:xfrm>
              <a:off x="1968"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2291" name="Line 18"/>
            <p:cNvSpPr>
              <a:spLocks noChangeShapeType="1"/>
            </p:cNvSpPr>
            <p:nvPr/>
          </p:nvSpPr>
          <p:spPr bwMode="auto">
            <a:xfrm>
              <a:off x="4464" y="1776"/>
              <a:ext cx="240" cy="432"/>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2" name="Line 19"/>
            <p:cNvSpPr>
              <a:spLocks noChangeShapeType="1"/>
            </p:cNvSpPr>
            <p:nvPr/>
          </p:nvSpPr>
          <p:spPr bwMode="auto">
            <a:xfrm flipH="1">
              <a:off x="4272" y="1824"/>
              <a:ext cx="144"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3" name="Line 20"/>
            <p:cNvSpPr>
              <a:spLocks noChangeShapeType="1"/>
            </p:cNvSpPr>
            <p:nvPr/>
          </p:nvSpPr>
          <p:spPr bwMode="auto">
            <a:xfrm>
              <a:off x="4128"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4" name="Line 21"/>
            <p:cNvSpPr>
              <a:spLocks noChangeShapeType="1"/>
            </p:cNvSpPr>
            <p:nvPr/>
          </p:nvSpPr>
          <p:spPr bwMode="auto">
            <a:xfrm>
              <a:off x="3696" y="1824"/>
              <a:ext cx="96"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5" name="Line 22"/>
            <p:cNvSpPr>
              <a:spLocks noChangeShapeType="1"/>
            </p:cNvSpPr>
            <p:nvPr/>
          </p:nvSpPr>
          <p:spPr bwMode="auto">
            <a:xfrm flipH="1">
              <a:off x="3744" y="1248"/>
              <a:ext cx="240" cy="336"/>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6" name="Line 23"/>
            <p:cNvSpPr>
              <a:spLocks noChangeShapeType="1"/>
            </p:cNvSpPr>
            <p:nvPr/>
          </p:nvSpPr>
          <p:spPr bwMode="auto">
            <a:xfrm flipH="1">
              <a:off x="3024" y="1824"/>
              <a:ext cx="576" cy="96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784" name="Oval 24"/>
            <p:cNvSpPr>
              <a:spLocks noChangeArrowheads="1"/>
            </p:cNvSpPr>
            <p:nvPr/>
          </p:nvSpPr>
          <p:spPr bwMode="auto">
            <a:xfrm>
              <a:off x="3888" y="100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85" name="Oval 25"/>
            <p:cNvSpPr>
              <a:spLocks noChangeArrowheads="1"/>
            </p:cNvSpPr>
            <p:nvPr/>
          </p:nvSpPr>
          <p:spPr bwMode="auto">
            <a:xfrm>
              <a:off x="316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86" name="Oval 26"/>
            <p:cNvSpPr>
              <a:spLocks noChangeArrowheads="1"/>
            </p:cNvSpPr>
            <p:nvPr/>
          </p:nvSpPr>
          <p:spPr bwMode="auto">
            <a:xfrm>
              <a:off x="3648"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87" name="Oval 27"/>
            <p:cNvSpPr>
              <a:spLocks noChangeArrowheads="1"/>
            </p:cNvSpPr>
            <p:nvPr/>
          </p:nvSpPr>
          <p:spPr bwMode="auto">
            <a:xfrm>
              <a:off x="408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88" name="Oval 28"/>
            <p:cNvSpPr>
              <a:spLocks noChangeArrowheads="1"/>
            </p:cNvSpPr>
            <p:nvPr/>
          </p:nvSpPr>
          <p:spPr bwMode="auto">
            <a:xfrm>
              <a:off x="4560" y="2112"/>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89" name="Oval 29"/>
            <p:cNvSpPr>
              <a:spLocks noChangeArrowheads="1"/>
            </p:cNvSpPr>
            <p:nvPr/>
          </p:nvSpPr>
          <p:spPr bwMode="auto">
            <a:xfrm>
              <a:off x="283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90" name="Oval 30"/>
            <p:cNvSpPr>
              <a:spLocks noChangeArrowheads="1"/>
            </p:cNvSpPr>
            <p:nvPr/>
          </p:nvSpPr>
          <p:spPr bwMode="auto">
            <a:xfrm>
              <a:off x="3504"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45791" name="Oval 31"/>
            <p:cNvSpPr>
              <a:spLocks noChangeArrowheads="1"/>
            </p:cNvSpPr>
            <p:nvPr/>
          </p:nvSpPr>
          <p:spPr bwMode="auto">
            <a:xfrm>
              <a:off x="4272" y="1536"/>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2305" name="Text Box 32"/>
            <p:cNvSpPr txBox="1">
              <a:spLocks noChangeArrowheads="1"/>
            </p:cNvSpPr>
            <p:nvPr/>
          </p:nvSpPr>
          <p:spPr bwMode="auto">
            <a:xfrm>
              <a:off x="2832" y="2688"/>
              <a:ext cx="336"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solidFill>
                  <a:srgbClr val="FFFFCC"/>
                </a:solidFill>
                <a:latin typeface="Times New Roman" panose="02020603050405020304" pitchFamily="18" charset="0"/>
              </a:endParaRPr>
            </a:p>
          </p:txBody>
        </p:sp>
        <p:sp>
          <p:nvSpPr>
            <p:cNvPr id="182306" name="Text Box 33"/>
            <p:cNvSpPr txBox="1">
              <a:spLocks noChangeArrowheads="1"/>
            </p:cNvSpPr>
            <p:nvPr/>
          </p:nvSpPr>
          <p:spPr bwMode="auto">
            <a:xfrm>
              <a:off x="1216"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82307" name="Text Box 34"/>
            <p:cNvSpPr txBox="1">
              <a:spLocks noChangeArrowheads="1"/>
            </p:cNvSpPr>
            <p:nvPr/>
          </p:nvSpPr>
          <p:spPr bwMode="auto">
            <a:xfrm>
              <a:off x="3520"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11</a:t>
              </a:r>
              <a:endParaRPr lang="en-US" altLang="zh-CN" sz="2400">
                <a:latin typeface="Times New Roman" panose="02020603050405020304" pitchFamily="18" charset="0"/>
              </a:endParaRPr>
            </a:p>
          </p:txBody>
        </p:sp>
        <p:sp>
          <p:nvSpPr>
            <p:cNvPr id="182308" name="Text Box 35"/>
            <p:cNvSpPr txBox="1">
              <a:spLocks noChangeArrowheads="1"/>
            </p:cNvSpPr>
            <p:nvPr/>
          </p:nvSpPr>
          <p:spPr bwMode="auto">
            <a:xfrm>
              <a:off x="1792"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82309" name="Text Box 36"/>
            <p:cNvSpPr txBox="1">
              <a:spLocks noChangeArrowheads="1"/>
            </p:cNvSpPr>
            <p:nvPr/>
          </p:nvSpPr>
          <p:spPr bwMode="auto">
            <a:xfrm>
              <a:off x="408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78</a:t>
              </a:r>
              <a:endParaRPr lang="en-US" altLang="zh-CN" sz="2400">
                <a:latin typeface="Times New Roman" panose="02020603050405020304" pitchFamily="18" charset="0"/>
              </a:endParaRPr>
            </a:p>
          </p:txBody>
        </p:sp>
        <p:sp>
          <p:nvSpPr>
            <p:cNvPr id="182310" name="Text Box 37"/>
            <p:cNvSpPr txBox="1">
              <a:spLocks noChangeArrowheads="1"/>
            </p:cNvSpPr>
            <p:nvPr/>
          </p:nvSpPr>
          <p:spPr bwMode="auto">
            <a:xfrm>
              <a:off x="1600" y="1017"/>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82311" name="Text Box 38"/>
            <p:cNvSpPr txBox="1">
              <a:spLocks noChangeArrowheads="1"/>
            </p:cNvSpPr>
            <p:nvPr/>
          </p:nvSpPr>
          <p:spPr bwMode="auto">
            <a:xfrm>
              <a:off x="1360"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82312" name="Text Box 39"/>
            <p:cNvSpPr txBox="1">
              <a:spLocks noChangeArrowheads="1"/>
            </p:cNvSpPr>
            <p:nvPr/>
          </p:nvSpPr>
          <p:spPr bwMode="auto">
            <a:xfrm>
              <a:off x="1984"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82313" name="Text Box 40"/>
            <p:cNvSpPr txBox="1">
              <a:spLocks noChangeArrowheads="1"/>
            </p:cNvSpPr>
            <p:nvPr/>
          </p:nvSpPr>
          <p:spPr bwMode="auto">
            <a:xfrm>
              <a:off x="2272"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82314" name="Text Box 41"/>
            <p:cNvSpPr txBox="1">
              <a:spLocks noChangeArrowheads="1"/>
            </p:cNvSpPr>
            <p:nvPr/>
          </p:nvSpPr>
          <p:spPr bwMode="auto">
            <a:xfrm>
              <a:off x="3904" y="100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09</a:t>
              </a:r>
              <a:endParaRPr lang="en-US" altLang="zh-CN" sz="2400">
                <a:latin typeface="Times New Roman" panose="02020603050405020304" pitchFamily="18" charset="0"/>
              </a:endParaRPr>
            </a:p>
          </p:txBody>
        </p:sp>
        <p:sp>
          <p:nvSpPr>
            <p:cNvPr id="182315" name="Text Box 42"/>
            <p:cNvSpPr txBox="1">
              <a:spLocks noChangeArrowheads="1"/>
            </p:cNvSpPr>
            <p:nvPr/>
          </p:nvSpPr>
          <p:spPr bwMode="auto">
            <a:xfrm>
              <a:off x="318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82316" name="Text Box 43"/>
            <p:cNvSpPr txBox="1">
              <a:spLocks noChangeArrowheads="1"/>
            </p:cNvSpPr>
            <p:nvPr/>
          </p:nvSpPr>
          <p:spPr bwMode="auto">
            <a:xfrm>
              <a:off x="3664" y="2121"/>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45</a:t>
              </a:r>
              <a:endParaRPr lang="en-US" altLang="zh-CN" sz="2400">
                <a:latin typeface="Times New Roman" panose="02020603050405020304" pitchFamily="18" charset="0"/>
              </a:endParaRPr>
            </a:p>
          </p:txBody>
        </p:sp>
        <p:sp>
          <p:nvSpPr>
            <p:cNvPr id="182317" name="Text Box 44"/>
            <p:cNvSpPr txBox="1">
              <a:spLocks noChangeArrowheads="1"/>
            </p:cNvSpPr>
            <p:nvPr/>
          </p:nvSpPr>
          <p:spPr bwMode="auto">
            <a:xfrm>
              <a:off x="4288" y="1536"/>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65</a:t>
              </a:r>
              <a:endParaRPr lang="en-US" altLang="zh-CN" sz="2400">
                <a:latin typeface="Times New Roman" panose="02020603050405020304" pitchFamily="18" charset="0"/>
              </a:endParaRPr>
            </a:p>
          </p:txBody>
        </p:sp>
        <p:sp>
          <p:nvSpPr>
            <p:cNvPr id="182318" name="Text Box 45"/>
            <p:cNvSpPr txBox="1">
              <a:spLocks noChangeArrowheads="1"/>
            </p:cNvSpPr>
            <p:nvPr/>
          </p:nvSpPr>
          <p:spPr bwMode="auto">
            <a:xfrm>
              <a:off x="4576"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87</a:t>
              </a:r>
              <a:endParaRPr lang="en-US" altLang="zh-CN" sz="2400">
                <a:latin typeface="Times New Roman" panose="02020603050405020304" pitchFamily="18" charset="0"/>
              </a:endParaRPr>
            </a:p>
          </p:txBody>
        </p:sp>
        <p:sp>
          <p:nvSpPr>
            <p:cNvPr id="182319" name="Text Box 46"/>
            <p:cNvSpPr txBox="1">
              <a:spLocks noChangeArrowheads="1"/>
            </p:cNvSpPr>
            <p:nvPr/>
          </p:nvSpPr>
          <p:spPr bwMode="auto">
            <a:xfrm>
              <a:off x="1008" y="1017"/>
              <a:ext cx="19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j</a:t>
              </a:r>
              <a:endParaRPr lang="en-US" altLang="zh-CN" sz="2400">
                <a:latin typeface="Times New Roman" panose="02020603050405020304" pitchFamily="18" charset="0"/>
              </a:endParaRPr>
            </a:p>
          </p:txBody>
        </p:sp>
        <p:sp>
          <p:nvSpPr>
            <p:cNvPr id="245807" name="Oval 47"/>
            <p:cNvSpPr>
              <a:spLocks noChangeArrowheads="1"/>
            </p:cNvSpPr>
            <p:nvPr/>
          </p:nvSpPr>
          <p:spPr bwMode="auto">
            <a:xfrm>
              <a:off x="1056"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2321" name="Text Box 48"/>
            <p:cNvSpPr txBox="1">
              <a:spLocks noChangeArrowheads="1"/>
            </p:cNvSpPr>
            <p:nvPr/>
          </p:nvSpPr>
          <p:spPr bwMode="auto">
            <a:xfrm>
              <a:off x="976" y="1440"/>
              <a:ext cx="320" cy="327"/>
            </a:xfrm>
            <a:prstGeom prst="rect">
              <a:avLst/>
            </a:prstGeom>
            <a:solidFill>
              <a:schemeClr val="bg1"/>
            </a:solidFill>
            <a:ln>
              <a:noFill/>
            </a:ln>
            <a:effectLst/>
            <a:extLs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3300"/>
                  </a:solidFill>
                  <a:latin typeface="Arial Narrow" panose="020B0606020202030204" pitchFamily="34" charset="0"/>
                </a:rPr>
                <a:t>11</a:t>
              </a:r>
              <a:endParaRPr lang="en-US" altLang="zh-CN" sz="2400">
                <a:solidFill>
                  <a:srgbClr val="FF3300"/>
                </a:solidFill>
                <a:latin typeface="Times New Roman" panose="02020603050405020304" pitchFamily="18" charset="0"/>
              </a:endParaRPr>
            </a:p>
          </p:txBody>
        </p:sp>
        <p:sp>
          <p:nvSpPr>
            <p:cNvPr id="182322" name="Text Box 49"/>
            <p:cNvSpPr txBox="1">
              <a:spLocks noChangeArrowheads="1"/>
            </p:cNvSpPr>
            <p:nvPr/>
          </p:nvSpPr>
          <p:spPr bwMode="auto">
            <a:xfrm>
              <a:off x="528" y="2688"/>
              <a:ext cx="336"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53</a:t>
              </a:r>
              <a:endParaRPr lang="en-US" altLang="zh-CN" sz="2400">
                <a:solidFill>
                  <a:srgbClr val="FFFFCC"/>
                </a:solidFill>
                <a:latin typeface="Times New Roman" panose="02020603050405020304" pitchFamily="18" charset="0"/>
              </a:endParaRPr>
            </a:p>
          </p:txBody>
        </p:sp>
        <p:sp>
          <p:nvSpPr>
            <p:cNvPr id="245810" name="Oval 50"/>
            <p:cNvSpPr>
              <a:spLocks noChangeArrowheads="1"/>
            </p:cNvSpPr>
            <p:nvPr/>
          </p:nvSpPr>
          <p:spPr bwMode="auto">
            <a:xfrm>
              <a:off x="3312" y="2688"/>
              <a:ext cx="336" cy="336"/>
            </a:xfrm>
            <a:prstGeom prst="ellipse">
              <a:avLst/>
            </a:prstGeom>
            <a:gradFill rotWithShape="0">
              <a:gsLst>
                <a:gs pos="0">
                  <a:schemeClr val="bg2">
                    <a:gamma/>
                    <a:shade val="46275"/>
                    <a:invGamma/>
                  </a:schemeClr>
                </a:gs>
                <a:gs pos="100000">
                  <a:schemeClr val="bg2"/>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2324" name="Text Box 51"/>
            <p:cNvSpPr txBox="1">
              <a:spLocks noChangeArrowheads="1"/>
            </p:cNvSpPr>
            <p:nvPr/>
          </p:nvSpPr>
          <p:spPr bwMode="auto">
            <a:xfrm>
              <a:off x="3328"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82325" name="Line 52"/>
            <p:cNvSpPr>
              <a:spLocks noChangeShapeType="1"/>
            </p:cNvSpPr>
            <p:nvPr/>
          </p:nvSpPr>
          <p:spPr bwMode="auto">
            <a:xfrm>
              <a:off x="1563" y="768"/>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26" name="Text Box 53"/>
            <p:cNvSpPr txBox="1">
              <a:spLocks noChangeArrowheads="1"/>
            </p:cNvSpPr>
            <p:nvPr/>
          </p:nvSpPr>
          <p:spPr bwMode="auto">
            <a:xfrm>
              <a:off x="1454" y="489"/>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82327" name="Line 54"/>
            <p:cNvSpPr>
              <a:spLocks noChangeShapeType="1"/>
            </p:cNvSpPr>
            <p:nvPr/>
          </p:nvSpPr>
          <p:spPr bwMode="auto">
            <a:xfrm>
              <a:off x="1179" y="1296"/>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28" name="Text Box 55"/>
            <p:cNvSpPr txBox="1">
              <a:spLocks noChangeArrowheads="1"/>
            </p:cNvSpPr>
            <p:nvPr/>
          </p:nvSpPr>
          <p:spPr bwMode="auto">
            <a:xfrm>
              <a:off x="1072" y="2688"/>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23</a:t>
              </a:r>
              <a:endParaRPr lang="en-US" altLang="zh-CN" sz="2400">
                <a:latin typeface="Times New Roman" panose="02020603050405020304" pitchFamily="18" charset="0"/>
              </a:endParaRPr>
            </a:p>
          </p:txBody>
        </p:sp>
        <p:sp>
          <p:nvSpPr>
            <p:cNvPr id="182329" name="Text Box 56"/>
            <p:cNvSpPr txBox="1">
              <a:spLocks noChangeArrowheads="1"/>
            </p:cNvSpPr>
            <p:nvPr/>
          </p:nvSpPr>
          <p:spPr bwMode="auto">
            <a:xfrm>
              <a:off x="864" y="2112"/>
              <a:ext cx="3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FFCC"/>
                  </a:solidFill>
                  <a:latin typeface="Arial Narrow" panose="020B0606020202030204" pitchFamily="34" charset="0"/>
                </a:rPr>
                <a:t>17</a:t>
              </a:r>
              <a:endParaRPr lang="en-US" altLang="zh-CN" sz="2400">
                <a:latin typeface="Times New Roman" panose="02020603050405020304" pitchFamily="18" charset="0"/>
              </a:endParaRPr>
            </a:p>
          </p:txBody>
        </p:sp>
        <p:sp>
          <p:nvSpPr>
            <p:cNvPr id="182330" name="Text Box 57"/>
            <p:cNvSpPr txBox="1">
              <a:spLocks noChangeArrowheads="1"/>
            </p:cNvSpPr>
            <p:nvPr/>
          </p:nvSpPr>
          <p:spPr bwMode="auto">
            <a:xfrm>
              <a:off x="3312" y="1008"/>
              <a:ext cx="19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j</a:t>
              </a:r>
              <a:endParaRPr lang="en-US" altLang="zh-CN" sz="2400">
                <a:latin typeface="Times New Roman" panose="02020603050405020304" pitchFamily="18" charset="0"/>
              </a:endParaRPr>
            </a:p>
          </p:txBody>
        </p:sp>
        <p:sp>
          <p:nvSpPr>
            <p:cNvPr id="182331" name="Line 58"/>
            <p:cNvSpPr>
              <a:spLocks noChangeShapeType="1"/>
            </p:cNvSpPr>
            <p:nvPr/>
          </p:nvSpPr>
          <p:spPr bwMode="auto">
            <a:xfrm>
              <a:off x="3867" y="759"/>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32" name="Text Box 59"/>
            <p:cNvSpPr txBox="1">
              <a:spLocks noChangeArrowheads="1"/>
            </p:cNvSpPr>
            <p:nvPr/>
          </p:nvSpPr>
          <p:spPr bwMode="auto">
            <a:xfrm>
              <a:off x="3758" y="480"/>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i</a:t>
              </a:r>
              <a:endParaRPr lang="en-US" altLang="zh-CN" sz="2400">
                <a:latin typeface="Times New Roman" panose="02020603050405020304" pitchFamily="18" charset="0"/>
              </a:endParaRPr>
            </a:p>
          </p:txBody>
        </p:sp>
        <p:sp>
          <p:nvSpPr>
            <p:cNvPr id="182333" name="Line 60"/>
            <p:cNvSpPr>
              <a:spLocks noChangeShapeType="1"/>
            </p:cNvSpPr>
            <p:nvPr/>
          </p:nvSpPr>
          <p:spPr bwMode="auto">
            <a:xfrm>
              <a:off x="3483" y="1287"/>
              <a:ext cx="117" cy="28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3" name="Rectangle 2"/>
          <p:cNvSpPr txBox="1">
            <a:spLocks noChangeArrowheads="1"/>
          </p:cNvSpPr>
          <p:nvPr/>
        </p:nvSpPr>
        <p:spPr>
          <a:xfrm>
            <a:off x="6753352" y="19025"/>
            <a:ext cx="5391320" cy="2401863"/>
          </a:xfrm>
          <a:prstGeom prst="rect">
            <a:avLst/>
          </a:prstGeom>
          <a:solidFill>
            <a:schemeClr val="bg1"/>
          </a:solidFill>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template &lt;class </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 class </a:t>
            </a:r>
            <a:r>
              <a:rPr lang="en-US" altLang="zh-CN" sz="1400" b="0" dirty="0">
                <a:latin typeface="Times New Roman" panose="02020603050405020304" pitchFamily="18" charset="0"/>
                <a:ea typeface="隶书" panose="02010509060101010101" pitchFamily="49" charset="-122"/>
              </a:rPr>
              <a:t>E</a:t>
            </a:r>
            <a:r>
              <a:rPr lang="en-US" altLang="zh-CN" sz="1400" dirty="0">
                <a:latin typeface="Times New Roman" panose="02020603050405020304" pitchFamily="18" charset="0"/>
                <a:ea typeface="隶书" panose="02010509060101010101" pitchFamily="49" charset="-122"/>
              </a:rPr>
              <a:t>&gt;</a:t>
            </a:r>
          </a:p>
          <a:p>
            <a:pPr>
              <a:lnSpc>
                <a:spcPct val="80000"/>
              </a:lnSpc>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void </a:t>
            </a:r>
            <a:r>
              <a:rPr lang="en-US" altLang="zh-CN" sz="1400" b="0" dirty="0" err="1">
                <a:latin typeface="Times New Roman" panose="02020603050405020304" pitchFamily="18" charset="0"/>
                <a:ea typeface="隶书" panose="02010509060101010101" pitchFamily="49" charset="-122"/>
              </a:rPr>
              <a:t>MinHeap</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a:t>
            </a:r>
            <a:r>
              <a:rPr lang="en-US" altLang="zh-CN" sz="1400" b="0" dirty="0" err="1">
                <a:latin typeface="Times New Roman" panose="02020603050405020304" pitchFamily="18" charset="0"/>
                <a:ea typeface="隶书" panose="02010509060101010101" pitchFamily="49" charset="-122"/>
              </a:rPr>
              <a:t>siftUp</a:t>
            </a:r>
            <a:r>
              <a:rPr lang="en-US" altLang="zh-CN" sz="1400" b="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start)</a:t>
            </a:r>
            <a:r>
              <a:rPr lang="en-US" altLang="zh-CN" sz="1400"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err="1">
                <a:latin typeface="Times New Roman" panose="02020603050405020304" pitchFamily="18" charset="0"/>
                <a:ea typeface="隶书" panose="02010509060101010101" pitchFamily="49" charset="-122"/>
              </a:rPr>
              <a:t>int</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j = start</a:t>
            </a: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 (j</a:t>
            </a:r>
            <a:r>
              <a:rPr lang="en-US" altLang="zh-CN" sz="1400" b="0" dirty="0">
                <a:latin typeface="楷体_GB2312" pitchFamily="49" charset="-122"/>
              </a:rPr>
              <a:t>-</a:t>
            </a:r>
            <a:r>
              <a:rPr lang="en-US" altLang="zh-CN" sz="1400" b="0" dirty="0">
                <a:latin typeface="Times New Roman" panose="02020603050405020304" pitchFamily="18" charset="0"/>
                <a:ea typeface="隶书" panose="02010509060101010101" pitchFamily="49" charset="-122"/>
              </a:rPr>
              <a:t>1)/2</a:t>
            </a: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E temp = heap[j]</a:t>
            </a:r>
            <a:r>
              <a:rPr lang="en-US" altLang="zh-CN" sz="1400" dirty="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while </a:t>
            </a:r>
            <a:r>
              <a:rPr lang="en-US" altLang="zh-CN" sz="1400" b="0" dirty="0">
                <a:latin typeface="Times New Roman" panose="02020603050405020304" pitchFamily="18" charset="0"/>
                <a:ea typeface="隶书" panose="02010509060101010101" pitchFamily="49" charset="-122"/>
              </a:rPr>
              <a:t>(j &gt; 0)</a:t>
            </a:r>
            <a:r>
              <a:rPr lang="en-US" altLang="zh-CN" sz="1400" dirty="0">
                <a:latin typeface="Times New Roman" panose="02020603050405020304" pitchFamily="18" charset="0"/>
                <a:ea typeface="隶书" panose="02010509060101010101" pitchFamily="49" charset="-122"/>
              </a:rPr>
              <a:t>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沿父结点路径向上直达根</a:t>
            </a:r>
          </a:p>
          <a:p>
            <a:pPr>
              <a:lnSpc>
                <a:spcPct val="80000"/>
              </a:lnSpc>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	if </a:t>
            </a:r>
            <a:r>
              <a:rPr lang="en-US" altLang="zh-CN" sz="1400" b="0" dirty="0">
                <a:latin typeface="Times New Roman" panose="02020603050405020304" pitchFamily="18" charset="0"/>
                <a:ea typeface="隶书" panose="02010509060101010101" pitchFamily="49" charset="-122"/>
              </a:rPr>
              <a:t>(heap[</a:t>
            </a:r>
            <a:r>
              <a:rPr lang="en-US" altLang="zh-CN" sz="1400" b="0" dirty="0" err="1">
                <a:latin typeface="Times New Roman" panose="02020603050405020304" pitchFamily="18" charset="0"/>
                <a:ea typeface="隶书" panose="02010509060101010101" pitchFamily="49" charset="-122"/>
              </a:rPr>
              <a:t>i</a:t>
            </a:r>
            <a:r>
              <a:rPr lang="en-US" altLang="zh-CN" sz="1400" b="0" dirty="0">
                <a:latin typeface="Times New Roman" panose="02020603050405020304" pitchFamily="18" charset="0"/>
                <a:ea typeface="隶书" panose="02010509060101010101" pitchFamily="49" charset="-122"/>
              </a:rPr>
              <a:t>] &lt;= temp)</a:t>
            </a:r>
            <a:r>
              <a:rPr lang="en-US" altLang="zh-CN" sz="1400" dirty="0">
                <a:latin typeface="Times New Roman" panose="02020603050405020304" pitchFamily="18" charset="0"/>
                <a:ea typeface="隶书" panose="02010509060101010101" pitchFamily="49" charset="-122"/>
              </a:rPr>
              <a:t> break;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父结点值小</a:t>
            </a:r>
            <a:r>
              <a:rPr lang="en-US" altLang="zh-CN" sz="1400" dirty="0">
                <a:solidFill>
                  <a:schemeClr val="tx2"/>
                </a:solidFill>
                <a:latin typeface="Times New Roman" panose="02020603050405020304" pitchFamily="18" charset="0"/>
                <a:ea typeface="隶书" panose="02010509060101010101" pitchFamily="49" charset="-122"/>
              </a:rPr>
              <a:t>, </a:t>
            </a:r>
            <a:r>
              <a:rPr lang="zh-CN" altLang="en-US" sz="1400" dirty="0">
                <a:solidFill>
                  <a:schemeClr val="tx2"/>
                </a:solidFill>
                <a:latin typeface="Times New Roman" panose="02020603050405020304" pitchFamily="18" charset="0"/>
                <a:ea typeface="隶书" panose="02010509060101010101" pitchFamily="49" charset="-122"/>
              </a:rPr>
              <a:t>不调整</a:t>
            </a:r>
          </a:p>
          <a:p>
            <a:pPr>
              <a:lnSpc>
                <a:spcPct val="80000"/>
              </a:lnSpc>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	</a:t>
            </a:r>
            <a:r>
              <a:rPr lang="nb-NO" altLang="zh-CN" sz="1400" dirty="0">
                <a:latin typeface="Times New Roman" panose="02020603050405020304" pitchFamily="18" charset="0"/>
                <a:ea typeface="隶书" panose="02010509060101010101" pitchFamily="49" charset="-122"/>
              </a:rPr>
              <a:t>else {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dirty="0">
                <a:solidFill>
                  <a:schemeClr val="tx2"/>
                </a:solidFill>
                <a:latin typeface="Times New Roman" panose="02020603050405020304" pitchFamily="18" charset="0"/>
                <a:ea typeface="隶书" panose="02010509060101010101" pitchFamily="49" charset="-122"/>
              </a:rPr>
              <a:t>父结点结点值大</a:t>
            </a:r>
            <a:r>
              <a:rPr lang="en-US" altLang="zh-CN" sz="1400" dirty="0">
                <a:solidFill>
                  <a:schemeClr val="tx2"/>
                </a:solidFill>
                <a:latin typeface="Times New Roman" panose="02020603050405020304" pitchFamily="18" charset="0"/>
                <a:ea typeface="隶书" panose="02010509060101010101" pitchFamily="49" charset="-122"/>
              </a:rPr>
              <a:t>, </a:t>
            </a:r>
            <a:r>
              <a:rPr lang="zh-CN" altLang="en-US" sz="1400" dirty="0">
                <a:solidFill>
                  <a:schemeClr val="tx2"/>
                </a:solidFill>
                <a:latin typeface="Times New Roman" panose="02020603050405020304" pitchFamily="18" charset="0"/>
                <a:ea typeface="隶书" panose="02010509060101010101" pitchFamily="49" charset="-122"/>
              </a:rPr>
              <a:t>调整</a:t>
            </a:r>
          </a:p>
          <a:p>
            <a:pPr>
              <a:lnSpc>
                <a:spcPct val="80000"/>
              </a:lnSpc>
              <a:buFont typeface="Wingdings" panose="05000000000000000000" pitchFamily="2" charset="2"/>
              <a:buNone/>
              <a:defRPr/>
            </a:pPr>
            <a:r>
              <a:rPr lang="nb-NO" altLang="zh-CN" sz="1400" dirty="0">
                <a:latin typeface="Times New Roman" panose="02020603050405020304" pitchFamily="18" charset="0"/>
                <a:ea typeface="隶书" panose="02010509060101010101" pitchFamily="49" charset="-122"/>
              </a:rPr>
              <a:t>			</a:t>
            </a:r>
            <a:r>
              <a:rPr lang="nb-NO" altLang="zh-CN" sz="1400" b="0" dirty="0">
                <a:latin typeface="Times New Roman" panose="02020603050405020304" pitchFamily="18" charset="0"/>
                <a:ea typeface="隶书" panose="02010509060101010101" pitchFamily="49" charset="-122"/>
              </a:rPr>
              <a:t>heap[j] = heap[i]</a:t>
            </a:r>
            <a:r>
              <a:rPr lang="nb-NO" altLang="zh-CN" sz="1400" dirty="0">
                <a:latin typeface="Times New Roman" panose="02020603050405020304" pitchFamily="18" charset="0"/>
                <a:ea typeface="隶书" panose="02010509060101010101" pitchFamily="49" charset="-122"/>
              </a:rPr>
              <a:t>;  </a:t>
            </a:r>
            <a:r>
              <a:rPr lang="nb-NO" altLang="zh-CN" sz="1400" b="0" dirty="0">
                <a:latin typeface="Times New Roman" panose="02020603050405020304" pitchFamily="18" charset="0"/>
                <a:ea typeface="隶书" panose="02010509060101010101" pitchFamily="49" charset="-122"/>
              </a:rPr>
              <a:t>j = i</a:t>
            </a:r>
            <a:r>
              <a:rPr lang="nb-NO" altLang="zh-CN" sz="1400" dirty="0">
                <a:latin typeface="Times New Roman" panose="02020603050405020304" pitchFamily="18" charset="0"/>
                <a:ea typeface="隶书" panose="02010509060101010101" pitchFamily="49" charset="-122"/>
              </a:rPr>
              <a:t>;  </a:t>
            </a:r>
            <a:r>
              <a:rPr lang="nb-NO" altLang="zh-CN" sz="1400" b="0" dirty="0">
                <a:latin typeface="Times New Roman" panose="02020603050405020304" pitchFamily="18" charset="0"/>
                <a:ea typeface="隶书" panose="02010509060101010101" pitchFamily="49" charset="-122"/>
              </a:rPr>
              <a:t>i = (i</a:t>
            </a:r>
            <a:r>
              <a:rPr lang="nb-NO" altLang="zh-CN" sz="1400" b="0" dirty="0">
                <a:latin typeface="楷体_GB2312" pitchFamily="49" charset="-122"/>
              </a:rPr>
              <a:t>-</a:t>
            </a:r>
            <a:r>
              <a:rPr lang="nb-NO" altLang="zh-CN" sz="1400" b="0" dirty="0">
                <a:latin typeface="Times New Roman" panose="02020603050405020304" pitchFamily="18" charset="0"/>
                <a:ea typeface="隶书" panose="02010509060101010101" pitchFamily="49" charset="-122"/>
              </a:rPr>
              <a:t>1)/2</a:t>
            </a:r>
            <a:r>
              <a:rPr lang="nb-NO" altLang="zh-CN" sz="1400"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nb-NO" altLang="zh-CN" sz="1400"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nb-NO" altLang="zh-CN"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	</a:t>
            </a:r>
          </a:p>
          <a:p>
            <a:pPr>
              <a:lnSpc>
                <a:spcPct val="80000"/>
              </a:lnSpc>
              <a:buClr>
                <a:schemeClr val="bg2"/>
              </a:buClr>
              <a:buSzPct val="75000"/>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	heap[j] = temp;		</a:t>
            </a:r>
            <a:r>
              <a:rPr lang="en-US" altLang="zh-CN" sz="1400" b="0" dirty="0">
                <a:solidFill>
                  <a:schemeClr val="tx2"/>
                </a:solidFill>
                <a:latin typeface="Times New Roman" panose="02020603050405020304" pitchFamily="18" charset="0"/>
                <a:ea typeface="隶书" panose="02010509060101010101" pitchFamily="49" charset="-122"/>
              </a:rPr>
              <a:t>//</a:t>
            </a:r>
            <a:r>
              <a:rPr lang="zh-CN" altLang="en-US" sz="1400" b="0" dirty="0">
                <a:solidFill>
                  <a:schemeClr val="tx2"/>
                </a:solidFill>
                <a:latin typeface="Times New Roman" panose="02020603050405020304" pitchFamily="18" charset="0"/>
                <a:ea typeface="隶书" panose="02010509060101010101" pitchFamily="49" charset="-122"/>
              </a:rPr>
              <a:t>回送</a:t>
            </a:r>
          </a:p>
          <a:p>
            <a:pPr>
              <a:lnSpc>
                <a:spcPct val="80000"/>
              </a:lnSpc>
              <a:buClr>
                <a:schemeClr val="bg2"/>
              </a:buClr>
              <a:buSzPct val="75000"/>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a:t>
            </a:r>
            <a:endParaRPr lang="en-US" altLang="zh-CN" sz="1400" dirty="0">
              <a:latin typeface="Times New Roman" panose="02020603050405020304" pitchFamily="18" charset="0"/>
              <a:ea typeface="隶书" panose="02010509060101010101" pitchFamily="49" charset="-122"/>
            </a:endParaRPr>
          </a:p>
        </p:txBody>
      </p:sp>
      <p:sp>
        <p:nvSpPr>
          <p:cNvPr id="64" name="文本框 63"/>
          <p:cNvSpPr txBox="1"/>
          <p:nvPr/>
        </p:nvSpPr>
        <p:spPr>
          <a:xfrm>
            <a:off x="4628529" y="2852936"/>
            <a:ext cx="311304" cy="369332"/>
          </a:xfrm>
          <a:prstGeom prst="rect">
            <a:avLst/>
          </a:prstGeom>
          <a:noFill/>
        </p:spPr>
        <p:txBody>
          <a:bodyPr wrap="none" rtlCol="0">
            <a:spAutoFit/>
          </a:bodyPr>
          <a:lstStyle/>
          <a:p>
            <a:r>
              <a:rPr lang="en-US" altLang="zh-CN" sz="1800" b="0" dirty="0" smtClean="0"/>
              <a:t>0</a:t>
            </a:r>
            <a:endParaRPr lang="zh-CN" altLang="en-US" sz="1800" b="0" dirty="0" smtClean="0"/>
          </a:p>
        </p:txBody>
      </p:sp>
      <p:sp>
        <p:nvSpPr>
          <p:cNvPr id="65" name="文本框 64"/>
          <p:cNvSpPr txBox="1"/>
          <p:nvPr/>
        </p:nvSpPr>
        <p:spPr>
          <a:xfrm>
            <a:off x="3975170" y="3684648"/>
            <a:ext cx="311304" cy="369332"/>
          </a:xfrm>
          <a:prstGeom prst="rect">
            <a:avLst/>
          </a:prstGeom>
          <a:noFill/>
        </p:spPr>
        <p:txBody>
          <a:bodyPr wrap="none" rtlCol="0">
            <a:spAutoFit/>
          </a:bodyPr>
          <a:lstStyle/>
          <a:p>
            <a:r>
              <a:rPr lang="en-US" altLang="zh-CN" sz="1800" b="0" dirty="0" smtClean="0"/>
              <a:t>1</a:t>
            </a:r>
            <a:endParaRPr lang="zh-CN" altLang="en-US" sz="1800" b="0" dirty="0" smtClean="0"/>
          </a:p>
        </p:txBody>
      </p:sp>
      <p:sp>
        <p:nvSpPr>
          <p:cNvPr id="66" name="文本框 65"/>
          <p:cNvSpPr txBox="1"/>
          <p:nvPr/>
        </p:nvSpPr>
        <p:spPr>
          <a:xfrm>
            <a:off x="5243019" y="3672621"/>
            <a:ext cx="311304" cy="369332"/>
          </a:xfrm>
          <a:prstGeom prst="rect">
            <a:avLst/>
          </a:prstGeom>
          <a:noFill/>
        </p:spPr>
        <p:txBody>
          <a:bodyPr wrap="none" rtlCol="0">
            <a:spAutoFit/>
          </a:bodyPr>
          <a:lstStyle/>
          <a:p>
            <a:r>
              <a:rPr lang="en-US" altLang="zh-CN" sz="1800" b="0" dirty="0" smtClean="0"/>
              <a:t>2</a:t>
            </a:r>
            <a:endParaRPr lang="zh-CN" altLang="en-US" sz="1800" b="0" dirty="0" smtClean="0"/>
          </a:p>
        </p:txBody>
      </p:sp>
      <p:sp>
        <p:nvSpPr>
          <p:cNvPr id="67" name="文本框 66"/>
          <p:cNvSpPr txBox="1"/>
          <p:nvPr/>
        </p:nvSpPr>
        <p:spPr>
          <a:xfrm>
            <a:off x="3485909" y="4586033"/>
            <a:ext cx="311304" cy="369332"/>
          </a:xfrm>
          <a:prstGeom prst="rect">
            <a:avLst/>
          </a:prstGeom>
          <a:noFill/>
        </p:spPr>
        <p:txBody>
          <a:bodyPr wrap="none" rtlCol="0">
            <a:spAutoFit/>
          </a:bodyPr>
          <a:lstStyle/>
          <a:p>
            <a:r>
              <a:rPr lang="en-US" altLang="zh-CN" sz="1800" b="0" dirty="0" smtClean="0"/>
              <a:t>3</a:t>
            </a:r>
            <a:endParaRPr lang="zh-CN" altLang="en-US" sz="1800" b="0" dirty="0" smtClean="0"/>
          </a:p>
        </p:txBody>
      </p:sp>
      <p:sp>
        <p:nvSpPr>
          <p:cNvPr id="68" name="文本框 67"/>
          <p:cNvSpPr txBox="1"/>
          <p:nvPr/>
        </p:nvSpPr>
        <p:spPr>
          <a:xfrm>
            <a:off x="4264888" y="4599394"/>
            <a:ext cx="311304" cy="369332"/>
          </a:xfrm>
          <a:prstGeom prst="rect">
            <a:avLst/>
          </a:prstGeom>
          <a:noFill/>
        </p:spPr>
        <p:txBody>
          <a:bodyPr wrap="none" rtlCol="0">
            <a:spAutoFit/>
          </a:bodyPr>
          <a:lstStyle/>
          <a:p>
            <a:r>
              <a:rPr lang="en-US" altLang="zh-CN" sz="1800" b="0" dirty="0" smtClean="0"/>
              <a:t>4</a:t>
            </a:r>
            <a:endParaRPr lang="zh-CN" altLang="en-US" sz="1800" b="0" dirty="0" smtClean="0"/>
          </a:p>
        </p:txBody>
      </p:sp>
      <p:sp>
        <p:nvSpPr>
          <p:cNvPr id="69" name="文本框 68"/>
          <p:cNvSpPr txBox="1"/>
          <p:nvPr/>
        </p:nvSpPr>
        <p:spPr>
          <a:xfrm>
            <a:off x="4899888" y="4599394"/>
            <a:ext cx="311304" cy="369332"/>
          </a:xfrm>
          <a:prstGeom prst="rect">
            <a:avLst/>
          </a:prstGeom>
          <a:noFill/>
        </p:spPr>
        <p:txBody>
          <a:bodyPr wrap="none" rtlCol="0">
            <a:spAutoFit/>
          </a:bodyPr>
          <a:lstStyle/>
          <a:p>
            <a:r>
              <a:rPr lang="en-US" altLang="zh-CN" sz="1800" b="0" dirty="0" smtClean="0"/>
              <a:t>5</a:t>
            </a:r>
            <a:endParaRPr lang="zh-CN" altLang="en-US" sz="1800" b="0" dirty="0" smtClean="0"/>
          </a:p>
        </p:txBody>
      </p:sp>
      <p:sp>
        <p:nvSpPr>
          <p:cNvPr id="70" name="文本框 69"/>
          <p:cNvSpPr txBox="1"/>
          <p:nvPr/>
        </p:nvSpPr>
        <p:spPr>
          <a:xfrm>
            <a:off x="5712688" y="4599394"/>
            <a:ext cx="311304" cy="369332"/>
          </a:xfrm>
          <a:prstGeom prst="rect">
            <a:avLst/>
          </a:prstGeom>
          <a:noFill/>
        </p:spPr>
        <p:txBody>
          <a:bodyPr wrap="none" rtlCol="0">
            <a:spAutoFit/>
          </a:bodyPr>
          <a:lstStyle/>
          <a:p>
            <a:r>
              <a:rPr lang="en-US" altLang="zh-CN" sz="1800" b="0" dirty="0" smtClean="0"/>
              <a:t>6</a:t>
            </a:r>
            <a:endParaRPr lang="zh-CN" altLang="en-US" sz="1800" b="0" dirty="0" smtClean="0"/>
          </a:p>
        </p:txBody>
      </p:sp>
      <p:sp>
        <p:nvSpPr>
          <p:cNvPr id="71" name="文本框 70"/>
          <p:cNvSpPr txBox="1"/>
          <p:nvPr/>
        </p:nvSpPr>
        <p:spPr>
          <a:xfrm>
            <a:off x="2899935" y="5518629"/>
            <a:ext cx="311304" cy="369332"/>
          </a:xfrm>
          <a:prstGeom prst="rect">
            <a:avLst/>
          </a:prstGeom>
          <a:noFill/>
        </p:spPr>
        <p:txBody>
          <a:bodyPr wrap="none" rtlCol="0">
            <a:spAutoFit/>
          </a:bodyPr>
          <a:lstStyle/>
          <a:p>
            <a:r>
              <a:rPr lang="en-US" altLang="zh-CN" sz="1800" b="0" dirty="0" smtClean="0"/>
              <a:t>7</a:t>
            </a:r>
            <a:endParaRPr lang="zh-CN" altLang="en-US" sz="1800" b="0" dirty="0" smtClean="0"/>
          </a:p>
        </p:txBody>
      </p:sp>
      <p:sp>
        <p:nvSpPr>
          <p:cNvPr id="72" name="文本框 71"/>
          <p:cNvSpPr txBox="1"/>
          <p:nvPr/>
        </p:nvSpPr>
        <p:spPr>
          <a:xfrm>
            <a:off x="8300937" y="2852936"/>
            <a:ext cx="311304" cy="369332"/>
          </a:xfrm>
          <a:prstGeom prst="rect">
            <a:avLst/>
          </a:prstGeom>
          <a:noFill/>
        </p:spPr>
        <p:txBody>
          <a:bodyPr wrap="none" rtlCol="0">
            <a:spAutoFit/>
          </a:bodyPr>
          <a:lstStyle/>
          <a:p>
            <a:r>
              <a:rPr lang="en-US" altLang="zh-CN" sz="1800" b="0" dirty="0" smtClean="0"/>
              <a:t>0</a:t>
            </a:r>
            <a:endParaRPr lang="zh-CN" altLang="en-US" sz="1800" b="0" dirty="0" smtClean="0"/>
          </a:p>
        </p:txBody>
      </p:sp>
      <p:sp>
        <p:nvSpPr>
          <p:cNvPr id="73" name="文本框 72"/>
          <p:cNvSpPr txBox="1"/>
          <p:nvPr/>
        </p:nvSpPr>
        <p:spPr>
          <a:xfrm>
            <a:off x="7647578" y="3684648"/>
            <a:ext cx="311304" cy="369332"/>
          </a:xfrm>
          <a:prstGeom prst="rect">
            <a:avLst/>
          </a:prstGeom>
          <a:noFill/>
        </p:spPr>
        <p:txBody>
          <a:bodyPr wrap="none" rtlCol="0">
            <a:spAutoFit/>
          </a:bodyPr>
          <a:lstStyle/>
          <a:p>
            <a:r>
              <a:rPr lang="en-US" altLang="zh-CN" sz="1800" b="0" dirty="0" smtClean="0"/>
              <a:t>1</a:t>
            </a:r>
            <a:endParaRPr lang="zh-CN" altLang="en-US" sz="1800" b="0" dirty="0" smtClean="0"/>
          </a:p>
        </p:txBody>
      </p:sp>
      <p:sp>
        <p:nvSpPr>
          <p:cNvPr id="74" name="文本框 73"/>
          <p:cNvSpPr txBox="1"/>
          <p:nvPr/>
        </p:nvSpPr>
        <p:spPr>
          <a:xfrm>
            <a:off x="8915427" y="3672621"/>
            <a:ext cx="311304" cy="369332"/>
          </a:xfrm>
          <a:prstGeom prst="rect">
            <a:avLst/>
          </a:prstGeom>
          <a:noFill/>
        </p:spPr>
        <p:txBody>
          <a:bodyPr wrap="none" rtlCol="0">
            <a:spAutoFit/>
          </a:bodyPr>
          <a:lstStyle/>
          <a:p>
            <a:r>
              <a:rPr lang="en-US" altLang="zh-CN" sz="1800" b="0" dirty="0" smtClean="0"/>
              <a:t>2</a:t>
            </a:r>
            <a:endParaRPr lang="zh-CN" altLang="en-US" sz="1800" b="0" dirty="0" smtClean="0"/>
          </a:p>
        </p:txBody>
      </p:sp>
      <p:sp>
        <p:nvSpPr>
          <p:cNvPr id="75" name="文本框 74"/>
          <p:cNvSpPr txBox="1"/>
          <p:nvPr/>
        </p:nvSpPr>
        <p:spPr>
          <a:xfrm>
            <a:off x="7158317" y="4586033"/>
            <a:ext cx="311304" cy="369332"/>
          </a:xfrm>
          <a:prstGeom prst="rect">
            <a:avLst/>
          </a:prstGeom>
          <a:noFill/>
        </p:spPr>
        <p:txBody>
          <a:bodyPr wrap="none" rtlCol="0">
            <a:spAutoFit/>
          </a:bodyPr>
          <a:lstStyle/>
          <a:p>
            <a:r>
              <a:rPr lang="en-US" altLang="zh-CN" sz="1800" b="0" dirty="0" smtClean="0"/>
              <a:t>3</a:t>
            </a:r>
            <a:endParaRPr lang="zh-CN" altLang="en-US" sz="1800" b="0" dirty="0" smtClean="0"/>
          </a:p>
        </p:txBody>
      </p:sp>
      <p:sp>
        <p:nvSpPr>
          <p:cNvPr id="76" name="文本框 75"/>
          <p:cNvSpPr txBox="1"/>
          <p:nvPr/>
        </p:nvSpPr>
        <p:spPr>
          <a:xfrm>
            <a:off x="7937296" y="4599394"/>
            <a:ext cx="311304" cy="369332"/>
          </a:xfrm>
          <a:prstGeom prst="rect">
            <a:avLst/>
          </a:prstGeom>
          <a:noFill/>
        </p:spPr>
        <p:txBody>
          <a:bodyPr wrap="none" rtlCol="0">
            <a:spAutoFit/>
          </a:bodyPr>
          <a:lstStyle/>
          <a:p>
            <a:r>
              <a:rPr lang="en-US" altLang="zh-CN" sz="1800" b="0" dirty="0" smtClean="0"/>
              <a:t>4</a:t>
            </a:r>
            <a:endParaRPr lang="zh-CN" altLang="en-US" sz="1800" b="0" dirty="0" smtClean="0"/>
          </a:p>
        </p:txBody>
      </p:sp>
      <p:sp>
        <p:nvSpPr>
          <p:cNvPr id="77" name="文本框 76"/>
          <p:cNvSpPr txBox="1"/>
          <p:nvPr/>
        </p:nvSpPr>
        <p:spPr>
          <a:xfrm>
            <a:off x="8572296" y="4599394"/>
            <a:ext cx="311304" cy="369332"/>
          </a:xfrm>
          <a:prstGeom prst="rect">
            <a:avLst/>
          </a:prstGeom>
          <a:noFill/>
        </p:spPr>
        <p:txBody>
          <a:bodyPr wrap="none" rtlCol="0">
            <a:spAutoFit/>
          </a:bodyPr>
          <a:lstStyle/>
          <a:p>
            <a:r>
              <a:rPr lang="en-US" altLang="zh-CN" sz="1800" b="0" dirty="0" smtClean="0"/>
              <a:t>5</a:t>
            </a:r>
            <a:endParaRPr lang="zh-CN" altLang="en-US" sz="1800" b="0" dirty="0" smtClean="0"/>
          </a:p>
        </p:txBody>
      </p:sp>
      <p:sp>
        <p:nvSpPr>
          <p:cNvPr id="78" name="文本框 77"/>
          <p:cNvSpPr txBox="1"/>
          <p:nvPr/>
        </p:nvSpPr>
        <p:spPr>
          <a:xfrm>
            <a:off x="9385096" y="4599394"/>
            <a:ext cx="311304" cy="369332"/>
          </a:xfrm>
          <a:prstGeom prst="rect">
            <a:avLst/>
          </a:prstGeom>
          <a:noFill/>
        </p:spPr>
        <p:txBody>
          <a:bodyPr wrap="none" rtlCol="0">
            <a:spAutoFit/>
          </a:bodyPr>
          <a:lstStyle/>
          <a:p>
            <a:r>
              <a:rPr lang="en-US" altLang="zh-CN" sz="1800" b="0" dirty="0" smtClean="0"/>
              <a:t>6</a:t>
            </a:r>
            <a:endParaRPr lang="zh-CN" altLang="en-US" sz="1800" b="0" dirty="0" smtClean="0"/>
          </a:p>
        </p:txBody>
      </p:sp>
      <p:sp>
        <p:nvSpPr>
          <p:cNvPr id="79" name="文本框 78"/>
          <p:cNvSpPr txBox="1"/>
          <p:nvPr/>
        </p:nvSpPr>
        <p:spPr>
          <a:xfrm>
            <a:off x="6572343" y="5518629"/>
            <a:ext cx="311304" cy="369332"/>
          </a:xfrm>
          <a:prstGeom prst="rect">
            <a:avLst/>
          </a:prstGeom>
          <a:noFill/>
        </p:spPr>
        <p:txBody>
          <a:bodyPr wrap="none" rtlCol="0">
            <a:spAutoFit/>
          </a:bodyPr>
          <a:lstStyle/>
          <a:p>
            <a:r>
              <a:rPr lang="en-US" altLang="zh-CN" sz="1800" b="0" dirty="0" smtClean="0"/>
              <a:t>7</a:t>
            </a:r>
            <a:endParaRPr lang="zh-CN" altLang="en-US" sz="1800" b="0" dirty="0" smtClean="0"/>
          </a:p>
        </p:txBody>
      </p:sp>
      <p:sp>
        <p:nvSpPr>
          <p:cNvPr id="80" name="文本框 79"/>
          <p:cNvSpPr txBox="1"/>
          <p:nvPr/>
        </p:nvSpPr>
        <p:spPr>
          <a:xfrm>
            <a:off x="7440880" y="5517232"/>
            <a:ext cx="311304" cy="369332"/>
          </a:xfrm>
          <a:prstGeom prst="rect">
            <a:avLst/>
          </a:prstGeom>
          <a:noFill/>
        </p:spPr>
        <p:txBody>
          <a:bodyPr wrap="none" rtlCol="0">
            <a:spAutoFit/>
          </a:bodyPr>
          <a:lstStyle/>
          <a:p>
            <a:r>
              <a:rPr lang="en-US" altLang="zh-CN" sz="1800" b="0" dirty="0" smtClean="0"/>
              <a:t>8</a:t>
            </a:r>
            <a:endParaRPr lang="zh-CN" altLang="en-US" sz="1800" b="0" dirty="0" smtClean="0"/>
          </a:p>
        </p:txBody>
      </p:sp>
      <p:sp>
        <p:nvSpPr>
          <p:cNvPr id="81" name="文本框 80"/>
          <p:cNvSpPr txBox="1"/>
          <p:nvPr/>
        </p:nvSpPr>
        <p:spPr>
          <a:xfrm>
            <a:off x="3840480" y="5507940"/>
            <a:ext cx="311304" cy="369332"/>
          </a:xfrm>
          <a:prstGeom prst="rect">
            <a:avLst/>
          </a:prstGeom>
          <a:noFill/>
        </p:spPr>
        <p:txBody>
          <a:bodyPr wrap="none" rtlCol="0">
            <a:spAutoFit/>
          </a:bodyPr>
          <a:lstStyle/>
          <a:p>
            <a:r>
              <a:rPr lang="en-US" altLang="zh-CN" sz="1800" b="0" dirty="0" smtClean="0"/>
              <a:t>8</a:t>
            </a:r>
            <a:endParaRPr lang="zh-CN" altLang="en-US" sz="1800" b="0" dirty="0" smtClean="0"/>
          </a:p>
        </p:txBody>
      </p:sp>
      <p:sp>
        <p:nvSpPr>
          <p:cNvPr id="82" name="文本框 81"/>
          <p:cNvSpPr txBox="1">
            <a:spLocks noChangeArrowheads="1"/>
          </p:cNvSpPr>
          <p:nvPr/>
        </p:nvSpPr>
        <p:spPr bwMode="auto">
          <a:xfrm>
            <a:off x="619226" y="1052736"/>
            <a:ext cx="369664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dirty="0" err="1" smtClean="0">
                <a:solidFill>
                  <a:srgbClr val="0000CC"/>
                </a:solidFill>
                <a:latin typeface="华文宋体" panose="02010600040101010101" pitchFamily="2" charset="-122"/>
                <a:ea typeface="华文宋体" panose="02010600040101010101" pitchFamily="2" charset="-122"/>
              </a:rPr>
              <a:t>siftUp</a:t>
            </a:r>
            <a:r>
              <a:rPr lang="zh-CN" altLang="en-US" sz="2800" dirty="0" smtClean="0">
                <a:solidFill>
                  <a:srgbClr val="0000CC"/>
                </a:solidFill>
                <a:latin typeface="华文宋体" panose="02010600040101010101" pitchFamily="2" charset="-122"/>
                <a:ea typeface="华文宋体" panose="02010600040101010101" pitchFamily="2" charset="-122"/>
              </a:rPr>
              <a:t>的</a:t>
            </a:r>
            <a:r>
              <a:rPr lang="zh-CN" altLang="en-US" sz="2800" dirty="0">
                <a:solidFill>
                  <a:srgbClr val="0000CC"/>
                </a:solidFill>
                <a:latin typeface="华文宋体" panose="02010600040101010101" pitchFamily="2" charset="-122"/>
                <a:ea typeface="华文宋体" panose="02010600040101010101" pitchFamily="2" charset="-122"/>
              </a:rPr>
              <a:t>时间复杂度</a:t>
            </a:r>
            <a:r>
              <a:rPr lang="en-US" altLang="zh-CN" sz="2800" dirty="0" smtClean="0">
                <a:solidFill>
                  <a:srgbClr val="0000CC"/>
                </a:solidFill>
                <a:latin typeface="华文宋体" panose="02010600040101010101" pitchFamily="2" charset="-122"/>
                <a:ea typeface="华文宋体" panose="02010600040101010101" pitchFamily="2" charset="-122"/>
              </a:rPr>
              <a:t>O(</a:t>
            </a:r>
            <a:r>
              <a:rPr lang="en-US" altLang="zh-CN" sz="2800" dirty="0" err="1" smtClean="0">
                <a:solidFill>
                  <a:srgbClr val="0000CC"/>
                </a:solidFill>
                <a:latin typeface="华文宋体" panose="02010600040101010101" pitchFamily="2" charset="-122"/>
                <a:ea typeface="华文宋体" panose="02010600040101010101" pitchFamily="2" charset="-122"/>
              </a:rPr>
              <a:t>log</a:t>
            </a:r>
            <a:r>
              <a:rPr lang="en-US" altLang="zh-CN" sz="2800" baseline="-25000" dirty="0" err="1" smtClean="0">
                <a:solidFill>
                  <a:srgbClr val="0000CC"/>
                </a:solidFill>
                <a:latin typeface="华文宋体" panose="02010600040101010101" pitchFamily="2" charset="-122"/>
                <a:ea typeface="华文宋体" panose="02010600040101010101" pitchFamily="2" charset="-122"/>
              </a:rPr>
              <a:t>2</a:t>
            </a:r>
            <a:r>
              <a:rPr lang="en-US" altLang="zh-CN" sz="2800" dirty="0" err="1" smtClean="0">
                <a:solidFill>
                  <a:srgbClr val="0000CC"/>
                </a:solidFill>
                <a:latin typeface="华文宋体" panose="02010600040101010101" pitchFamily="2" charset="-122"/>
                <a:ea typeface="华文宋体" panose="02010600040101010101" pitchFamily="2" charset="-122"/>
              </a:rPr>
              <a:t>N</a:t>
            </a:r>
            <a:r>
              <a:rPr lang="en-US" altLang="zh-CN" sz="2800" dirty="0" smtClean="0">
                <a:solidFill>
                  <a:srgbClr val="0000CC"/>
                </a:solidFill>
                <a:latin typeface="华文宋体" panose="02010600040101010101" pitchFamily="2" charset="-122"/>
                <a:ea typeface="华文宋体" panose="02010600040101010101" pitchFamily="2" charset="-122"/>
              </a:rPr>
              <a:t>)</a:t>
            </a:r>
            <a:endParaRPr lang="zh-CN" altLang="en-US" sz="2800" dirty="0">
              <a:solidFill>
                <a:srgbClr val="0000CC"/>
              </a:solidFill>
              <a:latin typeface="华文宋体" panose="02010600040101010101" pitchFamily="2" charset="-122"/>
              <a:ea typeface="华文宋体" panose="0201060004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fill="hold"/>
                                        <p:tgtEl>
                                          <p:spTgt spid="82"/>
                                        </p:tgtEl>
                                        <p:attrNameLst>
                                          <p:attrName>ppt_x</p:attrName>
                                        </p:attrNameLst>
                                      </p:cBhvr>
                                      <p:tavLst>
                                        <p:tav tm="0">
                                          <p:val>
                                            <p:strVal val="#ppt_x"/>
                                          </p:val>
                                        </p:tav>
                                        <p:tav tm="100000">
                                          <p:val>
                                            <p:strVal val="#ppt_x"/>
                                          </p:val>
                                        </p:tav>
                                      </p:tavLst>
                                    </p:anim>
                                    <p:anim calcmode="lin" valueType="num">
                                      <p:cBhvr additive="base">
                                        <p:cTn id="8"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标题 1"/>
          <p:cNvSpPr>
            <a:spLocks noGrp="1"/>
          </p:cNvSpPr>
          <p:nvPr>
            <p:ph type="title"/>
          </p:nvPr>
        </p:nvSpPr>
        <p:spPr/>
        <p:txBody>
          <a:bodyPr>
            <a:normAutofit fontScale="90000"/>
          </a:bodyPr>
          <a:lstStyle/>
          <a:p>
            <a:r>
              <a:rPr lang="zh-CN" altLang="en-US" smtClean="0"/>
              <a:t>堆排序、二叉排序树</a:t>
            </a:r>
          </a:p>
        </p:txBody>
      </p:sp>
      <p:sp>
        <p:nvSpPr>
          <p:cNvPr id="3" name="内容占位符 2"/>
          <p:cNvSpPr>
            <a:spLocks noGrp="1"/>
          </p:cNvSpPr>
          <p:nvPr>
            <p:ph idx="1"/>
          </p:nvPr>
        </p:nvSpPr>
        <p:spPr/>
        <p:txBody>
          <a:bodyPr/>
          <a:lstStyle/>
          <a:p>
            <a:pPr>
              <a:defRPr/>
            </a:pPr>
            <a:r>
              <a:rPr lang="zh-CN" altLang="en-US" dirty="0" smtClean="0"/>
              <a:t>最小堆</a:t>
            </a:r>
            <a:endParaRPr lang="en-US" altLang="zh-CN" dirty="0" smtClean="0"/>
          </a:p>
          <a:p>
            <a:pPr lvl="1">
              <a:defRPr/>
            </a:pPr>
            <a:r>
              <a:rPr lang="zh-CN" altLang="en-US" dirty="0"/>
              <a:t>建堆</a:t>
            </a:r>
            <a:r>
              <a:rPr lang="en-US" altLang="zh-CN" dirty="0" smtClean="0"/>
              <a:t>&amp;</a:t>
            </a:r>
            <a:r>
              <a:rPr lang="zh-CN" altLang="en-US" dirty="0" smtClean="0"/>
              <a:t>删除：</a:t>
            </a:r>
            <a:r>
              <a:rPr lang="en-US" altLang="zh-CN" dirty="0" err="1" smtClean="0"/>
              <a:t>SiftDown</a:t>
            </a:r>
            <a:r>
              <a:rPr lang="zh-CN" altLang="en-US" dirty="0" smtClean="0"/>
              <a:t>，父亲跟左右孩子比大小，较小者做父亲</a:t>
            </a:r>
            <a:endParaRPr lang="en-US" altLang="zh-CN" dirty="0" smtClean="0"/>
          </a:p>
          <a:p>
            <a:pPr lvl="1">
              <a:defRPr/>
            </a:pPr>
            <a:r>
              <a:rPr lang="zh-CN" altLang="en-US" dirty="0" smtClean="0"/>
              <a:t>插入：</a:t>
            </a:r>
            <a:r>
              <a:rPr lang="en-US" altLang="zh-CN" dirty="0" err="1" smtClean="0"/>
              <a:t>SiftUp</a:t>
            </a:r>
            <a:r>
              <a:rPr lang="zh-CN" altLang="en-US" dirty="0" smtClean="0"/>
              <a:t>，新插入的孩子跟父亲比大小，</a:t>
            </a:r>
            <a:r>
              <a:rPr lang="zh-CN" altLang="en-US" dirty="0"/>
              <a:t>较</a:t>
            </a:r>
            <a:r>
              <a:rPr lang="zh-CN" altLang="en-US" dirty="0" smtClean="0"/>
              <a:t>小者做父亲</a:t>
            </a:r>
            <a:endParaRPr lang="en-US" altLang="zh-CN" dirty="0" smtClean="0"/>
          </a:p>
          <a:p>
            <a:pPr>
              <a:defRPr/>
            </a:pPr>
            <a:endParaRPr lang="en-US" altLang="zh-CN" dirty="0" smtClean="0"/>
          </a:p>
          <a:p>
            <a:pPr>
              <a:defRPr/>
            </a:pPr>
            <a:r>
              <a:rPr lang="en-US" altLang="zh-CN" dirty="0" smtClean="0"/>
              <a:t>We </a:t>
            </a:r>
            <a:r>
              <a:rPr lang="en-US" altLang="zh-CN" dirty="0"/>
              <a:t>will be </a:t>
            </a:r>
            <a:r>
              <a:rPr lang="en-US" altLang="zh-CN" dirty="0" smtClean="0"/>
              <a:t>back in Chapter 7&amp;9.</a:t>
            </a:r>
            <a:endParaRPr lang="zh-CN" altLang="en-US" dirty="0"/>
          </a:p>
        </p:txBody>
      </p:sp>
      <p:pic>
        <p:nvPicPr>
          <p:cNvPr id="184324" name="Picture 4" descr="http://i2.hoopchina.com.cn/blogfile/201112/18/13242033985115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7714" y="3688804"/>
            <a:ext cx="5400675"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5"/>
          <p:cNvSpPr>
            <a:spLocks noChangeShapeType="1"/>
          </p:cNvSpPr>
          <p:nvPr/>
        </p:nvSpPr>
        <p:spPr bwMode="auto">
          <a:xfrm>
            <a:off x="11337752" y="653256"/>
            <a:ext cx="295448"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7"/>
          <p:cNvSpPr>
            <a:spLocks noChangeShapeType="1"/>
          </p:cNvSpPr>
          <p:nvPr/>
        </p:nvSpPr>
        <p:spPr bwMode="auto">
          <a:xfrm flipH="1">
            <a:off x="10896600" y="653256"/>
            <a:ext cx="288752"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Text Box 32"/>
          <p:cNvSpPr txBox="1">
            <a:spLocks noChangeArrowheads="1"/>
          </p:cNvSpPr>
          <p:nvPr/>
        </p:nvSpPr>
        <p:spPr bwMode="auto">
          <a:xfrm>
            <a:off x="10992544" y="196056"/>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latin typeface="Arial Narrow" panose="020B0606020202030204" pitchFamily="34" charset="0"/>
              </a:rPr>
              <a:t>17</a:t>
            </a:r>
            <a:endParaRPr lang="en-US" altLang="zh-CN" sz="2400" dirty="0">
              <a:latin typeface="Times New Roman" panose="02020603050405020304" pitchFamily="18" charset="0"/>
            </a:endParaRPr>
          </a:p>
        </p:txBody>
      </p:sp>
      <p:sp>
        <p:nvSpPr>
          <p:cNvPr id="8" name="Text Box 36"/>
          <p:cNvSpPr txBox="1">
            <a:spLocks noChangeArrowheads="1"/>
          </p:cNvSpPr>
          <p:nvPr/>
        </p:nvSpPr>
        <p:spPr bwMode="auto">
          <a:xfrm>
            <a:off x="10524952" y="1124744"/>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latin typeface="Arial Narrow" panose="020B0606020202030204" pitchFamily="34" charset="0"/>
              </a:rPr>
              <a:t>09</a:t>
            </a:r>
            <a:endParaRPr lang="en-US" altLang="zh-CN" sz="2400" dirty="0">
              <a:latin typeface="Times New Roman" panose="02020603050405020304" pitchFamily="18" charset="0"/>
            </a:endParaRPr>
          </a:p>
        </p:txBody>
      </p:sp>
      <p:sp>
        <p:nvSpPr>
          <p:cNvPr id="9" name="Text Box 38"/>
          <p:cNvSpPr txBox="1">
            <a:spLocks noChangeArrowheads="1"/>
          </p:cNvSpPr>
          <p:nvPr/>
        </p:nvSpPr>
        <p:spPr bwMode="auto">
          <a:xfrm>
            <a:off x="11420648" y="1124744"/>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latin typeface="Arial Narrow" panose="020B0606020202030204" pitchFamily="34" charset="0"/>
              </a:rPr>
              <a:t>45</a:t>
            </a:r>
            <a:endParaRPr lang="en-US" altLang="zh-CN" sz="2400" dirty="0">
              <a:latin typeface="Times New Roman" panose="02020603050405020304" pitchFamily="18" charset="0"/>
            </a:endParaRPr>
          </a:p>
        </p:txBody>
      </p:sp>
      <p:cxnSp>
        <p:nvCxnSpPr>
          <p:cNvPr id="4" name="直接箭头连接符 3"/>
          <p:cNvCxnSpPr/>
          <p:nvPr/>
        </p:nvCxnSpPr>
        <p:spPr>
          <a:xfrm>
            <a:off x="11064552" y="1340768"/>
            <a:ext cx="315192"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11" name="直接箭头连接符 10"/>
          <p:cNvCxnSpPr/>
          <p:nvPr/>
        </p:nvCxnSpPr>
        <p:spPr>
          <a:xfrm flipV="1">
            <a:off x="10632504" y="548680"/>
            <a:ext cx="400448" cy="576064"/>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14" name="Line 5"/>
          <p:cNvSpPr>
            <a:spLocks noChangeShapeType="1"/>
          </p:cNvSpPr>
          <p:nvPr/>
        </p:nvSpPr>
        <p:spPr bwMode="auto">
          <a:xfrm>
            <a:off x="11337752" y="2158008"/>
            <a:ext cx="295448"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7"/>
          <p:cNvSpPr>
            <a:spLocks noChangeShapeType="1"/>
          </p:cNvSpPr>
          <p:nvPr/>
        </p:nvSpPr>
        <p:spPr bwMode="auto">
          <a:xfrm flipH="1">
            <a:off x="10896600" y="2158008"/>
            <a:ext cx="288752"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Text Box 32"/>
          <p:cNvSpPr txBox="1">
            <a:spLocks noChangeArrowheads="1"/>
          </p:cNvSpPr>
          <p:nvPr/>
        </p:nvSpPr>
        <p:spPr bwMode="auto">
          <a:xfrm>
            <a:off x="10992544" y="1700808"/>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latin typeface="Arial Narrow" panose="020B0606020202030204" pitchFamily="34" charset="0"/>
              </a:rPr>
              <a:t>17</a:t>
            </a:r>
            <a:endParaRPr lang="en-US" altLang="zh-CN" sz="2400" dirty="0">
              <a:latin typeface="Times New Roman" panose="02020603050405020304" pitchFamily="18" charset="0"/>
            </a:endParaRPr>
          </a:p>
        </p:txBody>
      </p:sp>
      <p:sp>
        <p:nvSpPr>
          <p:cNvPr id="17" name="Text Box 36"/>
          <p:cNvSpPr txBox="1">
            <a:spLocks noChangeArrowheads="1"/>
          </p:cNvSpPr>
          <p:nvPr/>
        </p:nvSpPr>
        <p:spPr bwMode="auto">
          <a:xfrm>
            <a:off x="10524952" y="2629496"/>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latin typeface="Arial Narrow" panose="020B0606020202030204" pitchFamily="34" charset="0"/>
              </a:rPr>
              <a:t>09</a:t>
            </a:r>
            <a:endParaRPr lang="en-US" altLang="zh-CN" sz="2400" dirty="0">
              <a:latin typeface="Times New Roman" panose="02020603050405020304" pitchFamily="18" charset="0"/>
            </a:endParaRPr>
          </a:p>
        </p:txBody>
      </p:sp>
      <p:sp>
        <p:nvSpPr>
          <p:cNvPr id="18" name="Text Box 38"/>
          <p:cNvSpPr txBox="1">
            <a:spLocks noChangeArrowheads="1"/>
          </p:cNvSpPr>
          <p:nvPr/>
        </p:nvSpPr>
        <p:spPr bwMode="auto">
          <a:xfrm>
            <a:off x="11420648" y="2629496"/>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latin typeface="Arial Narrow" panose="020B0606020202030204" pitchFamily="34" charset="0"/>
              </a:rPr>
              <a:t>45</a:t>
            </a:r>
            <a:endParaRPr lang="en-US" altLang="zh-CN" sz="2400" dirty="0">
              <a:latin typeface="Times New Roman" panose="02020603050405020304" pitchFamily="18" charset="0"/>
            </a:endParaRPr>
          </a:p>
        </p:txBody>
      </p:sp>
      <p:cxnSp>
        <p:nvCxnSpPr>
          <p:cNvPr id="20" name="直接箭头连接符 19"/>
          <p:cNvCxnSpPr/>
          <p:nvPr/>
        </p:nvCxnSpPr>
        <p:spPr>
          <a:xfrm flipH="1" flipV="1">
            <a:off x="11496600" y="2065337"/>
            <a:ext cx="256256" cy="514623"/>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6" name="内容占位符 6"/>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839416" y="959251"/>
            <a:ext cx="6711769" cy="5536883"/>
          </a:xfrm>
        </p:spPr>
      </p:pic>
      <p:pic>
        <p:nvPicPr>
          <p:cNvPr id="185347" name="Picture 4" descr="http://www.computerhope.com/people/pictures/david_huffm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6320" y="404664"/>
            <a:ext cx="1677987" cy="209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348" name="矩形 5119"/>
          <p:cNvSpPr>
            <a:spLocks noChangeArrowheads="1"/>
          </p:cNvSpPr>
          <p:nvPr/>
        </p:nvSpPr>
        <p:spPr bwMode="auto">
          <a:xfrm>
            <a:off x="8113637" y="2632076"/>
            <a:ext cx="3382963" cy="230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buFont typeface="Wingdings" panose="05000000000000000000" pitchFamily="2" charset="2"/>
              <a:buChar char="n"/>
            </a:pPr>
            <a:r>
              <a:rPr lang="en-US" altLang="zh-CN" sz="2400" dirty="0"/>
              <a:t>1952</a:t>
            </a:r>
            <a:r>
              <a:rPr lang="zh-CN" altLang="en-US" sz="2400" dirty="0"/>
              <a:t>年，</a:t>
            </a:r>
            <a:r>
              <a:rPr lang="en-US" altLang="zh-CN" sz="2400" dirty="0"/>
              <a:t>David A. Huffman</a:t>
            </a:r>
            <a:r>
              <a:rPr lang="zh-CN" altLang="en-US" sz="2400" dirty="0"/>
              <a:t>在麻省理工攻读博士时所发明的</a:t>
            </a:r>
            <a:endParaRPr lang="en-US" altLang="zh-CN" sz="2400" dirty="0"/>
          </a:p>
          <a:p>
            <a:pPr>
              <a:buFont typeface="Wingdings" panose="05000000000000000000" pitchFamily="2" charset="2"/>
              <a:buChar char="n"/>
            </a:pPr>
            <a:r>
              <a:rPr lang="zh-CN" altLang="en-US" sz="2400" dirty="0"/>
              <a:t>被广泛应用于数据无损压缩，例如</a:t>
            </a:r>
            <a:r>
              <a:rPr lang="en-US" altLang="zh-CN" sz="2400" dirty="0"/>
              <a:t>JPEG</a:t>
            </a:r>
          </a:p>
          <a:p>
            <a:pPr>
              <a:buFont typeface="Wingdings" panose="05000000000000000000" pitchFamily="2" charset="2"/>
              <a:buChar char="n"/>
            </a:pPr>
            <a:r>
              <a:rPr lang="zh-CN" altLang="en-US" sz="2400" dirty="0"/>
              <a:t>变长编码</a:t>
            </a:r>
          </a:p>
        </p:txBody>
      </p:sp>
      <p:sp>
        <p:nvSpPr>
          <p:cNvPr id="185349" name="Rectangle 2"/>
          <p:cNvSpPr txBox="1">
            <a:spLocks noChangeArrowheads="1"/>
          </p:cNvSpPr>
          <p:nvPr/>
        </p:nvSpPr>
        <p:spPr bwMode="auto">
          <a:xfrm>
            <a:off x="623392" y="37508"/>
            <a:ext cx="6096000" cy="685800"/>
          </a:xfrm>
          <a:prstGeom prst="rect">
            <a:avLst/>
          </a:prstGeom>
          <a:solidFill>
            <a:srgbClr val="CFED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dirty="0">
                <a:solidFill>
                  <a:srgbClr val="0000CC"/>
                </a:solidFill>
                <a:latin typeface="华文新魏" panose="02010800040101010101" pitchFamily="2" charset="-122"/>
                <a:ea typeface="华文新魏" panose="02010800040101010101" pitchFamily="2" charset="-122"/>
              </a:rPr>
              <a:t>Huffman</a:t>
            </a:r>
            <a:r>
              <a:rPr lang="zh-CN" altLang="en-US" dirty="0">
                <a:solidFill>
                  <a:srgbClr val="0000CC"/>
                </a:solidFill>
                <a:latin typeface="华文新魏" panose="02010800040101010101" pitchFamily="2" charset="-122"/>
                <a:ea typeface="华文新魏" panose="02010800040101010101" pitchFamily="2" charset="-122"/>
              </a:rPr>
              <a:t>树</a:t>
            </a:r>
            <a:endParaRPr lang="zh-CN" altLang="en-US" sz="5400" b="0" dirty="0">
              <a:solidFill>
                <a:srgbClr val="0000CC"/>
              </a:solidFill>
              <a:latin typeface="华文新魏" panose="02010800040101010101" pitchFamily="2" charset="-122"/>
              <a:ea typeface="华文新魏" panose="02010800040101010101" pitchFamily="2" charset="-122"/>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7401" y="5229200"/>
            <a:ext cx="2255143" cy="1266934"/>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ChangeArrowheads="1"/>
          </p:cNvSpPr>
          <p:nvPr>
            <p:ph idx="1"/>
          </p:nvPr>
        </p:nvSpPr>
        <p:spPr>
          <a:xfrm>
            <a:off x="910222" y="1008402"/>
            <a:ext cx="10873208" cy="2341563"/>
          </a:xfrm>
        </p:spPr>
        <p:txBody>
          <a:bodyPr>
            <a:normAutofit/>
          </a:bodyPr>
          <a:lstStyle/>
          <a:p>
            <a:pPr>
              <a:lnSpc>
                <a:spcPct val="105000"/>
              </a:lnSpc>
              <a:spcBef>
                <a:spcPct val="10000"/>
              </a:spcBef>
              <a:buClr>
                <a:srgbClr val="800080"/>
              </a:buClr>
              <a:buSzPct val="50000"/>
              <a:defRPr/>
            </a:pPr>
            <a:r>
              <a:rPr lang="zh-CN" altLang="en-US" b="1" dirty="0">
                <a:solidFill>
                  <a:schemeClr val="tx2"/>
                </a:solidFill>
                <a:latin typeface="Times New Roman" panose="02020603050405020304" pitchFamily="18" charset="0"/>
                <a:ea typeface="仿宋_GB2312" pitchFamily="49" charset="-122"/>
              </a:rPr>
              <a:t>结点的层次</a:t>
            </a:r>
            <a:r>
              <a:rPr lang="zh-CN" altLang="en-US" b="1" dirty="0">
                <a:latin typeface="Times New Roman" panose="02020603050405020304" pitchFamily="18" charset="0"/>
                <a:ea typeface="仿宋_GB2312" pitchFamily="49" charset="-122"/>
              </a:rPr>
              <a:t>：规定根结点在第一层，其子女结点的层次等于它的层次加一。以下类推。</a:t>
            </a:r>
          </a:p>
          <a:p>
            <a:pPr>
              <a:lnSpc>
                <a:spcPct val="105000"/>
              </a:lnSpc>
              <a:spcBef>
                <a:spcPct val="10000"/>
              </a:spcBef>
              <a:buClr>
                <a:srgbClr val="800080"/>
              </a:buClr>
              <a:buSzPct val="50000"/>
              <a:defRPr/>
            </a:pPr>
            <a:r>
              <a:rPr lang="zh-CN" altLang="en-US" b="1" dirty="0">
                <a:solidFill>
                  <a:schemeClr val="tx2"/>
                </a:solidFill>
                <a:latin typeface="Times New Roman" panose="02020603050405020304" pitchFamily="18" charset="0"/>
                <a:ea typeface="仿宋_GB2312" pitchFamily="49" charset="-122"/>
              </a:rPr>
              <a:t>深度</a:t>
            </a:r>
            <a:r>
              <a:rPr lang="zh-CN" altLang="en-US" b="1" dirty="0">
                <a:latin typeface="Times New Roman" panose="02020603050405020304" pitchFamily="18" charset="0"/>
                <a:ea typeface="仿宋_GB2312" pitchFamily="49" charset="-122"/>
              </a:rPr>
              <a:t>：结点的深度即为结点的层次；离根最远结点的层次即为</a:t>
            </a:r>
            <a:r>
              <a:rPr lang="zh-CN" altLang="en-US" b="1" dirty="0">
                <a:solidFill>
                  <a:schemeClr val="tx2"/>
                </a:solidFill>
                <a:latin typeface="Times New Roman" panose="02020603050405020304" pitchFamily="18" charset="0"/>
                <a:ea typeface="仿宋_GB2312" pitchFamily="49" charset="-122"/>
              </a:rPr>
              <a:t>树的深度</a:t>
            </a:r>
            <a:r>
              <a:rPr lang="zh-CN" altLang="en-US" b="1" dirty="0">
                <a:latin typeface="Times New Roman" panose="02020603050405020304" pitchFamily="18" charset="0"/>
                <a:ea typeface="仿宋_GB2312" pitchFamily="49" charset="-122"/>
              </a:rPr>
              <a:t>。</a:t>
            </a:r>
          </a:p>
        </p:txBody>
      </p:sp>
      <p:grpSp>
        <p:nvGrpSpPr>
          <p:cNvPr id="33795" name="Group 3"/>
          <p:cNvGrpSpPr>
            <a:grpSpLocks/>
          </p:cNvGrpSpPr>
          <p:nvPr/>
        </p:nvGrpSpPr>
        <p:grpSpPr bwMode="auto">
          <a:xfrm>
            <a:off x="2312989" y="3030538"/>
            <a:ext cx="7996237" cy="3082924"/>
            <a:chOff x="816" y="1592"/>
            <a:chExt cx="5037" cy="1942"/>
          </a:xfrm>
        </p:grpSpPr>
        <p:sp>
          <p:nvSpPr>
            <p:cNvPr id="33796" name="Line 4"/>
            <p:cNvSpPr>
              <a:spLocks noChangeShapeType="1"/>
            </p:cNvSpPr>
            <p:nvPr/>
          </p:nvSpPr>
          <p:spPr bwMode="auto">
            <a:xfrm>
              <a:off x="3129" y="2432"/>
              <a:ext cx="288" cy="33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797" name="Line 5"/>
            <p:cNvSpPr>
              <a:spLocks noChangeShapeType="1"/>
            </p:cNvSpPr>
            <p:nvPr/>
          </p:nvSpPr>
          <p:spPr bwMode="auto">
            <a:xfrm flipH="1">
              <a:off x="2653" y="2448"/>
              <a:ext cx="275" cy="30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798" name="Line 6"/>
            <p:cNvSpPr>
              <a:spLocks noChangeShapeType="1"/>
            </p:cNvSpPr>
            <p:nvPr/>
          </p:nvSpPr>
          <p:spPr bwMode="auto">
            <a:xfrm>
              <a:off x="3039" y="2496"/>
              <a:ext cx="0" cy="240"/>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799" name="Line 7"/>
            <p:cNvSpPr>
              <a:spLocks noChangeShapeType="1"/>
            </p:cNvSpPr>
            <p:nvPr/>
          </p:nvSpPr>
          <p:spPr bwMode="auto">
            <a:xfrm>
              <a:off x="2608" y="2976"/>
              <a:ext cx="0"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0" name="Line 8"/>
            <p:cNvSpPr>
              <a:spLocks noChangeShapeType="1"/>
            </p:cNvSpPr>
            <p:nvPr/>
          </p:nvSpPr>
          <p:spPr bwMode="auto">
            <a:xfrm>
              <a:off x="2304" y="1872"/>
              <a:ext cx="672"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1" name="Line 9"/>
            <p:cNvSpPr>
              <a:spLocks noChangeShapeType="1"/>
            </p:cNvSpPr>
            <p:nvPr/>
          </p:nvSpPr>
          <p:spPr bwMode="auto">
            <a:xfrm flipH="1">
              <a:off x="1488" y="1872"/>
              <a:ext cx="576"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2" name="Line 10"/>
            <p:cNvSpPr>
              <a:spLocks noChangeShapeType="1"/>
            </p:cNvSpPr>
            <p:nvPr/>
          </p:nvSpPr>
          <p:spPr bwMode="auto">
            <a:xfrm>
              <a:off x="2177" y="1920"/>
              <a:ext cx="0" cy="105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3" name="Line 11"/>
            <p:cNvSpPr>
              <a:spLocks noChangeShapeType="1"/>
            </p:cNvSpPr>
            <p:nvPr/>
          </p:nvSpPr>
          <p:spPr bwMode="auto">
            <a:xfrm>
              <a:off x="1519" y="2432"/>
              <a:ext cx="161" cy="35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4" name="Line 12"/>
            <p:cNvSpPr>
              <a:spLocks noChangeShapeType="1"/>
            </p:cNvSpPr>
            <p:nvPr/>
          </p:nvSpPr>
          <p:spPr bwMode="auto">
            <a:xfrm>
              <a:off x="1296" y="2976"/>
              <a:ext cx="144"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5" name="Line 13"/>
            <p:cNvSpPr>
              <a:spLocks noChangeShapeType="1"/>
            </p:cNvSpPr>
            <p:nvPr/>
          </p:nvSpPr>
          <p:spPr bwMode="auto">
            <a:xfrm flipH="1">
              <a:off x="930" y="2409"/>
              <a:ext cx="499" cy="97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6" name="Line 14"/>
            <p:cNvSpPr>
              <a:spLocks noChangeShapeType="1"/>
            </p:cNvSpPr>
            <p:nvPr/>
          </p:nvSpPr>
          <p:spPr bwMode="auto">
            <a:xfrm>
              <a:off x="2736" y="1776"/>
              <a:ext cx="1344"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7" name="Line 15"/>
            <p:cNvSpPr>
              <a:spLocks noChangeShapeType="1"/>
            </p:cNvSpPr>
            <p:nvPr/>
          </p:nvSpPr>
          <p:spPr bwMode="auto">
            <a:xfrm>
              <a:off x="3360" y="2304"/>
              <a:ext cx="720"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8" name="Line 16"/>
            <p:cNvSpPr>
              <a:spLocks noChangeShapeType="1"/>
            </p:cNvSpPr>
            <p:nvPr/>
          </p:nvSpPr>
          <p:spPr bwMode="auto">
            <a:xfrm>
              <a:off x="3696" y="2832"/>
              <a:ext cx="43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9" name="Line 17"/>
            <p:cNvSpPr>
              <a:spLocks noChangeShapeType="1"/>
            </p:cNvSpPr>
            <p:nvPr/>
          </p:nvSpPr>
          <p:spPr bwMode="auto">
            <a:xfrm>
              <a:off x="2928" y="3360"/>
              <a:ext cx="115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10" name="Text Box 18"/>
            <p:cNvSpPr txBox="1">
              <a:spLocks noChangeArrowheads="1"/>
            </p:cNvSpPr>
            <p:nvPr/>
          </p:nvSpPr>
          <p:spPr bwMode="auto">
            <a:xfrm>
              <a:off x="4077" y="1592"/>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1</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3811" name="Text Box 19"/>
            <p:cNvSpPr txBox="1">
              <a:spLocks noChangeArrowheads="1"/>
            </p:cNvSpPr>
            <p:nvPr/>
          </p:nvSpPr>
          <p:spPr bwMode="auto">
            <a:xfrm>
              <a:off x="4077" y="2110"/>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2</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3812" name="Text Box 20"/>
            <p:cNvSpPr txBox="1">
              <a:spLocks noChangeArrowheads="1"/>
            </p:cNvSpPr>
            <p:nvPr/>
          </p:nvSpPr>
          <p:spPr bwMode="auto">
            <a:xfrm>
              <a:off x="4057" y="3166"/>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4</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3813" name="Text Box 21"/>
            <p:cNvSpPr txBox="1">
              <a:spLocks noChangeArrowheads="1"/>
            </p:cNvSpPr>
            <p:nvPr/>
          </p:nvSpPr>
          <p:spPr bwMode="auto">
            <a:xfrm>
              <a:off x="4077" y="2638"/>
              <a:ext cx="50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3</a:t>
              </a:r>
              <a:r>
                <a:rPr lang="zh-CN" altLang="en-US" sz="3200">
                  <a:solidFill>
                    <a:schemeClr val="tx2"/>
                  </a:solidFill>
                  <a:latin typeface="Times New Roman" panose="02020603050405020304" pitchFamily="18" charset="0"/>
                  <a:ea typeface="隶书" panose="02010509060101010101" pitchFamily="49" charset="-122"/>
                </a:rPr>
                <a:t>层</a:t>
              </a:r>
              <a:endParaRPr lang="zh-CN" altLang="en-US" sz="3200">
                <a:latin typeface="Times New Roman" panose="02020603050405020304" pitchFamily="18" charset="0"/>
              </a:endParaRPr>
            </a:p>
          </p:txBody>
        </p:sp>
        <p:sp>
          <p:nvSpPr>
            <p:cNvPr id="33814" name="Text Box 22"/>
            <p:cNvSpPr txBox="1">
              <a:spLocks noChangeArrowheads="1"/>
            </p:cNvSpPr>
            <p:nvPr/>
          </p:nvSpPr>
          <p:spPr bwMode="auto">
            <a:xfrm>
              <a:off x="4558" y="2386"/>
              <a:ext cx="665"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800">
                  <a:latin typeface="Times New Roman" panose="02020603050405020304" pitchFamily="18" charset="0"/>
                </a:rPr>
                <a:t>depth</a:t>
              </a:r>
            </a:p>
            <a:p>
              <a:pPr algn="ctr">
                <a:lnSpc>
                  <a:spcPct val="80000"/>
                </a:lnSpc>
              </a:pPr>
              <a:r>
                <a:rPr lang="en-US" altLang="zh-CN" sz="2800">
                  <a:latin typeface="Times New Roman" panose="02020603050405020304" pitchFamily="18" charset="0"/>
                </a:rPr>
                <a:t>= 4</a:t>
              </a:r>
              <a:endParaRPr lang="en-US" altLang="zh-CN" sz="3200">
                <a:latin typeface="Times New Roman" panose="02020603050405020304" pitchFamily="18" charset="0"/>
              </a:endParaRPr>
            </a:p>
          </p:txBody>
        </p:sp>
        <p:sp>
          <p:nvSpPr>
            <p:cNvPr id="33815" name="Line 23"/>
            <p:cNvSpPr>
              <a:spLocks noChangeShapeType="1"/>
            </p:cNvSpPr>
            <p:nvPr/>
          </p:nvSpPr>
          <p:spPr bwMode="auto">
            <a:xfrm>
              <a:off x="4762" y="1680"/>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16" name="Line 24"/>
            <p:cNvSpPr>
              <a:spLocks noChangeShapeType="1"/>
            </p:cNvSpPr>
            <p:nvPr/>
          </p:nvSpPr>
          <p:spPr bwMode="auto">
            <a:xfrm flipV="1">
              <a:off x="4858" y="1680"/>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17" name="Line 25"/>
            <p:cNvSpPr>
              <a:spLocks noChangeShapeType="1"/>
            </p:cNvSpPr>
            <p:nvPr/>
          </p:nvSpPr>
          <p:spPr bwMode="auto">
            <a:xfrm>
              <a:off x="4770" y="3504"/>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18" name="Line 26"/>
            <p:cNvSpPr>
              <a:spLocks noChangeShapeType="1"/>
            </p:cNvSpPr>
            <p:nvPr/>
          </p:nvSpPr>
          <p:spPr bwMode="auto">
            <a:xfrm flipV="1">
              <a:off x="4858" y="2832"/>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3819" name="Group 27"/>
            <p:cNvGrpSpPr>
              <a:grpSpLocks/>
            </p:cNvGrpSpPr>
            <p:nvPr/>
          </p:nvGrpSpPr>
          <p:grpSpPr bwMode="auto">
            <a:xfrm>
              <a:off x="2880" y="2169"/>
              <a:ext cx="313" cy="327"/>
              <a:chOff x="2903" y="2169"/>
              <a:chExt cx="313" cy="327"/>
            </a:xfrm>
          </p:grpSpPr>
          <p:sp>
            <p:nvSpPr>
              <p:cNvPr id="33861" name="Oval 28"/>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62" name="Text Box 29"/>
              <p:cNvSpPr txBox="1">
                <a:spLocks noChangeArrowheads="1"/>
              </p:cNvSpPr>
              <p:nvPr/>
            </p:nvSpPr>
            <p:spPr bwMode="auto">
              <a:xfrm>
                <a:off x="2928" y="2169"/>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D</a:t>
                </a:r>
                <a:endParaRPr lang="en-US" altLang="zh-CN" sz="2400">
                  <a:latin typeface="Times New Roman" panose="02020603050405020304" pitchFamily="18" charset="0"/>
                </a:endParaRPr>
              </a:p>
            </p:txBody>
          </p:sp>
        </p:grpSp>
        <p:grpSp>
          <p:nvGrpSpPr>
            <p:cNvPr id="33820" name="Group 30"/>
            <p:cNvGrpSpPr>
              <a:grpSpLocks/>
            </p:cNvGrpSpPr>
            <p:nvPr/>
          </p:nvGrpSpPr>
          <p:grpSpPr bwMode="auto">
            <a:xfrm>
              <a:off x="2041" y="1616"/>
              <a:ext cx="313" cy="349"/>
              <a:chOff x="2041" y="1616"/>
              <a:chExt cx="313" cy="349"/>
            </a:xfrm>
          </p:grpSpPr>
          <p:sp>
            <p:nvSpPr>
              <p:cNvPr id="33859" name="Oval 31"/>
              <p:cNvSpPr>
                <a:spLocks noChangeArrowheads="1"/>
              </p:cNvSpPr>
              <p:nvPr/>
            </p:nvSpPr>
            <p:spPr bwMode="auto">
              <a:xfrm>
                <a:off x="2041" y="1652"/>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60" name="Text Box 32"/>
              <p:cNvSpPr txBox="1">
                <a:spLocks noChangeArrowheads="1"/>
              </p:cNvSpPr>
              <p:nvPr/>
            </p:nvSpPr>
            <p:spPr bwMode="auto">
              <a:xfrm>
                <a:off x="2066" y="1616"/>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A</a:t>
                </a:r>
                <a:endParaRPr lang="en-US" altLang="zh-CN" sz="2400">
                  <a:latin typeface="Times New Roman" panose="02020603050405020304" pitchFamily="18" charset="0"/>
                </a:endParaRPr>
              </a:p>
            </p:txBody>
          </p:sp>
        </p:grpSp>
        <p:grpSp>
          <p:nvGrpSpPr>
            <p:cNvPr id="33821" name="Group 33"/>
            <p:cNvGrpSpPr>
              <a:grpSpLocks/>
            </p:cNvGrpSpPr>
            <p:nvPr/>
          </p:nvGrpSpPr>
          <p:grpSpPr bwMode="auto">
            <a:xfrm>
              <a:off x="2023" y="2173"/>
              <a:ext cx="313" cy="327"/>
              <a:chOff x="2903" y="2169"/>
              <a:chExt cx="313" cy="327"/>
            </a:xfrm>
          </p:grpSpPr>
          <p:sp>
            <p:nvSpPr>
              <p:cNvPr id="33857" name="Oval 34"/>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58" name="Text Box 35"/>
              <p:cNvSpPr txBox="1">
                <a:spLocks noChangeArrowheads="1"/>
              </p:cNvSpPr>
              <p:nvPr/>
            </p:nvSpPr>
            <p:spPr bwMode="auto">
              <a:xfrm>
                <a:off x="2928" y="2169"/>
                <a:ext cx="27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C</a:t>
                </a:r>
                <a:endParaRPr lang="en-US" altLang="zh-CN" sz="2400">
                  <a:latin typeface="Times New Roman" panose="02020603050405020304" pitchFamily="18" charset="0"/>
                </a:endParaRPr>
              </a:p>
            </p:txBody>
          </p:sp>
        </p:grpSp>
        <p:grpSp>
          <p:nvGrpSpPr>
            <p:cNvPr id="33822" name="Group 36"/>
            <p:cNvGrpSpPr>
              <a:grpSpLocks/>
            </p:cNvGrpSpPr>
            <p:nvPr/>
          </p:nvGrpSpPr>
          <p:grpSpPr bwMode="auto">
            <a:xfrm>
              <a:off x="1315" y="2173"/>
              <a:ext cx="313" cy="327"/>
              <a:chOff x="1315" y="2173"/>
              <a:chExt cx="313" cy="327"/>
            </a:xfrm>
          </p:grpSpPr>
          <p:sp>
            <p:nvSpPr>
              <p:cNvPr id="33855" name="Oval 37"/>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56" name="Text Box 38"/>
              <p:cNvSpPr txBox="1">
                <a:spLocks noChangeArrowheads="1"/>
              </p:cNvSpPr>
              <p:nvPr/>
            </p:nvSpPr>
            <p:spPr bwMode="auto">
              <a:xfrm>
                <a:off x="1338" y="2173"/>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B</a:t>
                </a:r>
                <a:endParaRPr lang="en-US" altLang="zh-CN" sz="2400">
                  <a:latin typeface="Times New Roman" panose="02020603050405020304" pitchFamily="18" charset="0"/>
                </a:endParaRPr>
              </a:p>
            </p:txBody>
          </p:sp>
        </p:grpSp>
        <p:grpSp>
          <p:nvGrpSpPr>
            <p:cNvPr id="33823" name="Group 39"/>
            <p:cNvGrpSpPr>
              <a:grpSpLocks/>
            </p:cNvGrpSpPr>
            <p:nvPr/>
          </p:nvGrpSpPr>
          <p:grpSpPr bwMode="auto">
            <a:xfrm>
              <a:off x="2885" y="2682"/>
              <a:ext cx="313" cy="327"/>
              <a:chOff x="1315" y="2173"/>
              <a:chExt cx="313" cy="327"/>
            </a:xfrm>
          </p:grpSpPr>
          <p:sp>
            <p:nvSpPr>
              <p:cNvPr id="33853" name="Oval 40"/>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54" name="Text Box 41"/>
              <p:cNvSpPr txBox="1">
                <a:spLocks noChangeArrowheads="1"/>
              </p:cNvSpPr>
              <p:nvPr/>
            </p:nvSpPr>
            <p:spPr bwMode="auto">
              <a:xfrm>
                <a:off x="1369" y="2173"/>
                <a:ext cx="203"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I</a:t>
                </a:r>
                <a:endParaRPr lang="en-US" altLang="zh-CN" sz="2400">
                  <a:latin typeface="Times New Roman" panose="02020603050405020304" pitchFamily="18" charset="0"/>
                </a:endParaRPr>
              </a:p>
            </p:txBody>
          </p:sp>
        </p:grpSp>
        <p:grpSp>
          <p:nvGrpSpPr>
            <p:cNvPr id="33824" name="Group 42"/>
            <p:cNvGrpSpPr>
              <a:grpSpLocks/>
            </p:cNvGrpSpPr>
            <p:nvPr/>
          </p:nvGrpSpPr>
          <p:grpSpPr bwMode="auto">
            <a:xfrm>
              <a:off x="3315" y="2682"/>
              <a:ext cx="313" cy="327"/>
              <a:chOff x="1315" y="2173"/>
              <a:chExt cx="313" cy="327"/>
            </a:xfrm>
          </p:grpSpPr>
          <p:sp>
            <p:nvSpPr>
              <p:cNvPr id="33851" name="Oval 4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52" name="Text Box 44"/>
              <p:cNvSpPr txBox="1">
                <a:spLocks noChangeArrowheads="1"/>
              </p:cNvSpPr>
              <p:nvPr/>
            </p:nvSpPr>
            <p:spPr bwMode="auto">
              <a:xfrm>
                <a:off x="1357" y="2173"/>
                <a:ext cx="228"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J</a:t>
                </a:r>
                <a:endParaRPr lang="en-US" altLang="zh-CN" sz="2400">
                  <a:latin typeface="Times New Roman" panose="02020603050405020304" pitchFamily="18" charset="0"/>
                </a:endParaRPr>
              </a:p>
            </p:txBody>
          </p:sp>
        </p:grpSp>
        <p:grpSp>
          <p:nvGrpSpPr>
            <p:cNvPr id="33825" name="Group 45"/>
            <p:cNvGrpSpPr>
              <a:grpSpLocks/>
            </p:cNvGrpSpPr>
            <p:nvPr/>
          </p:nvGrpSpPr>
          <p:grpSpPr bwMode="auto">
            <a:xfrm>
              <a:off x="2454" y="2682"/>
              <a:ext cx="313" cy="327"/>
              <a:chOff x="1315" y="2173"/>
              <a:chExt cx="313" cy="327"/>
            </a:xfrm>
          </p:grpSpPr>
          <p:sp>
            <p:nvSpPr>
              <p:cNvPr id="33849" name="Oval 46"/>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50" name="Text Box 47"/>
              <p:cNvSpPr txBox="1">
                <a:spLocks noChangeArrowheads="1"/>
              </p:cNvSpPr>
              <p:nvPr/>
            </p:nvSpPr>
            <p:spPr bwMode="auto">
              <a:xfrm>
                <a:off x="1326" y="2173"/>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H</a:t>
                </a:r>
                <a:endParaRPr lang="en-US" altLang="zh-CN" sz="2400">
                  <a:latin typeface="Times New Roman" panose="02020603050405020304" pitchFamily="18" charset="0"/>
                </a:endParaRPr>
              </a:p>
            </p:txBody>
          </p:sp>
        </p:grpSp>
        <p:grpSp>
          <p:nvGrpSpPr>
            <p:cNvPr id="33826" name="Group 48"/>
            <p:cNvGrpSpPr>
              <a:grpSpLocks/>
            </p:cNvGrpSpPr>
            <p:nvPr/>
          </p:nvGrpSpPr>
          <p:grpSpPr bwMode="auto">
            <a:xfrm>
              <a:off x="2023" y="2672"/>
              <a:ext cx="313" cy="337"/>
              <a:chOff x="2023" y="2672"/>
              <a:chExt cx="313" cy="337"/>
            </a:xfrm>
          </p:grpSpPr>
          <p:sp>
            <p:nvSpPr>
              <p:cNvPr id="33847" name="Oval 49"/>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48" name="Text Box 50"/>
              <p:cNvSpPr txBox="1">
                <a:spLocks noChangeArrowheads="1"/>
              </p:cNvSpPr>
              <p:nvPr/>
            </p:nvSpPr>
            <p:spPr bwMode="auto">
              <a:xfrm>
                <a:off x="2034" y="2672"/>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G</a:t>
                </a:r>
                <a:endParaRPr lang="en-US" altLang="zh-CN" sz="2400">
                  <a:latin typeface="Times New Roman" panose="02020603050405020304" pitchFamily="18" charset="0"/>
                </a:endParaRPr>
              </a:p>
            </p:txBody>
          </p:sp>
        </p:grpSp>
        <p:grpSp>
          <p:nvGrpSpPr>
            <p:cNvPr id="33827" name="Group 51"/>
            <p:cNvGrpSpPr>
              <a:grpSpLocks/>
            </p:cNvGrpSpPr>
            <p:nvPr/>
          </p:nvGrpSpPr>
          <p:grpSpPr bwMode="auto">
            <a:xfrm>
              <a:off x="1546" y="2662"/>
              <a:ext cx="313" cy="337"/>
              <a:chOff x="2023" y="2672"/>
              <a:chExt cx="313" cy="337"/>
            </a:xfrm>
          </p:grpSpPr>
          <p:sp>
            <p:nvSpPr>
              <p:cNvPr id="33845" name="Oval 52"/>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46" name="Text Box 53"/>
              <p:cNvSpPr txBox="1">
                <a:spLocks noChangeArrowheads="1"/>
              </p:cNvSpPr>
              <p:nvPr/>
            </p:nvSpPr>
            <p:spPr bwMode="auto">
              <a:xfrm>
                <a:off x="2052" y="2672"/>
                <a:ext cx="253"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F</a:t>
                </a:r>
                <a:endParaRPr lang="en-US" altLang="zh-CN" sz="2400">
                  <a:latin typeface="Times New Roman" panose="02020603050405020304" pitchFamily="18" charset="0"/>
                </a:endParaRPr>
              </a:p>
            </p:txBody>
          </p:sp>
        </p:grpSp>
        <p:grpSp>
          <p:nvGrpSpPr>
            <p:cNvPr id="33828" name="Group 54"/>
            <p:cNvGrpSpPr>
              <a:grpSpLocks/>
            </p:cNvGrpSpPr>
            <p:nvPr/>
          </p:nvGrpSpPr>
          <p:grpSpPr bwMode="auto">
            <a:xfrm>
              <a:off x="1066" y="2659"/>
              <a:ext cx="313" cy="337"/>
              <a:chOff x="1066" y="2659"/>
              <a:chExt cx="313" cy="337"/>
            </a:xfrm>
          </p:grpSpPr>
          <p:sp>
            <p:nvSpPr>
              <p:cNvPr id="33843" name="Oval 55"/>
              <p:cNvSpPr>
                <a:spLocks noChangeArrowheads="1"/>
              </p:cNvSpPr>
              <p:nvPr/>
            </p:nvSpPr>
            <p:spPr bwMode="auto">
              <a:xfrm>
                <a:off x="1066" y="26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44" name="Text Box 56"/>
              <p:cNvSpPr txBox="1">
                <a:spLocks noChangeArrowheads="1"/>
              </p:cNvSpPr>
              <p:nvPr/>
            </p:nvSpPr>
            <p:spPr bwMode="auto">
              <a:xfrm>
                <a:off x="1095" y="2659"/>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E</a:t>
                </a:r>
                <a:endParaRPr lang="en-US" altLang="zh-CN" sz="2400">
                  <a:latin typeface="Times New Roman" panose="02020603050405020304" pitchFamily="18" charset="0"/>
                </a:endParaRPr>
              </a:p>
            </p:txBody>
          </p:sp>
        </p:grpSp>
        <p:grpSp>
          <p:nvGrpSpPr>
            <p:cNvPr id="33829" name="Group 57"/>
            <p:cNvGrpSpPr>
              <a:grpSpLocks/>
            </p:cNvGrpSpPr>
            <p:nvPr/>
          </p:nvGrpSpPr>
          <p:grpSpPr bwMode="auto">
            <a:xfrm>
              <a:off x="2447" y="3203"/>
              <a:ext cx="327" cy="327"/>
              <a:chOff x="1308" y="2173"/>
              <a:chExt cx="327" cy="327"/>
            </a:xfrm>
          </p:grpSpPr>
          <p:sp>
            <p:nvSpPr>
              <p:cNvPr id="33841" name="Oval 58"/>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42" name="Text Box 59"/>
              <p:cNvSpPr txBox="1">
                <a:spLocks noChangeArrowheads="1"/>
              </p:cNvSpPr>
              <p:nvPr/>
            </p:nvSpPr>
            <p:spPr bwMode="auto">
              <a:xfrm>
                <a:off x="1308" y="2173"/>
                <a:ext cx="327"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M</a:t>
                </a:r>
                <a:endParaRPr lang="en-US" altLang="zh-CN" sz="2400">
                  <a:latin typeface="Times New Roman" panose="02020603050405020304" pitchFamily="18" charset="0"/>
                </a:endParaRPr>
              </a:p>
            </p:txBody>
          </p:sp>
        </p:grpSp>
        <p:grpSp>
          <p:nvGrpSpPr>
            <p:cNvPr id="33830" name="Group 60"/>
            <p:cNvGrpSpPr>
              <a:grpSpLocks/>
            </p:cNvGrpSpPr>
            <p:nvPr/>
          </p:nvGrpSpPr>
          <p:grpSpPr bwMode="auto">
            <a:xfrm>
              <a:off x="1315" y="3203"/>
              <a:ext cx="313" cy="327"/>
              <a:chOff x="1315" y="2173"/>
              <a:chExt cx="313" cy="327"/>
            </a:xfrm>
          </p:grpSpPr>
          <p:sp>
            <p:nvSpPr>
              <p:cNvPr id="33839" name="Oval 61"/>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40" name="Text Box 62"/>
              <p:cNvSpPr txBox="1">
                <a:spLocks noChangeArrowheads="1"/>
              </p:cNvSpPr>
              <p:nvPr/>
            </p:nvSpPr>
            <p:spPr bwMode="auto">
              <a:xfrm>
                <a:off x="1338" y="2173"/>
                <a:ext cx="265"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a:t>
                </a:r>
                <a:endParaRPr lang="en-US" altLang="zh-CN" sz="2400">
                  <a:latin typeface="Times New Roman" panose="02020603050405020304" pitchFamily="18" charset="0"/>
                </a:endParaRPr>
              </a:p>
            </p:txBody>
          </p:sp>
        </p:grpSp>
        <p:grpSp>
          <p:nvGrpSpPr>
            <p:cNvPr id="33831" name="Group 63"/>
            <p:cNvGrpSpPr>
              <a:grpSpLocks/>
            </p:cNvGrpSpPr>
            <p:nvPr/>
          </p:nvGrpSpPr>
          <p:grpSpPr bwMode="auto">
            <a:xfrm>
              <a:off x="816" y="3194"/>
              <a:ext cx="313" cy="327"/>
              <a:chOff x="1315" y="2173"/>
              <a:chExt cx="313" cy="327"/>
            </a:xfrm>
          </p:grpSpPr>
          <p:sp>
            <p:nvSpPr>
              <p:cNvPr id="33837" name="Oval 64"/>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3838" name="Text Box 65"/>
              <p:cNvSpPr txBox="1">
                <a:spLocks noChangeArrowheads="1"/>
              </p:cNvSpPr>
              <p:nvPr/>
            </p:nvSpPr>
            <p:spPr bwMode="auto">
              <a:xfrm>
                <a:off x="1326" y="2173"/>
                <a:ext cx="290"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K</a:t>
                </a:r>
                <a:endParaRPr lang="en-US" altLang="zh-CN" sz="2400">
                  <a:latin typeface="Times New Roman" panose="02020603050405020304" pitchFamily="18" charset="0"/>
                </a:endParaRPr>
              </a:p>
            </p:txBody>
          </p:sp>
        </p:grpSp>
        <p:sp>
          <p:nvSpPr>
            <p:cNvPr id="33832" name="Line 66"/>
            <p:cNvSpPr>
              <a:spLocks noChangeShapeType="1"/>
            </p:cNvSpPr>
            <p:nvPr/>
          </p:nvSpPr>
          <p:spPr bwMode="auto">
            <a:xfrm>
              <a:off x="5455" y="1674"/>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33" name="Line 67"/>
            <p:cNvSpPr>
              <a:spLocks noChangeShapeType="1"/>
            </p:cNvSpPr>
            <p:nvPr/>
          </p:nvSpPr>
          <p:spPr bwMode="auto">
            <a:xfrm flipV="1">
              <a:off x="5551" y="1674"/>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34" name="Line 68"/>
            <p:cNvSpPr>
              <a:spLocks noChangeShapeType="1"/>
            </p:cNvSpPr>
            <p:nvPr/>
          </p:nvSpPr>
          <p:spPr bwMode="auto">
            <a:xfrm>
              <a:off x="5463" y="3498"/>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35" name="Line 69"/>
            <p:cNvSpPr>
              <a:spLocks noChangeShapeType="1"/>
            </p:cNvSpPr>
            <p:nvPr/>
          </p:nvSpPr>
          <p:spPr bwMode="auto">
            <a:xfrm flipV="1">
              <a:off x="5551" y="2826"/>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36" name="Text Box 70"/>
            <p:cNvSpPr txBox="1">
              <a:spLocks noChangeArrowheads="1"/>
            </p:cNvSpPr>
            <p:nvPr/>
          </p:nvSpPr>
          <p:spPr bwMode="auto">
            <a:xfrm>
              <a:off x="5139" y="2375"/>
              <a:ext cx="714"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800">
                  <a:latin typeface="Times New Roman" panose="02020603050405020304" pitchFamily="18" charset="0"/>
                </a:rPr>
                <a:t>height</a:t>
              </a:r>
            </a:p>
            <a:p>
              <a:pPr algn="ctr">
                <a:lnSpc>
                  <a:spcPct val="80000"/>
                </a:lnSpc>
              </a:pPr>
              <a:r>
                <a:rPr lang="en-US" altLang="zh-CN" sz="2800">
                  <a:latin typeface="Times New Roman" panose="02020603050405020304" pitchFamily="18" charset="0"/>
                </a:rPr>
                <a:t>= 4</a:t>
              </a:r>
              <a:endParaRPr lang="en-US" altLang="zh-CN" sz="3200">
                <a:latin typeface="Times New Roman" panose="02020603050405020304" pitchFamily="18" charset="0"/>
              </a:endParaRPr>
            </a:p>
          </p:txBody>
        </p:sp>
      </p:grpSp>
      <p:cxnSp>
        <p:nvCxnSpPr>
          <p:cNvPr id="3" name="直接箭头连接符 2"/>
          <p:cNvCxnSpPr/>
          <p:nvPr/>
        </p:nvCxnSpPr>
        <p:spPr bwMode="auto">
          <a:xfrm>
            <a:off x="8328248" y="3323433"/>
            <a:ext cx="0" cy="2732881"/>
          </a:xfrm>
          <a:prstGeom prst="straightConnector1">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cxnSp>
        <p:nvCxnSpPr>
          <p:cNvPr id="6" name="直接箭头连接符 5"/>
          <p:cNvCxnSpPr/>
          <p:nvPr/>
        </p:nvCxnSpPr>
        <p:spPr bwMode="auto">
          <a:xfrm flipV="1">
            <a:off x="10272464" y="3170238"/>
            <a:ext cx="0" cy="2895600"/>
          </a:xfrm>
          <a:prstGeom prst="straightConnector1">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spTree>
  </p:cSld>
  <p:clrMapOvr>
    <a:masterClrMapping/>
  </p:clrMapOvr>
  <p:transition spd="slow"/>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6881564" y="1413407"/>
            <a:ext cx="3390900" cy="2181225"/>
          </a:xfrm>
          <a:prstGeom prst="rect">
            <a:avLst/>
          </a:prstGeom>
        </p:spPr>
      </p:pic>
      <p:sp>
        <p:nvSpPr>
          <p:cNvPr id="2" name="标题 1"/>
          <p:cNvSpPr>
            <a:spLocks noGrp="1"/>
          </p:cNvSpPr>
          <p:nvPr>
            <p:ph type="title"/>
          </p:nvPr>
        </p:nvSpPr>
        <p:spPr>
          <a:xfrm>
            <a:off x="635437" y="65608"/>
            <a:ext cx="7543800" cy="659532"/>
          </a:xfrm>
        </p:spPr>
        <p:txBody>
          <a:bodyPr/>
          <a:lstStyle/>
          <a:p>
            <a:r>
              <a:rPr lang="zh-CN" altLang="en-US" sz="3200" dirty="0"/>
              <a:t>问题的提出：数据传输 </a:t>
            </a:r>
            <a:r>
              <a:rPr lang="en-US" altLang="zh-CN" sz="3200" dirty="0"/>
              <a:t>&amp; </a:t>
            </a:r>
            <a:r>
              <a:rPr lang="zh-CN" altLang="en-US" sz="3200" dirty="0"/>
              <a:t>判定树</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3552" y="4221088"/>
            <a:ext cx="3816486" cy="2448272"/>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3552" y="1204006"/>
            <a:ext cx="3810000" cy="2444524"/>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1564" y="1352205"/>
            <a:ext cx="3390900" cy="2181225"/>
          </a:xfrm>
          <a:prstGeom prst="rect">
            <a:avLst/>
          </a:prstGeom>
        </p:spPr>
      </p:pic>
      <p:cxnSp>
        <p:nvCxnSpPr>
          <p:cNvPr id="9" name="直接箭头连接符 8"/>
          <p:cNvCxnSpPr/>
          <p:nvPr/>
        </p:nvCxnSpPr>
        <p:spPr>
          <a:xfrm>
            <a:off x="6023992" y="2426268"/>
            <a:ext cx="720080" cy="0"/>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6023992" y="5492661"/>
            <a:ext cx="720080" cy="0"/>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oup 31"/>
          <p:cNvGrpSpPr>
            <a:grpSpLocks/>
          </p:cNvGrpSpPr>
          <p:nvPr/>
        </p:nvGrpSpPr>
        <p:grpSpPr bwMode="auto">
          <a:xfrm>
            <a:off x="6664774" y="4119725"/>
            <a:ext cx="3839976" cy="2519224"/>
            <a:chOff x="1556" y="1933"/>
            <a:chExt cx="2744" cy="1777"/>
          </a:xfrm>
        </p:grpSpPr>
        <p:grpSp>
          <p:nvGrpSpPr>
            <p:cNvPr id="41" name="Group 3"/>
            <p:cNvGrpSpPr>
              <a:grpSpLocks/>
            </p:cNvGrpSpPr>
            <p:nvPr/>
          </p:nvGrpSpPr>
          <p:grpSpPr bwMode="auto">
            <a:xfrm>
              <a:off x="1556" y="1933"/>
              <a:ext cx="2296" cy="1777"/>
              <a:chOff x="3007" y="2016"/>
              <a:chExt cx="2296" cy="1777"/>
            </a:xfrm>
          </p:grpSpPr>
          <p:sp>
            <p:nvSpPr>
              <p:cNvPr id="43" name="Line 4"/>
              <p:cNvSpPr>
                <a:spLocks noChangeShapeType="1"/>
              </p:cNvSpPr>
              <p:nvPr/>
            </p:nvSpPr>
            <p:spPr bwMode="auto">
              <a:xfrm flipH="1">
                <a:off x="3403" y="2198"/>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44" name="Line 5"/>
              <p:cNvSpPr>
                <a:spLocks noChangeShapeType="1"/>
              </p:cNvSpPr>
              <p:nvPr/>
            </p:nvSpPr>
            <p:spPr bwMode="auto">
              <a:xfrm>
                <a:off x="4241" y="2205"/>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45" name="Line 6"/>
              <p:cNvSpPr>
                <a:spLocks noChangeShapeType="1"/>
              </p:cNvSpPr>
              <p:nvPr/>
            </p:nvSpPr>
            <p:spPr bwMode="auto">
              <a:xfrm flipH="1">
                <a:off x="3759" y="2563"/>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46" name="Line 7"/>
              <p:cNvSpPr>
                <a:spLocks noChangeShapeType="1"/>
              </p:cNvSpPr>
              <p:nvPr/>
            </p:nvSpPr>
            <p:spPr bwMode="auto">
              <a:xfrm flipH="1">
                <a:off x="4036" y="2927"/>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47" name="Line 8"/>
              <p:cNvSpPr>
                <a:spLocks noChangeShapeType="1"/>
              </p:cNvSpPr>
              <p:nvPr/>
            </p:nvSpPr>
            <p:spPr bwMode="auto">
              <a:xfrm flipH="1">
                <a:off x="4313" y="3292"/>
                <a:ext cx="119" cy="227"/>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48" name="Line 9"/>
              <p:cNvSpPr>
                <a:spLocks noChangeShapeType="1"/>
              </p:cNvSpPr>
              <p:nvPr/>
            </p:nvSpPr>
            <p:spPr bwMode="auto">
              <a:xfrm>
                <a:off x="4630" y="2563"/>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49" name="Line 10"/>
              <p:cNvSpPr>
                <a:spLocks noChangeShapeType="1"/>
              </p:cNvSpPr>
              <p:nvPr/>
            </p:nvSpPr>
            <p:spPr bwMode="auto">
              <a:xfrm>
                <a:off x="4907" y="2927"/>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50" name="Line 11"/>
              <p:cNvSpPr>
                <a:spLocks noChangeShapeType="1"/>
              </p:cNvSpPr>
              <p:nvPr/>
            </p:nvSpPr>
            <p:spPr bwMode="auto">
              <a:xfrm>
                <a:off x="5184" y="3292"/>
                <a:ext cx="119" cy="227"/>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51" name="Freeform 12"/>
              <p:cNvSpPr>
                <a:spLocks/>
              </p:cNvSpPr>
              <p:nvPr/>
            </p:nvSpPr>
            <p:spPr bwMode="auto">
              <a:xfrm>
                <a:off x="4137" y="2745"/>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52" name="Freeform 14"/>
              <p:cNvSpPr>
                <a:spLocks/>
              </p:cNvSpPr>
              <p:nvPr/>
            </p:nvSpPr>
            <p:spPr bwMode="auto">
              <a:xfrm>
                <a:off x="4414" y="3109"/>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53" name="Rectangle 16"/>
              <p:cNvSpPr>
                <a:spLocks noChangeArrowheads="1"/>
              </p:cNvSpPr>
              <p:nvPr/>
            </p:nvSpPr>
            <p:spPr bwMode="auto">
              <a:xfrm>
                <a:off x="3007" y="2426"/>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800"/>
              </a:p>
            </p:txBody>
          </p:sp>
          <p:sp>
            <p:nvSpPr>
              <p:cNvPr id="54" name="Rectangle 18"/>
              <p:cNvSpPr>
                <a:spLocks noChangeArrowheads="1"/>
              </p:cNvSpPr>
              <p:nvPr/>
            </p:nvSpPr>
            <p:spPr bwMode="auto">
              <a:xfrm>
                <a:off x="3878" y="3519"/>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800"/>
              </a:p>
            </p:txBody>
          </p:sp>
          <p:sp>
            <p:nvSpPr>
              <p:cNvPr id="55" name="Rectangle 20"/>
              <p:cNvSpPr>
                <a:spLocks noChangeArrowheads="1"/>
              </p:cNvSpPr>
              <p:nvPr/>
            </p:nvSpPr>
            <p:spPr bwMode="auto">
              <a:xfrm>
                <a:off x="3521" y="3155"/>
                <a:ext cx="753"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800"/>
              </a:p>
            </p:txBody>
          </p:sp>
          <p:sp>
            <p:nvSpPr>
              <p:cNvPr id="56" name="Rectangle 22"/>
              <p:cNvSpPr>
                <a:spLocks noChangeArrowheads="1"/>
              </p:cNvSpPr>
              <p:nvPr/>
            </p:nvSpPr>
            <p:spPr bwMode="auto">
              <a:xfrm>
                <a:off x="3245" y="2791"/>
                <a:ext cx="752" cy="273"/>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800"/>
              </a:p>
            </p:txBody>
          </p:sp>
          <p:sp>
            <p:nvSpPr>
              <p:cNvPr id="57" name="Freeform 24"/>
              <p:cNvSpPr>
                <a:spLocks/>
              </p:cNvSpPr>
              <p:nvPr/>
            </p:nvSpPr>
            <p:spPr bwMode="auto">
              <a:xfrm>
                <a:off x="3464" y="2016"/>
                <a:ext cx="810"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sp>
            <p:nvSpPr>
              <p:cNvPr id="58" name="Freeform 26"/>
              <p:cNvSpPr>
                <a:spLocks/>
              </p:cNvSpPr>
              <p:nvPr/>
            </p:nvSpPr>
            <p:spPr bwMode="auto">
              <a:xfrm>
                <a:off x="3860" y="2380"/>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800"/>
              </a:p>
            </p:txBody>
          </p:sp>
        </p:grpSp>
        <p:sp>
          <p:nvSpPr>
            <p:cNvPr id="42" name="Rectangle 29"/>
            <p:cNvSpPr>
              <a:spLocks noChangeArrowheads="1"/>
            </p:cNvSpPr>
            <p:nvPr/>
          </p:nvSpPr>
          <p:spPr bwMode="auto">
            <a:xfrm>
              <a:off x="3548" y="3430"/>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800"/>
            </a:p>
          </p:txBody>
        </p:sp>
      </p:grpSp>
      <p:sp>
        <p:nvSpPr>
          <p:cNvPr id="59" name="矩形 58"/>
          <p:cNvSpPr/>
          <p:nvPr/>
        </p:nvSpPr>
        <p:spPr>
          <a:xfrm>
            <a:off x="6967798" y="5217011"/>
            <a:ext cx="1114408" cy="369332"/>
          </a:xfrm>
          <a:prstGeom prst="rect">
            <a:avLst/>
          </a:prstGeom>
        </p:spPr>
        <p:txBody>
          <a:bodyPr wrap="none">
            <a:spAutoFit/>
          </a:bodyPr>
          <a:lstStyle/>
          <a:p>
            <a:pPr algn="ctr">
              <a:spcBef>
                <a:spcPct val="50000"/>
              </a:spcBef>
            </a:pPr>
            <a:r>
              <a:rPr lang="zh-CN" altLang="en-US" sz="1800" dirty="0">
                <a:solidFill>
                  <a:srgbClr val="323244"/>
                </a:solidFill>
                <a:latin typeface="宋体" panose="02010600030101010101" pitchFamily="2" charset="-122"/>
              </a:rPr>
              <a:t>呼唤同伴</a:t>
            </a:r>
          </a:p>
        </p:txBody>
      </p:sp>
      <p:sp>
        <p:nvSpPr>
          <p:cNvPr id="60" name="矩形 59"/>
          <p:cNvSpPr/>
          <p:nvPr/>
        </p:nvSpPr>
        <p:spPr>
          <a:xfrm>
            <a:off x="6843042" y="4717477"/>
            <a:ext cx="649537" cy="369332"/>
          </a:xfrm>
          <a:prstGeom prst="rect">
            <a:avLst/>
          </a:prstGeom>
        </p:spPr>
        <p:txBody>
          <a:bodyPr wrap="none">
            <a:spAutoFit/>
          </a:bodyPr>
          <a:lstStyle/>
          <a:p>
            <a:pPr algn="ctr">
              <a:spcBef>
                <a:spcPct val="50000"/>
              </a:spcBef>
            </a:pPr>
            <a:r>
              <a:rPr lang="zh-CN" altLang="en-US" sz="1800" dirty="0">
                <a:solidFill>
                  <a:srgbClr val="323244"/>
                </a:solidFill>
                <a:latin typeface="宋体" panose="02010600030101010101" pitchFamily="2" charset="-122"/>
              </a:rPr>
              <a:t>逃跑</a:t>
            </a:r>
          </a:p>
        </p:txBody>
      </p:sp>
      <p:sp>
        <p:nvSpPr>
          <p:cNvPr id="61" name="矩形 60"/>
          <p:cNvSpPr/>
          <p:nvPr/>
        </p:nvSpPr>
        <p:spPr>
          <a:xfrm>
            <a:off x="7350565" y="5724261"/>
            <a:ext cx="1114408" cy="369332"/>
          </a:xfrm>
          <a:prstGeom prst="rect">
            <a:avLst/>
          </a:prstGeom>
        </p:spPr>
        <p:txBody>
          <a:bodyPr wrap="none">
            <a:spAutoFit/>
          </a:bodyPr>
          <a:lstStyle/>
          <a:p>
            <a:pPr algn="ctr">
              <a:spcBef>
                <a:spcPct val="50000"/>
              </a:spcBef>
            </a:pPr>
            <a:r>
              <a:rPr lang="zh-CN" altLang="en-US" sz="1800" dirty="0">
                <a:solidFill>
                  <a:srgbClr val="323244"/>
                </a:solidFill>
                <a:latin typeface="宋体" panose="02010600030101010101" pitchFamily="2" charset="-122"/>
              </a:rPr>
              <a:t>使用魔法</a:t>
            </a:r>
          </a:p>
        </p:txBody>
      </p:sp>
      <p:sp>
        <p:nvSpPr>
          <p:cNvPr id="62" name="矩形 61"/>
          <p:cNvSpPr/>
          <p:nvPr/>
        </p:nvSpPr>
        <p:spPr>
          <a:xfrm>
            <a:off x="8067946" y="6266551"/>
            <a:ext cx="649537" cy="369332"/>
          </a:xfrm>
          <a:prstGeom prst="rect">
            <a:avLst/>
          </a:prstGeom>
        </p:spPr>
        <p:txBody>
          <a:bodyPr wrap="none">
            <a:spAutoFit/>
          </a:bodyPr>
          <a:lstStyle/>
          <a:p>
            <a:pPr algn="ctr">
              <a:spcBef>
                <a:spcPct val="50000"/>
              </a:spcBef>
            </a:pPr>
            <a:r>
              <a:rPr lang="zh-CN" altLang="en-US" sz="1800" dirty="0">
                <a:solidFill>
                  <a:srgbClr val="323244"/>
                </a:solidFill>
                <a:latin typeface="宋体" panose="02010600030101010101" pitchFamily="2" charset="-122"/>
              </a:rPr>
              <a:t>单挑</a:t>
            </a:r>
          </a:p>
        </p:txBody>
      </p:sp>
      <p:sp>
        <p:nvSpPr>
          <p:cNvPr id="63" name="矩形 62"/>
          <p:cNvSpPr/>
          <p:nvPr/>
        </p:nvSpPr>
        <p:spPr>
          <a:xfrm>
            <a:off x="8740941" y="5680595"/>
            <a:ext cx="896399" cy="369332"/>
          </a:xfrm>
          <a:prstGeom prst="rect">
            <a:avLst/>
          </a:prstGeom>
        </p:spPr>
        <p:txBody>
          <a:bodyPr wrap="none">
            <a:spAutoFit/>
          </a:bodyPr>
          <a:lstStyle/>
          <a:p>
            <a:pPr algn="ctr">
              <a:spcBef>
                <a:spcPct val="50000"/>
              </a:spcBef>
            </a:pPr>
            <a:r>
              <a:rPr lang="en-US" altLang="zh-CN" sz="1800" dirty="0">
                <a:solidFill>
                  <a:srgbClr val="323244"/>
                </a:solidFill>
                <a:latin typeface="隶书" panose="02010509060101010101" pitchFamily="49" charset="-122"/>
                <a:ea typeface="隶书" panose="02010509060101010101" pitchFamily="49" charset="-122"/>
              </a:rPr>
              <a:t>a </a:t>
            </a:r>
            <a:r>
              <a:rPr lang="en-US" altLang="zh-CN" sz="18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1800" dirty="0">
                <a:solidFill>
                  <a:srgbClr val="323244"/>
                </a:solidFill>
                <a:latin typeface="隶书" panose="02010509060101010101" pitchFamily="49" charset="-122"/>
                <a:ea typeface="隶书" panose="02010509060101010101" pitchFamily="49" charset="-122"/>
              </a:rPr>
              <a:t> 90</a:t>
            </a:r>
          </a:p>
        </p:txBody>
      </p:sp>
      <p:sp>
        <p:nvSpPr>
          <p:cNvPr id="64" name="矩形 63"/>
          <p:cNvSpPr/>
          <p:nvPr/>
        </p:nvSpPr>
        <p:spPr>
          <a:xfrm>
            <a:off x="8344723" y="5197225"/>
            <a:ext cx="896399" cy="369332"/>
          </a:xfrm>
          <a:prstGeom prst="rect">
            <a:avLst/>
          </a:prstGeom>
        </p:spPr>
        <p:txBody>
          <a:bodyPr wrap="none">
            <a:spAutoFit/>
          </a:bodyPr>
          <a:lstStyle/>
          <a:p>
            <a:pPr algn="ctr">
              <a:spcBef>
                <a:spcPct val="50000"/>
              </a:spcBef>
            </a:pPr>
            <a:r>
              <a:rPr lang="en-US" altLang="zh-CN" sz="1800" dirty="0">
                <a:solidFill>
                  <a:srgbClr val="323244"/>
                </a:solidFill>
                <a:latin typeface="隶书" panose="02010509060101010101" pitchFamily="49" charset="-122"/>
                <a:ea typeface="隶书" panose="02010509060101010101" pitchFamily="49" charset="-122"/>
              </a:rPr>
              <a:t>a </a:t>
            </a:r>
            <a:r>
              <a:rPr lang="en-US" altLang="zh-CN" sz="18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1800" dirty="0">
                <a:solidFill>
                  <a:srgbClr val="323244"/>
                </a:solidFill>
                <a:latin typeface="隶书" panose="02010509060101010101" pitchFamily="49" charset="-122"/>
                <a:ea typeface="隶书" panose="02010509060101010101" pitchFamily="49" charset="-122"/>
              </a:rPr>
              <a:t> 80</a:t>
            </a:r>
          </a:p>
        </p:txBody>
      </p:sp>
      <p:sp>
        <p:nvSpPr>
          <p:cNvPr id="65" name="矩形 64"/>
          <p:cNvSpPr/>
          <p:nvPr/>
        </p:nvSpPr>
        <p:spPr>
          <a:xfrm>
            <a:off x="7966685" y="4637857"/>
            <a:ext cx="896399" cy="369332"/>
          </a:xfrm>
          <a:prstGeom prst="rect">
            <a:avLst/>
          </a:prstGeom>
        </p:spPr>
        <p:txBody>
          <a:bodyPr wrap="none">
            <a:spAutoFit/>
          </a:bodyPr>
          <a:lstStyle/>
          <a:p>
            <a:pPr algn="ctr">
              <a:spcBef>
                <a:spcPct val="50000"/>
              </a:spcBef>
            </a:pPr>
            <a:r>
              <a:rPr lang="en-US" altLang="zh-CN" sz="1800" dirty="0">
                <a:solidFill>
                  <a:srgbClr val="323244"/>
                </a:solidFill>
                <a:latin typeface="隶书" panose="02010509060101010101" pitchFamily="49" charset="-122"/>
                <a:ea typeface="隶书" panose="02010509060101010101" pitchFamily="49" charset="-122"/>
              </a:rPr>
              <a:t>a </a:t>
            </a:r>
            <a:r>
              <a:rPr lang="en-US" altLang="zh-CN" sz="18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1800" dirty="0">
                <a:solidFill>
                  <a:srgbClr val="323244"/>
                </a:solidFill>
                <a:latin typeface="隶书" panose="02010509060101010101" pitchFamily="49" charset="-122"/>
                <a:ea typeface="隶书" panose="02010509060101010101" pitchFamily="49" charset="-122"/>
              </a:rPr>
              <a:t> 70</a:t>
            </a:r>
          </a:p>
        </p:txBody>
      </p:sp>
      <p:sp>
        <p:nvSpPr>
          <p:cNvPr id="66" name="矩形 65"/>
          <p:cNvSpPr/>
          <p:nvPr/>
        </p:nvSpPr>
        <p:spPr>
          <a:xfrm>
            <a:off x="7415286" y="4119470"/>
            <a:ext cx="896399" cy="369332"/>
          </a:xfrm>
          <a:prstGeom prst="rect">
            <a:avLst/>
          </a:prstGeom>
        </p:spPr>
        <p:txBody>
          <a:bodyPr wrap="none">
            <a:spAutoFit/>
          </a:bodyPr>
          <a:lstStyle/>
          <a:p>
            <a:pPr algn="ctr">
              <a:spcBef>
                <a:spcPct val="50000"/>
              </a:spcBef>
            </a:pPr>
            <a:r>
              <a:rPr lang="en-US" altLang="zh-CN" sz="1800" dirty="0">
                <a:solidFill>
                  <a:srgbClr val="323244"/>
                </a:solidFill>
                <a:latin typeface="隶书" panose="02010509060101010101" pitchFamily="49" charset="-122"/>
                <a:ea typeface="隶书" panose="02010509060101010101" pitchFamily="49" charset="-122"/>
              </a:rPr>
              <a:t>a </a:t>
            </a:r>
            <a:r>
              <a:rPr lang="en-US" altLang="zh-CN" sz="18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1800" dirty="0">
                <a:solidFill>
                  <a:srgbClr val="323244"/>
                </a:solidFill>
                <a:latin typeface="隶书" panose="02010509060101010101" pitchFamily="49" charset="-122"/>
                <a:ea typeface="隶书" panose="02010509060101010101" pitchFamily="49" charset="-122"/>
              </a:rPr>
              <a:t> 60</a:t>
            </a:r>
          </a:p>
        </p:txBody>
      </p:sp>
      <p:sp>
        <p:nvSpPr>
          <p:cNvPr id="67" name="矩形 66"/>
          <p:cNvSpPr/>
          <p:nvPr/>
        </p:nvSpPr>
        <p:spPr>
          <a:xfrm>
            <a:off x="9329069" y="6230656"/>
            <a:ext cx="1231427" cy="369332"/>
          </a:xfrm>
          <a:prstGeom prst="rect">
            <a:avLst/>
          </a:prstGeom>
          <a:noFill/>
        </p:spPr>
        <p:txBody>
          <a:bodyPr wrap="none">
            <a:spAutoFit/>
          </a:bodyPr>
          <a:lstStyle/>
          <a:p>
            <a:pPr algn="ctr">
              <a:spcBef>
                <a:spcPct val="50000"/>
              </a:spcBef>
            </a:pPr>
            <a:r>
              <a:rPr lang="zh-CN" altLang="en-US" sz="1800" dirty="0">
                <a:solidFill>
                  <a:srgbClr val="323244"/>
                </a:solidFill>
                <a:latin typeface="宋体" panose="02010600030101010101" pitchFamily="2" charset="-122"/>
              </a:rPr>
              <a:t>嘲笑</a:t>
            </a:r>
            <a:r>
              <a:rPr lang="en-US" altLang="zh-CN" sz="1800" dirty="0">
                <a:solidFill>
                  <a:srgbClr val="323244"/>
                </a:solidFill>
                <a:latin typeface="宋体" panose="02010600030101010101" pitchFamily="2" charset="-122"/>
              </a:rPr>
              <a:t>&amp;</a:t>
            </a:r>
            <a:r>
              <a:rPr lang="zh-CN" altLang="en-US" sz="1800" dirty="0">
                <a:solidFill>
                  <a:srgbClr val="323244"/>
                </a:solidFill>
                <a:latin typeface="宋体" panose="02010600030101010101" pitchFamily="2" charset="-122"/>
              </a:rPr>
              <a:t>单挑</a:t>
            </a:r>
          </a:p>
        </p:txBody>
      </p:sp>
      <p:sp>
        <p:nvSpPr>
          <p:cNvPr id="16" name="矩形 15"/>
          <p:cNvSpPr/>
          <p:nvPr/>
        </p:nvSpPr>
        <p:spPr>
          <a:xfrm>
            <a:off x="5265372" y="2638462"/>
            <a:ext cx="4719060" cy="2635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rgbClr val="FF0000"/>
                </a:solidFill>
                <a:latin typeface="楷体_GB2312" pitchFamily="49" charset="-122"/>
                <a:ea typeface="楷体_GB2312" pitchFamily="49" charset="-122"/>
              </a:rPr>
              <a:t>如何高效地进行</a:t>
            </a:r>
          </a:p>
          <a:p>
            <a:r>
              <a:rPr lang="zh-CN" altLang="en-US" sz="2800" dirty="0">
                <a:solidFill>
                  <a:srgbClr val="FF0000"/>
                </a:solidFill>
                <a:latin typeface="楷体_GB2312" pitchFamily="49" charset="-122"/>
                <a:ea typeface="楷体_GB2312" pitchFamily="49" charset="-122"/>
              </a:rPr>
              <a:t>数据传输（最短传输长度）</a:t>
            </a:r>
          </a:p>
          <a:p>
            <a:r>
              <a:rPr lang="en-US" altLang="zh-CN" sz="2800" dirty="0">
                <a:solidFill>
                  <a:srgbClr val="FF0000"/>
                </a:solidFill>
                <a:latin typeface="楷体_GB2312" pitchFamily="49" charset="-122"/>
                <a:ea typeface="楷体_GB2312" pitchFamily="49" charset="-122"/>
              </a:rPr>
              <a:t>or</a:t>
            </a:r>
          </a:p>
          <a:p>
            <a:r>
              <a:rPr lang="zh-CN" altLang="en-US" sz="2800" dirty="0">
                <a:solidFill>
                  <a:srgbClr val="FF0000"/>
                </a:solidFill>
                <a:latin typeface="楷体_GB2312" pitchFamily="49" charset="-122"/>
                <a:ea typeface="楷体_GB2312" pitchFamily="49" charset="-122"/>
              </a:rPr>
              <a:t>逻辑判断（最少判断次数）？</a:t>
            </a:r>
          </a:p>
        </p:txBody>
      </p:sp>
      <p:pic>
        <p:nvPicPr>
          <p:cNvPr id="15" name="图片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87688" y="2636912"/>
            <a:ext cx="1977684" cy="2636912"/>
          </a:xfrm>
          <a:prstGeom prst="rect">
            <a:avLst/>
          </a:prstGeom>
        </p:spPr>
      </p:pic>
    </p:spTree>
    <p:extLst>
      <p:ext uri="{BB962C8B-B14F-4D97-AF65-F5344CB8AC3E}">
        <p14:creationId xmlns:p14="http://schemas.microsoft.com/office/powerpoint/2010/main" val="2358914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6110" y="76717"/>
            <a:ext cx="7543800" cy="515516"/>
          </a:xfrm>
        </p:spPr>
        <p:txBody>
          <a:bodyPr>
            <a:normAutofit fontScale="90000"/>
          </a:bodyPr>
          <a:lstStyle/>
          <a:p>
            <a:r>
              <a:rPr lang="zh-CN" altLang="en-US" sz="3200" dirty="0"/>
              <a:t>最短长度编码问题</a:t>
            </a:r>
          </a:p>
        </p:txBody>
      </p:sp>
      <p:sp>
        <p:nvSpPr>
          <p:cNvPr id="4" name="Line 2"/>
          <p:cNvSpPr>
            <a:spLocks noChangeShapeType="1"/>
          </p:cNvSpPr>
          <p:nvPr/>
        </p:nvSpPr>
        <p:spPr bwMode="auto">
          <a:xfrm>
            <a:off x="2351584" y="3835707"/>
            <a:ext cx="0"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a:p>
        </p:txBody>
      </p:sp>
      <p:sp>
        <p:nvSpPr>
          <p:cNvPr id="5" name="Text Box 3"/>
          <p:cNvSpPr txBox="1">
            <a:spLocks noChangeArrowheads="1"/>
          </p:cNvSpPr>
          <p:nvPr/>
        </p:nvSpPr>
        <p:spPr bwMode="auto">
          <a:xfrm>
            <a:off x="1559497" y="642754"/>
            <a:ext cx="6149419" cy="553998"/>
          </a:xfrm>
          <a:prstGeom prst="rect">
            <a:avLst/>
          </a:prstGeom>
          <a:solidFill>
            <a:schemeClr val="bg1"/>
          </a:solidFill>
          <a:ln>
            <a:noFill/>
          </a:ln>
          <a:effectLs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lnSpc>
                <a:spcPts val="1800"/>
              </a:lnSpc>
              <a:spcBef>
                <a:spcPct val="50000"/>
              </a:spcBef>
            </a:pPr>
            <a:r>
              <a:rPr lang="zh-CN" altLang="en-US" sz="1600" u="sng" dirty="0">
                <a:ea typeface="宋体" pitchFamily="2" charset="-122"/>
              </a:rPr>
              <a:t>例如：需将文字“</a:t>
            </a:r>
            <a:r>
              <a:rPr lang="en-US" altLang="zh-CN" sz="1600" u="sng" dirty="0">
                <a:ea typeface="宋体" pitchFamily="2" charset="-122"/>
              </a:rPr>
              <a:t>ABACCDA”</a:t>
            </a:r>
            <a:r>
              <a:rPr lang="zh-CN" altLang="en-US" sz="1600" u="sng" dirty="0">
                <a:ea typeface="宋体" pitchFamily="2" charset="-122"/>
              </a:rPr>
              <a:t>转换成二进制电文。文中有四种字符，用</a:t>
            </a:r>
            <a:r>
              <a:rPr lang="en-US" altLang="zh-CN" sz="1600" u="sng" dirty="0">
                <a:ea typeface="宋体" pitchFamily="2" charset="-122"/>
              </a:rPr>
              <a:t>2</a:t>
            </a:r>
            <a:r>
              <a:rPr lang="zh-CN" altLang="en-US" sz="1600" u="sng" dirty="0">
                <a:ea typeface="宋体" pitchFamily="2" charset="-122"/>
              </a:rPr>
              <a:t>位二进制便可分辨。</a:t>
            </a:r>
          </a:p>
        </p:txBody>
      </p:sp>
      <p:sp>
        <p:nvSpPr>
          <p:cNvPr id="6" name="Rectangle 4"/>
          <p:cNvSpPr>
            <a:spLocks noChangeArrowheads="1"/>
          </p:cNvSpPr>
          <p:nvPr/>
        </p:nvSpPr>
        <p:spPr bwMode="auto">
          <a:xfrm>
            <a:off x="4805240" y="1268761"/>
            <a:ext cx="3306985" cy="607903"/>
          </a:xfrm>
          <a:prstGeom prst="rect">
            <a:avLst/>
          </a:prstGeom>
          <a:solidFill>
            <a:schemeClr val="accent1">
              <a:lumMod val="20000"/>
              <a:lumOff val="80000"/>
            </a:schemeClr>
          </a:solidFill>
          <a:ln w="12700" cap="sq">
            <a:solidFill>
              <a:schemeClr val="tx1"/>
            </a:solidFill>
            <a:miter lim="800000"/>
            <a:headEnd type="none" w="sm" len="sm"/>
            <a:tailEnd type="none" w="sm" len="sm"/>
          </a:ln>
          <a:effectLs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lgn="ctr"/>
            <a:endParaRPr lang="zh-CN" altLang="zh-CN" sz="1200">
              <a:ea typeface="宋体" pitchFamily="2" charset="-122"/>
            </a:endParaRPr>
          </a:p>
        </p:txBody>
      </p:sp>
      <p:sp>
        <p:nvSpPr>
          <p:cNvPr id="7" name="Line 5"/>
          <p:cNvSpPr>
            <a:spLocks noChangeShapeType="1"/>
          </p:cNvSpPr>
          <p:nvPr/>
        </p:nvSpPr>
        <p:spPr bwMode="auto">
          <a:xfrm>
            <a:off x="5091114" y="1589871"/>
            <a:ext cx="2733079" cy="322"/>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sz="1800"/>
          </a:p>
        </p:txBody>
      </p:sp>
      <p:sp>
        <p:nvSpPr>
          <p:cNvPr id="8" name="Text Box 6"/>
          <p:cNvSpPr txBox="1">
            <a:spLocks noChangeArrowheads="1"/>
          </p:cNvSpPr>
          <p:nvPr/>
        </p:nvSpPr>
        <p:spPr bwMode="auto">
          <a:xfrm>
            <a:off x="5039008" y="1268760"/>
            <a:ext cx="27412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r>
              <a:rPr lang="en-US" altLang="zh-CN" sz="1600" dirty="0">
                <a:ea typeface="宋体" pitchFamily="2" charset="-122"/>
              </a:rPr>
              <a:t>   A           B             C            D</a:t>
            </a:r>
          </a:p>
        </p:txBody>
      </p:sp>
      <p:sp>
        <p:nvSpPr>
          <p:cNvPr id="9" name="Text Box 7"/>
          <p:cNvSpPr txBox="1">
            <a:spLocks noChangeArrowheads="1"/>
          </p:cNvSpPr>
          <p:nvPr/>
        </p:nvSpPr>
        <p:spPr bwMode="auto">
          <a:xfrm>
            <a:off x="5159896" y="1589871"/>
            <a:ext cx="29501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en-US" altLang="zh-CN" sz="1600" dirty="0">
                <a:ea typeface="宋体" pitchFamily="2" charset="-122"/>
              </a:rPr>
              <a:t>00          01            10           11</a:t>
            </a:r>
          </a:p>
        </p:txBody>
      </p:sp>
      <p:sp>
        <p:nvSpPr>
          <p:cNvPr id="10" name="Text Box 8"/>
          <p:cNvSpPr txBox="1">
            <a:spLocks noChangeArrowheads="1"/>
          </p:cNvSpPr>
          <p:nvPr/>
        </p:nvSpPr>
        <p:spPr bwMode="auto">
          <a:xfrm>
            <a:off x="1487488" y="1373847"/>
            <a:ext cx="258077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zh-CN" altLang="en-US" dirty="0">
                <a:solidFill>
                  <a:srgbClr val="0000FF"/>
                </a:solidFill>
                <a:ea typeface="宋体" pitchFamily="2" charset="-122"/>
              </a:rPr>
              <a:t>方案</a:t>
            </a:r>
            <a:r>
              <a:rPr lang="en-US" altLang="zh-CN" dirty="0">
                <a:solidFill>
                  <a:srgbClr val="0000FF"/>
                </a:solidFill>
                <a:ea typeface="宋体" pitchFamily="2" charset="-122"/>
              </a:rPr>
              <a:t>1(</a:t>
            </a:r>
            <a:r>
              <a:rPr lang="zh-CN" altLang="en-US" dirty="0">
                <a:solidFill>
                  <a:srgbClr val="0000FF"/>
                </a:solidFill>
                <a:ea typeface="宋体" pitchFamily="2" charset="-122"/>
              </a:rPr>
              <a:t>等长编码</a:t>
            </a:r>
            <a:r>
              <a:rPr lang="en-US" altLang="zh-CN" dirty="0">
                <a:solidFill>
                  <a:srgbClr val="0000FF"/>
                </a:solidFill>
                <a:ea typeface="宋体" pitchFamily="2" charset="-122"/>
              </a:rPr>
              <a:t>)</a:t>
            </a:r>
            <a:r>
              <a:rPr lang="zh-CN" altLang="en-US" dirty="0">
                <a:solidFill>
                  <a:srgbClr val="0000FF"/>
                </a:solidFill>
                <a:ea typeface="宋体" pitchFamily="2" charset="-122"/>
              </a:rPr>
              <a:t>：</a:t>
            </a:r>
          </a:p>
        </p:txBody>
      </p:sp>
      <p:sp>
        <p:nvSpPr>
          <p:cNvPr id="11" name="Text Box 9"/>
          <p:cNvSpPr txBox="1">
            <a:spLocks noChangeArrowheads="1"/>
          </p:cNvSpPr>
          <p:nvPr/>
        </p:nvSpPr>
        <p:spPr bwMode="auto">
          <a:xfrm>
            <a:off x="1487488" y="1949911"/>
            <a:ext cx="8784976" cy="815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en-US" altLang="zh-CN" sz="1800" dirty="0">
                <a:ea typeface="宋体" pitchFamily="2" charset="-122"/>
                <a:sym typeface="Wingdings" panose="05000000000000000000" pitchFamily="2" charset="2"/>
              </a:rPr>
              <a:t> </a:t>
            </a:r>
            <a:r>
              <a:rPr lang="en-US" altLang="zh-CN" sz="1800" u="sng" dirty="0">
                <a:ea typeface="宋体" pitchFamily="2" charset="-122"/>
              </a:rPr>
              <a:t>ABACCDA</a:t>
            </a:r>
            <a:r>
              <a:rPr lang="en-US" altLang="zh-CN" sz="1800" dirty="0">
                <a:ea typeface="宋体" pitchFamily="2" charset="-122"/>
              </a:rPr>
              <a:t>                         </a:t>
            </a:r>
            <a:r>
              <a:rPr lang="en-US" altLang="zh-CN" sz="1800" dirty="0">
                <a:solidFill>
                  <a:srgbClr val="0000FF"/>
                </a:solidFill>
                <a:ea typeface="宋体" pitchFamily="2" charset="-122"/>
              </a:rPr>
              <a:t>00010010101100 (14</a:t>
            </a:r>
            <a:r>
              <a:rPr lang="zh-CN" altLang="en-US" sz="1800" dirty="0">
                <a:solidFill>
                  <a:srgbClr val="0000FF"/>
                </a:solidFill>
                <a:ea typeface="宋体" pitchFamily="2" charset="-122"/>
              </a:rPr>
              <a:t>位</a:t>
            </a:r>
            <a:r>
              <a:rPr lang="en-US" altLang="zh-CN" sz="1800" dirty="0">
                <a:solidFill>
                  <a:srgbClr val="0000FF"/>
                </a:solidFill>
                <a:ea typeface="宋体" pitchFamily="2" charset="-122"/>
              </a:rPr>
              <a:t>)</a:t>
            </a:r>
            <a:r>
              <a:rPr lang="en-US" altLang="zh-CN" sz="1800" dirty="0">
                <a:ea typeface="宋体" pitchFamily="2" charset="-122"/>
              </a:rPr>
              <a:t>                           </a:t>
            </a:r>
            <a:r>
              <a:rPr lang="en-US" altLang="zh-CN" sz="1800" dirty="0">
                <a:solidFill>
                  <a:srgbClr val="0000FF"/>
                </a:solidFill>
                <a:ea typeface="宋体" pitchFamily="2" charset="-122"/>
                <a:sym typeface="Wingdings" panose="05000000000000000000" pitchFamily="2" charset="2"/>
              </a:rPr>
              <a:t> </a:t>
            </a:r>
            <a:r>
              <a:rPr lang="en-US" altLang="zh-CN" sz="1800" u="sng" dirty="0">
                <a:ea typeface="宋体" pitchFamily="2" charset="-122"/>
              </a:rPr>
              <a:t>ABACCDA </a:t>
            </a:r>
            <a:endParaRPr lang="en-US" altLang="zh-CN" sz="1800" dirty="0">
              <a:ea typeface="宋体" pitchFamily="2" charset="-122"/>
              <a:sym typeface="Wingdings" panose="05000000000000000000" pitchFamily="2" charset="2"/>
            </a:endParaRPr>
          </a:p>
          <a:p>
            <a:pPr>
              <a:spcBef>
                <a:spcPct val="50000"/>
              </a:spcBef>
            </a:pPr>
            <a:r>
              <a:rPr lang="zh-CN" altLang="en-US" sz="1800" dirty="0">
                <a:solidFill>
                  <a:schemeClr val="tx2"/>
                </a:solidFill>
                <a:ea typeface="宋体" pitchFamily="2" charset="-122"/>
              </a:rPr>
              <a:t>特点：等长编码，译码容易，</a:t>
            </a:r>
            <a:r>
              <a:rPr lang="zh-CN" altLang="en-US" sz="1800" dirty="0">
                <a:solidFill>
                  <a:srgbClr val="FF0000"/>
                </a:solidFill>
                <a:ea typeface="宋体" pitchFamily="2" charset="-122"/>
              </a:rPr>
              <a:t>但电文不一定最短</a:t>
            </a:r>
            <a:r>
              <a:rPr lang="zh-CN" altLang="en-US" sz="1800" dirty="0">
                <a:solidFill>
                  <a:schemeClr val="tx2"/>
                </a:solidFill>
                <a:ea typeface="宋体" pitchFamily="2" charset="-122"/>
              </a:rPr>
              <a:t>。</a:t>
            </a:r>
            <a:endParaRPr lang="en-US" altLang="zh-CN" sz="1800" dirty="0">
              <a:solidFill>
                <a:schemeClr val="tx2"/>
              </a:solidFill>
              <a:ea typeface="宋体" pitchFamily="2" charset="-122"/>
            </a:endParaRPr>
          </a:p>
        </p:txBody>
      </p:sp>
      <p:sp>
        <p:nvSpPr>
          <p:cNvPr id="12" name="Line 2"/>
          <p:cNvSpPr>
            <a:spLocks noChangeShapeType="1"/>
          </p:cNvSpPr>
          <p:nvPr/>
        </p:nvSpPr>
        <p:spPr bwMode="auto">
          <a:xfrm>
            <a:off x="2722884" y="7139980"/>
            <a:ext cx="0"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sz="1800"/>
          </a:p>
        </p:txBody>
      </p:sp>
      <p:sp>
        <p:nvSpPr>
          <p:cNvPr id="17" name="Text Box 7"/>
          <p:cNvSpPr txBox="1">
            <a:spLocks noChangeArrowheads="1"/>
          </p:cNvSpPr>
          <p:nvPr/>
        </p:nvSpPr>
        <p:spPr bwMode="auto">
          <a:xfrm>
            <a:off x="1487488" y="3198251"/>
            <a:ext cx="30858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zh-CN" altLang="en-US" dirty="0">
                <a:solidFill>
                  <a:srgbClr val="0000FF"/>
                </a:solidFill>
                <a:ea typeface="宋体" pitchFamily="2" charset="-122"/>
              </a:rPr>
              <a:t>方案</a:t>
            </a:r>
            <a:r>
              <a:rPr lang="en-US" altLang="zh-CN" dirty="0">
                <a:solidFill>
                  <a:srgbClr val="0000FF"/>
                </a:solidFill>
                <a:ea typeface="宋体" pitchFamily="2" charset="-122"/>
              </a:rPr>
              <a:t>2 (</a:t>
            </a:r>
            <a:r>
              <a:rPr lang="zh-CN" altLang="en-US" dirty="0">
                <a:solidFill>
                  <a:srgbClr val="0000FF"/>
                </a:solidFill>
                <a:ea typeface="宋体" pitchFamily="2" charset="-122"/>
              </a:rPr>
              <a:t>不等长编码</a:t>
            </a:r>
            <a:r>
              <a:rPr lang="en-US" altLang="zh-CN" dirty="0">
                <a:solidFill>
                  <a:srgbClr val="0000FF"/>
                </a:solidFill>
                <a:ea typeface="宋体" pitchFamily="2" charset="-122"/>
              </a:rPr>
              <a:t>) </a:t>
            </a:r>
            <a:r>
              <a:rPr lang="zh-CN" altLang="en-US" dirty="0">
                <a:solidFill>
                  <a:srgbClr val="0000FF"/>
                </a:solidFill>
                <a:ea typeface="宋体" pitchFamily="2" charset="-122"/>
              </a:rPr>
              <a:t>：</a:t>
            </a:r>
          </a:p>
        </p:txBody>
      </p:sp>
      <p:sp>
        <p:nvSpPr>
          <p:cNvPr id="18" name="Text Box 8"/>
          <p:cNvSpPr txBox="1">
            <a:spLocks noChangeArrowheads="1"/>
          </p:cNvSpPr>
          <p:nvPr/>
        </p:nvSpPr>
        <p:spPr bwMode="auto">
          <a:xfrm>
            <a:off x="1487488" y="3765520"/>
            <a:ext cx="9180512" cy="815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en-US" altLang="zh-CN" sz="1800" dirty="0">
                <a:ea typeface="宋体" pitchFamily="2" charset="-122"/>
                <a:sym typeface="Wingdings" panose="05000000000000000000" pitchFamily="2" charset="2"/>
              </a:rPr>
              <a:t> </a:t>
            </a:r>
            <a:r>
              <a:rPr lang="en-US" altLang="zh-CN" sz="1800" u="sng" dirty="0">
                <a:ea typeface="宋体" pitchFamily="2" charset="-122"/>
              </a:rPr>
              <a:t>ABACCDA</a:t>
            </a:r>
            <a:r>
              <a:rPr lang="en-US" altLang="zh-CN" sz="1800" dirty="0">
                <a:ea typeface="宋体" pitchFamily="2" charset="-122"/>
                <a:sym typeface="Wingdings" panose="05000000000000000000" pitchFamily="2" charset="2"/>
              </a:rPr>
              <a:t>                          </a:t>
            </a:r>
            <a:r>
              <a:rPr lang="en-US" altLang="zh-CN" sz="1800" dirty="0">
                <a:solidFill>
                  <a:srgbClr val="0000FF"/>
                </a:solidFill>
                <a:ea typeface="宋体" pitchFamily="2" charset="-122"/>
              </a:rPr>
              <a:t>000011010 (</a:t>
            </a:r>
            <a:r>
              <a:rPr lang="zh-CN" altLang="en-US" sz="1800" dirty="0">
                <a:solidFill>
                  <a:srgbClr val="0000FF"/>
                </a:solidFill>
                <a:ea typeface="宋体" pitchFamily="2" charset="-122"/>
              </a:rPr>
              <a:t>共</a:t>
            </a:r>
            <a:r>
              <a:rPr lang="en-US" altLang="zh-CN" sz="1800" dirty="0">
                <a:solidFill>
                  <a:srgbClr val="0000FF"/>
                </a:solidFill>
                <a:ea typeface="宋体" pitchFamily="2" charset="-122"/>
              </a:rPr>
              <a:t>9</a:t>
            </a:r>
            <a:r>
              <a:rPr lang="zh-CN" altLang="en-US" sz="1800" dirty="0">
                <a:solidFill>
                  <a:srgbClr val="0000FF"/>
                </a:solidFill>
                <a:ea typeface="宋体" pitchFamily="2" charset="-122"/>
              </a:rPr>
              <a:t>位</a:t>
            </a:r>
            <a:r>
              <a:rPr lang="en-US" altLang="zh-CN" sz="1800" dirty="0">
                <a:solidFill>
                  <a:srgbClr val="0000FF"/>
                </a:solidFill>
                <a:ea typeface="宋体" pitchFamily="2" charset="-122"/>
              </a:rPr>
              <a:t>)                           </a:t>
            </a:r>
            <a:r>
              <a:rPr lang="en-US" altLang="zh-CN" sz="1800" dirty="0">
                <a:solidFill>
                  <a:srgbClr val="FF0000"/>
                </a:solidFill>
                <a:ea typeface="宋体" pitchFamily="2" charset="-122"/>
                <a:sym typeface="Wingdings" panose="05000000000000000000" pitchFamily="2" charset="2"/>
              </a:rPr>
              <a:t>BBCCACA/AAAACCDA/…</a:t>
            </a:r>
            <a:endParaRPr lang="en-US" altLang="zh-CN" sz="1800" dirty="0">
              <a:solidFill>
                <a:srgbClr val="FF0000"/>
              </a:solidFill>
              <a:ea typeface="宋体" pitchFamily="2" charset="-122"/>
            </a:endParaRPr>
          </a:p>
          <a:p>
            <a:pPr>
              <a:spcBef>
                <a:spcPct val="50000"/>
              </a:spcBef>
            </a:pPr>
            <a:r>
              <a:rPr lang="zh-CN" altLang="en-US" sz="1800" dirty="0">
                <a:ea typeface="宋体" pitchFamily="2" charset="-122"/>
              </a:rPr>
              <a:t>特点：不等长编码，出现次数多的字符用短码，</a:t>
            </a:r>
            <a:r>
              <a:rPr lang="zh-CN" altLang="en-US" sz="1800" dirty="0">
                <a:solidFill>
                  <a:srgbClr val="FF0000"/>
                </a:solidFill>
                <a:ea typeface="宋体" pitchFamily="2" charset="-122"/>
              </a:rPr>
              <a:t>但无法译码。</a:t>
            </a:r>
            <a:endParaRPr lang="zh-CN" altLang="en-US" sz="1800" dirty="0">
              <a:solidFill>
                <a:schemeClr val="tx2"/>
              </a:solidFill>
              <a:ea typeface="宋体" pitchFamily="2" charset="-122"/>
            </a:endParaRPr>
          </a:p>
        </p:txBody>
      </p:sp>
      <p:sp>
        <p:nvSpPr>
          <p:cNvPr id="19" name="Line 2"/>
          <p:cNvSpPr>
            <a:spLocks noChangeShapeType="1"/>
          </p:cNvSpPr>
          <p:nvPr/>
        </p:nvSpPr>
        <p:spPr bwMode="auto">
          <a:xfrm>
            <a:off x="2091879" y="8613576"/>
            <a:ext cx="0"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sz="1800"/>
          </a:p>
        </p:txBody>
      </p:sp>
      <p:sp>
        <p:nvSpPr>
          <p:cNvPr id="24" name="Text Box 7"/>
          <p:cNvSpPr txBox="1">
            <a:spLocks noChangeArrowheads="1"/>
          </p:cNvSpPr>
          <p:nvPr/>
        </p:nvSpPr>
        <p:spPr bwMode="auto">
          <a:xfrm>
            <a:off x="1487488" y="5206718"/>
            <a:ext cx="266429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zh-CN" altLang="en-US" dirty="0">
                <a:solidFill>
                  <a:srgbClr val="0000FF"/>
                </a:solidFill>
                <a:ea typeface="宋体" pitchFamily="2" charset="-122"/>
              </a:rPr>
              <a:t>方案</a:t>
            </a:r>
            <a:r>
              <a:rPr lang="en-US" altLang="zh-CN" dirty="0">
                <a:solidFill>
                  <a:srgbClr val="0000FF"/>
                </a:solidFill>
                <a:ea typeface="宋体" pitchFamily="2" charset="-122"/>
              </a:rPr>
              <a:t>3 (</a:t>
            </a:r>
            <a:r>
              <a:rPr lang="zh-CN" altLang="en-US" dirty="0">
                <a:solidFill>
                  <a:srgbClr val="0000FF"/>
                </a:solidFill>
                <a:ea typeface="宋体" pitchFamily="2" charset="-122"/>
              </a:rPr>
              <a:t>前缀编码</a:t>
            </a:r>
            <a:r>
              <a:rPr lang="en-US" altLang="zh-CN" dirty="0">
                <a:solidFill>
                  <a:srgbClr val="0000FF"/>
                </a:solidFill>
                <a:ea typeface="宋体" pitchFamily="2" charset="-122"/>
              </a:rPr>
              <a:t>) </a:t>
            </a:r>
            <a:r>
              <a:rPr lang="zh-CN" altLang="en-US" dirty="0">
                <a:solidFill>
                  <a:srgbClr val="0000FF"/>
                </a:solidFill>
                <a:ea typeface="宋体" pitchFamily="2" charset="-122"/>
              </a:rPr>
              <a:t>：</a:t>
            </a:r>
          </a:p>
        </p:txBody>
      </p:sp>
      <p:sp>
        <p:nvSpPr>
          <p:cNvPr id="25" name="Text Box 8"/>
          <p:cNvSpPr txBox="1">
            <a:spLocks noChangeArrowheads="1"/>
          </p:cNvSpPr>
          <p:nvPr/>
        </p:nvSpPr>
        <p:spPr bwMode="auto">
          <a:xfrm>
            <a:off x="1559496" y="5784822"/>
            <a:ext cx="9108504" cy="812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lnSpc>
                <a:spcPct val="110000"/>
              </a:lnSpc>
              <a:spcBef>
                <a:spcPct val="50000"/>
              </a:spcBef>
            </a:pPr>
            <a:r>
              <a:rPr lang="en-US" altLang="zh-CN" sz="1800" u="sng" dirty="0">
                <a:ea typeface="宋体" pitchFamily="2" charset="-122"/>
              </a:rPr>
              <a:t>ABACCDA</a:t>
            </a:r>
            <a:r>
              <a:rPr lang="en-US" altLang="zh-CN" sz="1800" dirty="0">
                <a:ea typeface="宋体" pitchFamily="2" charset="-122"/>
                <a:sym typeface="Wingdings" panose="05000000000000000000" pitchFamily="2" charset="2"/>
              </a:rPr>
              <a:t>                        </a:t>
            </a:r>
            <a:r>
              <a:rPr lang="en-US" altLang="zh-CN" sz="1800" dirty="0">
                <a:solidFill>
                  <a:srgbClr val="0000FF"/>
                </a:solidFill>
                <a:ea typeface="宋体" pitchFamily="2" charset="-122"/>
              </a:rPr>
              <a:t>0110010101110 (</a:t>
            </a:r>
            <a:r>
              <a:rPr lang="zh-CN" altLang="en-US" sz="1800" dirty="0">
                <a:solidFill>
                  <a:srgbClr val="0000FF"/>
                </a:solidFill>
                <a:ea typeface="宋体" pitchFamily="2" charset="-122"/>
              </a:rPr>
              <a:t>共</a:t>
            </a:r>
            <a:r>
              <a:rPr lang="en-US" altLang="zh-CN" sz="1800" dirty="0">
                <a:solidFill>
                  <a:srgbClr val="0000FF"/>
                </a:solidFill>
                <a:ea typeface="宋体" pitchFamily="2" charset="-122"/>
              </a:rPr>
              <a:t>13</a:t>
            </a:r>
            <a:r>
              <a:rPr lang="zh-CN" altLang="en-US" sz="1800" dirty="0">
                <a:solidFill>
                  <a:srgbClr val="0000FF"/>
                </a:solidFill>
                <a:ea typeface="宋体" pitchFamily="2" charset="-122"/>
              </a:rPr>
              <a:t>位</a:t>
            </a:r>
            <a:r>
              <a:rPr lang="en-US" altLang="zh-CN" sz="1800" dirty="0">
                <a:solidFill>
                  <a:srgbClr val="0000FF"/>
                </a:solidFill>
                <a:ea typeface="宋体" pitchFamily="2" charset="-122"/>
              </a:rPr>
              <a:t>)</a:t>
            </a:r>
            <a:r>
              <a:rPr lang="en-US" altLang="zh-CN" sz="1800" dirty="0">
                <a:ea typeface="宋体" pitchFamily="2" charset="-122"/>
              </a:rPr>
              <a:t>                              </a:t>
            </a:r>
            <a:r>
              <a:rPr lang="en-US" altLang="zh-CN" sz="1800" u="sng" dirty="0">
                <a:ea typeface="宋体" pitchFamily="2" charset="-122"/>
              </a:rPr>
              <a:t>ABACCDA</a:t>
            </a:r>
            <a:endParaRPr lang="en-US" altLang="zh-CN" sz="1800" dirty="0">
              <a:ea typeface="宋体" pitchFamily="2" charset="-122"/>
            </a:endParaRPr>
          </a:p>
          <a:p>
            <a:pPr>
              <a:spcBef>
                <a:spcPct val="50000"/>
              </a:spcBef>
            </a:pPr>
            <a:r>
              <a:rPr lang="zh-CN" altLang="en-US" sz="1800" dirty="0">
                <a:ea typeface="宋体" pitchFamily="2" charset="-122"/>
              </a:rPr>
              <a:t>特点：不等长编码，出现次数多的字符用短码，且任一编码不能是另一编码的前缀，</a:t>
            </a:r>
            <a:endParaRPr lang="en-US" altLang="zh-CN" sz="1800" dirty="0">
              <a:ea typeface="宋体" pitchFamily="2" charset="-122"/>
            </a:endParaRPr>
          </a:p>
        </p:txBody>
      </p:sp>
      <p:pic>
        <p:nvPicPr>
          <p:cNvPr id="28" name="图片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7594" y="48266"/>
            <a:ext cx="2121247" cy="1364510"/>
          </a:xfrm>
          <a:prstGeom prst="rect">
            <a:avLst/>
          </a:prstGeom>
        </p:spPr>
      </p:pic>
      <p:sp>
        <p:nvSpPr>
          <p:cNvPr id="3" name="文本框 2"/>
          <p:cNvSpPr txBox="1"/>
          <p:nvPr/>
        </p:nvSpPr>
        <p:spPr>
          <a:xfrm>
            <a:off x="8547126" y="798820"/>
            <a:ext cx="861243" cy="253916"/>
          </a:xfrm>
          <a:prstGeom prst="rect">
            <a:avLst/>
          </a:prstGeom>
          <a:solidFill>
            <a:schemeClr val="bg1">
              <a:lumMod val="95000"/>
            </a:schemeClr>
          </a:solidFill>
        </p:spPr>
        <p:txBody>
          <a:bodyPr wrap="square" rtlCol="0">
            <a:spAutoFit/>
          </a:bodyPr>
          <a:lstStyle/>
          <a:p>
            <a:r>
              <a:rPr lang="en-US" altLang="zh-CN" sz="1050" dirty="0"/>
              <a:t>ABACCDA</a:t>
            </a:r>
            <a:endParaRPr lang="zh-CN" altLang="en-US" sz="1050" dirty="0"/>
          </a:p>
        </p:txBody>
      </p:sp>
      <p:sp>
        <p:nvSpPr>
          <p:cNvPr id="27" name="文本框 26"/>
          <p:cNvSpPr txBox="1"/>
          <p:nvPr/>
        </p:nvSpPr>
        <p:spPr>
          <a:xfrm>
            <a:off x="9782696" y="1268760"/>
            <a:ext cx="861243" cy="253916"/>
          </a:xfrm>
          <a:prstGeom prst="rect">
            <a:avLst/>
          </a:prstGeom>
          <a:solidFill>
            <a:schemeClr val="bg1">
              <a:lumMod val="95000"/>
            </a:schemeClr>
          </a:solidFill>
        </p:spPr>
        <p:txBody>
          <a:bodyPr wrap="square" rtlCol="0">
            <a:spAutoFit/>
          </a:bodyPr>
          <a:lstStyle/>
          <a:p>
            <a:r>
              <a:rPr lang="en-US" altLang="zh-CN" sz="1050" dirty="0"/>
              <a:t>ABACCDA</a:t>
            </a:r>
            <a:endParaRPr lang="zh-CN" altLang="en-US" sz="1050" dirty="0"/>
          </a:p>
        </p:txBody>
      </p:sp>
      <p:cxnSp>
        <p:nvCxnSpPr>
          <p:cNvPr id="31" name="直接箭头连接符 30"/>
          <p:cNvCxnSpPr/>
          <p:nvPr/>
        </p:nvCxnSpPr>
        <p:spPr>
          <a:xfrm>
            <a:off x="2927648" y="2165935"/>
            <a:ext cx="1115490" cy="0"/>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6672064" y="2165935"/>
            <a:ext cx="1224136" cy="0"/>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3071664" y="1949911"/>
            <a:ext cx="720080" cy="261610"/>
          </a:xfrm>
          <a:prstGeom prst="rect">
            <a:avLst/>
          </a:prstGeom>
          <a:noFill/>
        </p:spPr>
        <p:txBody>
          <a:bodyPr wrap="square" rtlCol="0">
            <a:spAutoFit/>
          </a:bodyPr>
          <a:lstStyle/>
          <a:p>
            <a:pPr algn="ctr"/>
            <a:r>
              <a:rPr lang="zh-CN" altLang="en-US" sz="1100" dirty="0">
                <a:solidFill>
                  <a:srgbClr val="0000FF"/>
                </a:solidFill>
              </a:rPr>
              <a:t>编码</a:t>
            </a:r>
            <a:endParaRPr lang="zh-CN" altLang="en-US" dirty="0">
              <a:solidFill>
                <a:srgbClr val="0000FF"/>
              </a:solidFill>
            </a:endParaRPr>
          </a:p>
        </p:txBody>
      </p:sp>
      <p:sp>
        <p:nvSpPr>
          <p:cNvPr id="35" name="文本框 34"/>
          <p:cNvSpPr txBox="1"/>
          <p:nvPr/>
        </p:nvSpPr>
        <p:spPr>
          <a:xfrm>
            <a:off x="6888088" y="1949911"/>
            <a:ext cx="720080" cy="261610"/>
          </a:xfrm>
          <a:prstGeom prst="rect">
            <a:avLst/>
          </a:prstGeom>
          <a:noFill/>
        </p:spPr>
        <p:txBody>
          <a:bodyPr wrap="square" rtlCol="0">
            <a:spAutoFit/>
          </a:bodyPr>
          <a:lstStyle/>
          <a:p>
            <a:pPr algn="ctr"/>
            <a:r>
              <a:rPr lang="zh-CN" altLang="en-US" sz="1100" dirty="0">
                <a:solidFill>
                  <a:srgbClr val="0000FF"/>
                </a:solidFill>
              </a:rPr>
              <a:t>解码</a:t>
            </a:r>
            <a:endParaRPr lang="zh-CN" altLang="en-US" dirty="0">
              <a:solidFill>
                <a:srgbClr val="0000FF"/>
              </a:solidFill>
            </a:endParaRPr>
          </a:p>
        </p:txBody>
      </p:sp>
      <p:cxnSp>
        <p:nvCxnSpPr>
          <p:cNvPr id="36" name="直接箭头连接符 35"/>
          <p:cNvCxnSpPr/>
          <p:nvPr/>
        </p:nvCxnSpPr>
        <p:spPr>
          <a:xfrm>
            <a:off x="2927648" y="3984659"/>
            <a:ext cx="1115490" cy="0"/>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3071664" y="3768635"/>
            <a:ext cx="720080" cy="261610"/>
          </a:xfrm>
          <a:prstGeom prst="rect">
            <a:avLst/>
          </a:prstGeom>
          <a:noFill/>
        </p:spPr>
        <p:txBody>
          <a:bodyPr wrap="square" rtlCol="0">
            <a:spAutoFit/>
          </a:bodyPr>
          <a:lstStyle/>
          <a:p>
            <a:pPr algn="ctr"/>
            <a:r>
              <a:rPr lang="zh-CN" altLang="en-US" sz="1100" dirty="0">
                <a:solidFill>
                  <a:srgbClr val="0000FF"/>
                </a:solidFill>
              </a:rPr>
              <a:t>编码</a:t>
            </a:r>
            <a:endParaRPr lang="zh-CN" altLang="en-US" dirty="0">
              <a:solidFill>
                <a:srgbClr val="0000FF"/>
              </a:solidFill>
            </a:endParaRPr>
          </a:p>
        </p:txBody>
      </p:sp>
      <p:cxnSp>
        <p:nvCxnSpPr>
          <p:cNvPr id="38" name="直接箭头连接符 37"/>
          <p:cNvCxnSpPr/>
          <p:nvPr/>
        </p:nvCxnSpPr>
        <p:spPr>
          <a:xfrm>
            <a:off x="6168008" y="3984659"/>
            <a:ext cx="1296144"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6456040" y="3768635"/>
            <a:ext cx="720080" cy="261610"/>
          </a:xfrm>
          <a:prstGeom prst="rect">
            <a:avLst/>
          </a:prstGeom>
          <a:noFill/>
        </p:spPr>
        <p:txBody>
          <a:bodyPr wrap="square" rtlCol="0">
            <a:spAutoFit/>
          </a:bodyPr>
          <a:lstStyle/>
          <a:p>
            <a:pPr algn="ctr"/>
            <a:r>
              <a:rPr lang="zh-CN" altLang="en-US" sz="1100" dirty="0">
                <a:solidFill>
                  <a:srgbClr val="FF0000"/>
                </a:solidFill>
              </a:rPr>
              <a:t>解码？</a:t>
            </a:r>
            <a:endParaRPr lang="zh-CN" altLang="en-US" dirty="0">
              <a:solidFill>
                <a:srgbClr val="FF0000"/>
              </a:solidFill>
            </a:endParaRPr>
          </a:p>
        </p:txBody>
      </p:sp>
      <p:sp>
        <p:nvSpPr>
          <p:cNvPr id="43" name="Rectangle 4"/>
          <p:cNvSpPr>
            <a:spLocks noChangeArrowheads="1"/>
          </p:cNvSpPr>
          <p:nvPr/>
        </p:nvSpPr>
        <p:spPr bwMode="auto">
          <a:xfrm>
            <a:off x="4805240" y="3080728"/>
            <a:ext cx="3306985" cy="607903"/>
          </a:xfrm>
          <a:prstGeom prst="rect">
            <a:avLst/>
          </a:prstGeom>
          <a:solidFill>
            <a:schemeClr val="accent1">
              <a:lumMod val="20000"/>
              <a:lumOff val="80000"/>
            </a:schemeClr>
          </a:solidFill>
          <a:ln w="12700" cap="sq">
            <a:solidFill>
              <a:schemeClr val="tx1"/>
            </a:solidFill>
            <a:miter lim="800000"/>
            <a:headEnd type="none" w="sm" len="sm"/>
            <a:tailEnd type="none" w="sm" len="sm"/>
          </a:ln>
          <a:effectLs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lgn="ctr"/>
            <a:endParaRPr lang="zh-CN" altLang="zh-CN" sz="1200">
              <a:ea typeface="宋体" pitchFamily="2" charset="-122"/>
            </a:endParaRPr>
          </a:p>
        </p:txBody>
      </p:sp>
      <p:sp>
        <p:nvSpPr>
          <p:cNvPr id="44" name="Line 5"/>
          <p:cNvSpPr>
            <a:spLocks noChangeShapeType="1"/>
          </p:cNvSpPr>
          <p:nvPr/>
        </p:nvSpPr>
        <p:spPr bwMode="auto">
          <a:xfrm>
            <a:off x="5091114" y="3401838"/>
            <a:ext cx="2733079" cy="322"/>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sz="1800"/>
          </a:p>
        </p:txBody>
      </p:sp>
      <p:sp>
        <p:nvSpPr>
          <p:cNvPr id="45" name="Text Box 6"/>
          <p:cNvSpPr txBox="1">
            <a:spLocks noChangeArrowheads="1"/>
          </p:cNvSpPr>
          <p:nvPr/>
        </p:nvSpPr>
        <p:spPr bwMode="auto">
          <a:xfrm>
            <a:off x="5039008" y="3063284"/>
            <a:ext cx="27412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r>
              <a:rPr lang="en-US" altLang="zh-CN" sz="1600" dirty="0">
                <a:ea typeface="宋体" pitchFamily="2" charset="-122"/>
              </a:rPr>
              <a:t>   A           B             C            D</a:t>
            </a:r>
          </a:p>
        </p:txBody>
      </p:sp>
      <p:sp>
        <p:nvSpPr>
          <p:cNvPr id="46" name="Text Box 7"/>
          <p:cNvSpPr txBox="1">
            <a:spLocks noChangeArrowheads="1"/>
          </p:cNvSpPr>
          <p:nvPr/>
        </p:nvSpPr>
        <p:spPr bwMode="auto">
          <a:xfrm>
            <a:off x="5159896" y="3401838"/>
            <a:ext cx="29501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en-US" altLang="zh-CN" sz="1600" dirty="0">
                <a:ea typeface="宋体" pitchFamily="2" charset="-122"/>
              </a:rPr>
              <a:t>0            00            1             01</a:t>
            </a:r>
          </a:p>
        </p:txBody>
      </p:sp>
      <p:sp>
        <p:nvSpPr>
          <p:cNvPr id="47" name="Rectangle 4"/>
          <p:cNvSpPr>
            <a:spLocks noChangeArrowheads="1"/>
          </p:cNvSpPr>
          <p:nvPr/>
        </p:nvSpPr>
        <p:spPr bwMode="auto">
          <a:xfrm>
            <a:off x="4763429" y="5103672"/>
            <a:ext cx="3306985" cy="607903"/>
          </a:xfrm>
          <a:prstGeom prst="rect">
            <a:avLst/>
          </a:prstGeom>
          <a:solidFill>
            <a:schemeClr val="accent1">
              <a:lumMod val="20000"/>
              <a:lumOff val="80000"/>
            </a:schemeClr>
          </a:solidFill>
          <a:ln w="12700" cap="sq">
            <a:solidFill>
              <a:schemeClr val="tx1"/>
            </a:solidFill>
            <a:miter lim="800000"/>
            <a:headEnd type="none" w="sm" len="sm"/>
            <a:tailEnd type="none" w="sm" len="sm"/>
          </a:ln>
          <a:effectLs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lgn="ctr"/>
            <a:endParaRPr lang="zh-CN" altLang="zh-CN" sz="1200">
              <a:ea typeface="宋体" pitchFamily="2" charset="-122"/>
            </a:endParaRPr>
          </a:p>
        </p:txBody>
      </p:sp>
      <p:sp>
        <p:nvSpPr>
          <p:cNvPr id="48" name="Line 5"/>
          <p:cNvSpPr>
            <a:spLocks noChangeShapeType="1"/>
          </p:cNvSpPr>
          <p:nvPr/>
        </p:nvSpPr>
        <p:spPr bwMode="auto">
          <a:xfrm>
            <a:off x="5049303" y="5424782"/>
            <a:ext cx="2733079" cy="322"/>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sz="1800"/>
          </a:p>
        </p:txBody>
      </p:sp>
      <p:sp>
        <p:nvSpPr>
          <p:cNvPr id="49" name="Text Box 6"/>
          <p:cNvSpPr txBox="1">
            <a:spLocks noChangeArrowheads="1"/>
          </p:cNvSpPr>
          <p:nvPr/>
        </p:nvSpPr>
        <p:spPr bwMode="auto">
          <a:xfrm>
            <a:off x="4997197" y="5064742"/>
            <a:ext cx="27412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r>
              <a:rPr lang="en-US" altLang="zh-CN" sz="1600" dirty="0">
                <a:ea typeface="宋体" pitchFamily="2" charset="-122"/>
              </a:rPr>
              <a:t>   A           B             C            D</a:t>
            </a:r>
          </a:p>
        </p:txBody>
      </p:sp>
      <p:sp>
        <p:nvSpPr>
          <p:cNvPr id="50" name="Text Box 7"/>
          <p:cNvSpPr txBox="1">
            <a:spLocks noChangeArrowheads="1"/>
          </p:cNvSpPr>
          <p:nvPr/>
        </p:nvSpPr>
        <p:spPr bwMode="auto">
          <a:xfrm>
            <a:off x="5118085" y="5424782"/>
            <a:ext cx="286902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en-US" altLang="zh-CN" sz="1600" dirty="0">
                <a:ea typeface="宋体" pitchFamily="2" charset="-122"/>
              </a:rPr>
              <a:t>0          110            10           111</a:t>
            </a:r>
          </a:p>
        </p:txBody>
      </p:sp>
      <p:cxnSp>
        <p:nvCxnSpPr>
          <p:cNvPr id="51" name="直接箭头连接符 50"/>
          <p:cNvCxnSpPr/>
          <p:nvPr/>
        </p:nvCxnSpPr>
        <p:spPr>
          <a:xfrm>
            <a:off x="2927648" y="6000846"/>
            <a:ext cx="1115490" cy="0"/>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3071664" y="5784822"/>
            <a:ext cx="720080" cy="261610"/>
          </a:xfrm>
          <a:prstGeom prst="rect">
            <a:avLst/>
          </a:prstGeom>
          <a:noFill/>
        </p:spPr>
        <p:txBody>
          <a:bodyPr wrap="square" rtlCol="0">
            <a:spAutoFit/>
          </a:bodyPr>
          <a:lstStyle/>
          <a:p>
            <a:pPr algn="ctr"/>
            <a:r>
              <a:rPr lang="zh-CN" altLang="en-US" sz="1100" dirty="0">
                <a:solidFill>
                  <a:srgbClr val="0000FF"/>
                </a:solidFill>
              </a:rPr>
              <a:t>编码</a:t>
            </a:r>
            <a:endParaRPr lang="zh-CN" altLang="en-US" dirty="0">
              <a:solidFill>
                <a:srgbClr val="0000FF"/>
              </a:solidFill>
            </a:endParaRPr>
          </a:p>
        </p:txBody>
      </p:sp>
      <p:cxnSp>
        <p:nvCxnSpPr>
          <p:cNvPr id="53" name="直接箭头连接符 52"/>
          <p:cNvCxnSpPr/>
          <p:nvPr/>
        </p:nvCxnSpPr>
        <p:spPr>
          <a:xfrm>
            <a:off x="6744072" y="6027268"/>
            <a:ext cx="1224136" cy="0"/>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6960096" y="5811244"/>
            <a:ext cx="720080" cy="261610"/>
          </a:xfrm>
          <a:prstGeom prst="rect">
            <a:avLst/>
          </a:prstGeom>
          <a:noFill/>
        </p:spPr>
        <p:txBody>
          <a:bodyPr wrap="square" rtlCol="0">
            <a:spAutoFit/>
          </a:bodyPr>
          <a:lstStyle/>
          <a:p>
            <a:pPr algn="ctr"/>
            <a:r>
              <a:rPr lang="zh-CN" altLang="en-US" sz="1100" dirty="0">
                <a:solidFill>
                  <a:srgbClr val="0000FF"/>
                </a:solidFill>
              </a:rPr>
              <a:t>解码</a:t>
            </a:r>
            <a:endParaRPr lang="zh-CN" altLang="en-US" dirty="0">
              <a:solidFill>
                <a:srgbClr val="0000FF"/>
              </a:solidFill>
            </a:endParaRPr>
          </a:p>
        </p:txBody>
      </p:sp>
      <p:sp>
        <p:nvSpPr>
          <p:cNvPr id="55" name="文本框 54"/>
          <p:cNvSpPr txBox="1"/>
          <p:nvPr/>
        </p:nvSpPr>
        <p:spPr>
          <a:xfrm>
            <a:off x="4553636" y="1268761"/>
            <a:ext cx="246221" cy="607903"/>
          </a:xfrm>
          <a:prstGeom prst="rect">
            <a:avLst/>
          </a:prstGeom>
          <a:noFill/>
        </p:spPr>
        <p:txBody>
          <a:bodyPr vert="eaVert" wrap="square" lIns="0" tIns="0" rIns="0" bIns="0" rtlCol="0">
            <a:spAutoFit/>
          </a:bodyPr>
          <a:lstStyle/>
          <a:p>
            <a:r>
              <a:rPr lang="zh-CN" altLang="en-US" sz="1600" dirty="0"/>
              <a:t>字   典</a:t>
            </a:r>
          </a:p>
        </p:txBody>
      </p:sp>
      <p:sp>
        <p:nvSpPr>
          <p:cNvPr id="41" name="文本框 40"/>
          <p:cNvSpPr txBox="1"/>
          <p:nvPr/>
        </p:nvSpPr>
        <p:spPr>
          <a:xfrm>
            <a:off x="4553636" y="3083789"/>
            <a:ext cx="246221" cy="607903"/>
          </a:xfrm>
          <a:prstGeom prst="rect">
            <a:avLst/>
          </a:prstGeom>
          <a:noFill/>
        </p:spPr>
        <p:txBody>
          <a:bodyPr vert="eaVert" wrap="square" lIns="0" tIns="0" rIns="0" bIns="0" rtlCol="0">
            <a:spAutoFit/>
          </a:bodyPr>
          <a:lstStyle/>
          <a:p>
            <a:r>
              <a:rPr lang="zh-CN" altLang="en-US" sz="1600" dirty="0"/>
              <a:t>字   典</a:t>
            </a:r>
          </a:p>
        </p:txBody>
      </p:sp>
      <p:sp>
        <p:nvSpPr>
          <p:cNvPr id="42" name="文本框 41"/>
          <p:cNvSpPr txBox="1"/>
          <p:nvPr/>
        </p:nvSpPr>
        <p:spPr>
          <a:xfrm>
            <a:off x="4511825" y="5104912"/>
            <a:ext cx="246221" cy="607903"/>
          </a:xfrm>
          <a:prstGeom prst="rect">
            <a:avLst/>
          </a:prstGeom>
          <a:noFill/>
        </p:spPr>
        <p:txBody>
          <a:bodyPr vert="eaVert" wrap="square" lIns="0" tIns="0" rIns="0" bIns="0" rtlCol="0">
            <a:spAutoFit/>
          </a:bodyPr>
          <a:lstStyle/>
          <a:p>
            <a:r>
              <a:rPr lang="zh-CN" altLang="en-US" sz="1600" dirty="0"/>
              <a:t>字   典</a:t>
            </a:r>
          </a:p>
        </p:txBody>
      </p:sp>
      <p:sp>
        <p:nvSpPr>
          <p:cNvPr id="56" name="矩形 55"/>
          <p:cNvSpPr/>
          <p:nvPr/>
        </p:nvSpPr>
        <p:spPr>
          <a:xfrm>
            <a:off x="4401276" y="2422438"/>
            <a:ext cx="5511148" cy="2635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rgbClr val="FF0000"/>
                </a:solidFill>
                <a:latin typeface="楷体_GB2312" pitchFamily="49" charset="-122"/>
                <a:ea typeface="楷体_GB2312" pitchFamily="49" charset="-122"/>
              </a:rPr>
              <a:t>如何找到一个字典使得最后得到的二进制编码长度最短？</a:t>
            </a:r>
          </a:p>
        </p:txBody>
      </p:sp>
      <p:pic>
        <p:nvPicPr>
          <p:cNvPr id="60" name="图片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592" y="2420888"/>
            <a:ext cx="1977684" cy="2636912"/>
          </a:xfrm>
          <a:prstGeom prst="rect">
            <a:avLst/>
          </a:prstGeom>
        </p:spPr>
      </p:pic>
    </p:spTree>
    <p:extLst>
      <p:ext uri="{BB962C8B-B14F-4D97-AF65-F5344CB8AC3E}">
        <p14:creationId xmlns:p14="http://schemas.microsoft.com/office/powerpoint/2010/main" val="1275076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10" presetClass="entr" presetSubtype="0"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par>
                                <p:cTn id="49" presetID="10"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500"/>
                                        <p:tgtEl>
                                          <p:spTgt spid="3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500"/>
                                        <p:tgtEl>
                                          <p:spTgt spid="37"/>
                                        </p:tgtEl>
                                      </p:cBhvr>
                                    </p:animEffect>
                                  </p:childTnLst>
                                </p:cTn>
                              </p:par>
                              <p:par>
                                <p:cTn id="55" presetID="10" presetClass="entr" presetSubtype="0"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fade">
                                      <p:cBhvr>
                                        <p:cTn id="66" dur="500"/>
                                        <p:tgtEl>
                                          <p:spTgt spid="4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animEffect transition="in" filter="fade">
                                      <p:cBhvr>
                                        <p:cTn id="69" dur="500"/>
                                        <p:tgtEl>
                                          <p:spTgt spid="4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500"/>
                                        <p:tgtEl>
                                          <p:spTgt spid="41"/>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fade">
                                      <p:cBhvr>
                                        <p:cTn id="80" dur="500"/>
                                        <p:tgtEl>
                                          <p:spTgt spid="24"/>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fade">
                                      <p:cBhvr>
                                        <p:cTn id="83" dur="500"/>
                                        <p:tgtEl>
                                          <p:spTgt spid="2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7"/>
                                        </p:tgtEl>
                                        <p:attrNameLst>
                                          <p:attrName>style.visibility</p:attrName>
                                        </p:attrNameLst>
                                      </p:cBhvr>
                                      <p:to>
                                        <p:strVal val="visible"/>
                                      </p:to>
                                    </p:set>
                                    <p:animEffect transition="in" filter="fade">
                                      <p:cBhvr>
                                        <p:cTn id="86" dur="500"/>
                                        <p:tgtEl>
                                          <p:spTgt spid="47"/>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48"/>
                                        </p:tgtEl>
                                        <p:attrNameLst>
                                          <p:attrName>style.visibility</p:attrName>
                                        </p:attrNameLst>
                                      </p:cBhvr>
                                      <p:to>
                                        <p:strVal val="visible"/>
                                      </p:to>
                                    </p:set>
                                    <p:animEffect transition="in" filter="fade">
                                      <p:cBhvr>
                                        <p:cTn id="89" dur="500"/>
                                        <p:tgtEl>
                                          <p:spTgt spid="4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9"/>
                                        </p:tgtEl>
                                        <p:attrNameLst>
                                          <p:attrName>style.visibility</p:attrName>
                                        </p:attrNameLst>
                                      </p:cBhvr>
                                      <p:to>
                                        <p:strVal val="visible"/>
                                      </p:to>
                                    </p:set>
                                    <p:animEffect transition="in" filter="fade">
                                      <p:cBhvr>
                                        <p:cTn id="92" dur="500"/>
                                        <p:tgtEl>
                                          <p:spTgt spid="49"/>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500"/>
                                        <p:tgtEl>
                                          <p:spTgt spid="50"/>
                                        </p:tgtEl>
                                      </p:cBhvr>
                                    </p:animEffect>
                                  </p:childTnLst>
                                </p:cTn>
                              </p:par>
                              <p:par>
                                <p:cTn id="96" presetID="10" presetClass="entr" presetSubtype="0" fill="hold" nodeType="withEffect">
                                  <p:stCondLst>
                                    <p:cond delay="0"/>
                                  </p:stCondLst>
                                  <p:childTnLst>
                                    <p:set>
                                      <p:cBhvr>
                                        <p:cTn id="97" dur="1" fill="hold">
                                          <p:stCondLst>
                                            <p:cond delay="0"/>
                                          </p:stCondLst>
                                        </p:cTn>
                                        <p:tgtEl>
                                          <p:spTgt spid="51"/>
                                        </p:tgtEl>
                                        <p:attrNameLst>
                                          <p:attrName>style.visibility</p:attrName>
                                        </p:attrNameLst>
                                      </p:cBhvr>
                                      <p:to>
                                        <p:strVal val="visible"/>
                                      </p:to>
                                    </p:set>
                                    <p:animEffect transition="in" filter="fade">
                                      <p:cBhvr>
                                        <p:cTn id="98" dur="500"/>
                                        <p:tgtEl>
                                          <p:spTgt spid="51"/>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2"/>
                                        </p:tgtEl>
                                        <p:attrNameLst>
                                          <p:attrName>style.visibility</p:attrName>
                                        </p:attrNameLst>
                                      </p:cBhvr>
                                      <p:to>
                                        <p:strVal val="visible"/>
                                      </p:to>
                                    </p:set>
                                    <p:animEffect transition="in" filter="fade">
                                      <p:cBhvr>
                                        <p:cTn id="101" dur="500"/>
                                        <p:tgtEl>
                                          <p:spTgt spid="52"/>
                                        </p:tgtEl>
                                      </p:cBhvr>
                                    </p:animEffect>
                                  </p:childTnLst>
                                </p:cTn>
                              </p:par>
                              <p:par>
                                <p:cTn id="102" presetID="10" presetClass="entr" presetSubtype="0" fill="hold" nodeType="withEffect">
                                  <p:stCondLst>
                                    <p:cond delay="0"/>
                                  </p:stCondLst>
                                  <p:childTnLst>
                                    <p:set>
                                      <p:cBhvr>
                                        <p:cTn id="103" dur="1" fill="hold">
                                          <p:stCondLst>
                                            <p:cond delay="0"/>
                                          </p:stCondLst>
                                        </p:cTn>
                                        <p:tgtEl>
                                          <p:spTgt spid="53"/>
                                        </p:tgtEl>
                                        <p:attrNameLst>
                                          <p:attrName>style.visibility</p:attrName>
                                        </p:attrNameLst>
                                      </p:cBhvr>
                                      <p:to>
                                        <p:strVal val="visible"/>
                                      </p:to>
                                    </p:set>
                                    <p:animEffect transition="in" filter="fade">
                                      <p:cBhvr>
                                        <p:cTn id="104" dur="500"/>
                                        <p:tgtEl>
                                          <p:spTgt spid="53"/>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54"/>
                                        </p:tgtEl>
                                        <p:attrNameLst>
                                          <p:attrName>style.visibility</p:attrName>
                                        </p:attrNameLst>
                                      </p:cBhvr>
                                      <p:to>
                                        <p:strVal val="visible"/>
                                      </p:to>
                                    </p:set>
                                    <p:animEffect transition="in" filter="fade">
                                      <p:cBhvr>
                                        <p:cTn id="107" dur="500"/>
                                        <p:tgtEl>
                                          <p:spTgt spid="54"/>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42"/>
                                        </p:tgtEl>
                                        <p:attrNameLst>
                                          <p:attrName>style.visibility</p:attrName>
                                        </p:attrNameLst>
                                      </p:cBhvr>
                                      <p:to>
                                        <p:strVal val="visible"/>
                                      </p:to>
                                    </p:set>
                                    <p:animEffect transition="in" filter="fade">
                                      <p:cBhvr>
                                        <p:cTn id="110" dur="500"/>
                                        <p:tgtEl>
                                          <p:spTgt spid="42"/>
                                        </p:tgtEl>
                                      </p:cBhvr>
                                    </p:animEffec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60"/>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p:bldP spid="9" grpId="0"/>
      <p:bldP spid="10" grpId="0"/>
      <p:bldP spid="11" grpId="0"/>
      <p:bldP spid="17" grpId="0"/>
      <p:bldP spid="18" grpId="0"/>
      <p:bldP spid="24" grpId="0"/>
      <p:bldP spid="25" grpId="0"/>
      <p:bldP spid="34" grpId="0"/>
      <p:bldP spid="35" grpId="0"/>
      <p:bldP spid="37" grpId="0"/>
      <p:bldP spid="39" grpId="0"/>
      <p:bldP spid="43" grpId="0" animBg="1"/>
      <p:bldP spid="44" grpId="0" animBg="1"/>
      <p:bldP spid="45" grpId="0"/>
      <p:bldP spid="46" grpId="0"/>
      <p:bldP spid="47" grpId="0" animBg="1"/>
      <p:bldP spid="48" grpId="0" animBg="1"/>
      <p:bldP spid="49" grpId="0"/>
      <p:bldP spid="50" grpId="0"/>
      <p:bldP spid="52" grpId="0"/>
      <p:bldP spid="54" grpId="0"/>
      <p:bldP spid="55" grpId="0"/>
      <p:bldP spid="41" grpId="0"/>
      <p:bldP spid="42" grpId="0"/>
      <p:bldP spid="56"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5962" y="-45131"/>
            <a:ext cx="5508625" cy="854075"/>
          </a:xfrm>
        </p:spPr>
        <p:txBody>
          <a:bodyPr/>
          <a:lstStyle/>
          <a:p>
            <a:r>
              <a:rPr lang="en-AU" altLang="zh-CN" sz="4000" dirty="0"/>
              <a:t>Huffman</a:t>
            </a:r>
            <a:r>
              <a:rPr lang="zh-CN" altLang="en-US" sz="4000" dirty="0"/>
              <a:t>树相关概念</a:t>
            </a:r>
          </a:p>
        </p:txBody>
      </p:sp>
      <p:grpSp>
        <p:nvGrpSpPr>
          <p:cNvPr id="4" name="Group 3"/>
          <p:cNvGrpSpPr>
            <a:grpSpLocks/>
          </p:cNvGrpSpPr>
          <p:nvPr/>
        </p:nvGrpSpPr>
        <p:grpSpPr bwMode="auto">
          <a:xfrm>
            <a:off x="2351744" y="1701042"/>
            <a:ext cx="7344767" cy="4050473"/>
            <a:chOff x="785" y="1435"/>
            <a:chExt cx="4364" cy="2188"/>
          </a:xfrm>
        </p:grpSpPr>
        <p:sp>
          <p:nvSpPr>
            <p:cNvPr id="5" name="Oval 4"/>
            <p:cNvSpPr>
              <a:spLocks noChangeArrowheads="1"/>
            </p:cNvSpPr>
            <p:nvPr/>
          </p:nvSpPr>
          <p:spPr bwMode="gray">
            <a:xfrm>
              <a:off x="2083" y="2171"/>
              <a:ext cx="2157" cy="863"/>
            </a:xfrm>
            <a:prstGeom prst="ellipse">
              <a:avLst/>
            </a:prstGeom>
            <a:gradFill rotWithShape="1">
              <a:gsLst>
                <a:gs pos="0">
                  <a:schemeClr val="bg2"/>
                </a:gs>
                <a:gs pos="100000">
                  <a:schemeClr val="bg1"/>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6" name="Line 5"/>
            <p:cNvSpPr>
              <a:spLocks noChangeShapeType="1"/>
            </p:cNvSpPr>
            <p:nvPr/>
          </p:nvSpPr>
          <p:spPr bwMode="gray">
            <a:xfrm flipH="1">
              <a:off x="2926" y="1699"/>
              <a:ext cx="647" cy="699"/>
            </a:xfrm>
            <a:prstGeom prst="line">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7" name="Line 6"/>
            <p:cNvSpPr>
              <a:spLocks noChangeShapeType="1"/>
            </p:cNvSpPr>
            <p:nvPr/>
          </p:nvSpPr>
          <p:spPr bwMode="gray">
            <a:xfrm flipH="1">
              <a:off x="2926" y="2303"/>
              <a:ext cx="1745" cy="75"/>
            </a:xfrm>
            <a:prstGeom prst="line">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8" name="Line 7"/>
            <p:cNvSpPr>
              <a:spLocks noChangeShapeType="1"/>
            </p:cNvSpPr>
            <p:nvPr/>
          </p:nvSpPr>
          <p:spPr bwMode="gray">
            <a:xfrm flipH="1" flipV="1">
              <a:off x="2946" y="2378"/>
              <a:ext cx="745" cy="812"/>
            </a:xfrm>
            <a:prstGeom prst="line">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9" name="Line 8"/>
            <p:cNvSpPr>
              <a:spLocks noChangeShapeType="1"/>
            </p:cNvSpPr>
            <p:nvPr/>
          </p:nvSpPr>
          <p:spPr bwMode="gray">
            <a:xfrm flipV="1">
              <a:off x="1908" y="2378"/>
              <a:ext cx="1038" cy="925"/>
            </a:xfrm>
            <a:prstGeom prst="line">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10" name="Line 9"/>
            <p:cNvSpPr>
              <a:spLocks noChangeShapeType="1"/>
            </p:cNvSpPr>
            <p:nvPr/>
          </p:nvSpPr>
          <p:spPr bwMode="gray">
            <a:xfrm flipV="1">
              <a:off x="1300" y="2378"/>
              <a:ext cx="1646" cy="57"/>
            </a:xfrm>
            <a:prstGeom prst="line">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11" name="Oval 10"/>
            <p:cNvSpPr>
              <a:spLocks noChangeArrowheads="1"/>
            </p:cNvSpPr>
            <p:nvPr/>
          </p:nvSpPr>
          <p:spPr bwMode="gray">
            <a:xfrm rot="-342635">
              <a:off x="1201" y="1679"/>
              <a:ext cx="3531" cy="1718"/>
            </a:xfrm>
            <a:prstGeom prst="ellipse">
              <a:avLst/>
            </a:prstGeom>
            <a:noFill/>
            <a:ln w="57150" algn="ctr">
              <a:solidFill>
                <a:srgbClr val="FEFEFE"/>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12" name="Oval 11"/>
            <p:cNvSpPr>
              <a:spLocks noChangeArrowheads="1"/>
            </p:cNvSpPr>
            <p:nvPr/>
          </p:nvSpPr>
          <p:spPr bwMode="gray">
            <a:xfrm rot="-342635">
              <a:off x="1181" y="1676"/>
              <a:ext cx="3540" cy="1702"/>
            </a:xfrm>
            <a:prstGeom prst="ellipse">
              <a:avLst/>
            </a:prstGeom>
            <a:noFill/>
            <a:ln w="38100" algn="ctr">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tx2"/>
                    </a:outerShdw>
                  </a:effectLst>
                </a14:hiddenEffects>
              </a:ext>
            </a:extLst>
          </p:spPr>
          <p:txBody>
            <a:bodyPr wrap="none" anchor="ctr"/>
            <a:lstStyle/>
            <a:p>
              <a:endParaRPr lang="zh-CN" altLang="en-US" sz="2400">
                <a:latin typeface="+mn-ea"/>
                <a:ea typeface="+mn-ea"/>
              </a:endParaRPr>
            </a:p>
          </p:txBody>
        </p:sp>
        <p:grpSp>
          <p:nvGrpSpPr>
            <p:cNvPr id="13" name="Group 12"/>
            <p:cNvGrpSpPr>
              <a:grpSpLocks/>
            </p:cNvGrpSpPr>
            <p:nvPr/>
          </p:nvGrpSpPr>
          <p:grpSpPr bwMode="auto">
            <a:xfrm rot="-395355">
              <a:off x="828" y="2117"/>
              <a:ext cx="962" cy="521"/>
              <a:chOff x="3098" y="249"/>
              <a:chExt cx="1959" cy="629"/>
            </a:xfrm>
          </p:grpSpPr>
          <p:sp>
            <p:nvSpPr>
              <p:cNvPr id="38" name="Oval 13"/>
              <p:cNvSpPr>
                <a:spLocks noChangeArrowheads="1"/>
              </p:cNvSpPr>
              <p:nvPr/>
            </p:nvSpPr>
            <p:spPr bwMode="gray">
              <a:xfrm>
                <a:off x="3099" y="297"/>
                <a:ext cx="1958" cy="581"/>
              </a:xfrm>
              <a:prstGeom prst="ellipse">
                <a:avLst/>
              </a:prstGeom>
              <a:gradFill rotWithShape="1">
                <a:gsLst>
                  <a:gs pos="0">
                    <a:srgbClr val="C0C0C0">
                      <a:gamma/>
                      <a:shade val="55686"/>
                      <a:invGamma/>
                    </a:srgbClr>
                  </a:gs>
                  <a:gs pos="50000">
                    <a:srgbClr val="C0C0C0"/>
                  </a:gs>
                  <a:gs pos="100000">
                    <a:srgbClr val="C0C0C0">
                      <a:gamma/>
                      <a:shade val="55686"/>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39" name="Oval 14"/>
              <p:cNvSpPr>
                <a:spLocks noChangeArrowheads="1"/>
              </p:cNvSpPr>
              <p:nvPr/>
            </p:nvSpPr>
            <p:spPr bwMode="gray">
              <a:xfrm>
                <a:off x="3098" y="249"/>
                <a:ext cx="1959" cy="581"/>
              </a:xfrm>
              <a:prstGeom prst="ellipse">
                <a:avLst/>
              </a:prstGeom>
              <a:gradFill rotWithShape="1">
                <a:gsLst>
                  <a:gs pos="0">
                    <a:srgbClr val="C0C0C0"/>
                  </a:gs>
                  <a:gs pos="100000">
                    <a:srgbClr val="C0C0C0">
                      <a:gamma/>
                      <a:tint val="3372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grpSp>
        <p:grpSp>
          <p:nvGrpSpPr>
            <p:cNvPr id="14" name="Group 15"/>
            <p:cNvGrpSpPr>
              <a:grpSpLocks/>
            </p:cNvGrpSpPr>
            <p:nvPr/>
          </p:nvGrpSpPr>
          <p:grpSpPr bwMode="auto">
            <a:xfrm rot="-254711">
              <a:off x="3195" y="1474"/>
              <a:ext cx="907" cy="383"/>
              <a:chOff x="3098" y="249"/>
              <a:chExt cx="1959" cy="629"/>
            </a:xfrm>
          </p:grpSpPr>
          <p:sp>
            <p:nvSpPr>
              <p:cNvPr id="36" name="Oval 16"/>
              <p:cNvSpPr>
                <a:spLocks noChangeArrowheads="1"/>
              </p:cNvSpPr>
              <p:nvPr/>
            </p:nvSpPr>
            <p:spPr bwMode="gray">
              <a:xfrm>
                <a:off x="3099" y="297"/>
                <a:ext cx="1958" cy="581"/>
              </a:xfrm>
              <a:prstGeom prst="ellipse">
                <a:avLst/>
              </a:prstGeom>
              <a:gradFill rotWithShape="1">
                <a:gsLst>
                  <a:gs pos="0">
                    <a:srgbClr val="B2B2B2">
                      <a:gamma/>
                      <a:shade val="55686"/>
                      <a:invGamma/>
                    </a:srgbClr>
                  </a:gs>
                  <a:gs pos="50000">
                    <a:srgbClr val="B2B2B2"/>
                  </a:gs>
                  <a:gs pos="100000">
                    <a:srgbClr val="B2B2B2">
                      <a:gamma/>
                      <a:shade val="55686"/>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37" name="Oval 17"/>
              <p:cNvSpPr>
                <a:spLocks noChangeArrowheads="1"/>
              </p:cNvSpPr>
              <p:nvPr/>
            </p:nvSpPr>
            <p:spPr bwMode="gray">
              <a:xfrm>
                <a:off x="3098" y="249"/>
                <a:ext cx="1959" cy="581"/>
              </a:xfrm>
              <a:prstGeom prst="ellipse">
                <a:avLst/>
              </a:prstGeom>
              <a:gradFill rotWithShape="1">
                <a:gsLst>
                  <a:gs pos="0">
                    <a:srgbClr val="C0C0C0"/>
                  </a:gs>
                  <a:gs pos="100000">
                    <a:srgbClr val="C0C0C0">
                      <a:gamma/>
                      <a:tint val="3372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grpSp>
        <p:grpSp>
          <p:nvGrpSpPr>
            <p:cNvPr id="15" name="Group 18"/>
            <p:cNvGrpSpPr>
              <a:grpSpLocks/>
            </p:cNvGrpSpPr>
            <p:nvPr/>
          </p:nvGrpSpPr>
          <p:grpSpPr bwMode="auto">
            <a:xfrm rot="-208054">
              <a:off x="4122" y="2058"/>
              <a:ext cx="975" cy="514"/>
              <a:chOff x="3098" y="249"/>
              <a:chExt cx="1959" cy="629"/>
            </a:xfrm>
          </p:grpSpPr>
          <p:sp>
            <p:nvSpPr>
              <p:cNvPr id="34" name="Oval 19"/>
              <p:cNvSpPr>
                <a:spLocks noChangeArrowheads="1"/>
              </p:cNvSpPr>
              <p:nvPr/>
            </p:nvSpPr>
            <p:spPr bwMode="gray">
              <a:xfrm>
                <a:off x="3099" y="297"/>
                <a:ext cx="1958" cy="581"/>
              </a:xfrm>
              <a:prstGeom prst="ellipse">
                <a:avLst/>
              </a:prstGeom>
              <a:gradFill rotWithShape="1">
                <a:gsLst>
                  <a:gs pos="0">
                    <a:srgbClr val="B2B2B2">
                      <a:gamma/>
                      <a:shade val="55686"/>
                      <a:invGamma/>
                    </a:srgbClr>
                  </a:gs>
                  <a:gs pos="50000">
                    <a:srgbClr val="B2B2B2"/>
                  </a:gs>
                  <a:gs pos="100000">
                    <a:srgbClr val="B2B2B2">
                      <a:gamma/>
                      <a:shade val="55686"/>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35" name="Oval 20"/>
              <p:cNvSpPr>
                <a:spLocks noChangeArrowheads="1"/>
              </p:cNvSpPr>
              <p:nvPr/>
            </p:nvSpPr>
            <p:spPr bwMode="gray">
              <a:xfrm>
                <a:off x="3098" y="249"/>
                <a:ext cx="1959" cy="581"/>
              </a:xfrm>
              <a:prstGeom prst="ellipse">
                <a:avLst/>
              </a:prstGeom>
              <a:gradFill rotWithShape="1">
                <a:gsLst>
                  <a:gs pos="0">
                    <a:srgbClr val="C0C0C0"/>
                  </a:gs>
                  <a:gs pos="100000">
                    <a:srgbClr val="C0C0C0">
                      <a:gamma/>
                      <a:tint val="3372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grpSp>
        <p:grpSp>
          <p:nvGrpSpPr>
            <p:cNvPr id="16" name="Group 21"/>
            <p:cNvGrpSpPr>
              <a:grpSpLocks/>
            </p:cNvGrpSpPr>
            <p:nvPr/>
          </p:nvGrpSpPr>
          <p:grpSpPr bwMode="auto">
            <a:xfrm rot="-198351">
              <a:off x="3033" y="2828"/>
              <a:ext cx="1344" cy="772"/>
              <a:chOff x="3098" y="249"/>
              <a:chExt cx="1959" cy="629"/>
            </a:xfrm>
          </p:grpSpPr>
          <p:sp>
            <p:nvSpPr>
              <p:cNvPr id="32" name="Oval 22"/>
              <p:cNvSpPr>
                <a:spLocks noChangeArrowheads="1"/>
              </p:cNvSpPr>
              <p:nvPr/>
            </p:nvSpPr>
            <p:spPr bwMode="gray">
              <a:xfrm>
                <a:off x="3099" y="297"/>
                <a:ext cx="1958" cy="581"/>
              </a:xfrm>
              <a:prstGeom prst="ellipse">
                <a:avLst/>
              </a:prstGeom>
              <a:gradFill rotWithShape="1">
                <a:gsLst>
                  <a:gs pos="0">
                    <a:srgbClr val="B2B2B2">
                      <a:gamma/>
                      <a:shade val="55686"/>
                      <a:invGamma/>
                    </a:srgbClr>
                  </a:gs>
                  <a:gs pos="50000">
                    <a:srgbClr val="B2B2B2"/>
                  </a:gs>
                  <a:gs pos="100000">
                    <a:srgbClr val="B2B2B2">
                      <a:gamma/>
                      <a:shade val="55686"/>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33" name="Oval 23"/>
              <p:cNvSpPr>
                <a:spLocks noChangeArrowheads="1"/>
              </p:cNvSpPr>
              <p:nvPr/>
            </p:nvSpPr>
            <p:spPr bwMode="gray">
              <a:xfrm>
                <a:off x="3098" y="249"/>
                <a:ext cx="1959" cy="581"/>
              </a:xfrm>
              <a:prstGeom prst="ellipse">
                <a:avLst/>
              </a:prstGeom>
              <a:gradFill rotWithShape="1">
                <a:gsLst>
                  <a:gs pos="0">
                    <a:srgbClr val="C0C0C0"/>
                  </a:gs>
                  <a:gs pos="100000">
                    <a:srgbClr val="C0C0C0">
                      <a:gamma/>
                      <a:tint val="3372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grpSp>
        <p:grpSp>
          <p:nvGrpSpPr>
            <p:cNvPr id="17" name="Group 24"/>
            <p:cNvGrpSpPr>
              <a:grpSpLocks/>
            </p:cNvGrpSpPr>
            <p:nvPr/>
          </p:nvGrpSpPr>
          <p:grpSpPr bwMode="auto">
            <a:xfrm rot="-293188">
              <a:off x="1379" y="3020"/>
              <a:ext cx="1059" cy="603"/>
              <a:chOff x="3098" y="249"/>
              <a:chExt cx="1959" cy="629"/>
            </a:xfrm>
          </p:grpSpPr>
          <p:sp>
            <p:nvSpPr>
              <p:cNvPr id="30" name="Oval 25"/>
              <p:cNvSpPr>
                <a:spLocks noChangeArrowheads="1"/>
              </p:cNvSpPr>
              <p:nvPr/>
            </p:nvSpPr>
            <p:spPr bwMode="gray">
              <a:xfrm>
                <a:off x="3099" y="297"/>
                <a:ext cx="1958" cy="581"/>
              </a:xfrm>
              <a:prstGeom prst="ellipse">
                <a:avLst/>
              </a:prstGeom>
              <a:gradFill rotWithShape="1">
                <a:gsLst>
                  <a:gs pos="0">
                    <a:srgbClr val="B2B2B2">
                      <a:gamma/>
                      <a:shade val="55686"/>
                      <a:invGamma/>
                    </a:srgbClr>
                  </a:gs>
                  <a:gs pos="50000">
                    <a:srgbClr val="B2B2B2"/>
                  </a:gs>
                  <a:gs pos="100000">
                    <a:srgbClr val="B2B2B2">
                      <a:gamma/>
                      <a:shade val="55686"/>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31" name="Oval 26"/>
              <p:cNvSpPr>
                <a:spLocks noChangeArrowheads="1"/>
              </p:cNvSpPr>
              <p:nvPr/>
            </p:nvSpPr>
            <p:spPr bwMode="gray">
              <a:xfrm>
                <a:off x="3098" y="249"/>
                <a:ext cx="1959" cy="581"/>
              </a:xfrm>
              <a:prstGeom prst="ellipse">
                <a:avLst/>
              </a:prstGeom>
              <a:gradFill rotWithShape="1">
                <a:gsLst>
                  <a:gs pos="0">
                    <a:srgbClr val="C0C0C0"/>
                  </a:gs>
                  <a:gs pos="100000">
                    <a:srgbClr val="C0C0C0">
                      <a:gamma/>
                      <a:tint val="3372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grpSp>
        <p:sp>
          <p:nvSpPr>
            <p:cNvPr id="18" name="Text Box 27"/>
            <p:cNvSpPr txBox="1">
              <a:spLocks noChangeArrowheads="1"/>
            </p:cNvSpPr>
            <p:nvPr/>
          </p:nvSpPr>
          <p:spPr bwMode="gray">
            <a:xfrm>
              <a:off x="3334" y="1435"/>
              <a:ext cx="693" cy="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zh-CN" sz="2400" dirty="0">
                  <a:latin typeface="+mn-ea"/>
                  <a:ea typeface="+mn-ea"/>
                </a:rPr>
                <a:t>2.</a:t>
              </a:r>
              <a:r>
                <a:rPr lang="zh-CN" altLang="en-US" sz="2400" dirty="0">
                  <a:latin typeface="+mn-ea"/>
                  <a:ea typeface="+mn-ea"/>
                </a:rPr>
                <a:t>路径长度</a:t>
              </a:r>
            </a:p>
          </p:txBody>
        </p:sp>
        <p:sp>
          <p:nvSpPr>
            <p:cNvPr id="19" name="Text Box 28"/>
            <p:cNvSpPr txBox="1">
              <a:spLocks noChangeArrowheads="1"/>
            </p:cNvSpPr>
            <p:nvPr/>
          </p:nvSpPr>
          <p:spPr bwMode="gray">
            <a:xfrm>
              <a:off x="3214" y="3055"/>
              <a:ext cx="104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zh-CN" sz="2400" dirty="0">
                  <a:latin typeface="+mn-ea"/>
                  <a:ea typeface="+mn-ea"/>
                </a:rPr>
                <a:t>4.</a:t>
              </a:r>
              <a:r>
                <a:rPr lang="zh-CN" altLang="en-US" sz="2400" dirty="0">
                  <a:latin typeface="+mn-ea"/>
                  <a:ea typeface="+mn-ea"/>
                </a:rPr>
                <a:t>结点的权</a:t>
              </a:r>
            </a:p>
          </p:txBody>
        </p:sp>
        <p:sp>
          <p:nvSpPr>
            <p:cNvPr id="20" name="Text Box 29"/>
            <p:cNvSpPr txBox="1">
              <a:spLocks noChangeArrowheads="1"/>
            </p:cNvSpPr>
            <p:nvPr/>
          </p:nvSpPr>
          <p:spPr bwMode="gray">
            <a:xfrm>
              <a:off x="4106" y="2096"/>
              <a:ext cx="1043" cy="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zh-CN" sz="2400" dirty="0">
                  <a:latin typeface="+mn-ea"/>
                  <a:ea typeface="+mn-ea"/>
                </a:rPr>
                <a:t>3.</a:t>
              </a:r>
              <a:r>
                <a:rPr lang="zh-CN" altLang="en-US" sz="2400" dirty="0">
                  <a:latin typeface="+mn-ea"/>
                  <a:ea typeface="+mn-ea"/>
                </a:rPr>
                <a:t>树的路径长度</a:t>
              </a:r>
            </a:p>
          </p:txBody>
        </p:sp>
        <p:sp>
          <p:nvSpPr>
            <p:cNvPr id="21" name="Text Box 30"/>
            <p:cNvSpPr txBox="1">
              <a:spLocks noChangeArrowheads="1"/>
            </p:cNvSpPr>
            <p:nvPr/>
          </p:nvSpPr>
          <p:spPr bwMode="gray">
            <a:xfrm>
              <a:off x="1408" y="3086"/>
              <a:ext cx="1046" cy="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spcBef>
                  <a:spcPct val="50000"/>
                </a:spcBef>
              </a:pPr>
              <a:r>
                <a:rPr lang="en-US" altLang="zh-CN" sz="2400" dirty="0">
                  <a:latin typeface="+mn-ea"/>
                  <a:ea typeface="+mn-ea"/>
                </a:rPr>
                <a:t>5.</a:t>
              </a:r>
              <a:r>
                <a:rPr lang="zh-CN" altLang="en-US" sz="2400" dirty="0">
                  <a:latin typeface="+mn-ea"/>
                  <a:ea typeface="+mn-ea"/>
                </a:rPr>
                <a:t>结点带权路径长度</a:t>
              </a:r>
            </a:p>
          </p:txBody>
        </p:sp>
        <p:sp>
          <p:nvSpPr>
            <p:cNvPr id="22" name="Text Box 31"/>
            <p:cNvSpPr txBox="1">
              <a:spLocks noChangeArrowheads="1"/>
            </p:cNvSpPr>
            <p:nvPr/>
          </p:nvSpPr>
          <p:spPr bwMode="gray">
            <a:xfrm>
              <a:off x="785" y="2135"/>
              <a:ext cx="1017" cy="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spcBef>
                  <a:spcPct val="50000"/>
                </a:spcBef>
              </a:pPr>
              <a:r>
                <a:rPr lang="en-US" altLang="zh-CN" sz="2400" dirty="0">
                  <a:latin typeface="+mn-ea"/>
                  <a:ea typeface="+mn-ea"/>
                </a:rPr>
                <a:t>6.</a:t>
              </a:r>
              <a:r>
                <a:rPr lang="zh-CN" altLang="en-US" sz="2400" dirty="0">
                  <a:latin typeface="+mn-ea"/>
                  <a:ea typeface="+mn-ea"/>
                </a:rPr>
                <a:t>树的带权路径长度</a:t>
              </a:r>
            </a:p>
          </p:txBody>
        </p:sp>
        <p:sp>
          <p:nvSpPr>
            <p:cNvPr id="23" name="Line 32"/>
            <p:cNvSpPr>
              <a:spLocks noChangeShapeType="1"/>
            </p:cNvSpPr>
            <p:nvPr/>
          </p:nvSpPr>
          <p:spPr bwMode="gray">
            <a:xfrm flipH="1" flipV="1">
              <a:off x="2169" y="1704"/>
              <a:ext cx="745" cy="811"/>
            </a:xfrm>
            <a:prstGeom prst="line">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grpSp>
          <p:nvGrpSpPr>
            <p:cNvPr id="24" name="Group 33"/>
            <p:cNvGrpSpPr>
              <a:grpSpLocks/>
            </p:cNvGrpSpPr>
            <p:nvPr/>
          </p:nvGrpSpPr>
          <p:grpSpPr bwMode="auto">
            <a:xfrm rot="-325186">
              <a:off x="1862" y="1564"/>
              <a:ext cx="785" cy="357"/>
              <a:chOff x="3098" y="249"/>
              <a:chExt cx="1959" cy="629"/>
            </a:xfrm>
          </p:grpSpPr>
          <p:sp>
            <p:nvSpPr>
              <p:cNvPr id="28" name="Oval 34"/>
              <p:cNvSpPr>
                <a:spLocks noChangeArrowheads="1"/>
              </p:cNvSpPr>
              <p:nvPr/>
            </p:nvSpPr>
            <p:spPr bwMode="gray">
              <a:xfrm>
                <a:off x="3099" y="297"/>
                <a:ext cx="1958" cy="581"/>
              </a:xfrm>
              <a:prstGeom prst="ellipse">
                <a:avLst/>
              </a:prstGeom>
              <a:gradFill rotWithShape="1">
                <a:gsLst>
                  <a:gs pos="0">
                    <a:srgbClr val="C0C0C0">
                      <a:gamma/>
                      <a:shade val="55686"/>
                      <a:invGamma/>
                    </a:srgbClr>
                  </a:gs>
                  <a:gs pos="50000">
                    <a:srgbClr val="C0C0C0"/>
                  </a:gs>
                  <a:gs pos="100000">
                    <a:srgbClr val="C0C0C0">
                      <a:gamma/>
                      <a:shade val="55686"/>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sp>
            <p:nvSpPr>
              <p:cNvPr id="29" name="Oval 35"/>
              <p:cNvSpPr>
                <a:spLocks noChangeArrowheads="1"/>
              </p:cNvSpPr>
              <p:nvPr/>
            </p:nvSpPr>
            <p:spPr bwMode="gray">
              <a:xfrm>
                <a:off x="3098" y="249"/>
                <a:ext cx="1959" cy="581"/>
              </a:xfrm>
              <a:prstGeom prst="ellipse">
                <a:avLst/>
              </a:prstGeom>
              <a:gradFill rotWithShape="1">
                <a:gsLst>
                  <a:gs pos="0">
                    <a:srgbClr val="C0C0C0"/>
                  </a:gs>
                  <a:gs pos="100000">
                    <a:srgbClr val="C0C0C0">
                      <a:gamma/>
                      <a:tint val="3372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ea"/>
                  <a:ea typeface="+mn-ea"/>
                </a:endParaRPr>
              </a:p>
            </p:txBody>
          </p:sp>
        </p:grpSp>
        <p:sp>
          <p:nvSpPr>
            <p:cNvPr id="25" name="Text Box 36"/>
            <p:cNvSpPr txBox="1">
              <a:spLocks noChangeArrowheads="1"/>
            </p:cNvSpPr>
            <p:nvPr/>
          </p:nvSpPr>
          <p:spPr bwMode="gray">
            <a:xfrm>
              <a:off x="1837" y="1590"/>
              <a:ext cx="77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zh-CN" sz="2400" dirty="0">
                  <a:latin typeface="+mn-ea"/>
                  <a:ea typeface="+mn-ea"/>
                </a:rPr>
                <a:t>1.</a:t>
              </a:r>
              <a:r>
                <a:rPr lang="zh-CN" altLang="en-US" sz="2400" dirty="0">
                  <a:latin typeface="+mn-ea"/>
                  <a:ea typeface="+mn-ea"/>
                </a:rPr>
                <a:t>路径</a:t>
              </a:r>
            </a:p>
          </p:txBody>
        </p:sp>
        <p:sp>
          <p:nvSpPr>
            <p:cNvPr id="26" name="Oval 37"/>
            <p:cNvSpPr>
              <a:spLocks noChangeArrowheads="1"/>
            </p:cNvSpPr>
            <p:nvPr/>
          </p:nvSpPr>
          <p:spPr bwMode="gray">
            <a:xfrm rot="-417327">
              <a:off x="1927" y="1888"/>
              <a:ext cx="1940" cy="932"/>
            </a:xfrm>
            <a:prstGeom prst="ellipse">
              <a:avLst/>
            </a:prstGeom>
            <a:gradFill rotWithShape="1">
              <a:gsLst>
                <a:gs pos="0">
                  <a:schemeClr val="hlink"/>
                </a:gs>
                <a:gs pos="100000">
                  <a:schemeClr val="hlink">
                    <a:gamma/>
                    <a:tint val="12549"/>
                    <a:invGamma/>
                  </a:schemeClr>
                </a:gs>
              </a:gsLst>
              <a:lin ang="2700000" scaled="1"/>
            </a:gradFill>
            <a:ln>
              <a:noFill/>
            </a:ln>
            <a:effectLst/>
            <a:scene3d>
              <a:camera prst="legacyPerspectiveBottom"/>
              <a:lightRig rig="legacyFlat1" dir="t"/>
            </a:scene3d>
            <a:sp3d extrusionH="887400" prstMaterial="legacyMatte">
              <a:bevelT w="13500" h="13500" prst="angle"/>
              <a:bevelB w="13500" h="13500" prst="angle"/>
              <a:extrusionClr>
                <a:schemeClr val="hlink"/>
              </a:extrusionClr>
              <a:contourClr>
                <a:schemeClr val="hlink"/>
              </a:contourClr>
            </a:sp3d>
            <a:extLst>
              <a:ext uri="{91240B29-F687-4F45-9708-019B960494DF}">
                <a14:hiddenLine xmlns:a14="http://schemas.microsoft.com/office/drawing/2010/main" w="28575" algn="ctr">
                  <a:no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sz="2400">
                <a:latin typeface="+mn-ea"/>
                <a:ea typeface="+mn-ea"/>
              </a:endParaRPr>
            </a:p>
          </p:txBody>
        </p:sp>
        <p:sp>
          <p:nvSpPr>
            <p:cNvPr id="27" name="Text Box 38"/>
            <p:cNvSpPr txBox="1">
              <a:spLocks noChangeArrowheads="1"/>
            </p:cNvSpPr>
            <p:nvPr/>
          </p:nvSpPr>
          <p:spPr bwMode="gray">
            <a:xfrm>
              <a:off x="2035" y="2193"/>
              <a:ext cx="1632"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400" dirty="0">
                  <a:latin typeface="+mn-ea"/>
                  <a:ea typeface="+mn-ea"/>
                </a:rPr>
                <a:t>什么是哈夫曼树</a:t>
              </a:r>
            </a:p>
          </p:txBody>
        </p:sp>
      </p:grpSp>
    </p:spTree>
    <p:extLst>
      <p:ext uri="{BB962C8B-B14F-4D97-AF65-F5344CB8AC3E}">
        <p14:creationId xmlns:p14="http://schemas.microsoft.com/office/powerpoint/2010/main" val="2171170832"/>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a:xfrm>
            <a:off x="670555" y="-1775"/>
            <a:ext cx="6096000" cy="685800"/>
          </a:xfrm>
        </p:spPr>
        <p:txBody>
          <a:bodyPr/>
          <a:lstStyle/>
          <a:p>
            <a:r>
              <a:rPr lang="en-US" altLang="zh-CN" sz="4000" b="1" dirty="0">
                <a:latin typeface="华文新魏" panose="02010800040101010101" pitchFamily="2" charset="-122"/>
                <a:ea typeface="华文新魏" panose="02010800040101010101" pitchFamily="2" charset="-122"/>
              </a:rPr>
              <a:t>Huffman</a:t>
            </a:r>
            <a:r>
              <a:rPr lang="zh-CN" altLang="en-US" sz="4000" b="1" dirty="0">
                <a:latin typeface="华文新魏" panose="02010800040101010101" pitchFamily="2" charset="-122"/>
                <a:ea typeface="华文新魏" panose="02010800040101010101" pitchFamily="2" charset="-122"/>
              </a:rPr>
              <a:t>树</a:t>
            </a:r>
            <a:endParaRPr lang="zh-CN" altLang="en-US" sz="5400" dirty="0">
              <a:latin typeface="华文新魏" panose="02010800040101010101" pitchFamily="2" charset="-122"/>
              <a:ea typeface="华文新魏" panose="02010800040101010101" pitchFamily="2" charset="-122"/>
            </a:endParaRPr>
          </a:p>
        </p:txBody>
      </p:sp>
      <p:sp>
        <p:nvSpPr>
          <p:cNvPr id="279556" name="Rectangle 4"/>
          <p:cNvSpPr>
            <a:spLocks noGrp="1" noChangeArrowheads="1"/>
          </p:cNvSpPr>
          <p:nvPr>
            <p:ph idx="1"/>
          </p:nvPr>
        </p:nvSpPr>
        <p:spPr>
          <a:xfrm>
            <a:off x="1847850" y="1487016"/>
            <a:ext cx="8820150" cy="3886200"/>
          </a:xfrm>
        </p:spPr>
        <p:txBody>
          <a:bodyPr/>
          <a:lstStyle/>
          <a:p>
            <a:pPr>
              <a:lnSpc>
                <a:spcPct val="105000"/>
              </a:lnSpc>
              <a:spcBef>
                <a:spcPct val="15000"/>
              </a:spcBef>
              <a:buClr>
                <a:srgbClr val="800080"/>
              </a:buClr>
              <a:buSzPct val="50000"/>
              <a:defRPr/>
            </a:pPr>
            <a:r>
              <a:rPr lang="zh-CN" altLang="en-US" sz="2000" b="1" dirty="0">
                <a:latin typeface="Times New Roman" panose="02020603050405020304" pitchFamily="18" charset="0"/>
                <a:ea typeface="仿宋_GB2312" pitchFamily="49" charset="-122"/>
              </a:rPr>
              <a:t>两个结点之间的路径长度 </a:t>
            </a:r>
            <a:r>
              <a:rPr lang="en-US" altLang="zh-CN" sz="2000" b="1" dirty="0">
                <a:solidFill>
                  <a:schemeClr val="tx2"/>
                </a:solidFill>
                <a:latin typeface="Times New Roman" panose="02020603050405020304" pitchFamily="18" charset="0"/>
                <a:ea typeface="仿宋_GB2312" pitchFamily="49" charset="-122"/>
              </a:rPr>
              <a:t>PL</a:t>
            </a:r>
            <a:r>
              <a:rPr lang="en-US" altLang="zh-CN" sz="2000" b="1" dirty="0">
                <a:latin typeface="Times New Roman" panose="02020603050405020304" pitchFamily="18" charset="0"/>
                <a:ea typeface="仿宋_GB2312" pitchFamily="49" charset="-122"/>
              </a:rPr>
              <a:t> </a:t>
            </a:r>
            <a:r>
              <a:rPr lang="zh-CN" altLang="en-US" sz="2000" b="1" dirty="0">
                <a:latin typeface="Times New Roman" panose="02020603050405020304" pitchFamily="18" charset="0"/>
                <a:ea typeface="仿宋_GB2312" pitchFamily="49" charset="-122"/>
              </a:rPr>
              <a:t>是连接两结点的路径上的分支数</a:t>
            </a:r>
          </a:p>
          <a:p>
            <a:pPr>
              <a:lnSpc>
                <a:spcPct val="105000"/>
              </a:lnSpc>
              <a:spcBef>
                <a:spcPct val="15000"/>
              </a:spcBef>
              <a:buClr>
                <a:srgbClr val="800080"/>
              </a:buClr>
              <a:buSzPct val="50000"/>
              <a:defRPr/>
            </a:pPr>
            <a:r>
              <a:rPr lang="zh-CN" altLang="en-US" sz="2000" b="1" dirty="0">
                <a:latin typeface="Times New Roman" panose="02020603050405020304" pitchFamily="18" charset="0"/>
                <a:ea typeface="仿宋_GB2312" pitchFamily="49" charset="-122"/>
              </a:rPr>
              <a:t>树的</a:t>
            </a:r>
            <a:r>
              <a:rPr lang="zh-CN" altLang="en-US" sz="2000" b="1" dirty="0">
                <a:solidFill>
                  <a:schemeClr val="tx2"/>
                </a:solidFill>
                <a:latin typeface="Times New Roman" panose="02020603050405020304" pitchFamily="18" charset="0"/>
                <a:ea typeface="仿宋_GB2312" pitchFamily="49" charset="-122"/>
              </a:rPr>
              <a:t>外部路径长度</a:t>
            </a:r>
            <a:r>
              <a:rPr lang="zh-CN" altLang="en-US" sz="2000" b="1" dirty="0">
                <a:latin typeface="Times New Roman" panose="02020603050405020304" pitchFamily="18" charset="0"/>
                <a:ea typeface="仿宋_GB2312" pitchFamily="49" charset="-122"/>
              </a:rPr>
              <a:t>是各叶结点（外结点）到根结点的路径长度之和 </a:t>
            </a:r>
            <a:r>
              <a:rPr lang="en-US" altLang="zh-CN" sz="2000" b="1" dirty="0">
                <a:solidFill>
                  <a:schemeClr val="tx2"/>
                </a:solidFill>
                <a:latin typeface="Times New Roman" panose="02020603050405020304" pitchFamily="18" charset="0"/>
                <a:ea typeface="仿宋_GB2312" pitchFamily="49" charset="-122"/>
              </a:rPr>
              <a:t>EPL</a:t>
            </a:r>
            <a:endParaRPr lang="zh-CN" altLang="en-US" sz="2000" b="1" dirty="0">
              <a:latin typeface="Times New Roman" panose="02020603050405020304" pitchFamily="18" charset="0"/>
              <a:ea typeface="仿宋_GB2312" pitchFamily="49" charset="-122"/>
            </a:endParaRPr>
          </a:p>
          <a:p>
            <a:pPr>
              <a:lnSpc>
                <a:spcPct val="105000"/>
              </a:lnSpc>
              <a:spcBef>
                <a:spcPct val="15000"/>
              </a:spcBef>
              <a:buClr>
                <a:srgbClr val="800080"/>
              </a:buClr>
              <a:buSzPct val="50000"/>
              <a:defRPr/>
            </a:pPr>
            <a:r>
              <a:rPr lang="zh-CN" altLang="en-US" sz="2000" b="1" dirty="0">
                <a:latin typeface="Times New Roman" panose="02020603050405020304" pitchFamily="18" charset="0"/>
                <a:ea typeface="仿宋_GB2312" pitchFamily="49" charset="-122"/>
              </a:rPr>
              <a:t>树的</a:t>
            </a:r>
            <a:r>
              <a:rPr lang="zh-CN" altLang="en-US" sz="2000" b="1" dirty="0">
                <a:solidFill>
                  <a:schemeClr val="tx2"/>
                </a:solidFill>
                <a:latin typeface="Times New Roman" panose="02020603050405020304" pitchFamily="18" charset="0"/>
                <a:ea typeface="仿宋_GB2312" pitchFamily="49" charset="-122"/>
              </a:rPr>
              <a:t>内部路径长度</a:t>
            </a:r>
            <a:r>
              <a:rPr lang="zh-CN" altLang="en-US" sz="2000" b="1" dirty="0">
                <a:latin typeface="Times New Roman" panose="02020603050405020304" pitchFamily="18" charset="0"/>
                <a:ea typeface="仿宋_GB2312" pitchFamily="49" charset="-122"/>
              </a:rPr>
              <a:t>是各非叶结点（内结点）到根结点的路径长度之和 </a:t>
            </a:r>
            <a:r>
              <a:rPr lang="en-US" altLang="zh-CN" sz="2000" b="1" dirty="0">
                <a:solidFill>
                  <a:schemeClr val="tx2"/>
                </a:solidFill>
                <a:latin typeface="Times New Roman" panose="02020603050405020304" pitchFamily="18" charset="0"/>
                <a:ea typeface="仿宋_GB2312" pitchFamily="49" charset="-122"/>
              </a:rPr>
              <a:t>IPL</a:t>
            </a:r>
            <a:endParaRPr lang="zh-CN" altLang="en-US" sz="2000" b="1" dirty="0">
              <a:latin typeface="Times New Roman" panose="02020603050405020304" pitchFamily="18" charset="0"/>
              <a:ea typeface="仿宋_GB2312" pitchFamily="49" charset="-122"/>
            </a:endParaRPr>
          </a:p>
          <a:p>
            <a:pPr>
              <a:lnSpc>
                <a:spcPct val="105000"/>
              </a:lnSpc>
              <a:spcBef>
                <a:spcPct val="15000"/>
              </a:spcBef>
              <a:buClr>
                <a:srgbClr val="800080"/>
              </a:buClr>
              <a:buSzPct val="50000"/>
              <a:defRPr/>
            </a:pPr>
            <a:r>
              <a:rPr lang="zh-CN" altLang="en-US" sz="2000" b="1" dirty="0">
                <a:latin typeface="Times New Roman" panose="02020603050405020304" pitchFamily="18" charset="0"/>
                <a:ea typeface="仿宋_GB2312" pitchFamily="49" charset="-122"/>
              </a:rPr>
              <a:t>树的路径长度 </a:t>
            </a:r>
            <a:r>
              <a:rPr lang="en-US" altLang="zh-CN" sz="2000" b="1" dirty="0">
                <a:solidFill>
                  <a:schemeClr val="tx2"/>
                </a:solidFill>
                <a:latin typeface="Times New Roman" panose="02020603050405020304" pitchFamily="18" charset="0"/>
                <a:ea typeface="仿宋_GB2312" pitchFamily="49" charset="-122"/>
              </a:rPr>
              <a:t>PL = EPL + IPL</a:t>
            </a:r>
            <a:endParaRPr lang="zh-CN" altLang="en-US" sz="2000" dirty="0">
              <a:latin typeface="Times New Roman" panose="02020603050405020304" pitchFamily="18" charset="0"/>
              <a:ea typeface="仿宋_GB2312" pitchFamily="49" charset="-122"/>
            </a:endParaRPr>
          </a:p>
        </p:txBody>
      </p:sp>
      <p:sp>
        <p:nvSpPr>
          <p:cNvPr id="279555" name="Rectangle 3"/>
          <p:cNvSpPr>
            <a:spLocks noChangeArrowheads="1"/>
          </p:cNvSpPr>
          <p:nvPr/>
        </p:nvSpPr>
        <p:spPr bwMode="auto">
          <a:xfrm>
            <a:off x="952573" y="791236"/>
            <a:ext cx="5399087"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3200" dirty="0">
                <a:solidFill>
                  <a:schemeClr val="tx2"/>
                </a:solidFill>
                <a:latin typeface="华文新魏" panose="02010800040101010101" pitchFamily="2" charset="-122"/>
                <a:ea typeface="华文新魏" panose="02010800040101010101" pitchFamily="2" charset="-122"/>
              </a:rPr>
              <a:t>路径长度 </a:t>
            </a:r>
            <a:r>
              <a:rPr lang="en-US" altLang="zh-CN" sz="3200" dirty="0">
                <a:solidFill>
                  <a:schemeClr val="tx2"/>
                </a:solidFill>
                <a:latin typeface="华文新魏" panose="02010800040101010101" pitchFamily="2" charset="-122"/>
                <a:ea typeface="华文新魏" panose="02010800040101010101" pitchFamily="2" charset="-122"/>
              </a:rPr>
              <a:t>(Path Length)</a:t>
            </a:r>
            <a:r>
              <a:rPr lang="en-US" altLang="zh-CN" sz="2800" dirty="0">
                <a:effectLst>
                  <a:outerShdw blurRad="38100" dist="38100" dir="2700000" algn="tl">
                    <a:srgbClr val="C0C0C0"/>
                  </a:outerShdw>
                </a:effectLst>
                <a:latin typeface="Times New Roman" panose="02020603050405020304" pitchFamily="18" charset="0"/>
                <a:ea typeface="仿宋_GB2312" pitchFamily="49" charset="-122"/>
              </a:rPr>
              <a:t>    </a:t>
            </a:r>
            <a:endParaRPr lang="en-US" altLang="zh-CN" sz="2000" dirty="0">
              <a:latin typeface="Times New Roman" panose="02020603050405020304" pitchFamily="18" charset="0"/>
            </a:endParaRPr>
          </a:p>
        </p:txBody>
      </p:sp>
      <p:grpSp>
        <p:nvGrpSpPr>
          <p:cNvPr id="186373" name="Group 45"/>
          <p:cNvGrpSpPr>
            <a:grpSpLocks/>
          </p:cNvGrpSpPr>
          <p:nvPr/>
        </p:nvGrpSpPr>
        <p:grpSpPr bwMode="auto">
          <a:xfrm>
            <a:off x="2782888" y="3140075"/>
            <a:ext cx="6450012" cy="2592388"/>
            <a:chOff x="524" y="515"/>
            <a:chExt cx="4660" cy="2100"/>
          </a:xfrm>
        </p:grpSpPr>
        <p:sp>
          <p:nvSpPr>
            <p:cNvPr id="186376" name="Line 2"/>
            <p:cNvSpPr>
              <a:spLocks noChangeShapeType="1"/>
            </p:cNvSpPr>
            <p:nvPr/>
          </p:nvSpPr>
          <p:spPr bwMode="auto">
            <a:xfrm flipH="1">
              <a:off x="1920" y="1166"/>
              <a:ext cx="240" cy="38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77" name="Line 3"/>
            <p:cNvSpPr>
              <a:spLocks noChangeShapeType="1"/>
            </p:cNvSpPr>
            <p:nvPr/>
          </p:nvSpPr>
          <p:spPr bwMode="auto">
            <a:xfrm>
              <a:off x="1392" y="1214"/>
              <a:ext cx="96"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78" name="Line 4"/>
            <p:cNvSpPr>
              <a:spLocks noChangeShapeType="1"/>
            </p:cNvSpPr>
            <p:nvPr/>
          </p:nvSpPr>
          <p:spPr bwMode="auto">
            <a:xfrm>
              <a:off x="1824" y="782"/>
              <a:ext cx="672" cy="72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79" name="Line 5"/>
            <p:cNvSpPr>
              <a:spLocks noChangeShapeType="1"/>
            </p:cNvSpPr>
            <p:nvPr/>
          </p:nvSpPr>
          <p:spPr bwMode="auto">
            <a:xfrm flipH="1">
              <a:off x="624" y="734"/>
              <a:ext cx="1056" cy="129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80" name="Oval 6"/>
            <p:cNvSpPr>
              <a:spLocks noChangeArrowheads="1"/>
            </p:cNvSpPr>
            <p:nvPr/>
          </p:nvSpPr>
          <p:spPr bwMode="auto">
            <a:xfrm>
              <a:off x="1584" y="542"/>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1" name="Oval 7"/>
            <p:cNvSpPr>
              <a:spLocks noChangeArrowheads="1"/>
            </p:cNvSpPr>
            <p:nvPr/>
          </p:nvSpPr>
          <p:spPr bwMode="auto">
            <a:xfrm>
              <a:off x="1200" y="974"/>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2" name="Oval 8"/>
            <p:cNvSpPr>
              <a:spLocks noChangeArrowheads="1"/>
            </p:cNvSpPr>
            <p:nvPr/>
          </p:nvSpPr>
          <p:spPr bwMode="auto">
            <a:xfrm>
              <a:off x="2016" y="974"/>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3" name="Oval 9"/>
            <p:cNvSpPr>
              <a:spLocks noChangeArrowheads="1"/>
            </p:cNvSpPr>
            <p:nvPr/>
          </p:nvSpPr>
          <p:spPr bwMode="auto">
            <a:xfrm>
              <a:off x="864" y="140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4" name="Oval 10"/>
            <p:cNvSpPr>
              <a:spLocks noChangeArrowheads="1"/>
            </p:cNvSpPr>
            <p:nvPr/>
          </p:nvSpPr>
          <p:spPr bwMode="auto">
            <a:xfrm>
              <a:off x="1392" y="140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5" name="Oval 11"/>
            <p:cNvSpPr>
              <a:spLocks noChangeArrowheads="1"/>
            </p:cNvSpPr>
            <p:nvPr/>
          </p:nvSpPr>
          <p:spPr bwMode="auto">
            <a:xfrm>
              <a:off x="1776" y="140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6" name="Oval 12"/>
            <p:cNvSpPr>
              <a:spLocks noChangeArrowheads="1"/>
            </p:cNvSpPr>
            <p:nvPr/>
          </p:nvSpPr>
          <p:spPr bwMode="auto">
            <a:xfrm>
              <a:off x="2352" y="140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7" name="Oval 13"/>
            <p:cNvSpPr>
              <a:spLocks noChangeArrowheads="1"/>
            </p:cNvSpPr>
            <p:nvPr/>
          </p:nvSpPr>
          <p:spPr bwMode="auto">
            <a:xfrm>
              <a:off x="528" y="1838"/>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88" name="Line 14"/>
            <p:cNvSpPr>
              <a:spLocks noChangeShapeType="1"/>
            </p:cNvSpPr>
            <p:nvPr/>
          </p:nvSpPr>
          <p:spPr bwMode="auto">
            <a:xfrm flipH="1">
              <a:off x="3984" y="1166"/>
              <a:ext cx="240" cy="38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89" name="Line 15"/>
            <p:cNvSpPr>
              <a:spLocks noChangeShapeType="1"/>
            </p:cNvSpPr>
            <p:nvPr/>
          </p:nvSpPr>
          <p:spPr bwMode="auto">
            <a:xfrm flipH="1">
              <a:off x="4176" y="1646"/>
              <a:ext cx="384" cy="72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90" name="Line 16"/>
            <p:cNvSpPr>
              <a:spLocks noChangeShapeType="1"/>
            </p:cNvSpPr>
            <p:nvPr/>
          </p:nvSpPr>
          <p:spPr bwMode="auto">
            <a:xfrm>
              <a:off x="3984" y="782"/>
              <a:ext cx="1008" cy="115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91" name="Line 17"/>
            <p:cNvSpPr>
              <a:spLocks noChangeShapeType="1"/>
            </p:cNvSpPr>
            <p:nvPr/>
          </p:nvSpPr>
          <p:spPr bwMode="auto">
            <a:xfrm flipH="1">
              <a:off x="3552" y="734"/>
              <a:ext cx="288"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92" name="Oval 18"/>
            <p:cNvSpPr>
              <a:spLocks noChangeArrowheads="1"/>
            </p:cNvSpPr>
            <p:nvPr/>
          </p:nvSpPr>
          <p:spPr bwMode="auto">
            <a:xfrm>
              <a:off x="3744" y="542"/>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3" name="Oval 19"/>
            <p:cNvSpPr>
              <a:spLocks noChangeArrowheads="1"/>
            </p:cNvSpPr>
            <p:nvPr/>
          </p:nvSpPr>
          <p:spPr bwMode="auto">
            <a:xfrm>
              <a:off x="3360" y="974"/>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4" name="Oval 20"/>
            <p:cNvSpPr>
              <a:spLocks noChangeArrowheads="1"/>
            </p:cNvSpPr>
            <p:nvPr/>
          </p:nvSpPr>
          <p:spPr bwMode="auto">
            <a:xfrm>
              <a:off x="4128" y="974"/>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5" name="Oval 21"/>
            <p:cNvSpPr>
              <a:spLocks noChangeArrowheads="1"/>
            </p:cNvSpPr>
            <p:nvPr/>
          </p:nvSpPr>
          <p:spPr bwMode="auto">
            <a:xfrm>
              <a:off x="4224" y="1838"/>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6" name="Oval 22"/>
            <p:cNvSpPr>
              <a:spLocks noChangeArrowheads="1"/>
            </p:cNvSpPr>
            <p:nvPr/>
          </p:nvSpPr>
          <p:spPr bwMode="auto">
            <a:xfrm>
              <a:off x="3840" y="140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7" name="Oval 23"/>
            <p:cNvSpPr>
              <a:spLocks noChangeArrowheads="1"/>
            </p:cNvSpPr>
            <p:nvPr/>
          </p:nvSpPr>
          <p:spPr bwMode="auto">
            <a:xfrm>
              <a:off x="4464" y="140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8" name="Oval 24"/>
            <p:cNvSpPr>
              <a:spLocks noChangeArrowheads="1"/>
            </p:cNvSpPr>
            <p:nvPr/>
          </p:nvSpPr>
          <p:spPr bwMode="auto">
            <a:xfrm>
              <a:off x="4848" y="1838"/>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399" name="Oval 25"/>
            <p:cNvSpPr>
              <a:spLocks noChangeArrowheads="1"/>
            </p:cNvSpPr>
            <p:nvPr/>
          </p:nvSpPr>
          <p:spPr bwMode="auto">
            <a:xfrm>
              <a:off x="3984" y="2318"/>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86400" name="Text Box 26"/>
            <p:cNvSpPr txBox="1">
              <a:spLocks noChangeArrowheads="1"/>
            </p:cNvSpPr>
            <p:nvPr/>
          </p:nvSpPr>
          <p:spPr bwMode="auto">
            <a:xfrm>
              <a:off x="1580" y="515"/>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1</a:t>
              </a:r>
              <a:endParaRPr lang="en-US" altLang="zh-CN" sz="1600">
                <a:latin typeface="Times New Roman" panose="02020603050405020304" pitchFamily="18" charset="0"/>
              </a:endParaRPr>
            </a:p>
          </p:txBody>
        </p:sp>
        <p:sp>
          <p:nvSpPr>
            <p:cNvPr id="186401" name="Text Box 27"/>
            <p:cNvSpPr txBox="1">
              <a:spLocks noChangeArrowheads="1"/>
            </p:cNvSpPr>
            <p:nvPr/>
          </p:nvSpPr>
          <p:spPr bwMode="auto">
            <a:xfrm>
              <a:off x="3740" y="515"/>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1</a:t>
              </a:r>
              <a:endParaRPr lang="en-US" altLang="zh-CN" sz="1600">
                <a:latin typeface="Times New Roman" panose="02020603050405020304" pitchFamily="18" charset="0"/>
              </a:endParaRPr>
            </a:p>
          </p:txBody>
        </p:sp>
        <p:sp>
          <p:nvSpPr>
            <p:cNvPr id="186402" name="Text Box 28"/>
            <p:cNvSpPr txBox="1">
              <a:spLocks noChangeArrowheads="1"/>
            </p:cNvSpPr>
            <p:nvPr/>
          </p:nvSpPr>
          <p:spPr bwMode="auto">
            <a:xfrm>
              <a:off x="1200" y="947"/>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2</a:t>
              </a:r>
              <a:endParaRPr lang="en-US" altLang="zh-CN" sz="1600">
                <a:latin typeface="Times New Roman" panose="02020603050405020304" pitchFamily="18" charset="0"/>
              </a:endParaRPr>
            </a:p>
          </p:txBody>
        </p:sp>
        <p:sp>
          <p:nvSpPr>
            <p:cNvPr id="186403" name="Text Box 29"/>
            <p:cNvSpPr txBox="1">
              <a:spLocks noChangeArrowheads="1"/>
            </p:cNvSpPr>
            <p:nvPr/>
          </p:nvSpPr>
          <p:spPr bwMode="auto">
            <a:xfrm>
              <a:off x="3356" y="947"/>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2</a:t>
              </a:r>
              <a:endParaRPr lang="en-US" altLang="zh-CN" sz="1600">
                <a:latin typeface="Times New Roman" panose="02020603050405020304" pitchFamily="18" charset="0"/>
              </a:endParaRPr>
            </a:p>
          </p:txBody>
        </p:sp>
        <p:sp>
          <p:nvSpPr>
            <p:cNvPr id="186404" name="Text Box 30"/>
            <p:cNvSpPr txBox="1">
              <a:spLocks noChangeArrowheads="1"/>
            </p:cNvSpPr>
            <p:nvPr/>
          </p:nvSpPr>
          <p:spPr bwMode="auto">
            <a:xfrm>
              <a:off x="2012" y="947"/>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3</a:t>
              </a:r>
              <a:endParaRPr lang="en-US" altLang="zh-CN" sz="1600">
                <a:latin typeface="Times New Roman" panose="02020603050405020304" pitchFamily="18" charset="0"/>
              </a:endParaRPr>
            </a:p>
          </p:txBody>
        </p:sp>
        <p:sp>
          <p:nvSpPr>
            <p:cNvPr id="186405" name="Text Box 31"/>
            <p:cNvSpPr txBox="1">
              <a:spLocks noChangeArrowheads="1"/>
            </p:cNvSpPr>
            <p:nvPr/>
          </p:nvSpPr>
          <p:spPr bwMode="auto">
            <a:xfrm>
              <a:off x="4124" y="947"/>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3</a:t>
              </a:r>
              <a:endParaRPr lang="en-US" altLang="zh-CN" sz="1600">
                <a:latin typeface="Times New Roman" panose="02020603050405020304" pitchFamily="18" charset="0"/>
              </a:endParaRPr>
            </a:p>
          </p:txBody>
        </p:sp>
        <p:sp>
          <p:nvSpPr>
            <p:cNvPr id="186406" name="Text Box 32"/>
            <p:cNvSpPr txBox="1">
              <a:spLocks noChangeArrowheads="1"/>
            </p:cNvSpPr>
            <p:nvPr/>
          </p:nvSpPr>
          <p:spPr bwMode="auto">
            <a:xfrm>
              <a:off x="816" y="1379"/>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4</a:t>
              </a:r>
              <a:endParaRPr lang="en-US" altLang="zh-CN" sz="1600">
                <a:latin typeface="Times New Roman" panose="02020603050405020304" pitchFamily="18" charset="0"/>
              </a:endParaRPr>
            </a:p>
          </p:txBody>
        </p:sp>
        <p:sp>
          <p:nvSpPr>
            <p:cNvPr id="186407" name="Text Box 33"/>
            <p:cNvSpPr txBox="1">
              <a:spLocks noChangeArrowheads="1"/>
            </p:cNvSpPr>
            <p:nvPr/>
          </p:nvSpPr>
          <p:spPr bwMode="auto">
            <a:xfrm>
              <a:off x="3792" y="1379"/>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4</a:t>
              </a:r>
              <a:endParaRPr lang="en-US" altLang="zh-CN" sz="1600">
                <a:latin typeface="Times New Roman" panose="02020603050405020304" pitchFamily="18" charset="0"/>
              </a:endParaRPr>
            </a:p>
          </p:txBody>
        </p:sp>
        <p:sp>
          <p:nvSpPr>
            <p:cNvPr id="186408" name="Text Box 34"/>
            <p:cNvSpPr txBox="1">
              <a:spLocks noChangeArrowheads="1"/>
            </p:cNvSpPr>
            <p:nvPr/>
          </p:nvSpPr>
          <p:spPr bwMode="auto">
            <a:xfrm>
              <a:off x="1344" y="1379"/>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5</a:t>
              </a:r>
              <a:endParaRPr lang="en-US" altLang="zh-CN" sz="1600">
                <a:latin typeface="Times New Roman" panose="02020603050405020304" pitchFamily="18" charset="0"/>
              </a:endParaRPr>
            </a:p>
          </p:txBody>
        </p:sp>
        <p:sp>
          <p:nvSpPr>
            <p:cNvPr id="186409" name="Text Box 35"/>
            <p:cNvSpPr txBox="1">
              <a:spLocks noChangeArrowheads="1"/>
            </p:cNvSpPr>
            <p:nvPr/>
          </p:nvSpPr>
          <p:spPr bwMode="auto">
            <a:xfrm>
              <a:off x="4416" y="1379"/>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5</a:t>
              </a:r>
              <a:endParaRPr lang="en-US" altLang="zh-CN" sz="1600">
                <a:latin typeface="Times New Roman" panose="02020603050405020304" pitchFamily="18" charset="0"/>
              </a:endParaRPr>
            </a:p>
          </p:txBody>
        </p:sp>
        <p:sp>
          <p:nvSpPr>
            <p:cNvPr id="186410" name="Text Box 36"/>
            <p:cNvSpPr txBox="1">
              <a:spLocks noChangeArrowheads="1"/>
            </p:cNvSpPr>
            <p:nvPr/>
          </p:nvSpPr>
          <p:spPr bwMode="auto">
            <a:xfrm>
              <a:off x="1772" y="1379"/>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6</a:t>
              </a:r>
              <a:endParaRPr lang="en-US" altLang="zh-CN" sz="1600">
                <a:latin typeface="Times New Roman" panose="02020603050405020304" pitchFamily="18" charset="0"/>
              </a:endParaRPr>
            </a:p>
          </p:txBody>
        </p:sp>
        <p:sp>
          <p:nvSpPr>
            <p:cNvPr id="186411" name="Text Box 37"/>
            <p:cNvSpPr txBox="1">
              <a:spLocks noChangeArrowheads="1"/>
            </p:cNvSpPr>
            <p:nvPr/>
          </p:nvSpPr>
          <p:spPr bwMode="auto">
            <a:xfrm>
              <a:off x="4176" y="1811"/>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6</a:t>
              </a:r>
              <a:endParaRPr lang="en-US" altLang="zh-CN" sz="1600">
                <a:latin typeface="Times New Roman" panose="02020603050405020304" pitchFamily="18" charset="0"/>
              </a:endParaRPr>
            </a:p>
          </p:txBody>
        </p:sp>
        <p:sp>
          <p:nvSpPr>
            <p:cNvPr id="186412" name="Text Box 38"/>
            <p:cNvSpPr txBox="1">
              <a:spLocks noChangeArrowheads="1"/>
            </p:cNvSpPr>
            <p:nvPr/>
          </p:nvSpPr>
          <p:spPr bwMode="auto">
            <a:xfrm>
              <a:off x="2348" y="1379"/>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7</a:t>
              </a:r>
              <a:endParaRPr lang="en-US" altLang="zh-CN" sz="1600">
                <a:latin typeface="Times New Roman" panose="02020603050405020304" pitchFamily="18" charset="0"/>
              </a:endParaRPr>
            </a:p>
          </p:txBody>
        </p:sp>
        <p:sp>
          <p:nvSpPr>
            <p:cNvPr id="186413" name="Text Box 39"/>
            <p:cNvSpPr txBox="1">
              <a:spLocks noChangeArrowheads="1"/>
            </p:cNvSpPr>
            <p:nvPr/>
          </p:nvSpPr>
          <p:spPr bwMode="auto">
            <a:xfrm>
              <a:off x="4844" y="1811"/>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7</a:t>
              </a:r>
              <a:endParaRPr lang="en-US" altLang="zh-CN" sz="1600">
                <a:latin typeface="Times New Roman" panose="02020603050405020304" pitchFamily="18" charset="0"/>
              </a:endParaRPr>
            </a:p>
          </p:txBody>
        </p:sp>
        <p:sp>
          <p:nvSpPr>
            <p:cNvPr id="186414" name="Text Box 40"/>
            <p:cNvSpPr txBox="1">
              <a:spLocks noChangeArrowheads="1"/>
            </p:cNvSpPr>
            <p:nvPr/>
          </p:nvSpPr>
          <p:spPr bwMode="auto">
            <a:xfrm>
              <a:off x="524" y="1830"/>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8</a:t>
              </a:r>
              <a:endParaRPr lang="en-US" altLang="zh-CN" sz="1600">
                <a:latin typeface="Times New Roman" panose="02020603050405020304" pitchFamily="18" charset="0"/>
              </a:endParaRPr>
            </a:p>
          </p:txBody>
        </p:sp>
        <p:sp>
          <p:nvSpPr>
            <p:cNvPr id="186415" name="Text Box 41"/>
            <p:cNvSpPr txBox="1">
              <a:spLocks noChangeArrowheads="1"/>
            </p:cNvSpPr>
            <p:nvPr/>
          </p:nvSpPr>
          <p:spPr bwMode="auto">
            <a:xfrm>
              <a:off x="3980" y="2291"/>
              <a:ext cx="34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8</a:t>
              </a:r>
              <a:endParaRPr lang="en-US" altLang="zh-CN" sz="1600">
                <a:latin typeface="Times New Roman" panose="02020603050405020304" pitchFamily="18" charset="0"/>
              </a:endParaRPr>
            </a:p>
          </p:txBody>
        </p:sp>
      </p:grpSp>
      <p:sp>
        <p:nvSpPr>
          <p:cNvPr id="186374" name="Text Box 42"/>
          <p:cNvSpPr txBox="1">
            <a:spLocks noChangeArrowheads="1"/>
          </p:cNvSpPr>
          <p:nvPr/>
        </p:nvSpPr>
        <p:spPr bwMode="auto">
          <a:xfrm>
            <a:off x="2295526" y="5661025"/>
            <a:ext cx="2716213" cy="1200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chemeClr val="tx2"/>
                </a:solidFill>
                <a:latin typeface="Times New Roman" panose="02020603050405020304" pitchFamily="18" charset="0"/>
                <a:ea typeface="仿宋_GB2312" pitchFamily="49" charset="-122"/>
              </a:rPr>
              <a:t>IPL = 0+1+1+2 = 4</a:t>
            </a:r>
          </a:p>
          <a:p>
            <a:r>
              <a:rPr lang="en-US" altLang="zh-CN" sz="2400">
                <a:solidFill>
                  <a:schemeClr val="tx2"/>
                </a:solidFill>
                <a:latin typeface="Times New Roman" panose="02020603050405020304" pitchFamily="18" charset="0"/>
                <a:ea typeface="仿宋_GB2312" pitchFamily="49" charset="-122"/>
              </a:rPr>
              <a:t>EPL = 2+2+2+3 = 9</a:t>
            </a:r>
          </a:p>
          <a:p>
            <a:r>
              <a:rPr lang="en-US" altLang="zh-CN" sz="2400">
                <a:solidFill>
                  <a:schemeClr val="tx2"/>
                </a:solidFill>
                <a:latin typeface="Times New Roman" panose="02020603050405020304" pitchFamily="18" charset="0"/>
                <a:ea typeface="仿宋_GB2312" pitchFamily="49" charset="-122"/>
              </a:rPr>
              <a:t>PL = 13</a:t>
            </a:r>
          </a:p>
        </p:txBody>
      </p:sp>
      <p:sp>
        <p:nvSpPr>
          <p:cNvPr id="186375" name="Text Box 43"/>
          <p:cNvSpPr txBox="1">
            <a:spLocks noChangeArrowheads="1"/>
          </p:cNvSpPr>
          <p:nvPr/>
        </p:nvSpPr>
        <p:spPr bwMode="auto">
          <a:xfrm>
            <a:off x="7081838" y="5732463"/>
            <a:ext cx="2870200" cy="1090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0000"/>
              </a:lnSpc>
            </a:pPr>
            <a:r>
              <a:rPr lang="en-US" altLang="zh-CN" sz="2400">
                <a:solidFill>
                  <a:schemeClr val="tx2"/>
                </a:solidFill>
                <a:latin typeface="Times New Roman" panose="02020603050405020304" pitchFamily="18" charset="0"/>
                <a:ea typeface="仿宋_GB2312" pitchFamily="49" charset="-122"/>
              </a:rPr>
              <a:t>IPL = 0+1+2+3 = 6</a:t>
            </a:r>
          </a:p>
          <a:p>
            <a:pPr>
              <a:lnSpc>
                <a:spcPct val="90000"/>
              </a:lnSpc>
            </a:pPr>
            <a:r>
              <a:rPr lang="en-US" altLang="zh-CN" sz="2400">
                <a:solidFill>
                  <a:schemeClr val="tx2"/>
                </a:solidFill>
                <a:latin typeface="Times New Roman" panose="02020603050405020304" pitchFamily="18" charset="0"/>
                <a:ea typeface="仿宋_GB2312" pitchFamily="49" charset="-122"/>
              </a:rPr>
              <a:t>EPL = 1+2+3+4 = 10</a:t>
            </a:r>
          </a:p>
          <a:p>
            <a:pPr>
              <a:lnSpc>
                <a:spcPct val="90000"/>
              </a:lnSpc>
            </a:pPr>
            <a:r>
              <a:rPr lang="en-US" altLang="zh-CN" sz="2400">
                <a:solidFill>
                  <a:schemeClr val="tx2"/>
                </a:solidFill>
                <a:latin typeface="Times New Roman" panose="02020603050405020304" pitchFamily="18" charset="0"/>
                <a:ea typeface="仿宋_GB2312" pitchFamily="49" charset="-122"/>
              </a:rPr>
              <a:t>PL = 16</a:t>
            </a:r>
          </a:p>
        </p:txBody>
      </p:sp>
    </p:spTree>
  </p:cSld>
  <p:clrMapOvr>
    <a:masterClrMapping/>
  </p:clrMapOvr>
  <p:transition spd="slow"/>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3" name="Rectangle 3"/>
          <p:cNvSpPr>
            <a:spLocks noGrp="1" noChangeArrowheads="1"/>
          </p:cNvSpPr>
          <p:nvPr>
            <p:ph type="body" sz="half" idx="1"/>
          </p:nvPr>
        </p:nvSpPr>
        <p:spPr>
          <a:xfrm>
            <a:off x="2135188" y="836614"/>
            <a:ext cx="7956550" cy="5545137"/>
          </a:xfrm>
        </p:spPr>
        <p:txBody>
          <a:bodyPr/>
          <a:lstStyle/>
          <a:p>
            <a:pPr>
              <a:lnSpc>
                <a:spcPct val="105000"/>
              </a:lnSpc>
              <a:spcBef>
                <a:spcPct val="15000"/>
              </a:spcBef>
              <a:buClr>
                <a:srgbClr val="800080"/>
              </a:buClr>
              <a:buSzPct val="50000"/>
              <a:defRPr/>
            </a:pPr>
            <a:r>
              <a:rPr lang="en-US" altLang="zh-CN" sz="3000" b="1" i="1">
                <a:solidFill>
                  <a:srgbClr val="000099"/>
                </a:solidFill>
                <a:latin typeface="Times New Roman" panose="02020603050405020304" pitchFamily="18" charset="0"/>
                <a:ea typeface="仿宋_GB2312" pitchFamily="49" charset="-122"/>
              </a:rPr>
              <a:t>n </a:t>
            </a:r>
            <a:r>
              <a:rPr lang="zh-CN" altLang="en-US" sz="3000" b="1">
                <a:solidFill>
                  <a:srgbClr val="000099"/>
                </a:solidFill>
                <a:latin typeface="Times New Roman" panose="02020603050405020304" pitchFamily="18" charset="0"/>
                <a:ea typeface="仿宋_GB2312" pitchFamily="49" charset="-122"/>
              </a:rPr>
              <a:t>个结点的二叉树的路径长度不小于下述数列前 </a:t>
            </a:r>
            <a:r>
              <a:rPr lang="en-US" altLang="zh-CN" sz="3000" b="1" i="1">
                <a:solidFill>
                  <a:srgbClr val="000099"/>
                </a:solidFill>
                <a:latin typeface="Times New Roman" panose="02020603050405020304" pitchFamily="18" charset="0"/>
                <a:ea typeface="仿宋_GB2312" pitchFamily="49" charset="-122"/>
              </a:rPr>
              <a:t>n </a:t>
            </a:r>
            <a:r>
              <a:rPr lang="zh-CN" altLang="en-US" sz="3000" b="1">
                <a:solidFill>
                  <a:srgbClr val="000099"/>
                </a:solidFill>
                <a:latin typeface="Times New Roman" panose="02020603050405020304" pitchFamily="18" charset="0"/>
                <a:ea typeface="仿宋_GB2312" pitchFamily="49" charset="-122"/>
              </a:rPr>
              <a:t>项的和，即</a:t>
            </a:r>
          </a:p>
          <a:p>
            <a:pPr>
              <a:lnSpc>
                <a:spcPct val="105000"/>
              </a:lnSpc>
              <a:spcBef>
                <a:spcPct val="15000"/>
              </a:spcBef>
              <a:buClr>
                <a:srgbClr val="800080"/>
              </a:buClr>
              <a:buSzPct val="50000"/>
              <a:defRPr/>
            </a:pPr>
            <a:endParaRPr lang="zh-CN" altLang="en-US" sz="3000" b="1">
              <a:solidFill>
                <a:srgbClr val="000099"/>
              </a:solidFill>
              <a:latin typeface="Times New Roman" panose="02020603050405020304" pitchFamily="18" charset="0"/>
              <a:ea typeface="仿宋_GB2312" pitchFamily="49" charset="-122"/>
            </a:endParaRPr>
          </a:p>
          <a:p>
            <a:pPr>
              <a:lnSpc>
                <a:spcPct val="105000"/>
              </a:lnSpc>
              <a:spcBef>
                <a:spcPct val="15000"/>
              </a:spcBef>
              <a:buClr>
                <a:srgbClr val="800080"/>
              </a:buClr>
              <a:buSzPct val="50000"/>
              <a:defRPr/>
            </a:pPr>
            <a:endParaRPr lang="zh-CN" altLang="en-US" sz="3000" b="1">
              <a:solidFill>
                <a:srgbClr val="000099"/>
              </a:solidFill>
              <a:latin typeface="Times New Roman" panose="02020603050405020304" pitchFamily="18" charset="0"/>
              <a:ea typeface="仿宋_GB2312" pitchFamily="49" charset="-122"/>
            </a:endParaRPr>
          </a:p>
          <a:p>
            <a:pPr>
              <a:lnSpc>
                <a:spcPct val="105000"/>
              </a:lnSpc>
              <a:spcBef>
                <a:spcPct val="15000"/>
              </a:spcBef>
              <a:buClr>
                <a:srgbClr val="800080"/>
              </a:buClr>
              <a:buSzPct val="50000"/>
              <a:defRPr/>
            </a:pPr>
            <a:endParaRPr lang="zh-CN" altLang="en-US" sz="3000" b="1">
              <a:solidFill>
                <a:srgbClr val="000099"/>
              </a:solidFill>
              <a:latin typeface="Times New Roman" panose="02020603050405020304" pitchFamily="18" charset="0"/>
              <a:ea typeface="仿宋_GB2312" pitchFamily="49" charset="-122"/>
            </a:endParaRPr>
          </a:p>
          <a:p>
            <a:pPr>
              <a:lnSpc>
                <a:spcPct val="105000"/>
              </a:lnSpc>
              <a:spcBef>
                <a:spcPct val="15000"/>
              </a:spcBef>
              <a:buClr>
                <a:srgbClr val="800080"/>
              </a:buClr>
              <a:buSzPct val="50000"/>
              <a:defRPr/>
            </a:pPr>
            <a:r>
              <a:rPr lang="zh-CN" altLang="en-US" sz="3000" b="1">
                <a:ea typeface="仿宋_GB2312" pitchFamily="49" charset="-122"/>
              </a:rPr>
              <a:t>其路径长度最小者为</a:t>
            </a:r>
          </a:p>
          <a:p>
            <a:pPr>
              <a:lnSpc>
                <a:spcPct val="105000"/>
              </a:lnSpc>
              <a:spcBef>
                <a:spcPct val="15000"/>
              </a:spcBef>
              <a:buClr>
                <a:srgbClr val="800080"/>
              </a:buClr>
              <a:buSzPct val="50000"/>
              <a:defRPr/>
            </a:pPr>
            <a:endParaRPr lang="zh-CN" altLang="en-US" sz="3000" b="1">
              <a:ea typeface="仿宋_GB2312" pitchFamily="49" charset="-122"/>
            </a:endParaRPr>
          </a:p>
          <a:p>
            <a:pPr>
              <a:lnSpc>
                <a:spcPct val="105000"/>
              </a:lnSpc>
              <a:spcBef>
                <a:spcPct val="15000"/>
              </a:spcBef>
              <a:buClr>
                <a:srgbClr val="800080"/>
              </a:buClr>
              <a:buSzPct val="50000"/>
              <a:defRPr/>
            </a:pPr>
            <a:endParaRPr lang="zh-CN" altLang="en-US" sz="3000" b="1">
              <a:ea typeface="仿宋_GB2312" pitchFamily="49" charset="-122"/>
            </a:endParaRPr>
          </a:p>
          <a:p>
            <a:pPr>
              <a:lnSpc>
                <a:spcPct val="105000"/>
              </a:lnSpc>
              <a:spcBef>
                <a:spcPct val="15000"/>
              </a:spcBef>
              <a:buClr>
                <a:srgbClr val="800080"/>
              </a:buClr>
              <a:buSzPct val="50000"/>
              <a:defRPr/>
            </a:pPr>
            <a:r>
              <a:rPr lang="zh-CN" altLang="en-US" sz="3000" b="1">
                <a:ea typeface="仿宋_GB2312" pitchFamily="49" charset="-122"/>
              </a:rPr>
              <a:t>完全二叉树或理想平衡树满足这个要求。</a:t>
            </a:r>
          </a:p>
        </p:txBody>
      </p:sp>
      <p:graphicFrame>
        <p:nvGraphicFramePr>
          <p:cNvPr id="187397" name="Object 6"/>
          <p:cNvGraphicFramePr>
            <a:graphicFrameLocks noGrp="1" noChangeAspect="1"/>
          </p:cNvGraphicFramePr>
          <p:nvPr>
            <p:ph sz="half" idx="2"/>
          </p:nvPr>
        </p:nvGraphicFramePr>
        <p:xfrm>
          <a:off x="3792538" y="4056063"/>
          <a:ext cx="2573337" cy="1122362"/>
        </p:xfrm>
        <a:graphic>
          <a:graphicData uri="http://schemas.openxmlformats.org/presentationml/2006/ole">
            <mc:AlternateContent xmlns:mc="http://schemas.openxmlformats.org/markup-compatibility/2006">
              <mc:Choice xmlns:v="urn:schemas-microsoft-com:vml" Requires="v">
                <p:oleObj spid="_x0000_s187816" name="公式" r:id="rId3" imgW="990170" imgH="431613" progId="Equation.3">
                  <p:embed/>
                </p:oleObj>
              </mc:Choice>
              <mc:Fallback>
                <p:oleObj name="公式" r:id="rId3" imgW="990170" imgH="431613"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538" y="4056063"/>
                        <a:ext cx="2573337" cy="1122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7395" name="Object 4"/>
          <p:cNvGraphicFramePr>
            <a:graphicFrameLocks noChangeAspect="1"/>
          </p:cNvGraphicFramePr>
          <p:nvPr/>
        </p:nvGraphicFramePr>
        <p:xfrm>
          <a:off x="3455988" y="1773238"/>
          <a:ext cx="2711450" cy="1079500"/>
        </p:xfrm>
        <a:graphic>
          <a:graphicData uri="http://schemas.openxmlformats.org/presentationml/2006/ole">
            <mc:AlternateContent xmlns:mc="http://schemas.openxmlformats.org/markup-compatibility/2006">
              <mc:Choice xmlns:v="urn:schemas-microsoft-com:vml" Requires="v">
                <p:oleObj spid="_x0000_s187817" name="公式" r:id="rId5" imgW="990170" imgH="431613" progId="Equation.3">
                  <p:embed/>
                </p:oleObj>
              </mc:Choice>
              <mc:Fallback>
                <p:oleObj name="公式" r:id="rId5" imgW="990170" imgH="431613"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5988" y="1773238"/>
                        <a:ext cx="2711450"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7396" name="Object 5"/>
          <p:cNvGraphicFramePr>
            <a:graphicFrameLocks noChangeAspect="1"/>
          </p:cNvGraphicFramePr>
          <p:nvPr/>
        </p:nvGraphicFramePr>
        <p:xfrm>
          <a:off x="3540126" y="2859089"/>
          <a:ext cx="5508625" cy="498475"/>
        </p:xfrm>
        <a:graphic>
          <a:graphicData uri="http://schemas.openxmlformats.org/presentationml/2006/ole">
            <mc:AlternateContent xmlns:mc="http://schemas.openxmlformats.org/markup-compatibility/2006">
              <mc:Choice xmlns:v="urn:schemas-microsoft-com:vml" Requires="v">
                <p:oleObj spid="_x0000_s187818" name="公式" r:id="rId7" imgW="2120900" imgH="177800" progId="Equation.3">
                  <p:embed/>
                </p:oleObj>
              </mc:Choice>
              <mc:Fallback>
                <p:oleObj name="公式" r:id="rId7" imgW="2120900" imgH="17780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40126" y="2859089"/>
                        <a:ext cx="550862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7398" name="文本框 1"/>
          <p:cNvSpPr txBox="1">
            <a:spLocks noChangeArrowheads="1"/>
          </p:cNvSpPr>
          <p:nvPr/>
        </p:nvSpPr>
        <p:spPr bwMode="auto">
          <a:xfrm>
            <a:off x="7824788" y="6354763"/>
            <a:ext cx="23034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1800">
                <a:solidFill>
                  <a:srgbClr val="0000CC"/>
                </a:solidFill>
              </a:rPr>
              <a:t>参考二叉树的性质</a:t>
            </a:r>
            <a:r>
              <a:rPr lang="en-US" altLang="zh-CN" sz="1800">
                <a:solidFill>
                  <a:srgbClr val="0000CC"/>
                </a:solidFill>
              </a:rPr>
              <a:t>3</a:t>
            </a:r>
            <a:endParaRPr lang="zh-CN" altLang="en-US" sz="1800">
              <a:solidFill>
                <a:srgbClr val="0000CC"/>
              </a:solidFill>
            </a:endParaRPr>
          </a:p>
        </p:txBody>
      </p:sp>
    </p:spTree>
  </p:cSld>
  <p:clrMapOvr>
    <a:masterClrMapping/>
  </p:clrMapOvr>
  <p:transition>
    <p:wipe dir="r"/>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8418" name="Object 2"/>
          <p:cNvGraphicFramePr>
            <a:graphicFrameLocks noChangeAspect="1"/>
          </p:cNvGraphicFramePr>
          <p:nvPr/>
        </p:nvGraphicFramePr>
        <p:xfrm>
          <a:off x="6051550" y="1439864"/>
          <a:ext cx="287338" cy="511175"/>
        </p:xfrm>
        <a:graphic>
          <a:graphicData uri="http://schemas.openxmlformats.org/presentationml/2006/ole">
            <mc:AlternateContent xmlns:mc="http://schemas.openxmlformats.org/markup-compatibility/2006">
              <mc:Choice xmlns:v="urn:schemas-microsoft-com:vml" Requires="v">
                <p:oleObj spid="_x0000_s188843" name="公式" r:id="rId3" imgW="114151" imgH="215619" progId="Equation.3">
                  <p:embed/>
                </p:oleObj>
              </mc:Choice>
              <mc:Fallback>
                <p:oleObj name="公式" r:id="rId3" imgW="114151" imgH="215619"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1550" y="1439864"/>
                        <a:ext cx="287338"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8419" name="Object 7"/>
          <p:cNvGraphicFramePr>
            <a:graphicFrameLocks noChangeAspect="1"/>
          </p:cNvGraphicFramePr>
          <p:nvPr/>
        </p:nvGraphicFramePr>
        <p:xfrm>
          <a:off x="4210050" y="1487489"/>
          <a:ext cx="319088" cy="530225"/>
        </p:xfrm>
        <a:graphic>
          <a:graphicData uri="http://schemas.openxmlformats.org/presentationml/2006/ole">
            <mc:AlternateContent xmlns:mc="http://schemas.openxmlformats.org/markup-compatibility/2006">
              <mc:Choice xmlns:v="urn:schemas-microsoft-com:vml" Requires="v">
                <p:oleObj spid="_x0000_s188844" name="公式" r:id="rId5" imgW="114151" imgH="215619" progId="Equation.3">
                  <p:embed/>
                </p:oleObj>
              </mc:Choice>
              <mc:Fallback>
                <p:oleObj name="公式" r:id="rId5" imgW="114151" imgH="215619"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0050" y="1487489"/>
                        <a:ext cx="31908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8420" name="Object 8"/>
          <p:cNvGraphicFramePr>
            <a:graphicFrameLocks noChangeAspect="1"/>
          </p:cNvGraphicFramePr>
          <p:nvPr/>
        </p:nvGraphicFramePr>
        <p:xfrm>
          <a:off x="4286250" y="1411289"/>
          <a:ext cx="319088" cy="530225"/>
        </p:xfrm>
        <a:graphic>
          <a:graphicData uri="http://schemas.openxmlformats.org/presentationml/2006/ole">
            <mc:AlternateContent xmlns:mc="http://schemas.openxmlformats.org/markup-compatibility/2006">
              <mc:Choice xmlns:v="urn:schemas-microsoft-com:vml" Requires="v">
                <p:oleObj spid="_x0000_s188845" name="公式" r:id="rId6" imgW="114151" imgH="215619" progId="Equation.3">
                  <p:embed/>
                </p:oleObj>
              </mc:Choice>
              <mc:Fallback>
                <p:oleObj name="公式" r:id="rId6" imgW="114151" imgH="215619"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0" y="1411289"/>
                        <a:ext cx="31908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8421" name="Rectangle 11"/>
          <p:cNvSpPr>
            <a:spLocks noGrp="1" noChangeArrowheads="1"/>
          </p:cNvSpPr>
          <p:nvPr>
            <p:ph type="title"/>
          </p:nvPr>
        </p:nvSpPr>
        <p:spPr>
          <a:xfrm>
            <a:off x="47328" y="-1063"/>
            <a:ext cx="7776864" cy="765767"/>
          </a:xfrm>
        </p:spPr>
        <p:txBody>
          <a:bodyPr>
            <a:noAutofit/>
          </a:bodyPr>
          <a:lstStyle/>
          <a:p>
            <a:r>
              <a:rPr lang="zh-CN" altLang="en-US" sz="3200" b="1" dirty="0">
                <a:latin typeface="华文新魏" panose="02010800040101010101" pitchFamily="2" charset="-122"/>
                <a:ea typeface="华文新魏" panose="02010800040101010101" pitchFamily="2" charset="-122"/>
              </a:rPr>
              <a:t>带权路径</a:t>
            </a:r>
            <a:r>
              <a:rPr lang="zh-CN" altLang="en-US" sz="3200" b="1" dirty="0" smtClean="0">
                <a:latin typeface="华文新魏" panose="02010800040101010101" pitchFamily="2" charset="-122"/>
                <a:ea typeface="华文新魏" panose="02010800040101010101" pitchFamily="2" charset="-122"/>
              </a:rPr>
              <a:t>长度</a:t>
            </a:r>
            <a:r>
              <a:rPr lang="zh-CN" altLang="en-GB" sz="3200" b="1" dirty="0" smtClean="0">
                <a:latin typeface="华文新魏" panose="02010800040101010101" pitchFamily="2" charset="-122"/>
                <a:ea typeface="华文新魏" panose="02010800040101010101" pitchFamily="2" charset="-122"/>
              </a:rPr>
              <a:t>(</a:t>
            </a:r>
            <a:r>
              <a:rPr lang="en-GB" altLang="zh-CN" sz="3200" b="1" dirty="0">
                <a:latin typeface="华文新魏" panose="02010800040101010101" pitchFamily="2" charset="-122"/>
                <a:ea typeface="华文新魏" panose="02010800040101010101" pitchFamily="2" charset="-122"/>
              </a:rPr>
              <a:t>Weighted Path Length, WPL)</a:t>
            </a:r>
            <a:endParaRPr lang="en-US" altLang="zh-CN" sz="3200" b="1" dirty="0">
              <a:latin typeface="华文新魏" panose="02010800040101010101" pitchFamily="2" charset="-122"/>
              <a:ea typeface="华文新魏" panose="02010800040101010101" pitchFamily="2" charset="-122"/>
            </a:endParaRPr>
          </a:p>
        </p:txBody>
      </p:sp>
      <p:sp>
        <p:nvSpPr>
          <p:cNvPr id="281612" name="Rectangle 12"/>
          <p:cNvSpPr>
            <a:spLocks noGrp="1" noChangeArrowheads="1"/>
          </p:cNvSpPr>
          <p:nvPr>
            <p:ph idx="1"/>
          </p:nvPr>
        </p:nvSpPr>
        <p:spPr>
          <a:xfrm>
            <a:off x="1631504" y="1196752"/>
            <a:ext cx="9289032" cy="5112568"/>
          </a:xfrm>
        </p:spPr>
        <p:txBody>
          <a:bodyPr>
            <a:normAutofit/>
          </a:bodyPr>
          <a:lstStyle/>
          <a:p>
            <a:pPr>
              <a:lnSpc>
                <a:spcPct val="105000"/>
              </a:lnSpc>
              <a:buClr>
                <a:srgbClr val="800080"/>
              </a:buClr>
              <a:buSzPct val="50000"/>
              <a:defRPr/>
            </a:pPr>
            <a:r>
              <a:rPr lang="zh-CN" altLang="en-US" b="1" dirty="0">
                <a:latin typeface="Times New Roman" panose="02020603050405020304" pitchFamily="18" charset="0"/>
                <a:ea typeface="仿宋_GB2312" pitchFamily="49" charset="-122"/>
              </a:rPr>
              <a:t>在很多应用问题中为树的叶结点赋予一个权值，用于表示出现频度、概率值等。因此，在问题处理中把叶结点定义得不同于非叶结点，把叶结点看成“</a:t>
            </a:r>
            <a:r>
              <a:rPr lang="zh-CN" altLang="en-US" b="1" dirty="0">
                <a:solidFill>
                  <a:schemeClr val="tx2"/>
                </a:solidFill>
                <a:latin typeface="Times New Roman" panose="02020603050405020304" pitchFamily="18" charset="0"/>
                <a:ea typeface="仿宋_GB2312" pitchFamily="49" charset="-122"/>
              </a:rPr>
              <a:t>外结点</a:t>
            </a:r>
            <a:r>
              <a:rPr lang="zh-CN" altLang="en-US" b="1" dirty="0">
                <a:latin typeface="Times New Roman" panose="02020603050405020304" pitchFamily="18" charset="0"/>
                <a:ea typeface="仿宋_GB2312" pitchFamily="49" charset="-122"/>
              </a:rPr>
              <a:t>”，非叶结点看成“</a:t>
            </a:r>
            <a:r>
              <a:rPr lang="zh-CN" altLang="en-US" b="1" dirty="0">
                <a:solidFill>
                  <a:schemeClr val="tx2"/>
                </a:solidFill>
                <a:latin typeface="Times New Roman" panose="02020603050405020304" pitchFamily="18" charset="0"/>
                <a:ea typeface="仿宋_GB2312" pitchFamily="49" charset="-122"/>
              </a:rPr>
              <a:t>内结点</a:t>
            </a:r>
            <a:r>
              <a:rPr lang="zh-CN" altLang="en-US" b="1" dirty="0">
                <a:latin typeface="Times New Roman" panose="02020603050405020304" pitchFamily="18" charset="0"/>
                <a:ea typeface="仿宋_GB2312" pitchFamily="49" charset="-122"/>
              </a:rPr>
              <a:t>”。这样的二叉树称为</a:t>
            </a:r>
            <a:r>
              <a:rPr lang="zh-CN" altLang="en-US" b="1" dirty="0">
                <a:solidFill>
                  <a:srgbClr val="0000CC"/>
                </a:solidFill>
                <a:latin typeface="Times New Roman" panose="02020603050405020304" pitchFamily="18" charset="0"/>
                <a:ea typeface="仿宋_GB2312" pitchFamily="49" charset="-122"/>
              </a:rPr>
              <a:t>扩充二叉树</a:t>
            </a:r>
            <a:r>
              <a:rPr lang="zh-CN" altLang="en-US" b="1" dirty="0">
                <a:latin typeface="Times New Roman" panose="02020603050405020304" pitchFamily="18" charset="0"/>
                <a:ea typeface="仿宋_GB2312" pitchFamily="49" charset="-122"/>
              </a:rPr>
              <a:t>。</a:t>
            </a:r>
            <a:endParaRPr lang="en-US" altLang="zh-CN" b="1" dirty="0">
              <a:latin typeface="Times New Roman" panose="02020603050405020304" pitchFamily="18" charset="0"/>
              <a:ea typeface="仿宋_GB2312" pitchFamily="49" charset="-122"/>
            </a:endParaRPr>
          </a:p>
          <a:p>
            <a:pPr>
              <a:lnSpc>
                <a:spcPct val="105000"/>
              </a:lnSpc>
              <a:buClr>
                <a:srgbClr val="800080"/>
              </a:buClr>
              <a:buSzPct val="50000"/>
              <a:defRPr/>
            </a:pPr>
            <a:endParaRPr lang="zh-CN" altLang="en-US" b="1" dirty="0">
              <a:latin typeface="Times New Roman" panose="02020603050405020304" pitchFamily="18" charset="0"/>
              <a:ea typeface="仿宋_GB2312" pitchFamily="49" charset="-122"/>
            </a:endParaRPr>
          </a:p>
          <a:p>
            <a:pPr>
              <a:lnSpc>
                <a:spcPct val="105000"/>
              </a:lnSpc>
              <a:buClr>
                <a:srgbClr val="800080"/>
              </a:buClr>
              <a:buSzPct val="50000"/>
              <a:defRPr/>
            </a:pPr>
            <a:r>
              <a:rPr lang="zh-CN" altLang="en-US" b="1" dirty="0">
                <a:latin typeface="Times New Roman" panose="02020603050405020304" pitchFamily="18" charset="0"/>
                <a:ea typeface="仿宋_GB2312" pitchFamily="49" charset="-122"/>
              </a:rPr>
              <a:t>扩充二叉树中</a:t>
            </a:r>
            <a:r>
              <a:rPr lang="zh-CN" altLang="en-US" b="1" dirty="0">
                <a:solidFill>
                  <a:srgbClr val="0000CC"/>
                </a:solidFill>
                <a:latin typeface="Times New Roman" panose="02020603050405020304" pitchFamily="18" charset="0"/>
                <a:ea typeface="仿宋_GB2312" pitchFamily="49" charset="-122"/>
              </a:rPr>
              <a:t>只有度为 </a:t>
            </a:r>
            <a:r>
              <a:rPr lang="en-US" altLang="zh-CN" b="1" dirty="0">
                <a:solidFill>
                  <a:srgbClr val="0000CC"/>
                </a:solidFill>
                <a:latin typeface="Times New Roman" panose="02020603050405020304" pitchFamily="18" charset="0"/>
                <a:ea typeface="仿宋_GB2312" pitchFamily="49" charset="-122"/>
              </a:rPr>
              <a:t>2 </a:t>
            </a:r>
            <a:r>
              <a:rPr lang="zh-CN" altLang="en-US" b="1" dirty="0">
                <a:solidFill>
                  <a:srgbClr val="0000CC"/>
                </a:solidFill>
                <a:latin typeface="Times New Roman" panose="02020603050405020304" pitchFamily="18" charset="0"/>
                <a:ea typeface="仿宋_GB2312" pitchFamily="49" charset="-122"/>
              </a:rPr>
              <a:t>的内结点</a:t>
            </a:r>
            <a:r>
              <a:rPr lang="zh-CN" altLang="en-US" b="1" dirty="0" smtClean="0">
                <a:solidFill>
                  <a:srgbClr val="0000CC"/>
                </a:solidFill>
                <a:latin typeface="Times New Roman" panose="02020603050405020304" pitchFamily="18" charset="0"/>
                <a:ea typeface="仿宋_GB2312" pitchFamily="49" charset="-122"/>
              </a:rPr>
              <a:t>和</a:t>
            </a:r>
            <a:endParaRPr lang="en-US" altLang="zh-CN" b="1" dirty="0" smtClean="0">
              <a:solidFill>
                <a:srgbClr val="0000CC"/>
              </a:solidFill>
              <a:latin typeface="Times New Roman" panose="02020603050405020304" pitchFamily="18" charset="0"/>
              <a:ea typeface="仿宋_GB2312" pitchFamily="49" charset="-122"/>
            </a:endParaRPr>
          </a:p>
          <a:p>
            <a:pPr marL="0" indent="0">
              <a:lnSpc>
                <a:spcPct val="105000"/>
              </a:lnSpc>
              <a:buClr>
                <a:srgbClr val="800080"/>
              </a:buClr>
              <a:buSzPct val="50000"/>
              <a:buNone/>
              <a:defRPr/>
            </a:pPr>
            <a:r>
              <a:rPr lang="en-US" altLang="zh-CN" b="1" dirty="0" smtClean="0">
                <a:solidFill>
                  <a:srgbClr val="0000CC"/>
                </a:solidFill>
                <a:latin typeface="Times New Roman" panose="02020603050405020304" pitchFamily="18" charset="0"/>
                <a:ea typeface="仿宋_GB2312" pitchFamily="49" charset="-122"/>
              </a:rPr>
              <a:t>  </a:t>
            </a:r>
            <a:r>
              <a:rPr lang="zh-CN" altLang="en-US" b="1" dirty="0" smtClean="0">
                <a:solidFill>
                  <a:srgbClr val="0000CC"/>
                </a:solidFill>
                <a:latin typeface="Times New Roman" panose="02020603050405020304" pitchFamily="18" charset="0"/>
                <a:ea typeface="仿宋_GB2312" pitchFamily="49" charset="-122"/>
              </a:rPr>
              <a:t>度</a:t>
            </a:r>
            <a:r>
              <a:rPr lang="zh-CN" altLang="en-US" b="1" dirty="0">
                <a:solidFill>
                  <a:srgbClr val="0000CC"/>
                </a:solidFill>
                <a:latin typeface="Times New Roman" panose="02020603050405020304" pitchFamily="18" charset="0"/>
                <a:ea typeface="仿宋_GB2312" pitchFamily="49" charset="-122"/>
              </a:rPr>
              <a:t>为 </a:t>
            </a:r>
            <a:r>
              <a:rPr lang="en-US" altLang="zh-CN" b="1" dirty="0">
                <a:solidFill>
                  <a:srgbClr val="0000CC"/>
                </a:solidFill>
                <a:latin typeface="Times New Roman" panose="02020603050405020304" pitchFamily="18" charset="0"/>
                <a:ea typeface="仿宋_GB2312" pitchFamily="49" charset="-122"/>
              </a:rPr>
              <a:t>0</a:t>
            </a:r>
            <a:r>
              <a:rPr lang="zh-CN" altLang="en-US" b="1" dirty="0">
                <a:solidFill>
                  <a:srgbClr val="0000CC"/>
                </a:solidFill>
                <a:latin typeface="Times New Roman" panose="02020603050405020304" pitchFamily="18" charset="0"/>
                <a:ea typeface="仿宋_GB2312" pitchFamily="49" charset="-122"/>
              </a:rPr>
              <a:t>的外结点</a:t>
            </a:r>
            <a:r>
              <a:rPr lang="zh-CN" altLang="en-US" b="1" dirty="0">
                <a:latin typeface="Times New Roman" panose="02020603050405020304" pitchFamily="18" charset="0"/>
                <a:ea typeface="仿宋_GB2312" pitchFamily="49" charset="-122"/>
              </a:rPr>
              <a:t>。根据二叉树的性质</a:t>
            </a:r>
            <a:r>
              <a:rPr lang="zh-CN" altLang="en-US" b="1" dirty="0" smtClean="0">
                <a:latin typeface="Times New Roman" panose="02020603050405020304" pitchFamily="18" charset="0"/>
                <a:ea typeface="仿宋_GB2312" pitchFamily="49" charset="-122"/>
              </a:rPr>
              <a:t>，</a:t>
            </a:r>
            <a:endParaRPr lang="en-US" altLang="zh-CN" b="1" dirty="0" smtClean="0">
              <a:latin typeface="Times New Roman" panose="02020603050405020304" pitchFamily="18" charset="0"/>
              <a:ea typeface="仿宋_GB2312" pitchFamily="49" charset="-122"/>
            </a:endParaRPr>
          </a:p>
          <a:p>
            <a:pPr marL="0" indent="0">
              <a:lnSpc>
                <a:spcPct val="105000"/>
              </a:lnSpc>
              <a:buClr>
                <a:srgbClr val="800080"/>
              </a:buClr>
              <a:buSzPct val="50000"/>
              <a:buNone/>
              <a:defRPr/>
            </a:pPr>
            <a:r>
              <a:rPr lang="en-US" altLang="zh-CN" b="1" dirty="0">
                <a:latin typeface="Times New Roman" panose="02020603050405020304" pitchFamily="18" charset="0"/>
                <a:ea typeface="仿宋_GB2312" pitchFamily="49" charset="-122"/>
              </a:rPr>
              <a:t> </a:t>
            </a:r>
            <a:r>
              <a:rPr lang="en-US" altLang="zh-CN" b="1" dirty="0" smtClean="0">
                <a:latin typeface="Times New Roman" panose="02020603050405020304" pitchFamily="18" charset="0"/>
                <a:ea typeface="仿宋_GB2312" pitchFamily="49" charset="-122"/>
              </a:rPr>
              <a:t> </a:t>
            </a:r>
            <a:r>
              <a:rPr lang="zh-CN" altLang="en-US" b="1" dirty="0" smtClean="0">
                <a:latin typeface="Times New Roman" panose="02020603050405020304" pitchFamily="18" charset="0"/>
                <a:ea typeface="仿宋_GB2312" pitchFamily="49" charset="-122"/>
              </a:rPr>
              <a:t>有 </a:t>
            </a:r>
            <a:r>
              <a:rPr lang="en-US" altLang="zh-CN" b="1" i="1" dirty="0">
                <a:latin typeface="Times New Roman" panose="02020603050405020304" pitchFamily="18" charset="0"/>
                <a:ea typeface="仿宋_GB2312" pitchFamily="49" charset="-122"/>
              </a:rPr>
              <a:t>n</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个外结点就有 </a:t>
            </a:r>
            <a:r>
              <a:rPr lang="en-US" altLang="zh-CN" b="1" i="1" dirty="0">
                <a:latin typeface="Times New Roman" panose="02020603050405020304" pitchFamily="18" charset="0"/>
                <a:ea typeface="仿宋_GB2312" pitchFamily="49" charset="-122"/>
              </a:rPr>
              <a:t>n</a:t>
            </a:r>
            <a:r>
              <a:rPr lang="en-US" altLang="zh-CN" b="1" dirty="0">
                <a:latin typeface="Courier New" panose="02070309020205020404" pitchFamily="49" charset="0"/>
                <a:ea typeface="仿宋_GB2312" pitchFamily="49" charset="-122"/>
              </a:rPr>
              <a:t>-</a:t>
            </a:r>
            <a:r>
              <a:rPr lang="en-US" altLang="zh-CN" b="1" dirty="0">
                <a:latin typeface="Times New Roman" panose="02020603050405020304" pitchFamily="18" charset="0"/>
                <a:ea typeface="仿宋_GB2312" pitchFamily="49" charset="-122"/>
              </a:rPr>
              <a:t>1 </a:t>
            </a:r>
            <a:r>
              <a:rPr lang="zh-CN" altLang="en-US" b="1" dirty="0">
                <a:latin typeface="Times New Roman" panose="02020603050405020304" pitchFamily="18" charset="0"/>
                <a:ea typeface="仿宋_GB2312" pitchFamily="49" charset="-122"/>
              </a:rPr>
              <a:t>个内结点</a:t>
            </a:r>
            <a:r>
              <a:rPr lang="zh-CN" altLang="en-US" b="1" dirty="0" smtClean="0">
                <a:latin typeface="Times New Roman" panose="02020603050405020304" pitchFamily="18" charset="0"/>
                <a:ea typeface="仿宋_GB2312" pitchFamily="49" charset="-122"/>
              </a:rPr>
              <a:t>，</a:t>
            </a:r>
            <a:endParaRPr lang="en-US" altLang="zh-CN" b="1" dirty="0" smtClean="0">
              <a:latin typeface="Times New Roman" panose="02020603050405020304" pitchFamily="18" charset="0"/>
              <a:ea typeface="仿宋_GB2312" pitchFamily="49" charset="-122"/>
            </a:endParaRPr>
          </a:p>
          <a:p>
            <a:pPr marL="0" indent="0">
              <a:lnSpc>
                <a:spcPct val="105000"/>
              </a:lnSpc>
              <a:buClr>
                <a:srgbClr val="800080"/>
              </a:buClr>
              <a:buSzPct val="50000"/>
              <a:buNone/>
              <a:defRPr/>
            </a:pPr>
            <a:r>
              <a:rPr lang="en-US" altLang="zh-CN" b="1" dirty="0">
                <a:latin typeface="Times New Roman" panose="02020603050405020304" pitchFamily="18" charset="0"/>
                <a:ea typeface="仿宋_GB2312" pitchFamily="49" charset="-122"/>
              </a:rPr>
              <a:t> </a:t>
            </a:r>
            <a:r>
              <a:rPr lang="en-US" altLang="zh-CN" b="1" dirty="0" smtClean="0">
                <a:latin typeface="Times New Roman" panose="02020603050405020304" pitchFamily="18" charset="0"/>
                <a:ea typeface="仿宋_GB2312" pitchFamily="49" charset="-122"/>
              </a:rPr>
              <a:t> </a:t>
            </a:r>
            <a:r>
              <a:rPr lang="zh-CN" altLang="en-US" b="1" dirty="0" smtClean="0">
                <a:latin typeface="Times New Roman" panose="02020603050405020304" pitchFamily="18" charset="0"/>
                <a:ea typeface="仿宋_GB2312" pitchFamily="49" charset="-122"/>
              </a:rPr>
              <a:t>总结</a:t>
            </a:r>
            <a:r>
              <a:rPr lang="zh-CN" altLang="en-US" b="1" dirty="0">
                <a:latin typeface="Times New Roman" panose="02020603050405020304" pitchFamily="18" charset="0"/>
                <a:ea typeface="仿宋_GB2312" pitchFamily="49" charset="-122"/>
              </a:rPr>
              <a:t>点数为</a:t>
            </a:r>
            <a:r>
              <a:rPr lang="en-US" altLang="zh-CN" b="1" dirty="0">
                <a:latin typeface="Times New Roman" panose="02020603050405020304" pitchFamily="18" charset="0"/>
                <a:ea typeface="仿宋_GB2312" pitchFamily="49" charset="-122"/>
              </a:rPr>
              <a:t>2</a:t>
            </a:r>
            <a:r>
              <a:rPr lang="en-US" altLang="zh-CN" b="1" i="1" dirty="0">
                <a:latin typeface="Times New Roman" panose="02020603050405020304" pitchFamily="18" charset="0"/>
                <a:ea typeface="仿宋_GB2312" pitchFamily="49" charset="-122"/>
              </a:rPr>
              <a:t>n</a:t>
            </a:r>
            <a:r>
              <a:rPr lang="en-US" altLang="zh-CN" b="1" dirty="0">
                <a:latin typeface="Courier New" panose="02070309020205020404" pitchFamily="49" charset="0"/>
                <a:ea typeface="仿宋_GB2312" pitchFamily="49" charset="-122"/>
              </a:rPr>
              <a:t>-</a:t>
            </a:r>
            <a:r>
              <a:rPr lang="en-US" altLang="zh-CN" b="1" dirty="0">
                <a:latin typeface="Times New Roman" panose="02020603050405020304" pitchFamily="18" charset="0"/>
                <a:ea typeface="仿宋_GB2312" pitchFamily="49" charset="-122"/>
              </a:rPr>
              <a:t>1</a:t>
            </a:r>
            <a:r>
              <a:rPr lang="zh-CN" altLang="en-US" b="1" dirty="0">
                <a:latin typeface="Times New Roman" panose="02020603050405020304" pitchFamily="18" charset="0"/>
                <a:ea typeface="仿宋_GB2312" pitchFamily="49" charset="-122"/>
              </a:rPr>
              <a:t>。</a:t>
            </a:r>
          </a:p>
        </p:txBody>
      </p:sp>
      <p:sp>
        <p:nvSpPr>
          <p:cNvPr id="7" name="Line 2"/>
          <p:cNvSpPr>
            <a:spLocks noChangeShapeType="1"/>
          </p:cNvSpPr>
          <p:nvPr/>
        </p:nvSpPr>
        <p:spPr bwMode="auto">
          <a:xfrm flipH="1">
            <a:off x="9172872" y="4118992"/>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Oval 3"/>
          <p:cNvSpPr>
            <a:spLocks noChangeArrowheads="1"/>
          </p:cNvSpPr>
          <p:nvPr/>
        </p:nvSpPr>
        <p:spPr bwMode="auto">
          <a:xfrm>
            <a:off x="8944272" y="4499992"/>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 name="Line 12"/>
          <p:cNvSpPr>
            <a:spLocks noChangeShapeType="1"/>
          </p:cNvSpPr>
          <p:nvPr/>
        </p:nvSpPr>
        <p:spPr bwMode="auto">
          <a:xfrm>
            <a:off x="10544472" y="3585592"/>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13"/>
          <p:cNvSpPr>
            <a:spLocks noChangeShapeType="1"/>
          </p:cNvSpPr>
          <p:nvPr/>
        </p:nvSpPr>
        <p:spPr bwMode="auto">
          <a:xfrm flipH="1">
            <a:off x="9553872" y="3585592"/>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14"/>
          <p:cNvSpPr>
            <a:spLocks noChangeShapeType="1"/>
          </p:cNvSpPr>
          <p:nvPr/>
        </p:nvSpPr>
        <p:spPr bwMode="auto">
          <a:xfrm>
            <a:off x="11382672" y="4195192"/>
            <a:ext cx="304800" cy="3810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5"/>
          <p:cNvSpPr>
            <a:spLocks noChangeShapeType="1"/>
          </p:cNvSpPr>
          <p:nvPr/>
        </p:nvSpPr>
        <p:spPr bwMode="auto">
          <a:xfrm flipH="1">
            <a:off x="10925472" y="4118992"/>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6"/>
          <p:cNvSpPr>
            <a:spLocks noChangeShapeType="1"/>
          </p:cNvSpPr>
          <p:nvPr/>
        </p:nvSpPr>
        <p:spPr bwMode="auto">
          <a:xfrm>
            <a:off x="9553872" y="4118992"/>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9"/>
          <p:cNvSpPr>
            <a:spLocks noChangeShapeType="1"/>
          </p:cNvSpPr>
          <p:nvPr/>
        </p:nvSpPr>
        <p:spPr bwMode="auto">
          <a:xfrm>
            <a:off x="11763672" y="4728592"/>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20"/>
          <p:cNvSpPr>
            <a:spLocks noChangeShapeType="1"/>
          </p:cNvSpPr>
          <p:nvPr/>
        </p:nvSpPr>
        <p:spPr bwMode="auto">
          <a:xfrm flipH="1">
            <a:off x="11458872" y="4728592"/>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21"/>
          <p:cNvSpPr>
            <a:spLocks noChangeShapeType="1"/>
          </p:cNvSpPr>
          <p:nvPr/>
        </p:nvSpPr>
        <p:spPr bwMode="auto">
          <a:xfrm>
            <a:off x="9934872" y="4728592"/>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22"/>
          <p:cNvSpPr>
            <a:spLocks noChangeShapeType="1"/>
          </p:cNvSpPr>
          <p:nvPr/>
        </p:nvSpPr>
        <p:spPr bwMode="auto">
          <a:xfrm flipH="1">
            <a:off x="9630072" y="4728592"/>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Oval 24"/>
          <p:cNvSpPr>
            <a:spLocks noChangeArrowheads="1"/>
          </p:cNvSpPr>
          <p:nvPr/>
        </p:nvSpPr>
        <p:spPr bwMode="auto">
          <a:xfrm>
            <a:off x="9477672" y="5109592"/>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 name="Oval 25"/>
          <p:cNvSpPr>
            <a:spLocks noChangeArrowheads="1"/>
          </p:cNvSpPr>
          <p:nvPr/>
        </p:nvSpPr>
        <p:spPr bwMode="auto">
          <a:xfrm>
            <a:off x="9934872" y="5109592"/>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 name="Oval 26"/>
          <p:cNvSpPr>
            <a:spLocks noChangeArrowheads="1"/>
          </p:cNvSpPr>
          <p:nvPr/>
        </p:nvSpPr>
        <p:spPr bwMode="auto">
          <a:xfrm>
            <a:off x="11306472" y="5109592"/>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1" name="Oval 27"/>
          <p:cNvSpPr>
            <a:spLocks noChangeArrowheads="1"/>
          </p:cNvSpPr>
          <p:nvPr/>
        </p:nvSpPr>
        <p:spPr bwMode="auto">
          <a:xfrm>
            <a:off x="11763672" y="5109592"/>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 name="Oval 30"/>
          <p:cNvSpPr>
            <a:spLocks noChangeArrowheads="1"/>
          </p:cNvSpPr>
          <p:nvPr/>
        </p:nvSpPr>
        <p:spPr bwMode="auto">
          <a:xfrm>
            <a:off x="9706272" y="4499992"/>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3" name="Oval 31"/>
          <p:cNvSpPr>
            <a:spLocks noChangeArrowheads="1"/>
          </p:cNvSpPr>
          <p:nvPr/>
        </p:nvSpPr>
        <p:spPr bwMode="auto">
          <a:xfrm>
            <a:off x="10696872" y="4499992"/>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4" name="Oval 32"/>
          <p:cNvSpPr>
            <a:spLocks noChangeArrowheads="1"/>
          </p:cNvSpPr>
          <p:nvPr/>
        </p:nvSpPr>
        <p:spPr bwMode="auto">
          <a:xfrm>
            <a:off x="11535072" y="4499992"/>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5" name="Oval 37"/>
          <p:cNvSpPr>
            <a:spLocks noChangeArrowheads="1"/>
          </p:cNvSpPr>
          <p:nvPr/>
        </p:nvSpPr>
        <p:spPr bwMode="auto">
          <a:xfrm>
            <a:off x="9325272" y="3890392"/>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6" name="Oval 38"/>
          <p:cNvSpPr>
            <a:spLocks noChangeArrowheads="1"/>
          </p:cNvSpPr>
          <p:nvPr/>
        </p:nvSpPr>
        <p:spPr bwMode="auto">
          <a:xfrm>
            <a:off x="11154072" y="3890392"/>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7" name="Oval 41"/>
          <p:cNvSpPr>
            <a:spLocks noChangeArrowheads="1"/>
          </p:cNvSpPr>
          <p:nvPr/>
        </p:nvSpPr>
        <p:spPr bwMode="auto">
          <a:xfrm>
            <a:off x="10239672" y="3356992"/>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8" name="Line 43"/>
          <p:cNvSpPr>
            <a:spLocks noChangeShapeType="1"/>
          </p:cNvSpPr>
          <p:nvPr/>
        </p:nvSpPr>
        <p:spPr bwMode="auto">
          <a:xfrm>
            <a:off x="9706272" y="5414392"/>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44"/>
          <p:cNvSpPr>
            <a:spLocks noChangeShapeType="1"/>
          </p:cNvSpPr>
          <p:nvPr/>
        </p:nvSpPr>
        <p:spPr bwMode="auto">
          <a:xfrm flipH="1">
            <a:off x="9401472" y="5338192"/>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Oval 45"/>
          <p:cNvSpPr>
            <a:spLocks noChangeArrowheads="1"/>
          </p:cNvSpPr>
          <p:nvPr/>
        </p:nvSpPr>
        <p:spPr bwMode="auto">
          <a:xfrm>
            <a:off x="9249072" y="5719192"/>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 name="Oval 46"/>
          <p:cNvSpPr>
            <a:spLocks noChangeArrowheads="1"/>
          </p:cNvSpPr>
          <p:nvPr/>
        </p:nvSpPr>
        <p:spPr bwMode="auto">
          <a:xfrm>
            <a:off x="9706272" y="5719192"/>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2" name="Oval 47"/>
          <p:cNvSpPr>
            <a:spLocks noChangeArrowheads="1"/>
          </p:cNvSpPr>
          <p:nvPr/>
        </p:nvSpPr>
        <p:spPr bwMode="auto">
          <a:xfrm>
            <a:off x="9477672" y="5109592"/>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Tree>
  </p:cSld>
  <p:clrMapOvr>
    <a:masterClrMapping/>
  </p:clrMapOvr>
  <p:transition spd="slow"/>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60" name="Rectangle 8"/>
          <p:cNvSpPr>
            <a:spLocks noGrp="1" noChangeArrowheads="1"/>
          </p:cNvSpPr>
          <p:nvPr>
            <p:ph idx="1"/>
          </p:nvPr>
        </p:nvSpPr>
        <p:spPr>
          <a:xfrm>
            <a:off x="1415480" y="944339"/>
            <a:ext cx="9563148" cy="4860925"/>
          </a:xfrm>
        </p:spPr>
        <p:txBody>
          <a:bodyPr/>
          <a:lstStyle/>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若一棵扩充二叉树有 </a:t>
            </a:r>
            <a:r>
              <a:rPr lang="en-US" altLang="zh-CN" sz="3000" b="1" i="1" dirty="0">
                <a:latin typeface="Times New Roman" panose="02020603050405020304" pitchFamily="18" charset="0"/>
                <a:ea typeface="仿宋_GB2312" pitchFamily="49" charset="-122"/>
              </a:rPr>
              <a:t>n </a:t>
            </a:r>
            <a:r>
              <a:rPr lang="zh-CN" altLang="en-US" sz="3000" b="1" dirty="0">
                <a:latin typeface="Times New Roman" panose="02020603050405020304" pitchFamily="18" charset="0"/>
                <a:ea typeface="仿宋_GB2312" pitchFamily="49" charset="-122"/>
              </a:rPr>
              <a:t>个外结点，第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个外结点的权值为</a:t>
            </a:r>
            <a:r>
              <a:rPr lang="en-US" altLang="zh-CN" sz="3000" b="1" i="1" dirty="0" err="1">
                <a:solidFill>
                  <a:schemeClr val="tx2"/>
                </a:solidFill>
                <a:latin typeface="Times New Roman" panose="02020603050405020304" pitchFamily="18" charset="0"/>
                <a:ea typeface="仿宋_GB2312" pitchFamily="49" charset="-122"/>
              </a:rPr>
              <a:t>w</a:t>
            </a:r>
            <a:r>
              <a:rPr lang="en-US" altLang="zh-CN" sz="3000" b="1" i="1" baseline="-25000" dirty="0" err="1">
                <a:solidFill>
                  <a:schemeClr val="tx2"/>
                </a:solidFill>
                <a:latin typeface="Times New Roman" panose="02020603050405020304" pitchFamily="18" charset="0"/>
                <a:ea typeface="仿宋_GB2312" pitchFamily="49" charset="-122"/>
              </a:rPr>
              <a:t>i</a:t>
            </a:r>
            <a:r>
              <a:rPr lang="zh-CN" altLang="en-US" sz="3000" b="1" dirty="0">
                <a:latin typeface="Times New Roman" panose="02020603050405020304" pitchFamily="18" charset="0"/>
                <a:ea typeface="仿宋_GB2312" pitchFamily="49" charset="-122"/>
              </a:rPr>
              <a:t>，它到根的路径长度为</a:t>
            </a:r>
            <a:r>
              <a:rPr lang="en-US" altLang="zh-CN" sz="3000" b="1" i="1" dirty="0">
                <a:solidFill>
                  <a:schemeClr val="tx2"/>
                </a:solidFill>
                <a:latin typeface="Times New Roman" panose="02020603050405020304" pitchFamily="18" charset="0"/>
                <a:ea typeface="仿宋_GB2312" pitchFamily="49" charset="-122"/>
              </a:rPr>
              <a:t>l</a:t>
            </a:r>
            <a:r>
              <a:rPr lang="en-US" altLang="zh-CN" sz="3000" b="1" i="1" baseline="-25000" dirty="0">
                <a:solidFill>
                  <a:schemeClr val="tx2"/>
                </a:solidFill>
                <a:latin typeface="Times New Roman" panose="02020603050405020304" pitchFamily="18" charset="0"/>
                <a:ea typeface="仿宋_GB2312" pitchFamily="49" charset="-122"/>
              </a:rPr>
              <a:t>i</a:t>
            </a:r>
            <a:r>
              <a:rPr lang="zh-CN" altLang="en-US" sz="3000" b="1" dirty="0">
                <a:latin typeface="Times New Roman" panose="02020603050405020304" pitchFamily="18" charset="0"/>
                <a:ea typeface="仿宋_GB2312" pitchFamily="49" charset="-122"/>
              </a:rPr>
              <a:t>，则该外结点到根的带权路径长度为</a:t>
            </a:r>
            <a:r>
              <a:rPr lang="en-US" altLang="zh-CN" sz="3000" b="1" i="1" dirty="0" err="1">
                <a:solidFill>
                  <a:schemeClr val="tx2"/>
                </a:solidFill>
                <a:latin typeface="Times New Roman" panose="02020603050405020304" pitchFamily="18" charset="0"/>
                <a:ea typeface="仿宋_GB2312" pitchFamily="49" charset="-122"/>
              </a:rPr>
              <a:t>w</a:t>
            </a:r>
            <a:r>
              <a:rPr lang="en-US" altLang="zh-CN" sz="3000" b="1" i="1" baseline="-25000" dirty="0" err="1">
                <a:solidFill>
                  <a:schemeClr val="tx2"/>
                </a:solidFill>
                <a:latin typeface="Times New Roman" panose="02020603050405020304" pitchFamily="18" charset="0"/>
                <a:ea typeface="仿宋_GB2312" pitchFamily="49" charset="-122"/>
              </a:rPr>
              <a:t>i</a:t>
            </a:r>
            <a:r>
              <a:rPr lang="en-US" altLang="zh-CN" sz="3000" b="1" dirty="0">
                <a:solidFill>
                  <a:schemeClr val="tx2"/>
                </a:solidFill>
                <a:latin typeface="Times New Roman" panose="02020603050405020304" pitchFamily="18" charset="0"/>
                <a:ea typeface="仿宋_GB2312" pitchFamily="49" charset="-122"/>
              </a:rPr>
              <a:t>*</a:t>
            </a:r>
            <a:r>
              <a:rPr lang="en-US" altLang="zh-CN" sz="3000" b="1" i="1" dirty="0">
                <a:solidFill>
                  <a:schemeClr val="tx2"/>
                </a:solidFill>
                <a:latin typeface="Times New Roman" panose="02020603050405020304" pitchFamily="18" charset="0"/>
                <a:ea typeface="仿宋_GB2312" pitchFamily="49" charset="-122"/>
              </a:rPr>
              <a:t>l</a:t>
            </a:r>
            <a:r>
              <a:rPr lang="en-US" altLang="zh-CN" sz="3000" b="1" i="1" baseline="-25000" dirty="0">
                <a:solidFill>
                  <a:schemeClr val="tx2"/>
                </a:solidFill>
                <a:latin typeface="Times New Roman" panose="02020603050405020304" pitchFamily="18" charset="0"/>
                <a:ea typeface="仿宋_GB2312" pitchFamily="49" charset="-122"/>
              </a:rPr>
              <a:t>i</a:t>
            </a:r>
            <a:r>
              <a:rPr lang="zh-CN" altLang="en-US" sz="3000" b="1" dirty="0">
                <a:latin typeface="Times New Roman" panose="02020603050405020304" pitchFamily="18" charset="0"/>
                <a:ea typeface="仿宋_GB2312" pitchFamily="49" charset="-122"/>
              </a:rPr>
              <a:t>。</a:t>
            </a:r>
          </a:p>
          <a:p>
            <a:pPr>
              <a:lnSpc>
                <a:spcPct val="105000"/>
              </a:lnSpc>
              <a:spcBef>
                <a:spcPct val="15000"/>
              </a:spcBef>
              <a:buClr>
                <a:srgbClr val="800080"/>
              </a:buClr>
              <a:buSzPct val="50000"/>
              <a:defRPr/>
            </a:pPr>
            <a:r>
              <a:rPr lang="zh-CN" altLang="en-GB" sz="3000" b="1" dirty="0">
                <a:solidFill>
                  <a:srgbClr val="000099"/>
                </a:solidFill>
                <a:ea typeface="仿宋_GB2312" pitchFamily="49" charset="-122"/>
              </a:rPr>
              <a:t>扩充二叉树的带权路径长度定义为树的</a:t>
            </a:r>
            <a:r>
              <a:rPr lang="zh-CN" altLang="en-GB" sz="3000" b="1" dirty="0">
                <a:solidFill>
                  <a:srgbClr val="FF0000"/>
                </a:solidFill>
                <a:ea typeface="仿宋_GB2312" pitchFamily="49" charset="-122"/>
              </a:rPr>
              <a:t>各外结点</a:t>
            </a:r>
            <a:r>
              <a:rPr lang="zh-CN" altLang="en-GB" sz="3000" b="1" dirty="0">
                <a:solidFill>
                  <a:srgbClr val="000099"/>
                </a:solidFill>
                <a:ea typeface="仿宋_GB2312" pitchFamily="49" charset="-122"/>
              </a:rPr>
              <a:t>到根的带权路径长度之和。</a:t>
            </a:r>
          </a:p>
          <a:p>
            <a:pPr>
              <a:lnSpc>
                <a:spcPct val="105000"/>
              </a:lnSpc>
              <a:spcBef>
                <a:spcPct val="15000"/>
              </a:spcBef>
              <a:buClr>
                <a:srgbClr val="800080"/>
              </a:buClr>
              <a:buSzPct val="50000"/>
              <a:defRPr/>
            </a:pPr>
            <a:endParaRPr lang="zh-CN" altLang="en-GB" sz="2800" b="1" dirty="0">
              <a:solidFill>
                <a:srgbClr val="000099"/>
              </a:solidFill>
              <a:ea typeface="仿宋_GB2312" pitchFamily="49" charset="-122"/>
            </a:endParaRPr>
          </a:p>
          <a:p>
            <a:pPr>
              <a:lnSpc>
                <a:spcPct val="105000"/>
              </a:lnSpc>
              <a:spcBef>
                <a:spcPct val="15000"/>
              </a:spcBef>
              <a:buClr>
                <a:srgbClr val="800080"/>
              </a:buClr>
              <a:buSzPct val="50000"/>
              <a:defRPr/>
            </a:pPr>
            <a:endParaRPr lang="zh-CN" altLang="en-GB" sz="2800" b="1" dirty="0">
              <a:solidFill>
                <a:srgbClr val="000099"/>
              </a:solidFill>
              <a:ea typeface="仿宋_GB2312" pitchFamily="49" charset="-122"/>
            </a:endParaRPr>
          </a:p>
          <a:p>
            <a:pPr>
              <a:lnSpc>
                <a:spcPct val="105000"/>
              </a:lnSpc>
              <a:spcBef>
                <a:spcPct val="15000"/>
              </a:spcBef>
              <a:buClr>
                <a:srgbClr val="800080"/>
              </a:buClr>
              <a:buSzPct val="50000"/>
              <a:defRPr/>
            </a:pPr>
            <a:r>
              <a:rPr lang="zh-CN" altLang="en-GB" sz="3000" b="1" dirty="0">
                <a:solidFill>
                  <a:srgbClr val="000099"/>
                </a:solidFill>
                <a:ea typeface="仿宋_GB2312" pitchFamily="49" charset="-122"/>
              </a:rPr>
              <a:t>对于同样一组权值，如果放在外结点上，组织方式不同，带权路径长度也不同。</a:t>
            </a:r>
            <a:endParaRPr lang="zh-CN" altLang="en-US" sz="3000" b="1" dirty="0">
              <a:latin typeface="Times New Roman" panose="02020603050405020304" pitchFamily="18" charset="0"/>
              <a:ea typeface="仿宋_GB2312" pitchFamily="49" charset="-122"/>
            </a:endParaRPr>
          </a:p>
        </p:txBody>
      </p:sp>
      <p:graphicFrame>
        <p:nvGraphicFramePr>
          <p:cNvPr id="189443" name="Object 2"/>
          <p:cNvGraphicFramePr>
            <a:graphicFrameLocks noChangeAspect="1"/>
          </p:cNvGraphicFramePr>
          <p:nvPr/>
        </p:nvGraphicFramePr>
        <p:xfrm>
          <a:off x="6051550" y="1439864"/>
          <a:ext cx="287338" cy="511175"/>
        </p:xfrm>
        <a:graphic>
          <a:graphicData uri="http://schemas.openxmlformats.org/presentationml/2006/ole">
            <mc:AlternateContent xmlns:mc="http://schemas.openxmlformats.org/markup-compatibility/2006">
              <mc:Choice xmlns:v="urn:schemas-microsoft-com:vml" Requires="v">
                <p:oleObj spid="_x0000_s190007" name="公式" r:id="rId3" imgW="114151" imgH="215619" progId="Equation.3">
                  <p:embed/>
                </p:oleObj>
              </mc:Choice>
              <mc:Fallback>
                <p:oleObj name="公式" r:id="rId3" imgW="114151" imgH="215619"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1550" y="1439864"/>
                        <a:ext cx="287338"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9444" name="Object 4"/>
          <p:cNvGraphicFramePr>
            <a:graphicFrameLocks noChangeAspect="1"/>
          </p:cNvGraphicFramePr>
          <p:nvPr/>
        </p:nvGraphicFramePr>
        <p:xfrm>
          <a:off x="3863975" y="3321051"/>
          <a:ext cx="2736850" cy="1116013"/>
        </p:xfrm>
        <a:graphic>
          <a:graphicData uri="http://schemas.openxmlformats.org/presentationml/2006/ole">
            <mc:AlternateContent xmlns:mc="http://schemas.openxmlformats.org/markup-compatibility/2006">
              <mc:Choice xmlns:v="urn:schemas-microsoft-com:vml" Requires="v">
                <p:oleObj spid="_x0000_s190008" name="公式" r:id="rId5" imgW="1054100" imgH="431800" progId="Equation.3">
                  <p:embed/>
                </p:oleObj>
              </mc:Choice>
              <mc:Fallback>
                <p:oleObj name="公式" r:id="rId5" imgW="1054100" imgH="4318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3975" y="3321051"/>
                        <a:ext cx="2736850" cy="1116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9445" name="Object 5"/>
          <p:cNvGraphicFramePr>
            <a:graphicFrameLocks noChangeAspect="1"/>
          </p:cNvGraphicFramePr>
          <p:nvPr/>
        </p:nvGraphicFramePr>
        <p:xfrm>
          <a:off x="4210050" y="1487489"/>
          <a:ext cx="319088" cy="530225"/>
        </p:xfrm>
        <a:graphic>
          <a:graphicData uri="http://schemas.openxmlformats.org/presentationml/2006/ole">
            <mc:AlternateContent xmlns:mc="http://schemas.openxmlformats.org/markup-compatibility/2006">
              <mc:Choice xmlns:v="urn:schemas-microsoft-com:vml" Requires="v">
                <p:oleObj spid="_x0000_s190009" name="公式" r:id="rId7" imgW="114151" imgH="215619" progId="Equation.3">
                  <p:embed/>
                </p:oleObj>
              </mc:Choice>
              <mc:Fallback>
                <p:oleObj name="公式" r:id="rId7" imgW="114151" imgH="215619"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0050" y="1487489"/>
                        <a:ext cx="31908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9446" name="Object 6"/>
          <p:cNvGraphicFramePr>
            <a:graphicFrameLocks noChangeAspect="1"/>
          </p:cNvGraphicFramePr>
          <p:nvPr/>
        </p:nvGraphicFramePr>
        <p:xfrm>
          <a:off x="4286250" y="1411289"/>
          <a:ext cx="319088" cy="530225"/>
        </p:xfrm>
        <a:graphic>
          <a:graphicData uri="http://schemas.openxmlformats.org/presentationml/2006/ole">
            <mc:AlternateContent xmlns:mc="http://schemas.openxmlformats.org/markup-compatibility/2006">
              <mc:Choice xmlns:v="urn:schemas-microsoft-com:vml" Requires="v">
                <p:oleObj spid="_x0000_s190010" name="公式" r:id="rId8" imgW="114151" imgH="215619" progId="Equation.3">
                  <p:embed/>
                </p:oleObj>
              </mc:Choice>
              <mc:Fallback>
                <p:oleObj name="公式" r:id="rId8" imgW="114151" imgH="215619"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0" y="1411289"/>
                        <a:ext cx="31908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Line 2"/>
          <p:cNvSpPr>
            <a:spLocks noChangeShapeType="1"/>
          </p:cNvSpPr>
          <p:nvPr/>
        </p:nvSpPr>
        <p:spPr bwMode="auto">
          <a:xfrm flipH="1">
            <a:off x="7704584" y="1733550"/>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67" name="Line 3"/>
          <p:cNvSpPr>
            <a:spLocks noChangeShapeType="1"/>
          </p:cNvSpPr>
          <p:nvPr/>
        </p:nvSpPr>
        <p:spPr bwMode="auto">
          <a:xfrm flipH="1">
            <a:off x="8237984" y="2343150"/>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68" name="Line 4"/>
          <p:cNvSpPr>
            <a:spLocks noChangeShapeType="1"/>
          </p:cNvSpPr>
          <p:nvPr/>
        </p:nvSpPr>
        <p:spPr bwMode="auto">
          <a:xfrm flipH="1">
            <a:off x="8695184" y="2952750"/>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69" name="Line 5"/>
          <p:cNvSpPr>
            <a:spLocks noChangeShapeType="1"/>
          </p:cNvSpPr>
          <p:nvPr/>
        </p:nvSpPr>
        <p:spPr bwMode="auto">
          <a:xfrm>
            <a:off x="3361184" y="1885950"/>
            <a:ext cx="914400" cy="1219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70" name="Line 6"/>
          <p:cNvSpPr>
            <a:spLocks noChangeShapeType="1"/>
          </p:cNvSpPr>
          <p:nvPr/>
        </p:nvSpPr>
        <p:spPr bwMode="auto">
          <a:xfrm flipH="1">
            <a:off x="3665984" y="2647950"/>
            <a:ext cx="152400" cy="3810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71" name="Line 7"/>
          <p:cNvSpPr>
            <a:spLocks noChangeShapeType="1"/>
          </p:cNvSpPr>
          <p:nvPr/>
        </p:nvSpPr>
        <p:spPr bwMode="auto">
          <a:xfrm>
            <a:off x="2903984" y="2571750"/>
            <a:ext cx="152400" cy="5334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72" name="Line 8"/>
          <p:cNvSpPr>
            <a:spLocks noChangeShapeType="1"/>
          </p:cNvSpPr>
          <p:nvPr/>
        </p:nvSpPr>
        <p:spPr bwMode="auto">
          <a:xfrm flipH="1">
            <a:off x="2370584" y="2038350"/>
            <a:ext cx="838200" cy="11430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330" name="Text Box 9"/>
          <p:cNvSpPr txBox="1">
            <a:spLocks noChangeArrowheads="1"/>
          </p:cNvSpPr>
          <p:nvPr/>
        </p:nvSpPr>
        <p:spPr bwMode="auto">
          <a:xfrm>
            <a:off x="227409" y="12235"/>
            <a:ext cx="7546182" cy="646331"/>
          </a:xfrm>
          <a:prstGeom prst="rect">
            <a:avLst/>
          </a:prstGeom>
          <a:noFill/>
          <a:ln>
            <a:noFill/>
          </a:ln>
          <a:effec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r>
              <a:rPr lang="zh-CN" altLang="en-US" sz="3600" dirty="0">
                <a:solidFill>
                  <a:srgbClr val="0000CC"/>
                </a:solidFill>
                <a:latin typeface="Times New Roman" panose="02020603050405020304" pitchFamily="18" charset="0"/>
                <a:ea typeface="华文新魏" panose="02010800040101010101" pitchFamily="2" charset="-122"/>
              </a:rPr>
              <a:t>具有不同带权路径长度的扩充二叉树</a:t>
            </a:r>
            <a:endParaRPr lang="zh-CN" altLang="en-US" sz="2000" dirty="0">
              <a:solidFill>
                <a:srgbClr val="0000CC"/>
              </a:solidFill>
              <a:latin typeface="Times New Roman" panose="02020603050405020304" pitchFamily="18" charset="0"/>
              <a:ea typeface="华文新魏" panose="02010800040101010101" pitchFamily="2" charset="-122"/>
            </a:endParaRPr>
          </a:p>
        </p:txBody>
      </p:sp>
      <p:sp>
        <p:nvSpPr>
          <p:cNvPr id="190474" name="Rectangle 10"/>
          <p:cNvSpPr>
            <a:spLocks noChangeArrowheads="1"/>
          </p:cNvSpPr>
          <p:nvPr/>
        </p:nvSpPr>
        <p:spPr bwMode="auto">
          <a:xfrm>
            <a:off x="2141984" y="3867151"/>
            <a:ext cx="7772400" cy="222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000" dirty="0">
                <a:solidFill>
                  <a:schemeClr val="tx2"/>
                </a:solidFill>
                <a:latin typeface="Times New Roman" panose="02020603050405020304" pitchFamily="18" charset="0"/>
                <a:ea typeface="仿宋_GB2312" pitchFamily="49" charset="-122"/>
              </a:rPr>
              <a:t>WPL = 2*2+       WPL = 2*1+      WPL = 7*1+</a:t>
            </a:r>
          </a:p>
          <a:p>
            <a:r>
              <a:rPr lang="en-US" altLang="zh-CN" sz="3000" dirty="0">
                <a:solidFill>
                  <a:schemeClr val="tx2"/>
                </a:solidFill>
                <a:latin typeface="Times New Roman" panose="02020603050405020304" pitchFamily="18" charset="0"/>
                <a:ea typeface="仿宋_GB2312" pitchFamily="49" charset="-122"/>
              </a:rPr>
              <a:t>     4*2+5*2+             4*2+5*3+           5*2+2*3+</a:t>
            </a:r>
          </a:p>
          <a:p>
            <a:r>
              <a:rPr lang="en-US" altLang="zh-CN" sz="3000" dirty="0">
                <a:solidFill>
                  <a:schemeClr val="tx2"/>
                </a:solidFill>
                <a:latin typeface="Times New Roman" panose="02020603050405020304" pitchFamily="18" charset="0"/>
                <a:ea typeface="仿宋_GB2312" pitchFamily="49" charset="-122"/>
              </a:rPr>
              <a:t>     7*2 = 36                7*3 = 46             4*3 = 35  </a:t>
            </a:r>
          </a:p>
          <a:p>
            <a:endParaRPr lang="en-US" altLang="zh-CN" sz="1800" dirty="0">
              <a:solidFill>
                <a:schemeClr val="tx2"/>
              </a:solidFill>
              <a:latin typeface="仿宋_GB2312" pitchFamily="49" charset="-122"/>
              <a:ea typeface="仿宋_GB2312" pitchFamily="49" charset="-122"/>
            </a:endParaRPr>
          </a:p>
          <a:p>
            <a:r>
              <a:rPr lang="en-US" altLang="zh-CN" sz="3200" dirty="0">
                <a:latin typeface="仿宋_GB2312" pitchFamily="49" charset="-122"/>
                <a:ea typeface="仿宋_GB2312" pitchFamily="49" charset="-122"/>
              </a:rPr>
              <a:t>      </a:t>
            </a:r>
            <a:r>
              <a:rPr lang="zh-CN" altLang="en-US" sz="3200" dirty="0">
                <a:latin typeface="仿宋_GB2312" pitchFamily="49" charset="-122"/>
                <a:ea typeface="仿宋_GB2312" pitchFamily="49" charset="-122"/>
              </a:rPr>
              <a:t>带权路径长度达到最小</a:t>
            </a:r>
            <a:endParaRPr lang="zh-CN" altLang="en-US" sz="2400" dirty="0">
              <a:latin typeface="仿宋_GB2312" pitchFamily="49" charset="-122"/>
              <a:ea typeface="仿宋_GB2312" pitchFamily="49" charset="-122"/>
            </a:endParaRPr>
          </a:p>
        </p:txBody>
      </p:sp>
      <p:sp>
        <p:nvSpPr>
          <p:cNvPr id="190475" name="Oval 11"/>
          <p:cNvSpPr>
            <a:spLocks noChangeArrowheads="1"/>
          </p:cNvSpPr>
          <p:nvPr/>
        </p:nvSpPr>
        <p:spPr bwMode="auto">
          <a:xfrm>
            <a:off x="3132584" y="17335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76" name="Oval 12"/>
          <p:cNvSpPr>
            <a:spLocks noChangeArrowheads="1"/>
          </p:cNvSpPr>
          <p:nvPr/>
        </p:nvSpPr>
        <p:spPr bwMode="auto">
          <a:xfrm>
            <a:off x="2218184" y="29527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77" name="Oval 13"/>
          <p:cNvSpPr>
            <a:spLocks noChangeArrowheads="1"/>
          </p:cNvSpPr>
          <p:nvPr/>
        </p:nvSpPr>
        <p:spPr bwMode="auto">
          <a:xfrm>
            <a:off x="2827784" y="29527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78" name="Oval 14"/>
          <p:cNvSpPr>
            <a:spLocks noChangeArrowheads="1"/>
          </p:cNvSpPr>
          <p:nvPr/>
        </p:nvSpPr>
        <p:spPr bwMode="auto">
          <a:xfrm>
            <a:off x="3437384" y="29527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79" name="Oval 15"/>
          <p:cNvSpPr>
            <a:spLocks noChangeArrowheads="1"/>
          </p:cNvSpPr>
          <p:nvPr/>
        </p:nvSpPr>
        <p:spPr bwMode="auto">
          <a:xfrm>
            <a:off x="4046984" y="29527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0" name="Oval 16"/>
          <p:cNvSpPr>
            <a:spLocks noChangeArrowheads="1"/>
          </p:cNvSpPr>
          <p:nvPr/>
        </p:nvSpPr>
        <p:spPr bwMode="auto">
          <a:xfrm>
            <a:off x="2675384" y="23431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1" name="Oval 17"/>
          <p:cNvSpPr>
            <a:spLocks noChangeArrowheads="1"/>
          </p:cNvSpPr>
          <p:nvPr/>
        </p:nvSpPr>
        <p:spPr bwMode="auto">
          <a:xfrm>
            <a:off x="3665984" y="23431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2" name="Line 18"/>
          <p:cNvSpPr>
            <a:spLocks noChangeShapeType="1"/>
          </p:cNvSpPr>
          <p:nvPr/>
        </p:nvSpPr>
        <p:spPr bwMode="auto">
          <a:xfrm>
            <a:off x="8237984" y="1581150"/>
            <a:ext cx="1295400" cy="18288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83" name="Oval 19"/>
          <p:cNvSpPr>
            <a:spLocks noChangeArrowheads="1"/>
          </p:cNvSpPr>
          <p:nvPr/>
        </p:nvSpPr>
        <p:spPr bwMode="auto">
          <a:xfrm>
            <a:off x="8009384" y="14287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4" name="Oval 20"/>
          <p:cNvSpPr>
            <a:spLocks noChangeArrowheads="1"/>
          </p:cNvSpPr>
          <p:nvPr/>
        </p:nvSpPr>
        <p:spPr bwMode="auto">
          <a:xfrm>
            <a:off x="8923784" y="26479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5" name="Oval 21"/>
          <p:cNvSpPr>
            <a:spLocks noChangeArrowheads="1"/>
          </p:cNvSpPr>
          <p:nvPr/>
        </p:nvSpPr>
        <p:spPr bwMode="auto">
          <a:xfrm>
            <a:off x="8466584" y="20383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6" name="Oval 22"/>
          <p:cNvSpPr>
            <a:spLocks noChangeArrowheads="1"/>
          </p:cNvSpPr>
          <p:nvPr/>
        </p:nvSpPr>
        <p:spPr bwMode="auto">
          <a:xfrm>
            <a:off x="9304784" y="32575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7" name="Oval 23"/>
          <p:cNvSpPr>
            <a:spLocks noChangeArrowheads="1"/>
          </p:cNvSpPr>
          <p:nvPr/>
        </p:nvSpPr>
        <p:spPr bwMode="auto">
          <a:xfrm>
            <a:off x="7552184" y="20383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8" name="Oval 24"/>
          <p:cNvSpPr>
            <a:spLocks noChangeArrowheads="1"/>
          </p:cNvSpPr>
          <p:nvPr/>
        </p:nvSpPr>
        <p:spPr bwMode="auto">
          <a:xfrm>
            <a:off x="8466584" y="32575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89" name="Oval 25"/>
          <p:cNvSpPr>
            <a:spLocks noChangeArrowheads="1"/>
          </p:cNvSpPr>
          <p:nvPr/>
        </p:nvSpPr>
        <p:spPr bwMode="auto">
          <a:xfrm>
            <a:off x="8009384" y="26479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90" name="Line 26"/>
          <p:cNvSpPr>
            <a:spLocks noChangeShapeType="1"/>
          </p:cNvSpPr>
          <p:nvPr/>
        </p:nvSpPr>
        <p:spPr bwMode="auto">
          <a:xfrm flipH="1">
            <a:off x="5266184" y="1733550"/>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91" name="Line 27"/>
          <p:cNvSpPr>
            <a:spLocks noChangeShapeType="1"/>
          </p:cNvSpPr>
          <p:nvPr/>
        </p:nvSpPr>
        <p:spPr bwMode="auto">
          <a:xfrm flipH="1">
            <a:off x="5799584" y="2343150"/>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92" name="Line 28"/>
          <p:cNvSpPr>
            <a:spLocks noChangeShapeType="1"/>
          </p:cNvSpPr>
          <p:nvPr/>
        </p:nvSpPr>
        <p:spPr bwMode="auto">
          <a:xfrm flipH="1">
            <a:off x="6256784" y="2952750"/>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93" name="Line 29"/>
          <p:cNvSpPr>
            <a:spLocks noChangeShapeType="1"/>
          </p:cNvSpPr>
          <p:nvPr/>
        </p:nvSpPr>
        <p:spPr bwMode="auto">
          <a:xfrm>
            <a:off x="5799584" y="1581150"/>
            <a:ext cx="1295400" cy="18288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94" name="Oval 30"/>
          <p:cNvSpPr>
            <a:spLocks noChangeArrowheads="1"/>
          </p:cNvSpPr>
          <p:nvPr/>
        </p:nvSpPr>
        <p:spPr bwMode="auto">
          <a:xfrm>
            <a:off x="5570984" y="14287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95" name="Oval 31"/>
          <p:cNvSpPr>
            <a:spLocks noChangeArrowheads="1"/>
          </p:cNvSpPr>
          <p:nvPr/>
        </p:nvSpPr>
        <p:spPr bwMode="auto">
          <a:xfrm>
            <a:off x="6485384" y="26479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96" name="Oval 32"/>
          <p:cNvSpPr>
            <a:spLocks noChangeArrowheads="1"/>
          </p:cNvSpPr>
          <p:nvPr/>
        </p:nvSpPr>
        <p:spPr bwMode="auto">
          <a:xfrm>
            <a:off x="6028184" y="20383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97" name="Oval 33"/>
          <p:cNvSpPr>
            <a:spLocks noChangeArrowheads="1"/>
          </p:cNvSpPr>
          <p:nvPr/>
        </p:nvSpPr>
        <p:spPr bwMode="auto">
          <a:xfrm>
            <a:off x="6866384" y="32575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98" name="Oval 34"/>
          <p:cNvSpPr>
            <a:spLocks noChangeArrowheads="1"/>
          </p:cNvSpPr>
          <p:nvPr/>
        </p:nvSpPr>
        <p:spPr bwMode="auto">
          <a:xfrm>
            <a:off x="5113784" y="20383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499" name="Oval 35"/>
          <p:cNvSpPr>
            <a:spLocks noChangeArrowheads="1"/>
          </p:cNvSpPr>
          <p:nvPr/>
        </p:nvSpPr>
        <p:spPr bwMode="auto">
          <a:xfrm>
            <a:off x="6028184" y="32575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500" name="Oval 36"/>
          <p:cNvSpPr>
            <a:spLocks noChangeArrowheads="1"/>
          </p:cNvSpPr>
          <p:nvPr/>
        </p:nvSpPr>
        <p:spPr bwMode="auto">
          <a:xfrm>
            <a:off x="5570984" y="2647950"/>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0501" name="Text Box 37"/>
          <p:cNvSpPr txBox="1">
            <a:spLocks noChangeArrowheads="1"/>
          </p:cNvSpPr>
          <p:nvPr/>
        </p:nvSpPr>
        <p:spPr bwMode="auto">
          <a:xfrm>
            <a:off x="2218184" y="28765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90502" name="Text Box 38"/>
          <p:cNvSpPr txBox="1">
            <a:spLocks noChangeArrowheads="1"/>
          </p:cNvSpPr>
          <p:nvPr/>
        </p:nvSpPr>
        <p:spPr bwMode="auto">
          <a:xfrm>
            <a:off x="5132834" y="19621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90503" name="Text Box 39"/>
          <p:cNvSpPr txBox="1">
            <a:spLocks noChangeArrowheads="1"/>
          </p:cNvSpPr>
          <p:nvPr/>
        </p:nvSpPr>
        <p:spPr bwMode="auto">
          <a:xfrm>
            <a:off x="8485634" y="31813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chemeClr val="tx2"/>
                </a:solidFill>
                <a:latin typeface="Times New Roman" panose="02020603050405020304" pitchFamily="18" charset="0"/>
              </a:rPr>
              <a:t>2</a:t>
            </a:r>
            <a:endParaRPr lang="en-US" altLang="zh-CN" sz="2400" dirty="0">
              <a:latin typeface="Times New Roman" panose="02020603050405020304" pitchFamily="18" charset="0"/>
            </a:endParaRPr>
          </a:p>
        </p:txBody>
      </p:sp>
      <p:sp>
        <p:nvSpPr>
          <p:cNvPr id="190504" name="Text Box 40"/>
          <p:cNvSpPr txBox="1">
            <a:spLocks noChangeArrowheads="1"/>
          </p:cNvSpPr>
          <p:nvPr/>
        </p:nvSpPr>
        <p:spPr bwMode="auto">
          <a:xfrm>
            <a:off x="2846834" y="28765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90505" name="Text Box 41"/>
          <p:cNvSpPr txBox="1">
            <a:spLocks noChangeArrowheads="1"/>
          </p:cNvSpPr>
          <p:nvPr/>
        </p:nvSpPr>
        <p:spPr bwMode="auto">
          <a:xfrm>
            <a:off x="5590034" y="25717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90506" name="Text Box 42"/>
          <p:cNvSpPr txBox="1">
            <a:spLocks noChangeArrowheads="1"/>
          </p:cNvSpPr>
          <p:nvPr/>
        </p:nvSpPr>
        <p:spPr bwMode="auto">
          <a:xfrm>
            <a:off x="9304784" y="31813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90507" name="Text Box 43"/>
          <p:cNvSpPr txBox="1">
            <a:spLocks noChangeArrowheads="1"/>
          </p:cNvSpPr>
          <p:nvPr/>
        </p:nvSpPr>
        <p:spPr bwMode="auto">
          <a:xfrm>
            <a:off x="3456434" y="28765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190508" name="Text Box 44"/>
          <p:cNvSpPr txBox="1">
            <a:spLocks noChangeArrowheads="1"/>
          </p:cNvSpPr>
          <p:nvPr/>
        </p:nvSpPr>
        <p:spPr bwMode="auto">
          <a:xfrm>
            <a:off x="6047234" y="31813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190509" name="Text Box 45"/>
          <p:cNvSpPr txBox="1">
            <a:spLocks noChangeArrowheads="1"/>
          </p:cNvSpPr>
          <p:nvPr/>
        </p:nvSpPr>
        <p:spPr bwMode="auto">
          <a:xfrm>
            <a:off x="8028434" y="25717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chemeClr val="tx2"/>
                </a:solidFill>
                <a:latin typeface="Times New Roman" panose="02020603050405020304" pitchFamily="18" charset="0"/>
              </a:rPr>
              <a:t>5</a:t>
            </a:r>
            <a:endParaRPr lang="en-US" altLang="zh-CN" sz="2400" dirty="0">
              <a:latin typeface="Times New Roman" panose="02020603050405020304" pitchFamily="18" charset="0"/>
            </a:endParaRPr>
          </a:p>
        </p:txBody>
      </p:sp>
      <p:sp>
        <p:nvSpPr>
          <p:cNvPr id="190510" name="Text Box 46"/>
          <p:cNvSpPr txBox="1">
            <a:spLocks noChangeArrowheads="1"/>
          </p:cNvSpPr>
          <p:nvPr/>
        </p:nvSpPr>
        <p:spPr bwMode="auto">
          <a:xfrm>
            <a:off x="6885434" y="31813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90511" name="Text Box 47"/>
          <p:cNvSpPr txBox="1">
            <a:spLocks noChangeArrowheads="1"/>
          </p:cNvSpPr>
          <p:nvPr/>
        </p:nvSpPr>
        <p:spPr bwMode="auto">
          <a:xfrm>
            <a:off x="7571234" y="1976438"/>
            <a:ext cx="36195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90512" name="Text Box 48"/>
          <p:cNvSpPr txBox="1">
            <a:spLocks noChangeArrowheads="1"/>
          </p:cNvSpPr>
          <p:nvPr/>
        </p:nvSpPr>
        <p:spPr bwMode="auto">
          <a:xfrm>
            <a:off x="4066034" y="2876551"/>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90513" name="Line 49"/>
          <p:cNvSpPr>
            <a:spLocks noChangeShapeType="1"/>
          </p:cNvSpPr>
          <p:nvPr/>
        </p:nvSpPr>
        <p:spPr bwMode="auto">
          <a:xfrm flipV="1">
            <a:off x="7320409" y="5141914"/>
            <a:ext cx="757238" cy="396875"/>
          </a:xfrm>
          <a:prstGeom prst="line">
            <a:avLst/>
          </a:prstGeom>
          <a:noFill/>
          <a:ln w="381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Rectangle 10"/>
          <p:cNvSpPr>
            <a:spLocks noChangeArrowheads="1"/>
          </p:cNvSpPr>
          <p:nvPr/>
        </p:nvSpPr>
        <p:spPr bwMode="auto">
          <a:xfrm>
            <a:off x="2135560" y="3861048"/>
            <a:ext cx="777240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000" dirty="0">
                <a:solidFill>
                  <a:schemeClr val="tx2"/>
                </a:solidFill>
                <a:latin typeface="Times New Roman" panose="02020603050405020304" pitchFamily="18" charset="0"/>
                <a:ea typeface="仿宋_GB2312" pitchFamily="49" charset="-122"/>
              </a:rPr>
              <a:t>WPL = 2*2+       </a:t>
            </a:r>
          </a:p>
          <a:p>
            <a:r>
              <a:rPr lang="en-US" altLang="zh-CN" sz="3000" dirty="0">
                <a:solidFill>
                  <a:schemeClr val="tx2"/>
                </a:solidFill>
                <a:latin typeface="Times New Roman" panose="02020603050405020304" pitchFamily="18" charset="0"/>
                <a:ea typeface="仿宋_GB2312" pitchFamily="49" charset="-122"/>
              </a:rPr>
              <a:t>     4*2+5*2+             </a:t>
            </a:r>
          </a:p>
          <a:p>
            <a:r>
              <a:rPr lang="en-US" altLang="zh-CN" sz="3000" dirty="0">
                <a:solidFill>
                  <a:schemeClr val="tx2"/>
                </a:solidFill>
                <a:latin typeface="Times New Roman" panose="02020603050405020304" pitchFamily="18" charset="0"/>
                <a:ea typeface="仿宋_GB2312" pitchFamily="49" charset="-122"/>
              </a:rPr>
              <a:t>     7*2 = 36</a:t>
            </a:r>
            <a:endParaRPr lang="zh-CN" altLang="en-US" sz="2400" dirty="0">
              <a:latin typeface="仿宋_GB2312" pitchFamily="49" charset="-122"/>
              <a:ea typeface="仿宋_GB2312" pitchFamily="49" charset="-122"/>
            </a:endParaRPr>
          </a:p>
        </p:txBody>
      </p:sp>
      <p:sp>
        <p:nvSpPr>
          <p:cNvPr id="51" name="Oval 64"/>
          <p:cNvSpPr>
            <a:spLocks noChangeArrowheads="1"/>
          </p:cNvSpPr>
          <p:nvPr/>
        </p:nvSpPr>
        <p:spPr bwMode="auto">
          <a:xfrm>
            <a:off x="9696400" y="776952"/>
            <a:ext cx="2444147" cy="2190084"/>
          </a:xfrm>
          <a:prstGeom prst="ellipse">
            <a:avLst/>
          </a:prstGeom>
          <a:solidFill>
            <a:srgbClr val="FFFF00"/>
          </a:solidFill>
          <a:ln>
            <a:noFill/>
          </a:ln>
          <a:effectLst/>
          <a:extLst/>
        </p:spPr>
        <p:txBody>
          <a:bodyPr wrap="none" anchor="ctr"/>
          <a:lstStyle/>
          <a:p>
            <a:pPr algn="ctr">
              <a:lnSpc>
                <a:spcPct val="110000"/>
              </a:lnSpc>
              <a:spcBef>
                <a:spcPct val="10000"/>
              </a:spcBef>
            </a:pPr>
            <a:r>
              <a:rPr lang="zh-CN" altLang="en-US" sz="2400" dirty="0">
                <a:solidFill>
                  <a:srgbClr val="323244"/>
                </a:solidFill>
                <a:latin typeface="Times New Roman" panose="02020603050405020304" pitchFamily="18" charset="0"/>
              </a:rPr>
              <a:t>要使</a:t>
            </a:r>
            <a:r>
              <a:rPr lang="en-US" altLang="zh-CN" sz="2400" dirty="0">
                <a:solidFill>
                  <a:srgbClr val="323244"/>
                </a:solidFill>
                <a:latin typeface="Times New Roman" panose="02020603050405020304" pitchFamily="18" charset="0"/>
              </a:rPr>
              <a:t>WPL</a:t>
            </a:r>
            <a:r>
              <a:rPr lang="zh-CN" altLang="en-US" sz="2400" dirty="0">
                <a:solidFill>
                  <a:srgbClr val="323244"/>
                </a:solidFill>
                <a:latin typeface="Times New Roman" panose="02020603050405020304" pitchFamily="18" charset="0"/>
              </a:rPr>
              <a:t>小</a:t>
            </a:r>
            <a:r>
              <a:rPr lang="en-US" altLang="zh-CN" sz="2400" dirty="0">
                <a:solidFill>
                  <a:srgbClr val="323244"/>
                </a:solidFill>
                <a:latin typeface="Times New Roman" panose="02020603050405020304" pitchFamily="18" charset="0"/>
              </a:rPr>
              <a:t>,</a:t>
            </a:r>
          </a:p>
          <a:p>
            <a:pPr algn="ctr">
              <a:lnSpc>
                <a:spcPct val="110000"/>
              </a:lnSpc>
              <a:spcBef>
                <a:spcPct val="10000"/>
              </a:spcBef>
            </a:pPr>
            <a:r>
              <a:rPr lang="zh-CN" altLang="en-US" sz="2400" dirty="0">
                <a:solidFill>
                  <a:srgbClr val="323244"/>
                </a:solidFill>
                <a:latin typeface="Times New Roman" panose="02020603050405020304" pitchFamily="18" charset="0"/>
              </a:rPr>
              <a:t>就须在构造</a:t>
            </a:r>
          </a:p>
          <a:p>
            <a:pPr algn="ctr">
              <a:lnSpc>
                <a:spcPct val="110000"/>
              </a:lnSpc>
              <a:spcBef>
                <a:spcPct val="10000"/>
              </a:spcBef>
            </a:pPr>
            <a:r>
              <a:rPr lang="zh-CN" altLang="en-US" sz="2400" dirty="0">
                <a:solidFill>
                  <a:srgbClr val="323244"/>
                </a:solidFill>
                <a:latin typeface="Times New Roman" panose="02020603050405020304" pitchFamily="18" charset="0"/>
              </a:rPr>
              <a:t>树时</a:t>
            </a:r>
            <a:r>
              <a:rPr lang="en-US" altLang="zh-CN" sz="2400" dirty="0">
                <a:solidFill>
                  <a:srgbClr val="323244"/>
                </a:solidFill>
                <a:latin typeface="Times New Roman" panose="02020603050405020304" pitchFamily="18" charset="0"/>
              </a:rPr>
              <a:t>, </a:t>
            </a:r>
            <a:r>
              <a:rPr lang="zh-CN" altLang="en-US" sz="2400" dirty="0">
                <a:solidFill>
                  <a:srgbClr val="323244"/>
                </a:solidFill>
                <a:latin typeface="Times New Roman" panose="02020603050405020304" pitchFamily="18" charset="0"/>
              </a:rPr>
              <a:t>将</a:t>
            </a:r>
            <a:r>
              <a:rPr lang="zh-CN" altLang="en-US" sz="2400" dirty="0">
                <a:solidFill>
                  <a:srgbClr val="00B050"/>
                </a:solidFill>
                <a:latin typeface="Times New Roman" panose="02020603050405020304" pitchFamily="18" charset="0"/>
              </a:rPr>
              <a:t>权值大的</a:t>
            </a:r>
          </a:p>
          <a:p>
            <a:pPr algn="ctr">
              <a:lnSpc>
                <a:spcPct val="110000"/>
              </a:lnSpc>
              <a:spcBef>
                <a:spcPct val="10000"/>
              </a:spcBef>
            </a:pPr>
            <a:r>
              <a:rPr lang="zh-CN" altLang="en-US" sz="2400" dirty="0">
                <a:solidFill>
                  <a:srgbClr val="00B050"/>
                </a:solidFill>
                <a:latin typeface="Times New Roman" panose="02020603050405020304" pitchFamily="18" charset="0"/>
              </a:rPr>
              <a:t>结点靠近根</a:t>
            </a:r>
            <a:r>
              <a:rPr lang="en-US" altLang="zh-CN" sz="2400" dirty="0">
                <a:solidFill>
                  <a:srgbClr val="323244"/>
                </a:solidFill>
                <a:latin typeface="Times New Roman" panose="02020603050405020304" pitchFamily="18" charset="0"/>
              </a:rPr>
              <a:t>.</a:t>
            </a:r>
            <a:endParaRPr lang="en-US" altLang="zh-CN" sz="2400" dirty="0">
              <a:solidFill>
                <a:srgbClr val="323244"/>
              </a:solidFill>
              <a:latin typeface="隶书" panose="02010509060101010101" pitchFamily="49" charset="-122"/>
              <a:ea typeface="隶书" panose="020105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90474"/>
                                        </p:tgtEl>
                                        <p:attrNameLst>
                                          <p:attrName>style.visibility</p:attrName>
                                        </p:attrNameLst>
                                      </p:cBhvr>
                                      <p:to>
                                        <p:strVal val="visible"/>
                                      </p:to>
                                    </p:set>
                                    <p:animEffect transition="in" filter="wipe(down)">
                                      <p:cBhvr>
                                        <p:cTn id="7" dur="500"/>
                                        <p:tgtEl>
                                          <p:spTgt spid="19047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90513"/>
                                        </p:tgtEl>
                                        <p:attrNameLst>
                                          <p:attrName>style.visibility</p:attrName>
                                        </p:attrNameLst>
                                      </p:cBhvr>
                                      <p:to>
                                        <p:strVal val="visible"/>
                                      </p:to>
                                    </p:set>
                                    <p:animEffect transition="in" filter="wipe(down)">
                                      <p:cBhvr>
                                        <p:cTn id="10" dur="500"/>
                                        <p:tgtEl>
                                          <p:spTgt spid="190513"/>
                                        </p:tgtEl>
                                      </p:cBhvr>
                                    </p:animEffect>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anim calcmode="lin" valueType="num">
                                      <p:cBhvr>
                                        <p:cTn id="15" dur="500" fill="hold"/>
                                        <p:tgtEl>
                                          <p:spTgt spid="51"/>
                                        </p:tgtEl>
                                        <p:attrNameLst>
                                          <p:attrName>ppt_w</p:attrName>
                                        </p:attrNameLst>
                                      </p:cBhvr>
                                      <p:tavLst>
                                        <p:tav tm="0">
                                          <p:val>
                                            <p:fltVal val="0"/>
                                          </p:val>
                                        </p:tav>
                                        <p:tav tm="100000">
                                          <p:val>
                                            <p:strVal val="#ppt_w"/>
                                          </p:val>
                                        </p:tav>
                                      </p:tavLst>
                                    </p:anim>
                                    <p:anim calcmode="lin" valueType="num">
                                      <p:cBhvr>
                                        <p:cTn id="16" dur="500" fill="hold"/>
                                        <p:tgtEl>
                                          <p:spTgt spid="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74" grpId="0"/>
      <p:bldP spid="190513" grpId="0" animBg="1"/>
      <p:bldP spid="51" grpId="0" animBg="1" autoUpdateAnimBg="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a:xfrm>
            <a:off x="623392" y="-10117"/>
            <a:ext cx="5976937" cy="771525"/>
          </a:xfrm>
        </p:spPr>
        <p:txBody>
          <a:bodyPr/>
          <a:lstStyle/>
          <a:p>
            <a:r>
              <a:rPr lang="en-US" altLang="zh-CN" sz="4000" b="1" dirty="0">
                <a:latin typeface="华文新魏" panose="02010800040101010101" pitchFamily="2" charset="-122"/>
                <a:ea typeface="华文新魏" panose="02010800040101010101" pitchFamily="2" charset="-122"/>
              </a:rPr>
              <a:t>Huffman</a:t>
            </a:r>
            <a:r>
              <a:rPr lang="zh-CN" altLang="en-US" sz="4000" b="1" dirty="0">
                <a:latin typeface="华文新魏" panose="02010800040101010101" pitchFamily="2" charset="-122"/>
                <a:ea typeface="华文新魏" panose="02010800040101010101" pitchFamily="2" charset="-122"/>
              </a:rPr>
              <a:t>树</a:t>
            </a:r>
          </a:p>
        </p:txBody>
      </p:sp>
      <p:sp>
        <p:nvSpPr>
          <p:cNvPr id="283651" name="Rectangle 3"/>
          <p:cNvSpPr>
            <a:spLocks noGrp="1" noChangeArrowheads="1"/>
          </p:cNvSpPr>
          <p:nvPr>
            <p:ph idx="1"/>
          </p:nvPr>
        </p:nvSpPr>
        <p:spPr>
          <a:xfrm>
            <a:off x="2203450" y="1389063"/>
            <a:ext cx="7924800" cy="1752600"/>
          </a:xfrm>
        </p:spPr>
        <p:txBody>
          <a:bodyPr/>
          <a:lstStyle/>
          <a:p>
            <a:pPr>
              <a:lnSpc>
                <a:spcPct val="105000"/>
              </a:lnSpc>
              <a:spcBef>
                <a:spcPct val="15000"/>
              </a:spcBef>
              <a:buClr>
                <a:srgbClr val="800080"/>
              </a:buClr>
              <a:buSzPct val="50000"/>
              <a:defRPr/>
            </a:pPr>
            <a:r>
              <a:rPr lang="zh-CN" altLang="en-US" sz="3000" b="1">
                <a:solidFill>
                  <a:srgbClr val="000099"/>
                </a:solidFill>
                <a:latin typeface="Times New Roman" panose="02020603050405020304" pitchFamily="18" charset="0"/>
                <a:ea typeface="仿宋_GB2312" pitchFamily="49" charset="-122"/>
              </a:rPr>
              <a:t>带权路径长度达到最小的扩充二叉树即为</a:t>
            </a:r>
            <a:r>
              <a:rPr lang="en-US" altLang="zh-CN" sz="3000" b="1">
                <a:solidFill>
                  <a:srgbClr val="000099"/>
                </a:solidFill>
                <a:latin typeface="Times New Roman" panose="02020603050405020304" pitchFamily="18" charset="0"/>
                <a:ea typeface="仿宋_GB2312" pitchFamily="49" charset="-122"/>
              </a:rPr>
              <a:t>Huffman</a:t>
            </a:r>
            <a:r>
              <a:rPr lang="zh-CN" altLang="en-US" sz="3000" b="1">
                <a:solidFill>
                  <a:srgbClr val="000099"/>
                </a:solidFill>
                <a:latin typeface="Times New Roman" panose="02020603050405020304" pitchFamily="18" charset="0"/>
                <a:ea typeface="仿宋_GB2312" pitchFamily="49" charset="-122"/>
              </a:rPr>
              <a:t>树。</a:t>
            </a:r>
          </a:p>
          <a:p>
            <a:pPr>
              <a:lnSpc>
                <a:spcPct val="105000"/>
              </a:lnSpc>
              <a:spcBef>
                <a:spcPct val="15000"/>
              </a:spcBef>
              <a:buClr>
                <a:srgbClr val="800080"/>
              </a:buClr>
              <a:buSzPct val="50000"/>
              <a:defRPr/>
            </a:pPr>
            <a:r>
              <a:rPr lang="zh-CN" altLang="en-US" sz="3000" b="1">
                <a:solidFill>
                  <a:srgbClr val="000099"/>
                </a:solidFill>
                <a:latin typeface="Times New Roman" panose="02020603050405020304" pitchFamily="18" charset="0"/>
                <a:ea typeface="仿宋_GB2312" pitchFamily="49" charset="-122"/>
              </a:rPr>
              <a:t>在</a:t>
            </a:r>
            <a:r>
              <a:rPr lang="en-US" altLang="zh-CN" sz="3000" b="1">
                <a:solidFill>
                  <a:srgbClr val="000099"/>
                </a:solidFill>
                <a:latin typeface="Times New Roman" panose="02020603050405020304" pitchFamily="18" charset="0"/>
                <a:ea typeface="仿宋_GB2312" pitchFamily="49" charset="-122"/>
              </a:rPr>
              <a:t>Huffman</a:t>
            </a:r>
            <a:r>
              <a:rPr lang="zh-CN" altLang="en-US" sz="3000" b="1">
                <a:solidFill>
                  <a:srgbClr val="000099"/>
                </a:solidFill>
                <a:latin typeface="Times New Roman" panose="02020603050405020304" pitchFamily="18" charset="0"/>
                <a:ea typeface="仿宋_GB2312" pitchFamily="49" charset="-122"/>
              </a:rPr>
              <a:t>树中，权值大的结点离根最近。</a:t>
            </a:r>
          </a:p>
        </p:txBody>
      </p:sp>
      <p:sp>
        <p:nvSpPr>
          <p:cNvPr id="4" name="Line 2"/>
          <p:cNvSpPr>
            <a:spLocks noChangeShapeType="1"/>
          </p:cNvSpPr>
          <p:nvPr/>
        </p:nvSpPr>
        <p:spPr bwMode="auto">
          <a:xfrm flipH="1">
            <a:off x="4664224" y="3982366"/>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Line 3"/>
          <p:cNvSpPr>
            <a:spLocks noChangeShapeType="1"/>
          </p:cNvSpPr>
          <p:nvPr/>
        </p:nvSpPr>
        <p:spPr bwMode="auto">
          <a:xfrm flipH="1">
            <a:off x="5197624" y="4591966"/>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4"/>
          <p:cNvSpPr>
            <a:spLocks noChangeShapeType="1"/>
          </p:cNvSpPr>
          <p:nvPr/>
        </p:nvSpPr>
        <p:spPr bwMode="auto">
          <a:xfrm flipH="1">
            <a:off x="5654824" y="5201566"/>
            <a:ext cx="3810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18"/>
          <p:cNvSpPr>
            <a:spLocks noChangeShapeType="1"/>
          </p:cNvSpPr>
          <p:nvPr/>
        </p:nvSpPr>
        <p:spPr bwMode="auto">
          <a:xfrm>
            <a:off x="5197624" y="3829966"/>
            <a:ext cx="1295400" cy="18288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Oval 19"/>
          <p:cNvSpPr>
            <a:spLocks noChangeArrowheads="1"/>
          </p:cNvSpPr>
          <p:nvPr/>
        </p:nvSpPr>
        <p:spPr bwMode="auto">
          <a:xfrm>
            <a:off x="4969024" y="3677566"/>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 name="Oval 20"/>
          <p:cNvSpPr>
            <a:spLocks noChangeArrowheads="1"/>
          </p:cNvSpPr>
          <p:nvPr/>
        </p:nvSpPr>
        <p:spPr bwMode="auto">
          <a:xfrm>
            <a:off x="5883424" y="4896766"/>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 name="Oval 21"/>
          <p:cNvSpPr>
            <a:spLocks noChangeArrowheads="1"/>
          </p:cNvSpPr>
          <p:nvPr/>
        </p:nvSpPr>
        <p:spPr bwMode="auto">
          <a:xfrm>
            <a:off x="5426224" y="4287166"/>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 name="Oval 22"/>
          <p:cNvSpPr>
            <a:spLocks noChangeArrowheads="1"/>
          </p:cNvSpPr>
          <p:nvPr/>
        </p:nvSpPr>
        <p:spPr bwMode="auto">
          <a:xfrm>
            <a:off x="6264424" y="5506366"/>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 name="Oval 23"/>
          <p:cNvSpPr>
            <a:spLocks noChangeArrowheads="1"/>
          </p:cNvSpPr>
          <p:nvPr/>
        </p:nvSpPr>
        <p:spPr bwMode="auto">
          <a:xfrm>
            <a:off x="4511824" y="4287166"/>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3" name="Oval 24"/>
          <p:cNvSpPr>
            <a:spLocks noChangeArrowheads="1"/>
          </p:cNvSpPr>
          <p:nvPr/>
        </p:nvSpPr>
        <p:spPr bwMode="auto">
          <a:xfrm>
            <a:off x="5426224" y="5506366"/>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4" name="Oval 25"/>
          <p:cNvSpPr>
            <a:spLocks noChangeArrowheads="1"/>
          </p:cNvSpPr>
          <p:nvPr/>
        </p:nvSpPr>
        <p:spPr bwMode="auto">
          <a:xfrm>
            <a:off x="4969024" y="4896766"/>
            <a:ext cx="381000" cy="3810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 name="Text Box 39"/>
          <p:cNvSpPr txBox="1">
            <a:spLocks noChangeArrowheads="1"/>
          </p:cNvSpPr>
          <p:nvPr/>
        </p:nvSpPr>
        <p:spPr bwMode="auto">
          <a:xfrm>
            <a:off x="5445274" y="5430167"/>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chemeClr val="tx2"/>
                </a:solidFill>
                <a:latin typeface="Times New Roman" panose="02020603050405020304" pitchFamily="18" charset="0"/>
              </a:rPr>
              <a:t>2</a:t>
            </a:r>
            <a:endParaRPr lang="en-US" altLang="zh-CN" sz="2400" dirty="0">
              <a:latin typeface="Times New Roman" panose="02020603050405020304" pitchFamily="18" charset="0"/>
            </a:endParaRPr>
          </a:p>
        </p:txBody>
      </p:sp>
      <p:sp>
        <p:nvSpPr>
          <p:cNvPr id="16" name="Text Box 42"/>
          <p:cNvSpPr txBox="1">
            <a:spLocks noChangeArrowheads="1"/>
          </p:cNvSpPr>
          <p:nvPr/>
        </p:nvSpPr>
        <p:spPr bwMode="auto">
          <a:xfrm>
            <a:off x="6264424" y="5430167"/>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7" name="Text Box 45"/>
          <p:cNvSpPr txBox="1">
            <a:spLocks noChangeArrowheads="1"/>
          </p:cNvSpPr>
          <p:nvPr/>
        </p:nvSpPr>
        <p:spPr bwMode="auto">
          <a:xfrm>
            <a:off x="4988074" y="4820567"/>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chemeClr val="tx2"/>
                </a:solidFill>
                <a:latin typeface="Times New Roman" panose="02020603050405020304" pitchFamily="18" charset="0"/>
              </a:rPr>
              <a:t>5</a:t>
            </a:r>
            <a:endParaRPr lang="en-US" altLang="zh-CN" sz="2400" dirty="0">
              <a:latin typeface="Times New Roman" panose="02020603050405020304" pitchFamily="18" charset="0"/>
            </a:endParaRPr>
          </a:p>
        </p:txBody>
      </p:sp>
      <p:sp>
        <p:nvSpPr>
          <p:cNvPr id="18" name="Text Box 47"/>
          <p:cNvSpPr txBox="1">
            <a:spLocks noChangeArrowheads="1"/>
          </p:cNvSpPr>
          <p:nvPr/>
        </p:nvSpPr>
        <p:spPr bwMode="auto">
          <a:xfrm>
            <a:off x="4530874" y="4225254"/>
            <a:ext cx="36195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1568272" y="847366"/>
            <a:ext cx="9083777" cy="656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n"/>
              <a:defRPr sz="2800" b="1">
                <a:solidFill>
                  <a:srgbClr val="000066"/>
                </a:solidFill>
                <a:latin typeface="黑体" pitchFamily="49" charset="-122"/>
                <a:ea typeface="黑体" pitchFamily="49" charset="-122"/>
                <a:cs typeface="+mn-cs"/>
              </a:defRPr>
            </a:lvl1pPr>
            <a:lvl2pPr marL="692150" indent="-347663" algn="l" rtl="0" eaLnBrk="1" fontAlgn="base" hangingPunct="1">
              <a:lnSpc>
                <a:spcPts val="3600"/>
              </a:lnSpc>
              <a:spcBef>
                <a:spcPct val="20000"/>
              </a:spcBef>
              <a:spcAft>
                <a:spcPct val="0"/>
              </a:spcAft>
              <a:buClr>
                <a:schemeClr val="accent2"/>
              </a:buClr>
              <a:buSzPct val="70000"/>
              <a:buFont typeface="Wingdings" pitchFamily="2" charset="2"/>
              <a:buChar char="u"/>
              <a:defRPr sz="2400">
                <a:solidFill>
                  <a:srgbClr val="E307D9"/>
                </a:solidFill>
                <a:latin typeface="黑体" pitchFamily="49" charset="-122"/>
                <a:ea typeface="黑体" pitchFamily="49" charset="-122"/>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000">
                <a:solidFill>
                  <a:schemeClr val="tx1"/>
                </a:solidFill>
                <a:latin typeface="黑体" pitchFamily="49" charset="-122"/>
                <a:ea typeface="黑体" pitchFamily="49" charset="-122"/>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a:solidFill>
                  <a:schemeClr val="tx1"/>
                </a:solidFill>
                <a:latin typeface="+mn-lt"/>
                <a:ea typeface="+mn-ea"/>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1600">
                <a:solidFill>
                  <a:schemeClr val="tx1"/>
                </a:solidFill>
                <a:latin typeface="+mn-lt"/>
                <a:ea typeface="+mn-ea"/>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marL="609600" indent="-609600">
              <a:buNone/>
            </a:pPr>
            <a:r>
              <a:rPr lang="zh-CN" altLang="en-US" dirty="0">
                <a:solidFill>
                  <a:schemeClr val="tx1"/>
                </a:solidFill>
                <a:latin typeface="Times New Roman" pitchFamily="18" charset="0"/>
              </a:rPr>
              <a:t>例：给定</a:t>
            </a:r>
            <a:r>
              <a:rPr lang="en-US" altLang="zh-CN" dirty="0">
                <a:solidFill>
                  <a:schemeClr val="tx1"/>
                </a:solidFill>
                <a:latin typeface="Times New Roman" pitchFamily="18" charset="0"/>
              </a:rPr>
              <a:t>5</a:t>
            </a:r>
            <a:r>
              <a:rPr lang="zh-CN" altLang="en-US" dirty="0">
                <a:solidFill>
                  <a:schemeClr val="tx1"/>
                </a:solidFill>
                <a:latin typeface="Times New Roman" pitchFamily="18" charset="0"/>
              </a:rPr>
              <a:t>个结点，对应的权值为</a:t>
            </a:r>
            <a:r>
              <a:rPr lang="en-US" altLang="zh-CN" dirty="0">
                <a:solidFill>
                  <a:schemeClr val="tx1"/>
                </a:solidFill>
                <a:latin typeface="Times New Roman" pitchFamily="18" charset="0"/>
              </a:rPr>
              <a:t>{2, 4, 5, 7, 8}</a:t>
            </a:r>
          </a:p>
          <a:p>
            <a:pPr marL="609600" indent="-609600">
              <a:buNone/>
            </a:pPr>
            <a:endParaRPr lang="en-US" altLang="zh-CN" sz="900" dirty="0">
              <a:solidFill>
                <a:schemeClr val="tx1"/>
              </a:solidFill>
              <a:latin typeface="Times New Roman" pitchFamily="18" charset="0"/>
            </a:endParaRPr>
          </a:p>
        </p:txBody>
      </p:sp>
      <p:grpSp>
        <p:nvGrpSpPr>
          <p:cNvPr id="5" name="Group 4"/>
          <p:cNvGrpSpPr>
            <a:grpSpLocks/>
          </p:cNvGrpSpPr>
          <p:nvPr/>
        </p:nvGrpSpPr>
        <p:grpSpPr bwMode="auto">
          <a:xfrm>
            <a:off x="3323900" y="1647304"/>
            <a:ext cx="2844394" cy="648618"/>
            <a:chOff x="3226" y="11691"/>
            <a:chExt cx="2845" cy="471"/>
          </a:xfrm>
        </p:grpSpPr>
        <p:sp>
          <p:nvSpPr>
            <p:cNvPr id="6" name="Text Box 5"/>
            <p:cNvSpPr txBox="1">
              <a:spLocks noChangeArrowheads="1"/>
            </p:cNvSpPr>
            <p:nvPr/>
          </p:nvSpPr>
          <p:spPr bwMode="auto">
            <a:xfrm>
              <a:off x="3240" y="11745"/>
              <a:ext cx="360" cy="312"/>
            </a:xfrm>
            <a:prstGeom prst="rect">
              <a:avLst/>
            </a:prstGeom>
            <a:solidFill>
              <a:srgbClr val="FFFFFF"/>
            </a:solidFill>
            <a:ln w="19050">
              <a:solidFill>
                <a:srgbClr val="000000"/>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7" name="Text Box 6"/>
            <p:cNvSpPr txBox="1">
              <a:spLocks noChangeArrowheads="1"/>
            </p:cNvSpPr>
            <p:nvPr/>
          </p:nvSpPr>
          <p:spPr bwMode="auto">
            <a:xfrm>
              <a:off x="3226" y="11694"/>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2</a:t>
              </a:r>
            </a:p>
          </p:txBody>
        </p:sp>
        <p:sp>
          <p:nvSpPr>
            <p:cNvPr id="8" name="Text Box 7"/>
            <p:cNvSpPr txBox="1">
              <a:spLocks noChangeArrowheads="1"/>
            </p:cNvSpPr>
            <p:nvPr/>
          </p:nvSpPr>
          <p:spPr bwMode="auto">
            <a:xfrm>
              <a:off x="3810" y="11745"/>
              <a:ext cx="360" cy="312"/>
            </a:xfrm>
            <a:prstGeom prst="rect">
              <a:avLst/>
            </a:prstGeom>
            <a:solidFill>
              <a:srgbClr val="FFFFFF"/>
            </a:solidFill>
            <a:ln w="19050">
              <a:solidFill>
                <a:srgbClr val="000000"/>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9" name="Text Box 8"/>
            <p:cNvSpPr txBox="1">
              <a:spLocks noChangeArrowheads="1"/>
            </p:cNvSpPr>
            <p:nvPr/>
          </p:nvSpPr>
          <p:spPr bwMode="auto">
            <a:xfrm>
              <a:off x="3802" y="11694"/>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4</a:t>
              </a:r>
            </a:p>
          </p:txBody>
        </p:sp>
        <p:sp>
          <p:nvSpPr>
            <p:cNvPr id="10" name="Text Box 9"/>
            <p:cNvSpPr txBox="1">
              <a:spLocks noChangeArrowheads="1"/>
            </p:cNvSpPr>
            <p:nvPr/>
          </p:nvSpPr>
          <p:spPr bwMode="auto">
            <a:xfrm>
              <a:off x="4380" y="11739"/>
              <a:ext cx="360" cy="312"/>
            </a:xfrm>
            <a:prstGeom prst="rect">
              <a:avLst/>
            </a:prstGeom>
            <a:solidFill>
              <a:srgbClr val="FFFFFF"/>
            </a:solidFill>
            <a:ln w="19050">
              <a:solidFill>
                <a:srgbClr val="000000"/>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1" name="Text Box 10"/>
            <p:cNvSpPr txBox="1">
              <a:spLocks noChangeArrowheads="1"/>
            </p:cNvSpPr>
            <p:nvPr/>
          </p:nvSpPr>
          <p:spPr bwMode="auto">
            <a:xfrm>
              <a:off x="4378" y="11694"/>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5</a:t>
              </a:r>
            </a:p>
          </p:txBody>
        </p:sp>
        <p:sp>
          <p:nvSpPr>
            <p:cNvPr id="12" name="Text Box 11"/>
            <p:cNvSpPr txBox="1">
              <a:spLocks noChangeArrowheads="1"/>
            </p:cNvSpPr>
            <p:nvPr/>
          </p:nvSpPr>
          <p:spPr bwMode="auto">
            <a:xfrm>
              <a:off x="4950" y="11739"/>
              <a:ext cx="360" cy="312"/>
            </a:xfrm>
            <a:prstGeom prst="rect">
              <a:avLst/>
            </a:prstGeom>
            <a:solidFill>
              <a:srgbClr val="FFFFFF"/>
            </a:solidFill>
            <a:ln w="19050">
              <a:solidFill>
                <a:srgbClr val="000000"/>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3" name="Text Box 12"/>
            <p:cNvSpPr txBox="1">
              <a:spLocks noChangeArrowheads="1"/>
            </p:cNvSpPr>
            <p:nvPr/>
          </p:nvSpPr>
          <p:spPr bwMode="auto">
            <a:xfrm>
              <a:off x="4955" y="11694"/>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7</a:t>
              </a:r>
            </a:p>
          </p:txBody>
        </p:sp>
        <p:sp>
          <p:nvSpPr>
            <p:cNvPr id="14" name="Text Box 13"/>
            <p:cNvSpPr txBox="1">
              <a:spLocks noChangeArrowheads="1"/>
            </p:cNvSpPr>
            <p:nvPr/>
          </p:nvSpPr>
          <p:spPr bwMode="auto">
            <a:xfrm>
              <a:off x="5520" y="11744"/>
              <a:ext cx="360" cy="312"/>
            </a:xfrm>
            <a:prstGeom prst="rect">
              <a:avLst/>
            </a:prstGeom>
            <a:solidFill>
              <a:srgbClr val="FFFFFF"/>
            </a:solidFill>
            <a:ln w="19050">
              <a:solidFill>
                <a:srgbClr val="000000"/>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5" name="Text Box 14"/>
            <p:cNvSpPr txBox="1">
              <a:spLocks noChangeArrowheads="1"/>
            </p:cNvSpPr>
            <p:nvPr/>
          </p:nvSpPr>
          <p:spPr bwMode="auto">
            <a:xfrm>
              <a:off x="5531" y="11691"/>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8</a:t>
              </a:r>
            </a:p>
          </p:txBody>
        </p:sp>
      </p:grpSp>
      <p:sp>
        <p:nvSpPr>
          <p:cNvPr id="16" name="Text Box 15"/>
          <p:cNvSpPr txBox="1">
            <a:spLocks noChangeArrowheads="1"/>
          </p:cNvSpPr>
          <p:nvPr/>
        </p:nvSpPr>
        <p:spPr bwMode="auto">
          <a:xfrm>
            <a:off x="1631504" y="2708806"/>
            <a:ext cx="1600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spcBef>
                <a:spcPct val="50000"/>
              </a:spcBef>
            </a:pPr>
            <a:r>
              <a:rPr lang="zh-CN" altLang="en-US" sz="2800" dirty="0">
                <a:latin typeface="Times New Roman" pitchFamily="18" charset="0"/>
              </a:rPr>
              <a:t>第二步：</a:t>
            </a:r>
            <a:r>
              <a:rPr lang="zh-CN" altLang="en-US" sz="2800" dirty="0">
                <a:latin typeface="Tahoma" pitchFamily="34" charset="0"/>
              </a:rPr>
              <a:t> </a:t>
            </a:r>
          </a:p>
        </p:txBody>
      </p:sp>
      <p:grpSp>
        <p:nvGrpSpPr>
          <p:cNvPr id="17" name="Group 52"/>
          <p:cNvGrpSpPr>
            <a:grpSpLocks/>
          </p:cNvGrpSpPr>
          <p:nvPr/>
        </p:nvGrpSpPr>
        <p:grpSpPr bwMode="auto">
          <a:xfrm>
            <a:off x="3328543" y="2727970"/>
            <a:ext cx="2479676" cy="1390650"/>
            <a:chOff x="1645" y="1615"/>
            <a:chExt cx="1562" cy="876"/>
          </a:xfrm>
        </p:grpSpPr>
        <p:sp>
          <p:nvSpPr>
            <p:cNvPr id="18" name="Text Box 17"/>
            <p:cNvSpPr txBox="1">
              <a:spLocks noChangeArrowheads="1"/>
            </p:cNvSpPr>
            <p:nvPr/>
          </p:nvSpPr>
          <p:spPr bwMode="auto">
            <a:xfrm>
              <a:off x="1645" y="1675"/>
              <a:ext cx="246" cy="265"/>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9" name="Text Box 18"/>
            <p:cNvSpPr txBox="1">
              <a:spLocks noChangeArrowheads="1"/>
            </p:cNvSpPr>
            <p:nvPr/>
          </p:nvSpPr>
          <p:spPr bwMode="auto">
            <a:xfrm>
              <a:off x="1658" y="1640"/>
              <a:ext cx="369"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5</a:t>
              </a:r>
            </a:p>
          </p:txBody>
        </p:sp>
        <p:sp>
          <p:nvSpPr>
            <p:cNvPr id="20" name="Oval 19"/>
            <p:cNvSpPr>
              <a:spLocks noChangeArrowheads="1"/>
            </p:cNvSpPr>
            <p:nvPr/>
          </p:nvSpPr>
          <p:spPr bwMode="auto">
            <a:xfrm>
              <a:off x="2021" y="1653"/>
              <a:ext cx="246" cy="308"/>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21" name="Text Box 20"/>
            <p:cNvSpPr txBox="1">
              <a:spLocks noChangeArrowheads="1"/>
            </p:cNvSpPr>
            <p:nvPr/>
          </p:nvSpPr>
          <p:spPr bwMode="auto">
            <a:xfrm>
              <a:off x="2011" y="1627"/>
              <a:ext cx="369" cy="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6</a:t>
              </a:r>
            </a:p>
          </p:txBody>
        </p:sp>
        <p:sp>
          <p:nvSpPr>
            <p:cNvPr id="22" name="Text Box 21"/>
            <p:cNvSpPr txBox="1">
              <a:spLocks noChangeArrowheads="1"/>
            </p:cNvSpPr>
            <p:nvPr/>
          </p:nvSpPr>
          <p:spPr bwMode="auto">
            <a:xfrm>
              <a:off x="2436" y="1675"/>
              <a:ext cx="245" cy="265"/>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23" name="Text Box 22"/>
            <p:cNvSpPr txBox="1">
              <a:spLocks noChangeArrowheads="1"/>
            </p:cNvSpPr>
            <p:nvPr/>
          </p:nvSpPr>
          <p:spPr bwMode="auto">
            <a:xfrm>
              <a:off x="2436" y="1640"/>
              <a:ext cx="369"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7</a:t>
              </a:r>
            </a:p>
          </p:txBody>
        </p:sp>
        <p:sp>
          <p:nvSpPr>
            <p:cNvPr id="24" name="Text Box 23"/>
            <p:cNvSpPr txBox="1">
              <a:spLocks noChangeArrowheads="1"/>
            </p:cNvSpPr>
            <p:nvPr/>
          </p:nvSpPr>
          <p:spPr bwMode="auto">
            <a:xfrm>
              <a:off x="2820" y="1666"/>
              <a:ext cx="246" cy="264"/>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25" name="Text Box 24"/>
            <p:cNvSpPr txBox="1">
              <a:spLocks noChangeArrowheads="1"/>
            </p:cNvSpPr>
            <p:nvPr/>
          </p:nvSpPr>
          <p:spPr bwMode="auto">
            <a:xfrm>
              <a:off x="2838" y="1615"/>
              <a:ext cx="369"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8</a:t>
              </a:r>
            </a:p>
          </p:txBody>
        </p:sp>
        <p:sp>
          <p:nvSpPr>
            <p:cNvPr id="26" name="Line 25"/>
            <p:cNvSpPr>
              <a:spLocks noChangeShapeType="1"/>
            </p:cNvSpPr>
            <p:nvPr/>
          </p:nvSpPr>
          <p:spPr bwMode="auto">
            <a:xfrm flipH="1">
              <a:off x="1796" y="1880"/>
              <a:ext cx="246" cy="2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26"/>
            <p:cNvSpPr>
              <a:spLocks noChangeShapeType="1"/>
            </p:cNvSpPr>
            <p:nvPr/>
          </p:nvSpPr>
          <p:spPr bwMode="auto">
            <a:xfrm>
              <a:off x="2257" y="1892"/>
              <a:ext cx="245" cy="2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Text Box 27"/>
            <p:cNvSpPr txBox="1">
              <a:spLocks noChangeArrowheads="1"/>
            </p:cNvSpPr>
            <p:nvPr/>
          </p:nvSpPr>
          <p:spPr bwMode="auto">
            <a:xfrm>
              <a:off x="1691" y="2135"/>
              <a:ext cx="246" cy="265"/>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29" name="Text Box 28"/>
            <p:cNvSpPr txBox="1">
              <a:spLocks noChangeArrowheads="1"/>
            </p:cNvSpPr>
            <p:nvPr/>
          </p:nvSpPr>
          <p:spPr bwMode="auto">
            <a:xfrm>
              <a:off x="1710" y="2081"/>
              <a:ext cx="368"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2</a:t>
              </a:r>
            </a:p>
          </p:txBody>
        </p:sp>
        <p:sp>
          <p:nvSpPr>
            <p:cNvPr id="30" name="Text Box 29"/>
            <p:cNvSpPr txBox="1">
              <a:spLocks noChangeArrowheads="1"/>
            </p:cNvSpPr>
            <p:nvPr/>
          </p:nvSpPr>
          <p:spPr bwMode="auto">
            <a:xfrm>
              <a:off x="2328" y="2145"/>
              <a:ext cx="246" cy="264"/>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31" name="Text Box 30"/>
            <p:cNvSpPr txBox="1">
              <a:spLocks noChangeArrowheads="1"/>
            </p:cNvSpPr>
            <p:nvPr/>
          </p:nvSpPr>
          <p:spPr bwMode="auto">
            <a:xfrm>
              <a:off x="2308" y="2094"/>
              <a:ext cx="368"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4</a:t>
              </a:r>
            </a:p>
          </p:txBody>
        </p:sp>
      </p:grpSp>
      <p:sp>
        <p:nvSpPr>
          <p:cNvPr id="32" name="Text Box 31"/>
          <p:cNvSpPr txBox="1">
            <a:spLocks noChangeArrowheads="1"/>
          </p:cNvSpPr>
          <p:nvPr/>
        </p:nvSpPr>
        <p:spPr bwMode="auto">
          <a:xfrm>
            <a:off x="1631504" y="4513114"/>
            <a:ext cx="1676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spcBef>
                <a:spcPct val="50000"/>
              </a:spcBef>
            </a:pPr>
            <a:r>
              <a:rPr lang="zh-CN" altLang="en-US" sz="2800" dirty="0">
                <a:latin typeface="Times New Roman" pitchFamily="18" charset="0"/>
              </a:rPr>
              <a:t>第三步：</a:t>
            </a:r>
            <a:r>
              <a:rPr lang="zh-CN" altLang="en-US" sz="2400" dirty="0">
                <a:latin typeface="Tahoma" pitchFamily="34" charset="0"/>
              </a:rPr>
              <a:t> </a:t>
            </a:r>
          </a:p>
        </p:txBody>
      </p:sp>
      <p:grpSp>
        <p:nvGrpSpPr>
          <p:cNvPr id="33" name="Group 53"/>
          <p:cNvGrpSpPr>
            <a:grpSpLocks/>
          </p:cNvGrpSpPr>
          <p:nvPr/>
        </p:nvGrpSpPr>
        <p:grpSpPr bwMode="auto">
          <a:xfrm>
            <a:off x="3342829" y="4559002"/>
            <a:ext cx="3024188" cy="2038350"/>
            <a:chOff x="1654" y="2784"/>
            <a:chExt cx="1905" cy="1284"/>
          </a:xfrm>
        </p:grpSpPr>
        <p:sp>
          <p:nvSpPr>
            <p:cNvPr id="34" name="Text Box 33"/>
            <p:cNvSpPr txBox="1">
              <a:spLocks noChangeArrowheads="1"/>
            </p:cNvSpPr>
            <p:nvPr/>
          </p:nvSpPr>
          <p:spPr bwMode="auto">
            <a:xfrm>
              <a:off x="1654" y="2832"/>
              <a:ext cx="263" cy="247"/>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35" name="Text Box 34"/>
            <p:cNvSpPr txBox="1">
              <a:spLocks noChangeArrowheads="1"/>
            </p:cNvSpPr>
            <p:nvPr/>
          </p:nvSpPr>
          <p:spPr bwMode="auto">
            <a:xfrm>
              <a:off x="1679" y="2784"/>
              <a:ext cx="394"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7</a:t>
              </a:r>
            </a:p>
          </p:txBody>
        </p:sp>
        <p:sp>
          <p:nvSpPr>
            <p:cNvPr id="36" name="Text Box 35"/>
            <p:cNvSpPr txBox="1">
              <a:spLocks noChangeArrowheads="1"/>
            </p:cNvSpPr>
            <p:nvPr/>
          </p:nvSpPr>
          <p:spPr bwMode="auto">
            <a:xfrm>
              <a:off x="2070" y="2843"/>
              <a:ext cx="263" cy="248"/>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37" name="Text Box 36"/>
            <p:cNvSpPr txBox="1">
              <a:spLocks noChangeArrowheads="1"/>
            </p:cNvSpPr>
            <p:nvPr/>
          </p:nvSpPr>
          <p:spPr bwMode="auto">
            <a:xfrm>
              <a:off x="2087" y="2796"/>
              <a:ext cx="394"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8</a:t>
              </a:r>
            </a:p>
          </p:txBody>
        </p:sp>
        <p:sp>
          <p:nvSpPr>
            <p:cNvPr id="38" name="Oval 37"/>
            <p:cNvSpPr>
              <a:spLocks noChangeArrowheads="1"/>
            </p:cNvSpPr>
            <p:nvPr/>
          </p:nvSpPr>
          <p:spPr bwMode="auto">
            <a:xfrm>
              <a:off x="2464" y="2820"/>
              <a:ext cx="263" cy="287"/>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39" name="Text Box 38"/>
            <p:cNvSpPr txBox="1">
              <a:spLocks noChangeArrowheads="1"/>
            </p:cNvSpPr>
            <p:nvPr/>
          </p:nvSpPr>
          <p:spPr bwMode="auto">
            <a:xfrm>
              <a:off x="2420" y="2796"/>
              <a:ext cx="394"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11</a:t>
              </a:r>
            </a:p>
          </p:txBody>
        </p:sp>
        <p:sp>
          <p:nvSpPr>
            <p:cNvPr id="40" name="Line 39"/>
            <p:cNvSpPr>
              <a:spLocks noChangeShapeType="1"/>
            </p:cNvSpPr>
            <p:nvPr/>
          </p:nvSpPr>
          <p:spPr bwMode="auto">
            <a:xfrm flipH="1">
              <a:off x="2245" y="3031"/>
              <a:ext cx="263" cy="2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40"/>
            <p:cNvSpPr>
              <a:spLocks noChangeShapeType="1"/>
            </p:cNvSpPr>
            <p:nvPr/>
          </p:nvSpPr>
          <p:spPr bwMode="auto">
            <a:xfrm>
              <a:off x="2694" y="3043"/>
              <a:ext cx="263" cy="2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Text Box 41"/>
            <p:cNvSpPr txBox="1">
              <a:spLocks noChangeArrowheads="1"/>
            </p:cNvSpPr>
            <p:nvPr/>
          </p:nvSpPr>
          <p:spPr bwMode="auto">
            <a:xfrm>
              <a:off x="2103" y="3286"/>
              <a:ext cx="262" cy="247"/>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43" name="Text Box 42"/>
            <p:cNvSpPr txBox="1">
              <a:spLocks noChangeArrowheads="1"/>
            </p:cNvSpPr>
            <p:nvPr/>
          </p:nvSpPr>
          <p:spPr bwMode="auto">
            <a:xfrm>
              <a:off x="2118" y="3238"/>
              <a:ext cx="394"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5</a:t>
              </a:r>
            </a:p>
          </p:txBody>
        </p:sp>
        <p:sp>
          <p:nvSpPr>
            <p:cNvPr id="44" name="Oval 43"/>
            <p:cNvSpPr>
              <a:spLocks noChangeArrowheads="1"/>
            </p:cNvSpPr>
            <p:nvPr/>
          </p:nvSpPr>
          <p:spPr bwMode="auto">
            <a:xfrm>
              <a:off x="2803" y="3291"/>
              <a:ext cx="263" cy="287"/>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45" name="Text Box 44"/>
            <p:cNvSpPr txBox="1">
              <a:spLocks noChangeArrowheads="1"/>
            </p:cNvSpPr>
            <p:nvPr/>
          </p:nvSpPr>
          <p:spPr bwMode="auto">
            <a:xfrm>
              <a:off x="2812" y="3267"/>
              <a:ext cx="395"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6</a:t>
              </a:r>
            </a:p>
          </p:txBody>
        </p:sp>
        <p:sp>
          <p:nvSpPr>
            <p:cNvPr id="46" name="Line 45"/>
            <p:cNvSpPr>
              <a:spLocks noChangeShapeType="1"/>
            </p:cNvSpPr>
            <p:nvPr/>
          </p:nvSpPr>
          <p:spPr bwMode="auto">
            <a:xfrm flipH="1">
              <a:off x="2563" y="3509"/>
              <a:ext cx="262" cy="2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Line 46"/>
            <p:cNvSpPr>
              <a:spLocks noChangeShapeType="1"/>
            </p:cNvSpPr>
            <p:nvPr/>
          </p:nvSpPr>
          <p:spPr bwMode="auto">
            <a:xfrm>
              <a:off x="3055" y="3521"/>
              <a:ext cx="263" cy="24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Text Box 47"/>
            <p:cNvSpPr txBox="1">
              <a:spLocks noChangeArrowheads="1"/>
            </p:cNvSpPr>
            <p:nvPr/>
          </p:nvSpPr>
          <p:spPr bwMode="auto">
            <a:xfrm>
              <a:off x="2442" y="3745"/>
              <a:ext cx="263" cy="247"/>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49" name="Text Box 48"/>
            <p:cNvSpPr txBox="1">
              <a:spLocks noChangeArrowheads="1"/>
            </p:cNvSpPr>
            <p:nvPr/>
          </p:nvSpPr>
          <p:spPr bwMode="auto">
            <a:xfrm>
              <a:off x="2450" y="3697"/>
              <a:ext cx="394"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2</a:t>
              </a:r>
            </a:p>
          </p:txBody>
        </p:sp>
        <p:sp>
          <p:nvSpPr>
            <p:cNvPr id="50" name="Text Box 49"/>
            <p:cNvSpPr txBox="1">
              <a:spLocks noChangeArrowheads="1"/>
            </p:cNvSpPr>
            <p:nvPr/>
          </p:nvSpPr>
          <p:spPr bwMode="auto">
            <a:xfrm>
              <a:off x="3207" y="3742"/>
              <a:ext cx="263" cy="247"/>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51" name="Text Box 50"/>
            <p:cNvSpPr txBox="1">
              <a:spLocks noChangeArrowheads="1"/>
            </p:cNvSpPr>
            <p:nvPr/>
          </p:nvSpPr>
          <p:spPr bwMode="auto">
            <a:xfrm>
              <a:off x="3207" y="3688"/>
              <a:ext cx="35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4</a:t>
              </a:r>
            </a:p>
          </p:txBody>
        </p:sp>
      </p:grpSp>
      <p:sp>
        <p:nvSpPr>
          <p:cNvPr id="53" name="Text Box 15"/>
          <p:cNvSpPr txBox="1">
            <a:spLocks noChangeArrowheads="1"/>
          </p:cNvSpPr>
          <p:nvPr/>
        </p:nvSpPr>
        <p:spPr bwMode="auto">
          <a:xfrm>
            <a:off x="1641513" y="1628686"/>
            <a:ext cx="1600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spcBef>
                <a:spcPct val="50000"/>
              </a:spcBef>
            </a:pPr>
            <a:r>
              <a:rPr lang="zh-CN" altLang="en-US" sz="2800" dirty="0">
                <a:latin typeface="Times New Roman" pitchFamily="18" charset="0"/>
              </a:rPr>
              <a:t>第一步：</a:t>
            </a:r>
            <a:r>
              <a:rPr lang="zh-CN" altLang="en-US" sz="2400" dirty="0">
                <a:latin typeface="Tahoma" pitchFamily="34" charset="0"/>
              </a:rPr>
              <a:t> </a:t>
            </a:r>
          </a:p>
        </p:txBody>
      </p:sp>
      <p:pic>
        <p:nvPicPr>
          <p:cNvPr id="54" name="图片 53"/>
          <p:cNvPicPr>
            <a:picLocks noChangeAspect="1"/>
          </p:cNvPicPr>
          <p:nvPr/>
        </p:nvPicPr>
        <p:blipFill>
          <a:blip r:embed="rId2"/>
          <a:stretch>
            <a:fillRect/>
          </a:stretch>
        </p:blipFill>
        <p:spPr>
          <a:xfrm>
            <a:off x="7250016" y="2204864"/>
            <a:ext cx="4678632" cy="3554008"/>
          </a:xfrm>
          <a:prstGeom prst="rect">
            <a:avLst/>
          </a:prstGeom>
          <a:ln>
            <a:noFill/>
          </a:ln>
        </p:spPr>
      </p:pic>
      <p:sp>
        <p:nvSpPr>
          <p:cNvPr id="57" name="Rectangle 2"/>
          <p:cNvSpPr>
            <a:spLocks noGrp="1" noChangeArrowheads="1"/>
          </p:cNvSpPr>
          <p:nvPr>
            <p:ph type="title"/>
          </p:nvPr>
        </p:nvSpPr>
        <p:spPr bwMode="auto">
          <a:xfrm>
            <a:off x="797272" y="101503"/>
            <a:ext cx="5508625" cy="560983"/>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b" anchorCtr="0" compatLnSpc="1">
            <a:prstTxWarp prst="textNoShape">
              <a:avLst/>
            </a:prstTxWarp>
            <a:noAutofit/>
          </a:bodyPr>
          <a:lstStyle/>
          <a:p>
            <a:r>
              <a:rPr lang="zh-CN" altLang="en-US" sz="3600" dirty="0">
                <a:effectLst>
                  <a:outerShdw blurRad="38100" dist="38100" dir="2700000" algn="tl">
                    <a:srgbClr val="C0C0C0"/>
                  </a:outerShdw>
                </a:effectLst>
                <a:latin typeface="Times New Roman" panose="02020603050405020304" pitchFamily="18" charset="0"/>
                <a:ea typeface="黑体" panose="02010609060101010101" pitchFamily="49" charset="-122"/>
              </a:rPr>
              <a:t>哈夫曼树的构造算法</a:t>
            </a:r>
          </a:p>
        </p:txBody>
      </p:sp>
      <p:sp>
        <p:nvSpPr>
          <p:cNvPr id="58" name="矩形 57"/>
          <p:cNvSpPr/>
          <p:nvPr/>
        </p:nvSpPr>
        <p:spPr>
          <a:xfrm>
            <a:off x="8164687" y="2703526"/>
            <a:ext cx="3266132" cy="28066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59" name="矩形 58"/>
          <p:cNvSpPr/>
          <p:nvPr/>
        </p:nvSpPr>
        <p:spPr>
          <a:xfrm>
            <a:off x="7730929" y="3220872"/>
            <a:ext cx="4106166" cy="47881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0" name="矩形 59"/>
          <p:cNvSpPr/>
          <p:nvPr/>
        </p:nvSpPr>
        <p:spPr>
          <a:xfrm>
            <a:off x="8257219" y="3945446"/>
            <a:ext cx="3024336" cy="50227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Tree>
    <p:extLst>
      <p:ext uri="{BB962C8B-B14F-4D97-AF65-F5344CB8AC3E}">
        <p14:creationId xmlns:p14="http://schemas.microsoft.com/office/powerpoint/2010/main" val="129179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childTnLst>
                          </p:cTn>
                        </p:par>
                        <p:par>
                          <p:cTn id="13" fill="hold">
                            <p:stCondLst>
                              <p:cond delay="0"/>
                            </p:stCondLst>
                            <p:childTnLst>
                              <p:par>
                                <p:cTn id="14" presetID="7" presetClass="emph" presetSubtype="2" fill="hold" nodeType="afterEffect">
                                  <p:stCondLst>
                                    <p:cond delay="250"/>
                                  </p:stCondLst>
                                  <p:childTnLst>
                                    <p:animClr clrSpc="rgb" dir="cw">
                                      <p:cBhvr>
                                        <p:cTn id="15" dur="250" fill="hold"/>
                                        <p:tgtEl>
                                          <p:spTgt spid="58"/>
                                        </p:tgtEl>
                                        <p:attrNameLst>
                                          <p:attrName>stroke.color</p:attrName>
                                        </p:attrNameLst>
                                      </p:cBhvr>
                                      <p:to>
                                        <a:srgbClr val="000000"/>
                                      </p:to>
                                    </p:animClr>
                                    <p:set>
                                      <p:cBhvr>
                                        <p:cTn id="16" dur="250" fill="hold"/>
                                        <p:tgtEl>
                                          <p:spTgt spid="58"/>
                                        </p:tgtEl>
                                        <p:attrNameLst>
                                          <p:attrName>stroke.on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250"/>
                                  </p:stCondLst>
                                  <p:childTnLst>
                                    <p:set>
                                      <p:cBhvr>
                                        <p:cTn id="23" dur="1" fill="hold">
                                          <p:stCondLst>
                                            <p:cond delay="249"/>
                                          </p:stCondLst>
                                        </p:cTn>
                                        <p:tgtEl>
                                          <p:spTgt spid="6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2" grpId="0"/>
      <p:bldP spid="53" grpId="0"/>
      <p:bldP spid="58" grpId="0" animBg="1"/>
      <p:bldP spid="59" grpId="0" animBg="1"/>
      <p:bldP spid="6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noChangeArrowheads="1"/>
          </p:cNvSpPr>
          <p:nvPr>
            <p:ph idx="1"/>
          </p:nvPr>
        </p:nvSpPr>
        <p:spPr>
          <a:xfrm>
            <a:off x="1055440" y="3102824"/>
            <a:ext cx="10369152" cy="3680565"/>
          </a:xfrm>
        </p:spPr>
        <p:txBody>
          <a:bodyPr/>
          <a:lstStyle/>
          <a:p>
            <a:pPr>
              <a:lnSpc>
                <a:spcPct val="105000"/>
              </a:lnSpc>
              <a:spcBef>
                <a:spcPct val="10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深度</a:t>
            </a:r>
            <a:r>
              <a:rPr lang="zh-CN" altLang="en-US" sz="2400" b="1" dirty="0">
                <a:latin typeface="Times New Roman" panose="02020603050405020304" pitchFamily="18" charset="0"/>
                <a:ea typeface="仿宋_GB2312" pitchFamily="49" charset="-122"/>
              </a:rPr>
              <a:t>：结点的深度即为结点的层次；离根最远结点的层次即为</a:t>
            </a:r>
            <a:r>
              <a:rPr lang="zh-CN" altLang="en-US" sz="2400" b="1" dirty="0">
                <a:solidFill>
                  <a:schemeClr val="tx2"/>
                </a:solidFill>
                <a:latin typeface="Times New Roman" panose="02020603050405020304" pitchFamily="18" charset="0"/>
                <a:ea typeface="仿宋_GB2312" pitchFamily="49" charset="-122"/>
              </a:rPr>
              <a:t>树的深度</a:t>
            </a:r>
            <a:r>
              <a:rPr lang="zh-CN" altLang="en-US" sz="2400" b="1" dirty="0">
                <a:latin typeface="Times New Roman" panose="02020603050405020304" pitchFamily="18" charset="0"/>
                <a:ea typeface="仿宋_GB2312" pitchFamily="49" charset="-122"/>
              </a:rPr>
              <a:t>。</a:t>
            </a:r>
            <a:endParaRPr lang="en-US" altLang="zh-CN" sz="2400" b="1" dirty="0">
              <a:solidFill>
                <a:schemeClr val="tx2"/>
              </a:solidFill>
              <a:latin typeface="Times New Roman" panose="02020603050405020304" pitchFamily="18" charset="0"/>
              <a:ea typeface="仿宋_GB2312" pitchFamily="49" charset="-122"/>
            </a:endParaRPr>
          </a:p>
          <a:p>
            <a:pPr>
              <a:lnSpc>
                <a:spcPct val="105000"/>
              </a:lnSpc>
              <a:spcBef>
                <a:spcPct val="10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高度</a:t>
            </a:r>
            <a:r>
              <a:rPr lang="zh-CN" altLang="en-US" sz="2400" b="1" dirty="0">
                <a:latin typeface="Times New Roman" panose="02020603050405020304" pitchFamily="18" charset="0"/>
                <a:ea typeface="仿宋_GB2312" pitchFamily="49" charset="-122"/>
              </a:rPr>
              <a:t>：规定叶结点的高度为</a:t>
            </a:r>
            <a:r>
              <a:rPr lang="en-US" altLang="zh-CN" sz="2400" b="1" dirty="0">
                <a:latin typeface="Times New Roman" panose="02020603050405020304" pitchFamily="18" charset="0"/>
                <a:ea typeface="仿宋_GB2312" pitchFamily="49" charset="-122"/>
              </a:rPr>
              <a:t>1</a:t>
            </a:r>
            <a:r>
              <a:rPr lang="zh-CN" altLang="en-US" sz="2400" b="1" dirty="0">
                <a:latin typeface="Times New Roman" panose="02020603050405020304" pitchFamily="18" charset="0"/>
                <a:ea typeface="仿宋_GB2312" pitchFamily="49" charset="-122"/>
              </a:rPr>
              <a:t>，其双亲结点的高度等于它的高度加一。</a:t>
            </a:r>
          </a:p>
          <a:p>
            <a:pPr>
              <a:lnSpc>
                <a:spcPct val="105000"/>
              </a:lnSpc>
              <a:spcBef>
                <a:spcPct val="10000"/>
              </a:spcBef>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树的高度</a:t>
            </a:r>
            <a:r>
              <a:rPr lang="zh-CN" altLang="en-US" sz="2400" b="1" dirty="0">
                <a:latin typeface="Times New Roman" panose="02020603050405020304" pitchFamily="18" charset="0"/>
                <a:ea typeface="仿宋_GB2312" pitchFamily="49" charset="-122"/>
              </a:rPr>
              <a:t>：等于根结点的高度。</a:t>
            </a:r>
          </a:p>
          <a:p>
            <a:pPr>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有序树</a:t>
            </a:r>
            <a:r>
              <a:rPr lang="zh-CN" altLang="en-US" sz="2400" b="1" dirty="0">
                <a:latin typeface="Times New Roman" panose="02020603050405020304" pitchFamily="18" charset="0"/>
                <a:ea typeface="仿宋_GB2312" pitchFamily="49" charset="-122"/>
              </a:rPr>
              <a:t>：树中结点的各棵子树 </a:t>
            </a:r>
            <a:r>
              <a:rPr lang="en-US" altLang="zh-CN" sz="2400" b="1" i="1" dirty="0">
                <a:latin typeface="Times New Roman" panose="02020603050405020304" pitchFamily="18" charset="0"/>
                <a:ea typeface="仿宋_GB2312" pitchFamily="49" charset="-122"/>
              </a:rPr>
              <a:t>T</a:t>
            </a:r>
            <a:r>
              <a:rPr lang="en-US" altLang="zh-CN" sz="2400" b="1" baseline="-25000" dirty="0">
                <a:latin typeface="Times New Roman" panose="02020603050405020304" pitchFamily="18" charset="0"/>
                <a:ea typeface="仿宋_GB2312" pitchFamily="49" charset="-122"/>
              </a:rPr>
              <a:t>0</a:t>
            </a:r>
            <a:r>
              <a:rPr lang="en-US" altLang="zh-CN" sz="2400" b="1" dirty="0">
                <a:latin typeface="Times New Roman" panose="02020603050405020304" pitchFamily="18" charset="0"/>
                <a:ea typeface="仿宋_GB2312" pitchFamily="49" charset="-122"/>
              </a:rPr>
              <a:t>, </a:t>
            </a:r>
            <a:r>
              <a:rPr lang="en-US" altLang="zh-CN" sz="2400" b="1" i="1" dirty="0">
                <a:latin typeface="Times New Roman" panose="02020603050405020304" pitchFamily="18" charset="0"/>
                <a:ea typeface="仿宋_GB2312" pitchFamily="49" charset="-122"/>
              </a:rPr>
              <a:t>T</a:t>
            </a:r>
            <a:r>
              <a:rPr lang="en-US" altLang="zh-CN" sz="2400" b="1" baseline="-25000" dirty="0">
                <a:latin typeface="Times New Roman" panose="02020603050405020304" pitchFamily="18" charset="0"/>
                <a:ea typeface="仿宋_GB2312" pitchFamily="49" charset="-122"/>
              </a:rPr>
              <a:t>1</a:t>
            </a:r>
            <a:r>
              <a:rPr lang="en-US" altLang="zh-CN" sz="2400" b="1" dirty="0">
                <a:latin typeface="Times New Roman" panose="02020603050405020304" pitchFamily="18" charset="0"/>
                <a:ea typeface="仿宋_GB2312" pitchFamily="49" charset="-122"/>
              </a:rPr>
              <a:t>, …</a:t>
            </a:r>
            <a:r>
              <a:rPr lang="zh-CN" altLang="en-US" sz="2400" b="1" dirty="0">
                <a:latin typeface="Times New Roman" panose="02020603050405020304" pitchFamily="18" charset="0"/>
                <a:ea typeface="仿宋_GB2312" pitchFamily="49" charset="-122"/>
              </a:rPr>
              <a:t>是有次序的，即为有序树。</a:t>
            </a:r>
          </a:p>
          <a:p>
            <a:pPr>
              <a:buClr>
                <a:srgbClr val="800080"/>
              </a:buClr>
              <a:buSzPct val="50000"/>
              <a:defRPr/>
            </a:pPr>
            <a:r>
              <a:rPr lang="zh-CN" altLang="en-US" sz="2400" b="1" dirty="0">
                <a:solidFill>
                  <a:schemeClr val="tx2"/>
                </a:solidFill>
                <a:latin typeface="Times New Roman" panose="02020603050405020304" pitchFamily="18" charset="0"/>
                <a:ea typeface="仿宋_GB2312" pitchFamily="49" charset="-122"/>
              </a:rPr>
              <a:t>无序树</a:t>
            </a:r>
            <a:r>
              <a:rPr lang="zh-CN" altLang="en-US" sz="2400" b="1" dirty="0">
                <a:latin typeface="Times New Roman" panose="02020603050405020304" pitchFamily="18" charset="0"/>
                <a:ea typeface="仿宋_GB2312" pitchFamily="49" charset="-122"/>
              </a:rPr>
              <a:t>：树中结点的各棵子树之间的次序是不重要的，可以互相交换位置。</a:t>
            </a:r>
          </a:p>
        </p:txBody>
      </p:sp>
      <p:grpSp>
        <p:nvGrpSpPr>
          <p:cNvPr id="34819" name="Group 3"/>
          <p:cNvGrpSpPr>
            <a:grpSpLocks/>
          </p:cNvGrpSpPr>
          <p:nvPr/>
        </p:nvGrpSpPr>
        <p:grpSpPr bwMode="auto">
          <a:xfrm>
            <a:off x="1631505" y="101167"/>
            <a:ext cx="6180831" cy="2333996"/>
            <a:chOff x="816" y="1582"/>
            <a:chExt cx="5035" cy="1962"/>
          </a:xfrm>
        </p:grpSpPr>
        <p:sp>
          <p:nvSpPr>
            <p:cNvPr id="34820" name="Line 4"/>
            <p:cNvSpPr>
              <a:spLocks noChangeShapeType="1"/>
            </p:cNvSpPr>
            <p:nvPr/>
          </p:nvSpPr>
          <p:spPr bwMode="auto">
            <a:xfrm>
              <a:off x="3129" y="2432"/>
              <a:ext cx="288" cy="33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1" name="Line 5"/>
            <p:cNvSpPr>
              <a:spLocks noChangeShapeType="1"/>
            </p:cNvSpPr>
            <p:nvPr/>
          </p:nvSpPr>
          <p:spPr bwMode="auto">
            <a:xfrm flipH="1">
              <a:off x="2653" y="2448"/>
              <a:ext cx="275" cy="30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2" name="Line 6"/>
            <p:cNvSpPr>
              <a:spLocks noChangeShapeType="1"/>
            </p:cNvSpPr>
            <p:nvPr/>
          </p:nvSpPr>
          <p:spPr bwMode="auto">
            <a:xfrm>
              <a:off x="3039" y="2496"/>
              <a:ext cx="0" cy="240"/>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3" name="Line 7"/>
            <p:cNvSpPr>
              <a:spLocks noChangeShapeType="1"/>
            </p:cNvSpPr>
            <p:nvPr/>
          </p:nvSpPr>
          <p:spPr bwMode="auto">
            <a:xfrm>
              <a:off x="2608" y="2976"/>
              <a:ext cx="0"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4" name="Line 8"/>
            <p:cNvSpPr>
              <a:spLocks noChangeShapeType="1"/>
            </p:cNvSpPr>
            <p:nvPr/>
          </p:nvSpPr>
          <p:spPr bwMode="auto">
            <a:xfrm>
              <a:off x="2304" y="1872"/>
              <a:ext cx="672"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5" name="Line 9"/>
            <p:cNvSpPr>
              <a:spLocks noChangeShapeType="1"/>
            </p:cNvSpPr>
            <p:nvPr/>
          </p:nvSpPr>
          <p:spPr bwMode="auto">
            <a:xfrm flipH="1">
              <a:off x="1488" y="1872"/>
              <a:ext cx="576" cy="384"/>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6" name="Line 10"/>
            <p:cNvSpPr>
              <a:spLocks noChangeShapeType="1"/>
            </p:cNvSpPr>
            <p:nvPr/>
          </p:nvSpPr>
          <p:spPr bwMode="auto">
            <a:xfrm>
              <a:off x="2177" y="1920"/>
              <a:ext cx="0" cy="105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7" name="Line 11"/>
            <p:cNvSpPr>
              <a:spLocks noChangeShapeType="1"/>
            </p:cNvSpPr>
            <p:nvPr/>
          </p:nvSpPr>
          <p:spPr bwMode="auto">
            <a:xfrm>
              <a:off x="1519" y="2432"/>
              <a:ext cx="161" cy="352"/>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8" name="Line 12"/>
            <p:cNvSpPr>
              <a:spLocks noChangeShapeType="1"/>
            </p:cNvSpPr>
            <p:nvPr/>
          </p:nvSpPr>
          <p:spPr bwMode="auto">
            <a:xfrm>
              <a:off x="1296" y="2976"/>
              <a:ext cx="144" cy="28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9" name="Line 13"/>
            <p:cNvSpPr>
              <a:spLocks noChangeShapeType="1"/>
            </p:cNvSpPr>
            <p:nvPr/>
          </p:nvSpPr>
          <p:spPr bwMode="auto">
            <a:xfrm flipH="1">
              <a:off x="930" y="2409"/>
              <a:ext cx="499" cy="976"/>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0" name="Line 14"/>
            <p:cNvSpPr>
              <a:spLocks noChangeShapeType="1"/>
            </p:cNvSpPr>
            <p:nvPr/>
          </p:nvSpPr>
          <p:spPr bwMode="auto">
            <a:xfrm>
              <a:off x="2736" y="1776"/>
              <a:ext cx="1344"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1" name="Line 15"/>
            <p:cNvSpPr>
              <a:spLocks noChangeShapeType="1"/>
            </p:cNvSpPr>
            <p:nvPr/>
          </p:nvSpPr>
          <p:spPr bwMode="auto">
            <a:xfrm>
              <a:off x="3360" y="2304"/>
              <a:ext cx="720"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2" name="Line 16"/>
            <p:cNvSpPr>
              <a:spLocks noChangeShapeType="1"/>
            </p:cNvSpPr>
            <p:nvPr/>
          </p:nvSpPr>
          <p:spPr bwMode="auto">
            <a:xfrm>
              <a:off x="3696" y="2832"/>
              <a:ext cx="43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3" name="Line 17"/>
            <p:cNvSpPr>
              <a:spLocks noChangeShapeType="1"/>
            </p:cNvSpPr>
            <p:nvPr/>
          </p:nvSpPr>
          <p:spPr bwMode="auto">
            <a:xfrm>
              <a:off x="2928" y="3360"/>
              <a:ext cx="1152"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4" name="Text Box 18"/>
            <p:cNvSpPr txBox="1">
              <a:spLocks noChangeArrowheads="1"/>
            </p:cNvSpPr>
            <p:nvPr/>
          </p:nvSpPr>
          <p:spPr bwMode="auto">
            <a:xfrm>
              <a:off x="4066" y="1582"/>
              <a:ext cx="528" cy="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1</a:t>
              </a:r>
              <a:r>
                <a:rPr lang="zh-CN" altLang="en-US" sz="2400">
                  <a:solidFill>
                    <a:schemeClr val="tx2"/>
                  </a:solidFill>
                  <a:latin typeface="Times New Roman" panose="02020603050405020304" pitchFamily="18" charset="0"/>
                  <a:ea typeface="隶书" panose="02010509060101010101" pitchFamily="49" charset="-122"/>
                </a:rPr>
                <a:t>层</a:t>
              </a:r>
              <a:endParaRPr lang="zh-CN" altLang="en-US" sz="2400">
                <a:latin typeface="Times New Roman" panose="02020603050405020304" pitchFamily="18" charset="0"/>
              </a:endParaRPr>
            </a:p>
          </p:txBody>
        </p:sp>
        <p:sp>
          <p:nvSpPr>
            <p:cNvPr id="34835" name="Text Box 19"/>
            <p:cNvSpPr txBox="1">
              <a:spLocks noChangeArrowheads="1"/>
            </p:cNvSpPr>
            <p:nvPr/>
          </p:nvSpPr>
          <p:spPr bwMode="auto">
            <a:xfrm>
              <a:off x="4066" y="2100"/>
              <a:ext cx="528" cy="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2</a:t>
              </a:r>
              <a:r>
                <a:rPr lang="zh-CN" altLang="en-US" sz="2400">
                  <a:solidFill>
                    <a:schemeClr val="tx2"/>
                  </a:solidFill>
                  <a:latin typeface="Times New Roman" panose="02020603050405020304" pitchFamily="18" charset="0"/>
                  <a:ea typeface="隶书" panose="02010509060101010101" pitchFamily="49" charset="-122"/>
                </a:rPr>
                <a:t>层</a:t>
              </a:r>
              <a:endParaRPr lang="zh-CN" altLang="en-US" sz="2400">
                <a:latin typeface="Times New Roman" panose="02020603050405020304" pitchFamily="18" charset="0"/>
              </a:endParaRPr>
            </a:p>
          </p:txBody>
        </p:sp>
        <p:sp>
          <p:nvSpPr>
            <p:cNvPr id="34836" name="Text Box 20"/>
            <p:cNvSpPr txBox="1">
              <a:spLocks noChangeArrowheads="1"/>
            </p:cNvSpPr>
            <p:nvPr/>
          </p:nvSpPr>
          <p:spPr bwMode="auto">
            <a:xfrm>
              <a:off x="4046" y="3156"/>
              <a:ext cx="528" cy="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4</a:t>
              </a:r>
              <a:r>
                <a:rPr lang="zh-CN" altLang="en-US" sz="2400">
                  <a:solidFill>
                    <a:schemeClr val="tx2"/>
                  </a:solidFill>
                  <a:latin typeface="Times New Roman" panose="02020603050405020304" pitchFamily="18" charset="0"/>
                  <a:ea typeface="隶书" panose="02010509060101010101" pitchFamily="49" charset="-122"/>
                </a:rPr>
                <a:t>层</a:t>
              </a:r>
              <a:endParaRPr lang="zh-CN" altLang="en-US" sz="2400">
                <a:latin typeface="Times New Roman" panose="02020603050405020304" pitchFamily="18" charset="0"/>
              </a:endParaRPr>
            </a:p>
          </p:txBody>
        </p:sp>
        <p:sp>
          <p:nvSpPr>
            <p:cNvPr id="34837" name="Text Box 21"/>
            <p:cNvSpPr txBox="1">
              <a:spLocks noChangeArrowheads="1"/>
            </p:cNvSpPr>
            <p:nvPr/>
          </p:nvSpPr>
          <p:spPr bwMode="auto">
            <a:xfrm>
              <a:off x="4066" y="2628"/>
              <a:ext cx="528" cy="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3</a:t>
              </a:r>
              <a:r>
                <a:rPr lang="zh-CN" altLang="en-US" sz="2400">
                  <a:solidFill>
                    <a:schemeClr val="tx2"/>
                  </a:solidFill>
                  <a:latin typeface="Times New Roman" panose="02020603050405020304" pitchFamily="18" charset="0"/>
                  <a:ea typeface="隶书" panose="02010509060101010101" pitchFamily="49" charset="-122"/>
                </a:rPr>
                <a:t>层</a:t>
              </a:r>
              <a:endParaRPr lang="zh-CN" altLang="en-US" sz="2400">
                <a:latin typeface="Times New Roman" panose="02020603050405020304" pitchFamily="18" charset="0"/>
              </a:endParaRPr>
            </a:p>
          </p:txBody>
        </p:sp>
        <p:sp>
          <p:nvSpPr>
            <p:cNvPr id="34838" name="Text Box 22"/>
            <p:cNvSpPr txBox="1">
              <a:spLocks noChangeArrowheads="1"/>
            </p:cNvSpPr>
            <p:nvPr/>
          </p:nvSpPr>
          <p:spPr bwMode="auto">
            <a:xfrm>
              <a:off x="4559" y="2384"/>
              <a:ext cx="661" cy="4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000">
                  <a:latin typeface="Times New Roman" panose="02020603050405020304" pitchFamily="18" charset="0"/>
                </a:rPr>
                <a:t>depth</a:t>
              </a:r>
            </a:p>
            <a:p>
              <a:pPr algn="ctr">
                <a:lnSpc>
                  <a:spcPct val="80000"/>
                </a:lnSpc>
              </a:pPr>
              <a:r>
                <a:rPr lang="en-US" altLang="zh-CN" sz="2000">
                  <a:latin typeface="Times New Roman" panose="02020603050405020304" pitchFamily="18" charset="0"/>
                </a:rPr>
                <a:t>= 4</a:t>
              </a:r>
              <a:endParaRPr lang="en-US" altLang="zh-CN" sz="2400">
                <a:latin typeface="Times New Roman" panose="02020603050405020304" pitchFamily="18" charset="0"/>
              </a:endParaRPr>
            </a:p>
          </p:txBody>
        </p:sp>
        <p:sp>
          <p:nvSpPr>
            <p:cNvPr id="34839" name="Line 23"/>
            <p:cNvSpPr>
              <a:spLocks noChangeShapeType="1"/>
            </p:cNvSpPr>
            <p:nvPr/>
          </p:nvSpPr>
          <p:spPr bwMode="auto">
            <a:xfrm>
              <a:off x="4762" y="1680"/>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40" name="Line 24"/>
            <p:cNvSpPr>
              <a:spLocks noChangeShapeType="1"/>
            </p:cNvSpPr>
            <p:nvPr/>
          </p:nvSpPr>
          <p:spPr bwMode="auto">
            <a:xfrm flipV="1">
              <a:off x="4858" y="1680"/>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41" name="Line 25"/>
            <p:cNvSpPr>
              <a:spLocks noChangeShapeType="1"/>
            </p:cNvSpPr>
            <p:nvPr/>
          </p:nvSpPr>
          <p:spPr bwMode="auto">
            <a:xfrm>
              <a:off x="4770" y="3504"/>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42" name="Line 26"/>
            <p:cNvSpPr>
              <a:spLocks noChangeShapeType="1"/>
            </p:cNvSpPr>
            <p:nvPr/>
          </p:nvSpPr>
          <p:spPr bwMode="auto">
            <a:xfrm flipV="1">
              <a:off x="4858" y="2832"/>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4843" name="Group 27"/>
            <p:cNvGrpSpPr>
              <a:grpSpLocks/>
            </p:cNvGrpSpPr>
            <p:nvPr/>
          </p:nvGrpSpPr>
          <p:grpSpPr bwMode="auto">
            <a:xfrm>
              <a:off x="2880" y="2164"/>
              <a:ext cx="316" cy="336"/>
              <a:chOff x="2903" y="2164"/>
              <a:chExt cx="316" cy="336"/>
            </a:xfrm>
          </p:grpSpPr>
          <p:sp>
            <p:nvSpPr>
              <p:cNvPr id="34885" name="Oval 28"/>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86" name="Text Box 29"/>
              <p:cNvSpPr txBox="1">
                <a:spLocks noChangeArrowheads="1"/>
              </p:cNvSpPr>
              <p:nvPr/>
            </p:nvSpPr>
            <p:spPr bwMode="auto">
              <a:xfrm>
                <a:off x="2917" y="2164"/>
                <a:ext cx="302"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D</a:t>
                </a:r>
                <a:endParaRPr lang="en-US" altLang="zh-CN" sz="1800">
                  <a:latin typeface="Times New Roman" panose="02020603050405020304" pitchFamily="18" charset="0"/>
                </a:endParaRPr>
              </a:p>
            </p:txBody>
          </p:sp>
        </p:grpSp>
        <p:grpSp>
          <p:nvGrpSpPr>
            <p:cNvPr id="34844" name="Group 30"/>
            <p:cNvGrpSpPr>
              <a:grpSpLocks/>
            </p:cNvGrpSpPr>
            <p:nvPr/>
          </p:nvGrpSpPr>
          <p:grpSpPr bwMode="auto">
            <a:xfrm>
              <a:off x="2041" y="1611"/>
              <a:ext cx="316" cy="354"/>
              <a:chOff x="2041" y="1611"/>
              <a:chExt cx="316" cy="354"/>
            </a:xfrm>
          </p:grpSpPr>
          <p:sp>
            <p:nvSpPr>
              <p:cNvPr id="34883" name="Oval 31"/>
              <p:cNvSpPr>
                <a:spLocks noChangeArrowheads="1"/>
              </p:cNvSpPr>
              <p:nvPr/>
            </p:nvSpPr>
            <p:spPr bwMode="auto">
              <a:xfrm>
                <a:off x="2041" y="1652"/>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84" name="Text Box 32"/>
              <p:cNvSpPr txBox="1">
                <a:spLocks noChangeArrowheads="1"/>
              </p:cNvSpPr>
              <p:nvPr/>
            </p:nvSpPr>
            <p:spPr bwMode="auto">
              <a:xfrm>
                <a:off x="2055" y="1611"/>
                <a:ext cx="302"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A</a:t>
                </a:r>
                <a:endParaRPr lang="en-US" altLang="zh-CN" sz="1800">
                  <a:latin typeface="Times New Roman" panose="02020603050405020304" pitchFamily="18" charset="0"/>
                </a:endParaRPr>
              </a:p>
            </p:txBody>
          </p:sp>
        </p:grpSp>
        <p:grpSp>
          <p:nvGrpSpPr>
            <p:cNvPr id="34845" name="Group 33"/>
            <p:cNvGrpSpPr>
              <a:grpSpLocks/>
            </p:cNvGrpSpPr>
            <p:nvPr/>
          </p:nvGrpSpPr>
          <p:grpSpPr bwMode="auto">
            <a:xfrm>
              <a:off x="2023" y="2168"/>
              <a:ext cx="316" cy="336"/>
              <a:chOff x="2903" y="2164"/>
              <a:chExt cx="316" cy="336"/>
            </a:xfrm>
          </p:grpSpPr>
          <p:sp>
            <p:nvSpPr>
              <p:cNvPr id="34881" name="Oval 34"/>
              <p:cNvSpPr>
                <a:spLocks noChangeArrowheads="1"/>
              </p:cNvSpPr>
              <p:nvPr/>
            </p:nvSpPr>
            <p:spPr bwMode="auto">
              <a:xfrm>
                <a:off x="2903" y="21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82" name="Text Box 35"/>
              <p:cNvSpPr txBox="1">
                <a:spLocks noChangeArrowheads="1"/>
              </p:cNvSpPr>
              <p:nvPr/>
            </p:nvSpPr>
            <p:spPr bwMode="auto">
              <a:xfrm>
                <a:off x="2917" y="2164"/>
                <a:ext cx="302"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C</a:t>
                </a:r>
                <a:endParaRPr lang="en-US" altLang="zh-CN" sz="1800">
                  <a:latin typeface="Times New Roman" panose="02020603050405020304" pitchFamily="18" charset="0"/>
                </a:endParaRPr>
              </a:p>
            </p:txBody>
          </p:sp>
        </p:grpSp>
        <p:grpSp>
          <p:nvGrpSpPr>
            <p:cNvPr id="34846" name="Group 36"/>
            <p:cNvGrpSpPr>
              <a:grpSpLocks/>
            </p:cNvGrpSpPr>
            <p:nvPr/>
          </p:nvGrpSpPr>
          <p:grpSpPr bwMode="auto">
            <a:xfrm>
              <a:off x="1315" y="2168"/>
              <a:ext cx="313" cy="336"/>
              <a:chOff x="1315" y="2168"/>
              <a:chExt cx="313" cy="336"/>
            </a:xfrm>
          </p:grpSpPr>
          <p:sp>
            <p:nvSpPr>
              <p:cNvPr id="34879" name="Oval 37"/>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80" name="Text Box 38"/>
              <p:cNvSpPr txBox="1">
                <a:spLocks noChangeArrowheads="1"/>
              </p:cNvSpPr>
              <p:nvPr/>
            </p:nvSpPr>
            <p:spPr bwMode="auto">
              <a:xfrm>
                <a:off x="1325" y="2168"/>
                <a:ext cx="290"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B</a:t>
                </a:r>
                <a:endParaRPr lang="en-US" altLang="zh-CN" sz="1800">
                  <a:latin typeface="Times New Roman" panose="02020603050405020304" pitchFamily="18" charset="0"/>
                </a:endParaRPr>
              </a:p>
            </p:txBody>
          </p:sp>
        </p:grpSp>
        <p:grpSp>
          <p:nvGrpSpPr>
            <p:cNvPr id="34847" name="Group 39"/>
            <p:cNvGrpSpPr>
              <a:grpSpLocks/>
            </p:cNvGrpSpPr>
            <p:nvPr/>
          </p:nvGrpSpPr>
          <p:grpSpPr bwMode="auto">
            <a:xfrm>
              <a:off x="2885" y="2677"/>
              <a:ext cx="313" cy="336"/>
              <a:chOff x="1315" y="2168"/>
              <a:chExt cx="313" cy="336"/>
            </a:xfrm>
          </p:grpSpPr>
          <p:sp>
            <p:nvSpPr>
              <p:cNvPr id="34877" name="Oval 40"/>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78" name="Text Box 41"/>
              <p:cNvSpPr txBox="1">
                <a:spLocks noChangeArrowheads="1"/>
              </p:cNvSpPr>
              <p:nvPr/>
            </p:nvSpPr>
            <p:spPr bwMode="auto">
              <a:xfrm>
                <a:off x="1354" y="2168"/>
                <a:ext cx="231"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I</a:t>
                </a:r>
                <a:endParaRPr lang="en-US" altLang="zh-CN" sz="1800">
                  <a:latin typeface="Times New Roman" panose="02020603050405020304" pitchFamily="18" charset="0"/>
                </a:endParaRPr>
              </a:p>
            </p:txBody>
          </p:sp>
        </p:grpSp>
        <p:grpSp>
          <p:nvGrpSpPr>
            <p:cNvPr id="34848" name="Group 42"/>
            <p:cNvGrpSpPr>
              <a:grpSpLocks/>
            </p:cNvGrpSpPr>
            <p:nvPr/>
          </p:nvGrpSpPr>
          <p:grpSpPr bwMode="auto">
            <a:xfrm>
              <a:off x="3315" y="2677"/>
              <a:ext cx="313" cy="336"/>
              <a:chOff x="1315" y="2168"/>
              <a:chExt cx="313" cy="336"/>
            </a:xfrm>
          </p:grpSpPr>
          <p:sp>
            <p:nvSpPr>
              <p:cNvPr id="34875" name="Oval 43"/>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76" name="Text Box 44"/>
              <p:cNvSpPr txBox="1">
                <a:spLocks noChangeArrowheads="1"/>
              </p:cNvSpPr>
              <p:nvPr/>
            </p:nvSpPr>
            <p:spPr bwMode="auto">
              <a:xfrm>
                <a:off x="1344" y="2168"/>
                <a:ext cx="255"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J</a:t>
                </a:r>
                <a:endParaRPr lang="en-US" altLang="zh-CN" sz="1800">
                  <a:latin typeface="Times New Roman" panose="02020603050405020304" pitchFamily="18" charset="0"/>
                </a:endParaRPr>
              </a:p>
            </p:txBody>
          </p:sp>
        </p:grpSp>
        <p:grpSp>
          <p:nvGrpSpPr>
            <p:cNvPr id="34849" name="Group 45"/>
            <p:cNvGrpSpPr>
              <a:grpSpLocks/>
            </p:cNvGrpSpPr>
            <p:nvPr/>
          </p:nvGrpSpPr>
          <p:grpSpPr bwMode="auto">
            <a:xfrm>
              <a:off x="2454" y="2677"/>
              <a:ext cx="313" cy="336"/>
              <a:chOff x="1315" y="2168"/>
              <a:chExt cx="313" cy="336"/>
            </a:xfrm>
          </p:grpSpPr>
          <p:sp>
            <p:nvSpPr>
              <p:cNvPr id="34873" name="Oval 46"/>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74" name="Text Box 47"/>
              <p:cNvSpPr txBox="1">
                <a:spLocks noChangeArrowheads="1"/>
              </p:cNvSpPr>
              <p:nvPr/>
            </p:nvSpPr>
            <p:spPr bwMode="auto">
              <a:xfrm>
                <a:off x="1315" y="2168"/>
                <a:ext cx="312"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dirty="0">
                    <a:latin typeface="Times New Roman" panose="02020603050405020304" pitchFamily="18" charset="0"/>
                  </a:rPr>
                  <a:t>H</a:t>
                </a:r>
                <a:endParaRPr lang="en-US" altLang="zh-CN" sz="1800" dirty="0">
                  <a:latin typeface="Times New Roman" panose="02020603050405020304" pitchFamily="18" charset="0"/>
                </a:endParaRPr>
              </a:p>
            </p:txBody>
          </p:sp>
        </p:grpSp>
        <p:grpSp>
          <p:nvGrpSpPr>
            <p:cNvPr id="34850" name="Group 48"/>
            <p:cNvGrpSpPr>
              <a:grpSpLocks/>
            </p:cNvGrpSpPr>
            <p:nvPr/>
          </p:nvGrpSpPr>
          <p:grpSpPr bwMode="auto">
            <a:xfrm>
              <a:off x="2023" y="2667"/>
              <a:ext cx="313" cy="342"/>
              <a:chOff x="2023" y="2667"/>
              <a:chExt cx="313" cy="342"/>
            </a:xfrm>
          </p:grpSpPr>
          <p:sp>
            <p:nvSpPr>
              <p:cNvPr id="34871" name="Oval 49"/>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72" name="Text Box 50"/>
              <p:cNvSpPr txBox="1">
                <a:spLocks noChangeArrowheads="1"/>
              </p:cNvSpPr>
              <p:nvPr/>
            </p:nvSpPr>
            <p:spPr bwMode="auto">
              <a:xfrm>
                <a:off x="2023" y="2667"/>
                <a:ext cx="312"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G</a:t>
                </a:r>
                <a:endParaRPr lang="en-US" altLang="zh-CN" sz="1800">
                  <a:latin typeface="Times New Roman" panose="02020603050405020304" pitchFamily="18" charset="0"/>
                </a:endParaRPr>
              </a:p>
            </p:txBody>
          </p:sp>
        </p:grpSp>
        <p:grpSp>
          <p:nvGrpSpPr>
            <p:cNvPr id="34851" name="Group 51"/>
            <p:cNvGrpSpPr>
              <a:grpSpLocks/>
            </p:cNvGrpSpPr>
            <p:nvPr/>
          </p:nvGrpSpPr>
          <p:grpSpPr bwMode="auto">
            <a:xfrm>
              <a:off x="1546" y="2657"/>
              <a:ext cx="313" cy="342"/>
              <a:chOff x="2023" y="2667"/>
              <a:chExt cx="313" cy="342"/>
            </a:xfrm>
          </p:grpSpPr>
          <p:sp>
            <p:nvSpPr>
              <p:cNvPr id="34869" name="Oval 52"/>
              <p:cNvSpPr>
                <a:spLocks noChangeArrowheads="1"/>
              </p:cNvSpPr>
              <p:nvPr/>
            </p:nvSpPr>
            <p:spPr bwMode="auto">
              <a:xfrm>
                <a:off x="2023" y="2696"/>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70" name="Text Box 53"/>
              <p:cNvSpPr txBox="1">
                <a:spLocks noChangeArrowheads="1"/>
              </p:cNvSpPr>
              <p:nvPr/>
            </p:nvSpPr>
            <p:spPr bwMode="auto">
              <a:xfrm>
                <a:off x="2040" y="2667"/>
                <a:ext cx="278"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F</a:t>
                </a:r>
                <a:endParaRPr lang="en-US" altLang="zh-CN" sz="1800">
                  <a:latin typeface="Times New Roman" panose="02020603050405020304" pitchFamily="18" charset="0"/>
                </a:endParaRPr>
              </a:p>
            </p:txBody>
          </p:sp>
        </p:grpSp>
        <p:grpSp>
          <p:nvGrpSpPr>
            <p:cNvPr id="34852" name="Group 54"/>
            <p:cNvGrpSpPr>
              <a:grpSpLocks/>
            </p:cNvGrpSpPr>
            <p:nvPr/>
          </p:nvGrpSpPr>
          <p:grpSpPr bwMode="auto">
            <a:xfrm>
              <a:off x="1066" y="2654"/>
              <a:ext cx="313" cy="342"/>
              <a:chOff x="1066" y="2654"/>
              <a:chExt cx="313" cy="342"/>
            </a:xfrm>
          </p:grpSpPr>
          <p:sp>
            <p:nvSpPr>
              <p:cNvPr id="34867" name="Oval 55"/>
              <p:cNvSpPr>
                <a:spLocks noChangeArrowheads="1"/>
              </p:cNvSpPr>
              <p:nvPr/>
            </p:nvSpPr>
            <p:spPr bwMode="auto">
              <a:xfrm>
                <a:off x="1066" y="2683"/>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68" name="Text Box 56"/>
              <p:cNvSpPr txBox="1">
                <a:spLocks noChangeArrowheads="1"/>
              </p:cNvSpPr>
              <p:nvPr/>
            </p:nvSpPr>
            <p:spPr bwMode="auto">
              <a:xfrm>
                <a:off x="1082" y="2654"/>
                <a:ext cx="290"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E</a:t>
                </a:r>
                <a:endParaRPr lang="en-US" altLang="zh-CN" sz="1800">
                  <a:latin typeface="Times New Roman" panose="02020603050405020304" pitchFamily="18" charset="0"/>
                </a:endParaRPr>
              </a:p>
            </p:txBody>
          </p:sp>
        </p:grpSp>
        <p:grpSp>
          <p:nvGrpSpPr>
            <p:cNvPr id="34853" name="Group 57"/>
            <p:cNvGrpSpPr>
              <a:grpSpLocks/>
            </p:cNvGrpSpPr>
            <p:nvPr/>
          </p:nvGrpSpPr>
          <p:grpSpPr bwMode="auto">
            <a:xfrm>
              <a:off x="2437" y="3198"/>
              <a:ext cx="348" cy="336"/>
              <a:chOff x="1298" y="2168"/>
              <a:chExt cx="348" cy="336"/>
            </a:xfrm>
          </p:grpSpPr>
          <p:sp>
            <p:nvSpPr>
              <p:cNvPr id="34865" name="Oval 58"/>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66" name="Text Box 59"/>
              <p:cNvSpPr txBox="1">
                <a:spLocks noChangeArrowheads="1"/>
              </p:cNvSpPr>
              <p:nvPr/>
            </p:nvSpPr>
            <p:spPr bwMode="auto">
              <a:xfrm>
                <a:off x="1298" y="2168"/>
                <a:ext cx="348"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M</a:t>
                </a:r>
                <a:endParaRPr lang="en-US" altLang="zh-CN" sz="1800">
                  <a:latin typeface="Times New Roman" panose="02020603050405020304" pitchFamily="18" charset="0"/>
                </a:endParaRPr>
              </a:p>
            </p:txBody>
          </p:sp>
        </p:grpSp>
        <p:grpSp>
          <p:nvGrpSpPr>
            <p:cNvPr id="34854" name="Group 60"/>
            <p:cNvGrpSpPr>
              <a:grpSpLocks/>
            </p:cNvGrpSpPr>
            <p:nvPr/>
          </p:nvGrpSpPr>
          <p:grpSpPr bwMode="auto">
            <a:xfrm>
              <a:off x="1315" y="3198"/>
              <a:ext cx="313" cy="336"/>
              <a:chOff x="1315" y="2168"/>
              <a:chExt cx="313" cy="336"/>
            </a:xfrm>
          </p:grpSpPr>
          <p:sp>
            <p:nvSpPr>
              <p:cNvPr id="34863" name="Oval 61"/>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64" name="Text Box 62"/>
              <p:cNvSpPr txBox="1">
                <a:spLocks noChangeArrowheads="1"/>
              </p:cNvSpPr>
              <p:nvPr/>
            </p:nvSpPr>
            <p:spPr bwMode="auto">
              <a:xfrm>
                <a:off x="1325" y="2168"/>
                <a:ext cx="290"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L</a:t>
                </a:r>
                <a:endParaRPr lang="en-US" altLang="zh-CN" sz="1800">
                  <a:latin typeface="Times New Roman" panose="02020603050405020304" pitchFamily="18" charset="0"/>
                </a:endParaRPr>
              </a:p>
            </p:txBody>
          </p:sp>
        </p:grpSp>
        <p:grpSp>
          <p:nvGrpSpPr>
            <p:cNvPr id="34855" name="Group 63"/>
            <p:cNvGrpSpPr>
              <a:grpSpLocks/>
            </p:cNvGrpSpPr>
            <p:nvPr/>
          </p:nvGrpSpPr>
          <p:grpSpPr bwMode="auto">
            <a:xfrm>
              <a:off x="816" y="3189"/>
              <a:ext cx="313" cy="336"/>
              <a:chOff x="1315" y="2168"/>
              <a:chExt cx="313" cy="336"/>
            </a:xfrm>
          </p:grpSpPr>
          <p:sp>
            <p:nvSpPr>
              <p:cNvPr id="34861" name="Oval 64"/>
              <p:cNvSpPr>
                <a:spLocks noChangeArrowheads="1"/>
              </p:cNvSpPr>
              <p:nvPr/>
            </p:nvSpPr>
            <p:spPr bwMode="auto">
              <a:xfrm>
                <a:off x="1315" y="2187"/>
                <a:ext cx="313" cy="313"/>
              </a:xfrm>
              <a:prstGeom prst="ellipse">
                <a:avLst/>
              </a:prstGeom>
              <a:solidFill>
                <a:srgbClr val="CCFF99"/>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34862" name="Text Box 65"/>
              <p:cNvSpPr txBox="1">
                <a:spLocks noChangeArrowheads="1"/>
              </p:cNvSpPr>
              <p:nvPr/>
            </p:nvSpPr>
            <p:spPr bwMode="auto">
              <a:xfrm>
                <a:off x="1315" y="2168"/>
                <a:ext cx="312" cy="33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K</a:t>
                </a:r>
                <a:endParaRPr lang="en-US" altLang="zh-CN" sz="1800">
                  <a:latin typeface="Times New Roman" panose="02020603050405020304" pitchFamily="18" charset="0"/>
                </a:endParaRPr>
              </a:p>
            </p:txBody>
          </p:sp>
        </p:grpSp>
        <p:sp>
          <p:nvSpPr>
            <p:cNvPr id="34856" name="Line 66"/>
            <p:cNvSpPr>
              <a:spLocks noChangeShapeType="1"/>
            </p:cNvSpPr>
            <p:nvPr/>
          </p:nvSpPr>
          <p:spPr bwMode="auto">
            <a:xfrm>
              <a:off x="5455" y="1674"/>
              <a:ext cx="192"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57" name="Line 67"/>
            <p:cNvSpPr>
              <a:spLocks noChangeShapeType="1"/>
            </p:cNvSpPr>
            <p:nvPr/>
          </p:nvSpPr>
          <p:spPr bwMode="auto">
            <a:xfrm flipV="1">
              <a:off x="5551" y="1674"/>
              <a:ext cx="0" cy="672"/>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58" name="Line 68"/>
            <p:cNvSpPr>
              <a:spLocks noChangeShapeType="1"/>
            </p:cNvSpPr>
            <p:nvPr/>
          </p:nvSpPr>
          <p:spPr bwMode="auto">
            <a:xfrm>
              <a:off x="5463" y="3498"/>
              <a:ext cx="184"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59" name="Line 69"/>
            <p:cNvSpPr>
              <a:spLocks noChangeShapeType="1"/>
            </p:cNvSpPr>
            <p:nvPr/>
          </p:nvSpPr>
          <p:spPr bwMode="auto">
            <a:xfrm flipV="1">
              <a:off x="5551" y="2826"/>
              <a:ext cx="0" cy="672"/>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60" name="Text Box 70"/>
            <p:cNvSpPr txBox="1">
              <a:spLocks noChangeArrowheads="1"/>
            </p:cNvSpPr>
            <p:nvPr/>
          </p:nvSpPr>
          <p:spPr bwMode="auto">
            <a:xfrm>
              <a:off x="5144" y="2373"/>
              <a:ext cx="707" cy="4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80000"/>
                </a:lnSpc>
              </a:pPr>
              <a:r>
                <a:rPr lang="en-US" altLang="zh-CN" sz="2000" dirty="0">
                  <a:latin typeface="Times New Roman" panose="02020603050405020304" pitchFamily="18" charset="0"/>
                </a:rPr>
                <a:t>height</a:t>
              </a:r>
            </a:p>
            <a:p>
              <a:pPr algn="ctr">
                <a:lnSpc>
                  <a:spcPct val="80000"/>
                </a:lnSpc>
              </a:pPr>
              <a:r>
                <a:rPr lang="en-US" altLang="zh-CN" sz="2000" dirty="0">
                  <a:latin typeface="Times New Roman" panose="02020603050405020304" pitchFamily="18" charset="0"/>
                </a:rPr>
                <a:t>= 4</a:t>
              </a:r>
              <a:endParaRPr lang="en-US" altLang="zh-CN" sz="2400" dirty="0">
                <a:latin typeface="Times New Roman" panose="02020603050405020304" pitchFamily="18" charset="0"/>
              </a:endParaRPr>
            </a:p>
          </p:txBody>
        </p:sp>
      </p:grpSp>
      <p:cxnSp>
        <p:nvCxnSpPr>
          <p:cNvPr id="3" name="直接箭头连接符 2"/>
          <p:cNvCxnSpPr/>
          <p:nvPr/>
        </p:nvCxnSpPr>
        <p:spPr bwMode="auto">
          <a:xfrm>
            <a:off x="6312024" y="135106"/>
            <a:ext cx="0" cy="2341691"/>
          </a:xfrm>
          <a:prstGeom prst="straightConnector1">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cxnSp>
        <p:nvCxnSpPr>
          <p:cNvPr id="5" name="直接箭头连接符 4"/>
          <p:cNvCxnSpPr/>
          <p:nvPr/>
        </p:nvCxnSpPr>
        <p:spPr bwMode="auto">
          <a:xfrm flipV="1">
            <a:off x="7752184" y="188641"/>
            <a:ext cx="0" cy="2258901"/>
          </a:xfrm>
          <a:prstGeom prst="straightConnector1">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pic>
        <p:nvPicPr>
          <p:cNvPr id="2" name="图片 1"/>
          <p:cNvPicPr>
            <a:picLocks noChangeAspect="1"/>
          </p:cNvPicPr>
          <p:nvPr/>
        </p:nvPicPr>
        <p:blipFill>
          <a:blip r:embed="rId3"/>
          <a:stretch>
            <a:fillRect/>
          </a:stretch>
        </p:blipFill>
        <p:spPr>
          <a:xfrm>
            <a:off x="8338161" y="2376"/>
            <a:ext cx="2736631" cy="2863717"/>
          </a:xfrm>
          <a:prstGeom prst="rect">
            <a:avLst/>
          </a:prstGeom>
        </p:spPr>
      </p:pic>
    </p:spTree>
  </p:cSld>
  <p:clrMapOvr>
    <a:masterClrMapping/>
  </p:clrMapOvr>
  <p:transition spd="slow"/>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图片 1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9019" y="-46132"/>
            <a:ext cx="1386838" cy="1386838"/>
          </a:xfrm>
          <a:prstGeom prst="rect">
            <a:avLst/>
          </a:prstGeom>
        </p:spPr>
      </p:pic>
      <p:pic>
        <p:nvPicPr>
          <p:cNvPr id="54" name="图片 53"/>
          <p:cNvPicPr>
            <a:picLocks noChangeAspect="1"/>
          </p:cNvPicPr>
          <p:nvPr/>
        </p:nvPicPr>
        <p:blipFill>
          <a:blip r:embed="rId3"/>
          <a:stretch>
            <a:fillRect/>
          </a:stretch>
        </p:blipFill>
        <p:spPr>
          <a:xfrm>
            <a:off x="7394032" y="2467280"/>
            <a:ext cx="4678632" cy="3554008"/>
          </a:xfrm>
          <a:prstGeom prst="rect">
            <a:avLst/>
          </a:prstGeom>
          <a:ln>
            <a:noFill/>
          </a:ln>
        </p:spPr>
      </p:pic>
      <p:sp>
        <p:nvSpPr>
          <p:cNvPr id="57" name="Rectangle 2"/>
          <p:cNvSpPr>
            <a:spLocks noGrp="1" noChangeArrowheads="1"/>
          </p:cNvSpPr>
          <p:nvPr>
            <p:ph type="title"/>
          </p:nvPr>
        </p:nvSpPr>
        <p:spPr bwMode="auto">
          <a:xfrm>
            <a:off x="872112" y="45442"/>
            <a:ext cx="5508625" cy="629494"/>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b" anchorCtr="0" compatLnSpc="1">
            <a:prstTxWarp prst="textNoShape">
              <a:avLst/>
            </a:prstTxWarp>
            <a:normAutofit/>
          </a:bodyPr>
          <a:lstStyle/>
          <a:p>
            <a:r>
              <a:rPr lang="zh-CN" altLang="en-US" sz="3600" dirty="0">
                <a:effectLst>
                  <a:outerShdw blurRad="38100" dist="38100" dir="2700000" algn="tl">
                    <a:srgbClr val="C0C0C0"/>
                  </a:outerShdw>
                </a:effectLst>
                <a:latin typeface="Times New Roman" panose="02020603050405020304" pitchFamily="18" charset="0"/>
                <a:ea typeface="黑体" panose="02010609060101010101" pitchFamily="49" charset="-122"/>
              </a:rPr>
              <a:t>哈夫曼树的构造算法</a:t>
            </a:r>
          </a:p>
        </p:txBody>
      </p:sp>
      <p:sp>
        <p:nvSpPr>
          <p:cNvPr id="59" name="矩形 58"/>
          <p:cNvSpPr/>
          <p:nvPr/>
        </p:nvSpPr>
        <p:spPr>
          <a:xfrm>
            <a:off x="7874945" y="3465216"/>
            <a:ext cx="4106166" cy="49688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0" name="矩形 59"/>
          <p:cNvSpPr/>
          <p:nvPr/>
        </p:nvSpPr>
        <p:spPr>
          <a:xfrm>
            <a:off x="8401235" y="4205554"/>
            <a:ext cx="3024336" cy="47528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1" name="Rectangle 3"/>
          <p:cNvSpPr txBox="1">
            <a:spLocks noChangeArrowheads="1"/>
          </p:cNvSpPr>
          <p:nvPr/>
        </p:nvSpPr>
        <p:spPr bwMode="auto">
          <a:xfrm>
            <a:off x="1631505" y="1124744"/>
            <a:ext cx="1712913" cy="57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n"/>
              <a:defRPr sz="2800" b="1">
                <a:solidFill>
                  <a:srgbClr val="000066"/>
                </a:solidFill>
                <a:latin typeface="黑体" pitchFamily="49" charset="-122"/>
                <a:ea typeface="黑体" pitchFamily="49" charset="-122"/>
                <a:cs typeface="+mn-cs"/>
              </a:defRPr>
            </a:lvl1pPr>
            <a:lvl2pPr marL="692150" indent="-347663" algn="l" rtl="0" eaLnBrk="1" fontAlgn="base" hangingPunct="1">
              <a:lnSpc>
                <a:spcPts val="3600"/>
              </a:lnSpc>
              <a:spcBef>
                <a:spcPct val="20000"/>
              </a:spcBef>
              <a:spcAft>
                <a:spcPct val="0"/>
              </a:spcAft>
              <a:buClr>
                <a:schemeClr val="accent2"/>
              </a:buClr>
              <a:buSzPct val="70000"/>
              <a:buFont typeface="Wingdings" pitchFamily="2" charset="2"/>
              <a:buChar char="u"/>
              <a:defRPr sz="2400">
                <a:solidFill>
                  <a:srgbClr val="E307D9"/>
                </a:solidFill>
                <a:latin typeface="黑体" pitchFamily="49" charset="-122"/>
                <a:ea typeface="黑体" pitchFamily="49" charset="-122"/>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000">
                <a:solidFill>
                  <a:schemeClr val="tx1"/>
                </a:solidFill>
                <a:latin typeface="黑体" pitchFamily="49" charset="-122"/>
                <a:ea typeface="黑体" pitchFamily="49" charset="-122"/>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a:solidFill>
                  <a:schemeClr val="tx1"/>
                </a:solidFill>
                <a:latin typeface="+mn-lt"/>
                <a:ea typeface="+mn-ea"/>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1600">
                <a:solidFill>
                  <a:schemeClr val="tx1"/>
                </a:solidFill>
                <a:latin typeface="+mn-lt"/>
                <a:ea typeface="+mn-ea"/>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a:buFontTx/>
              <a:buNone/>
            </a:pPr>
            <a:r>
              <a:rPr lang="zh-CN" altLang="en-US" b="0" dirty="0">
                <a:solidFill>
                  <a:schemeClr val="tx1"/>
                </a:solidFill>
                <a:latin typeface="宋体" panose="02010600030101010101" pitchFamily="2" charset="-122"/>
                <a:ea typeface="宋体" panose="02010600030101010101" pitchFamily="2" charset="-122"/>
              </a:rPr>
              <a:t>第四步：</a:t>
            </a:r>
          </a:p>
        </p:txBody>
      </p:sp>
      <p:grpSp>
        <p:nvGrpSpPr>
          <p:cNvPr id="62" name="Group 102"/>
          <p:cNvGrpSpPr>
            <a:grpSpLocks/>
          </p:cNvGrpSpPr>
          <p:nvPr/>
        </p:nvGrpSpPr>
        <p:grpSpPr bwMode="auto">
          <a:xfrm>
            <a:off x="2999656" y="1196753"/>
            <a:ext cx="3714750" cy="1914525"/>
            <a:chOff x="1536" y="330"/>
            <a:chExt cx="2340" cy="1206"/>
          </a:xfrm>
        </p:grpSpPr>
        <p:sp>
          <p:nvSpPr>
            <p:cNvPr id="63" name="Oval 51"/>
            <p:cNvSpPr>
              <a:spLocks noChangeArrowheads="1"/>
            </p:cNvSpPr>
            <p:nvPr/>
          </p:nvSpPr>
          <p:spPr bwMode="auto">
            <a:xfrm>
              <a:off x="1898" y="364"/>
              <a:ext cx="249" cy="278"/>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64" name="Text Box 52"/>
            <p:cNvSpPr txBox="1">
              <a:spLocks noChangeArrowheads="1"/>
            </p:cNvSpPr>
            <p:nvPr/>
          </p:nvSpPr>
          <p:spPr bwMode="auto">
            <a:xfrm>
              <a:off x="1857" y="330"/>
              <a:ext cx="373"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11</a:t>
              </a:r>
            </a:p>
          </p:txBody>
        </p:sp>
        <p:sp>
          <p:nvSpPr>
            <p:cNvPr id="65" name="Line 53"/>
            <p:cNvSpPr>
              <a:spLocks noChangeShapeType="1"/>
            </p:cNvSpPr>
            <p:nvPr/>
          </p:nvSpPr>
          <p:spPr bwMode="auto">
            <a:xfrm flipH="1">
              <a:off x="1671" y="576"/>
              <a:ext cx="248" cy="2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Line 54"/>
            <p:cNvSpPr>
              <a:spLocks noChangeShapeType="1"/>
            </p:cNvSpPr>
            <p:nvPr/>
          </p:nvSpPr>
          <p:spPr bwMode="auto">
            <a:xfrm>
              <a:off x="2136" y="587"/>
              <a:ext cx="249" cy="2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Text Box 55"/>
            <p:cNvSpPr txBox="1">
              <a:spLocks noChangeArrowheads="1"/>
            </p:cNvSpPr>
            <p:nvPr/>
          </p:nvSpPr>
          <p:spPr bwMode="auto">
            <a:xfrm>
              <a:off x="1557" y="803"/>
              <a:ext cx="248" cy="239"/>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68" name="Text Box 56"/>
            <p:cNvSpPr txBox="1">
              <a:spLocks noChangeArrowheads="1"/>
            </p:cNvSpPr>
            <p:nvPr/>
          </p:nvSpPr>
          <p:spPr bwMode="auto">
            <a:xfrm>
              <a:off x="1536" y="757"/>
              <a:ext cx="373"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5</a:t>
              </a:r>
            </a:p>
          </p:txBody>
        </p:sp>
        <p:sp>
          <p:nvSpPr>
            <p:cNvPr id="69" name="Oval 57"/>
            <p:cNvSpPr>
              <a:spLocks noChangeArrowheads="1"/>
            </p:cNvSpPr>
            <p:nvPr/>
          </p:nvSpPr>
          <p:spPr bwMode="auto">
            <a:xfrm>
              <a:off x="2219" y="808"/>
              <a:ext cx="249" cy="278"/>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70" name="Text Box 58"/>
            <p:cNvSpPr txBox="1">
              <a:spLocks noChangeArrowheads="1"/>
            </p:cNvSpPr>
            <p:nvPr/>
          </p:nvSpPr>
          <p:spPr bwMode="auto">
            <a:xfrm>
              <a:off x="2209" y="785"/>
              <a:ext cx="373"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6</a:t>
              </a:r>
            </a:p>
          </p:txBody>
        </p:sp>
        <p:sp>
          <p:nvSpPr>
            <p:cNvPr id="71" name="Line 59"/>
            <p:cNvSpPr>
              <a:spLocks noChangeShapeType="1"/>
            </p:cNvSpPr>
            <p:nvPr/>
          </p:nvSpPr>
          <p:spPr bwMode="auto">
            <a:xfrm flipH="1">
              <a:off x="1992" y="996"/>
              <a:ext cx="248" cy="2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 name="Line 60"/>
            <p:cNvSpPr>
              <a:spLocks noChangeShapeType="1"/>
            </p:cNvSpPr>
            <p:nvPr/>
          </p:nvSpPr>
          <p:spPr bwMode="auto">
            <a:xfrm>
              <a:off x="2457" y="996"/>
              <a:ext cx="249" cy="2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 name="Text Box 61"/>
            <p:cNvSpPr txBox="1">
              <a:spLocks noChangeArrowheads="1"/>
            </p:cNvSpPr>
            <p:nvPr/>
          </p:nvSpPr>
          <p:spPr bwMode="auto">
            <a:xfrm>
              <a:off x="1878" y="1212"/>
              <a:ext cx="248" cy="239"/>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74" name="Text Box 62"/>
            <p:cNvSpPr txBox="1">
              <a:spLocks noChangeArrowheads="1"/>
            </p:cNvSpPr>
            <p:nvPr/>
          </p:nvSpPr>
          <p:spPr bwMode="auto">
            <a:xfrm>
              <a:off x="1857" y="1166"/>
              <a:ext cx="373"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2</a:t>
              </a:r>
            </a:p>
          </p:txBody>
        </p:sp>
        <p:sp>
          <p:nvSpPr>
            <p:cNvPr id="75" name="Text Box 63"/>
            <p:cNvSpPr txBox="1">
              <a:spLocks noChangeArrowheads="1"/>
            </p:cNvSpPr>
            <p:nvPr/>
          </p:nvSpPr>
          <p:spPr bwMode="auto">
            <a:xfrm>
              <a:off x="2530" y="1224"/>
              <a:ext cx="248" cy="238"/>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76" name="Text Box 64"/>
            <p:cNvSpPr txBox="1">
              <a:spLocks noChangeArrowheads="1"/>
            </p:cNvSpPr>
            <p:nvPr/>
          </p:nvSpPr>
          <p:spPr bwMode="auto">
            <a:xfrm>
              <a:off x="2509" y="1178"/>
              <a:ext cx="373"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4</a:t>
              </a:r>
            </a:p>
          </p:txBody>
        </p:sp>
        <p:sp>
          <p:nvSpPr>
            <p:cNvPr id="77" name="Oval 65"/>
            <p:cNvSpPr>
              <a:spLocks noChangeArrowheads="1"/>
            </p:cNvSpPr>
            <p:nvPr/>
          </p:nvSpPr>
          <p:spPr bwMode="auto">
            <a:xfrm>
              <a:off x="3200" y="364"/>
              <a:ext cx="249" cy="278"/>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78" name="Text Box 66"/>
            <p:cNvSpPr txBox="1">
              <a:spLocks noChangeArrowheads="1"/>
            </p:cNvSpPr>
            <p:nvPr/>
          </p:nvSpPr>
          <p:spPr bwMode="auto">
            <a:xfrm>
              <a:off x="3172" y="330"/>
              <a:ext cx="373"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15</a:t>
              </a:r>
            </a:p>
          </p:txBody>
        </p:sp>
        <p:sp>
          <p:nvSpPr>
            <p:cNvPr id="79" name="Line 67"/>
            <p:cNvSpPr>
              <a:spLocks noChangeShapeType="1"/>
            </p:cNvSpPr>
            <p:nvPr/>
          </p:nvSpPr>
          <p:spPr bwMode="auto">
            <a:xfrm flipH="1">
              <a:off x="2973" y="564"/>
              <a:ext cx="248" cy="2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 name="Line 68"/>
            <p:cNvSpPr>
              <a:spLocks noChangeShapeType="1"/>
            </p:cNvSpPr>
            <p:nvPr/>
          </p:nvSpPr>
          <p:spPr bwMode="auto">
            <a:xfrm>
              <a:off x="3439" y="576"/>
              <a:ext cx="248" cy="2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 name="Text Box 69"/>
            <p:cNvSpPr txBox="1">
              <a:spLocks noChangeArrowheads="1"/>
            </p:cNvSpPr>
            <p:nvPr/>
          </p:nvSpPr>
          <p:spPr bwMode="auto">
            <a:xfrm>
              <a:off x="2859" y="792"/>
              <a:ext cx="248" cy="239"/>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82" name="Text Box 70"/>
            <p:cNvSpPr txBox="1">
              <a:spLocks noChangeArrowheads="1"/>
            </p:cNvSpPr>
            <p:nvPr/>
          </p:nvSpPr>
          <p:spPr bwMode="auto">
            <a:xfrm>
              <a:off x="2851" y="746"/>
              <a:ext cx="373"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7</a:t>
              </a:r>
            </a:p>
          </p:txBody>
        </p:sp>
        <p:sp>
          <p:nvSpPr>
            <p:cNvPr id="83" name="Text Box 71"/>
            <p:cNvSpPr txBox="1">
              <a:spLocks noChangeArrowheads="1"/>
            </p:cNvSpPr>
            <p:nvPr/>
          </p:nvSpPr>
          <p:spPr bwMode="auto">
            <a:xfrm>
              <a:off x="3511" y="803"/>
              <a:ext cx="248" cy="239"/>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84" name="Text Box 72"/>
            <p:cNvSpPr txBox="1">
              <a:spLocks noChangeArrowheads="1"/>
            </p:cNvSpPr>
            <p:nvPr/>
          </p:nvSpPr>
          <p:spPr bwMode="auto">
            <a:xfrm>
              <a:off x="3503" y="757"/>
              <a:ext cx="373"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8</a:t>
              </a:r>
            </a:p>
          </p:txBody>
        </p:sp>
      </p:grpSp>
      <p:sp>
        <p:nvSpPr>
          <p:cNvPr id="85" name="Text Box 73"/>
          <p:cNvSpPr txBox="1">
            <a:spLocks noChangeArrowheads="1"/>
          </p:cNvSpPr>
          <p:nvPr/>
        </p:nvSpPr>
        <p:spPr bwMode="auto">
          <a:xfrm>
            <a:off x="1561493" y="3284984"/>
            <a:ext cx="1600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spcBef>
                <a:spcPct val="50000"/>
              </a:spcBef>
            </a:pPr>
            <a:r>
              <a:rPr lang="zh-CN" altLang="en-US" sz="2800" dirty="0">
                <a:latin typeface="宋体" panose="02010600030101010101" pitchFamily="2" charset="-122"/>
                <a:ea typeface="宋体" panose="02010600030101010101" pitchFamily="2" charset="-122"/>
              </a:rPr>
              <a:t>第五步： </a:t>
            </a:r>
          </a:p>
        </p:txBody>
      </p:sp>
      <p:grpSp>
        <p:nvGrpSpPr>
          <p:cNvPr id="86" name="Group 103"/>
          <p:cNvGrpSpPr>
            <a:grpSpLocks/>
          </p:cNvGrpSpPr>
          <p:nvPr/>
        </p:nvGrpSpPr>
        <p:grpSpPr bwMode="auto">
          <a:xfrm>
            <a:off x="2514600" y="3308176"/>
            <a:ext cx="3581400" cy="2819400"/>
            <a:chOff x="1248" y="1776"/>
            <a:chExt cx="2256" cy="1776"/>
          </a:xfrm>
        </p:grpSpPr>
        <p:sp>
          <p:nvSpPr>
            <p:cNvPr id="87" name="Oval 75"/>
            <p:cNvSpPr>
              <a:spLocks noChangeArrowheads="1"/>
            </p:cNvSpPr>
            <p:nvPr/>
          </p:nvSpPr>
          <p:spPr bwMode="auto">
            <a:xfrm>
              <a:off x="2241" y="1812"/>
              <a:ext cx="270" cy="294"/>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88" name="Text Box 76"/>
            <p:cNvSpPr txBox="1">
              <a:spLocks noChangeArrowheads="1"/>
            </p:cNvSpPr>
            <p:nvPr/>
          </p:nvSpPr>
          <p:spPr bwMode="auto">
            <a:xfrm>
              <a:off x="2201" y="1776"/>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26</a:t>
              </a:r>
            </a:p>
          </p:txBody>
        </p:sp>
        <p:sp>
          <p:nvSpPr>
            <p:cNvPr id="89" name="Line 77"/>
            <p:cNvSpPr>
              <a:spLocks noChangeShapeType="1"/>
            </p:cNvSpPr>
            <p:nvPr/>
          </p:nvSpPr>
          <p:spPr bwMode="auto">
            <a:xfrm>
              <a:off x="2489" y="2026"/>
              <a:ext cx="372" cy="34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 name="Line 78"/>
            <p:cNvSpPr>
              <a:spLocks noChangeShapeType="1"/>
            </p:cNvSpPr>
            <p:nvPr/>
          </p:nvSpPr>
          <p:spPr bwMode="auto">
            <a:xfrm flipH="1">
              <a:off x="1846" y="2011"/>
              <a:ext cx="372" cy="31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 name="Oval 79"/>
            <p:cNvSpPr>
              <a:spLocks noChangeArrowheads="1"/>
            </p:cNvSpPr>
            <p:nvPr/>
          </p:nvSpPr>
          <p:spPr bwMode="auto">
            <a:xfrm>
              <a:off x="1643" y="2299"/>
              <a:ext cx="271" cy="294"/>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92" name="Text Box 80"/>
            <p:cNvSpPr txBox="1">
              <a:spLocks noChangeArrowheads="1"/>
            </p:cNvSpPr>
            <p:nvPr/>
          </p:nvSpPr>
          <p:spPr bwMode="auto">
            <a:xfrm>
              <a:off x="1598" y="2263"/>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11</a:t>
              </a:r>
            </a:p>
          </p:txBody>
        </p:sp>
        <p:sp>
          <p:nvSpPr>
            <p:cNvPr id="93" name="Oval 81"/>
            <p:cNvSpPr>
              <a:spLocks noChangeArrowheads="1"/>
            </p:cNvSpPr>
            <p:nvPr/>
          </p:nvSpPr>
          <p:spPr bwMode="auto">
            <a:xfrm>
              <a:off x="2760" y="2324"/>
              <a:ext cx="270" cy="293"/>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94" name="Text Box 82"/>
            <p:cNvSpPr txBox="1">
              <a:spLocks noChangeArrowheads="1"/>
            </p:cNvSpPr>
            <p:nvPr/>
          </p:nvSpPr>
          <p:spPr bwMode="auto">
            <a:xfrm>
              <a:off x="2714" y="2287"/>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15</a:t>
              </a:r>
            </a:p>
          </p:txBody>
        </p:sp>
        <p:sp>
          <p:nvSpPr>
            <p:cNvPr id="95" name="Line 83"/>
            <p:cNvSpPr>
              <a:spLocks noChangeShapeType="1"/>
            </p:cNvSpPr>
            <p:nvPr/>
          </p:nvSpPr>
          <p:spPr bwMode="auto">
            <a:xfrm flipH="1">
              <a:off x="1395" y="2505"/>
              <a:ext cx="270"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 name="Line 84"/>
            <p:cNvSpPr>
              <a:spLocks noChangeShapeType="1"/>
            </p:cNvSpPr>
            <p:nvPr/>
          </p:nvSpPr>
          <p:spPr bwMode="auto">
            <a:xfrm>
              <a:off x="1902" y="2517"/>
              <a:ext cx="271"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 name="Text Box 85"/>
            <p:cNvSpPr txBox="1">
              <a:spLocks noChangeArrowheads="1"/>
            </p:cNvSpPr>
            <p:nvPr/>
          </p:nvSpPr>
          <p:spPr bwMode="auto">
            <a:xfrm>
              <a:off x="1271" y="2745"/>
              <a:ext cx="270" cy="25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98" name="Text Box 86"/>
            <p:cNvSpPr txBox="1">
              <a:spLocks noChangeArrowheads="1"/>
            </p:cNvSpPr>
            <p:nvPr/>
          </p:nvSpPr>
          <p:spPr bwMode="auto">
            <a:xfrm>
              <a:off x="1248" y="2697"/>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5</a:t>
              </a:r>
            </a:p>
          </p:txBody>
        </p:sp>
        <p:sp>
          <p:nvSpPr>
            <p:cNvPr id="99" name="Oval 87"/>
            <p:cNvSpPr>
              <a:spLocks noChangeArrowheads="1"/>
            </p:cNvSpPr>
            <p:nvPr/>
          </p:nvSpPr>
          <p:spPr bwMode="auto">
            <a:xfrm>
              <a:off x="1992" y="2750"/>
              <a:ext cx="271" cy="293"/>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100" name="Text Box 88"/>
            <p:cNvSpPr txBox="1">
              <a:spLocks noChangeArrowheads="1"/>
            </p:cNvSpPr>
            <p:nvPr/>
          </p:nvSpPr>
          <p:spPr bwMode="auto">
            <a:xfrm>
              <a:off x="1981" y="2726"/>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6</a:t>
              </a:r>
            </a:p>
          </p:txBody>
        </p:sp>
        <p:sp>
          <p:nvSpPr>
            <p:cNvPr id="101" name="Line 89"/>
            <p:cNvSpPr>
              <a:spLocks noChangeShapeType="1"/>
            </p:cNvSpPr>
            <p:nvPr/>
          </p:nvSpPr>
          <p:spPr bwMode="auto">
            <a:xfrm flipH="1">
              <a:off x="2534" y="2563"/>
              <a:ext cx="271"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 name="Line 90"/>
            <p:cNvSpPr>
              <a:spLocks noChangeShapeType="1"/>
            </p:cNvSpPr>
            <p:nvPr/>
          </p:nvSpPr>
          <p:spPr bwMode="auto">
            <a:xfrm>
              <a:off x="3042" y="2576"/>
              <a:ext cx="270"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 name="Text Box 91"/>
            <p:cNvSpPr txBox="1">
              <a:spLocks noChangeArrowheads="1"/>
            </p:cNvSpPr>
            <p:nvPr/>
          </p:nvSpPr>
          <p:spPr bwMode="auto">
            <a:xfrm>
              <a:off x="2410" y="2803"/>
              <a:ext cx="271" cy="25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04" name="Text Box 92"/>
            <p:cNvSpPr txBox="1">
              <a:spLocks noChangeArrowheads="1"/>
            </p:cNvSpPr>
            <p:nvPr/>
          </p:nvSpPr>
          <p:spPr bwMode="auto">
            <a:xfrm>
              <a:off x="2387" y="2755"/>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7</a:t>
              </a:r>
            </a:p>
          </p:txBody>
        </p:sp>
        <p:sp>
          <p:nvSpPr>
            <p:cNvPr id="105" name="Text Box 93"/>
            <p:cNvSpPr txBox="1">
              <a:spLocks noChangeArrowheads="1"/>
            </p:cNvSpPr>
            <p:nvPr/>
          </p:nvSpPr>
          <p:spPr bwMode="auto">
            <a:xfrm>
              <a:off x="3120" y="2815"/>
              <a:ext cx="271" cy="25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06" name="Text Box 94"/>
            <p:cNvSpPr txBox="1">
              <a:spLocks noChangeArrowheads="1"/>
            </p:cNvSpPr>
            <p:nvPr/>
          </p:nvSpPr>
          <p:spPr bwMode="auto">
            <a:xfrm>
              <a:off x="3098" y="2767"/>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8</a:t>
              </a:r>
            </a:p>
          </p:txBody>
        </p:sp>
        <p:sp>
          <p:nvSpPr>
            <p:cNvPr id="107" name="Line 95"/>
            <p:cNvSpPr>
              <a:spLocks noChangeShapeType="1"/>
            </p:cNvSpPr>
            <p:nvPr/>
          </p:nvSpPr>
          <p:spPr bwMode="auto">
            <a:xfrm flipH="1">
              <a:off x="1733" y="2970"/>
              <a:ext cx="271"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 name="Line 96"/>
            <p:cNvSpPr>
              <a:spLocks noChangeShapeType="1"/>
            </p:cNvSpPr>
            <p:nvPr/>
          </p:nvSpPr>
          <p:spPr bwMode="auto">
            <a:xfrm>
              <a:off x="2241" y="2983"/>
              <a:ext cx="270"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 name="Text Box 97"/>
            <p:cNvSpPr txBox="1">
              <a:spLocks noChangeArrowheads="1"/>
            </p:cNvSpPr>
            <p:nvPr/>
          </p:nvSpPr>
          <p:spPr bwMode="auto">
            <a:xfrm>
              <a:off x="1609" y="3210"/>
              <a:ext cx="271" cy="25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10" name="Text Box 98"/>
            <p:cNvSpPr txBox="1">
              <a:spLocks noChangeArrowheads="1"/>
            </p:cNvSpPr>
            <p:nvPr/>
          </p:nvSpPr>
          <p:spPr bwMode="auto">
            <a:xfrm>
              <a:off x="1586" y="3162"/>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2</a:t>
              </a:r>
            </a:p>
          </p:txBody>
        </p:sp>
        <p:sp>
          <p:nvSpPr>
            <p:cNvPr id="111" name="Text Box 99"/>
            <p:cNvSpPr txBox="1">
              <a:spLocks noChangeArrowheads="1"/>
            </p:cNvSpPr>
            <p:nvPr/>
          </p:nvSpPr>
          <p:spPr bwMode="auto">
            <a:xfrm>
              <a:off x="2320" y="3222"/>
              <a:ext cx="270" cy="25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12" name="Text Box 100"/>
            <p:cNvSpPr txBox="1">
              <a:spLocks noChangeArrowheads="1"/>
            </p:cNvSpPr>
            <p:nvPr/>
          </p:nvSpPr>
          <p:spPr bwMode="auto">
            <a:xfrm>
              <a:off x="2297" y="3174"/>
              <a:ext cx="40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4</a:t>
              </a:r>
            </a:p>
          </p:txBody>
        </p:sp>
      </p:grpSp>
      <p:sp>
        <p:nvSpPr>
          <p:cNvPr id="113" name="Text Box 101"/>
          <p:cNvSpPr txBox="1">
            <a:spLocks noChangeArrowheads="1"/>
          </p:cNvSpPr>
          <p:nvPr/>
        </p:nvSpPr>
        <p:spPr bwMode="auto">
          <a:xfrm>
            <a:off x="2135560" y="6294264"/>
            <a:ext cx="7239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spcBef>
                <a:spcPct val="50000"/>
              </a:spcBef>
            </a:pPr>
            <a:r>
              <a:rPr lang="en-US" altLang="zh-CN" sz="2800" dirty="0">
                <a:latin typeface="Times New Roman" pitchFamily="18" charset="0"/>
              </a:rPr>
              <a:t>WPL</a:t>
            </a:r>
            <a:r>
              <a:rPr lang="zh-CN" altLang="en-US" sz="2800" dirty="0">
                <a:latin typeface="Times New Roman" pitchFamily="18" charset="0"/>
              </a:rPr>
              <a:t>＝</a:t>
            </a:r>
            <a:r>
              <a:rPr lang="en-US" altLang="zh-CN" sz="2800" dirty="0">
                <a:latin typeface="Times New Roman" pitchFamily="18" charset="0"/>
              </a:rPr>
              <a:t>5×2</a:t>
            </a:r>
            <a:r>
              <a:rPr lang="zh-CN" altLang="en-US" sz="2800" dirty="0">
                <a:latin typeface="Times New Roman" pitchFamily="18" charset="0"/>
              </a:rPr>
              <a:t>＋</a:t>
            </a:r>
            <a:r>
              <a:rPr lang="en-US" altLang="zh-CN" sz="2800" dirty="0">
                <a:latin typeface="Times New Roman" pitchFamily="18" charset="0"/>
              </a:rPr>
              <a:t>2×3</a:t>
            </a:r>
            <a:r>
              <a:rPr lang="zh-CN" altLang="en-US" sz="2800" dirty="0">
                <a:latin typeface="Times New Roman" pitchFamily="18" charset="0"/>
              </a:rPr>
              <a:t>＋</a:t>
            </a:r>
            <a:r>
              <a:rPr lang="en-US" altLang="zh-CN" sz="2800" dirty="0">
                <a:latin typeface="Times New Roman" pitchFamily="18" charset="0"/>
              </a:rPr>
              <a:t>4×3</a:t>
            </a:r>
            <a:r>
              <a:rPr lang="zh-CN" altLang="en-US" sz="2800" dirty="0">
                <a:latin typeface="Times New Roman" pitchFamily="18" charset="0"/>
              </a:rPr>
              <a:t>＋</a:t>
            </a:r>
            <a:r>
              <a:rPr lang="en-US" altLang="zh-CN" sz="2800" dirty="0">
                <a:latin typeface="Times New Roman" pitchFamily="18" charset="0"/>
              </a:rPr>
              <a:t>7×2</a:t>
            </a:r>
            <a:r>
              <a:rPr lang="zh-CN" altLang="en-US" sz="2800" dirty="0">
                <a:latin typeface="Times New Roman" pitchFamily="18" charset="0"/>
              </a:rPr>
              <a:t>＋</a:t>
            </a:r>
            <a:r>
              <a:rPr lang="en-US" altLang="zh-CN" sz="2800" dirty="0">
                <a:latin typeface="Times New Roman" pitchFamily="18" charset="0"/>
              </a:rPr>
              <a:t>8×2</a:t>
            </a:r>
            <a:r>
              <a:rPr lang="zh-CN" altLang="en-US" sz="2800" dirty="0">
                <a:latin typeface="Times New Roman" pitchFamily="18" charset="0"/>
              </a:rPr>
              <a:t>＝</a:t>
            </a:r>
            <a:r>
              <a:rPr lang="en-US" altLang="zh-CN" sz="2800" dirty="0">
                <a:latin typeface="Times New Roman" pitchFamily="18" charset="0"/>
              </a:rPr>
              <a:t>58 </a:t>
            </a:r>
          </a:p>
        </p:txBody>
      </p:sp>
      <p:sp>
        <p:nvSpPr>
          <p:cNvPr id="114" name="矩形 113"/>
          <p:cNvSpPr/>
          <p:nvPr/>
        </p:nvSpPr>
        <p:spPr>
          <a:xfrm>
            <a:off x="7268981" y="192650"/>
            <a:ext cx="3247196" cy="1200329"/>
          </a:xfrm>
          <a:prstGeom prst="rect">
            <a:avLst/>
          </a:prstGeom>
        </p:spPr>
        <p:txBody>
          <a:bodyPr wrap="square">
            <a:spAutoFit/>
          </a:bodyPr>
          <a:lstStyle/>
          <a:p>
            <a:r>
              <a:rPr lang="zh-CN" altLang="en-US" sz="2400" dirty="0">
                <a:solidFill>
                  <a:srgbClr val="0000FF"/>
                </a:solidFill>
                <a:latin typeface="Times New Roman" pitchFamily="18" charset="0"/>
              </a:rPr>
              <a:t>将权值</a:t>
            </a:r>
            <a:r>
              <a:rPr lang="en-US" altLang="zh-CN" sz="2400" dirty="0">
                <a:solidFill>
                  <a:srgbClr val="0000FF"/>
                </a:solidFill>
                <a:latin typeface="Times New Roman" pitchFamily="18" charset="0"/>
              </a:rPr>
              <a:t>{2, 4, 5, 7, 8} </a:t>
            </a:r>
            <a:r>
              <a:rPr lang="zh-CN" altLang="en-US" sz="2400" dirty="0">
                <a:solidFill>
                  <a:srgbClr val="0000FF"/>
                </a:solidFill>
                <a:latin typeface="Times New Roman" pitchFamily="18" charset="0"/>
              </a:rPr>
              <a:t>变为</a:t>
            </a:r>
            <a:r>
              <a:rPr lang="en-US" altLang="zh-CN" sz="2400" dirty="0">
                <a:solidFill>
                  <a:srgbClr val="0000FF"/>
                </a:solidFill>
                <a:latin typeface="Times New Roman" pitchFamily="18" charset="0"/>
              </a:rPr>
              <a:t>{8, 4, 5, 2, 7}</a:t>
            </a:r>
            <a:r>
              <a:rPr lang="zh-CN" altLang="en-US" sz="2400" dirty="0">
                <a:solidFill>
                  <a:srgbClr val="0000FF"/>
                </a:solidFill>
                <a:latin typeface="Times New Roman" pitchFamily="18" charset="0"/>
              </a:rPr>
              <a:t>，构造的哈夫曼树是否一样？</a:t>
            </a:r>
            <a:r>
              <a:rPr lang="en-US" altLang="zh-CN" sz="2400" dirty="0">
                <a:solidFill>
                  <a:srgbClr val="0000FF"/>
                </a:solidFill>
                <a:latin typeface="Times New Roman" pitchFamily="18" charset="0"/>
              </a:rPr>
              <a:t> </a:t>
            </a:r>
            <a:endParaRPr lang="zh-CN" altLang="en-US" sz="2400" dirty="0">
              <a:solidFill>
                <a:srgbClr val="0000FF"/>
              </a:solidFill>
            </a:endParaRPr>
          </a:p>
        </p:txBody>
      </p:sp>
      <p:pic>
        <p:nvPicPr>
          <p:cNvPr id="116" name="内容占位符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401305" y="11141"/>
            <a:ext cx="1752600"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3845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xit" presetSubtype="4" fill="hold" grpId="0" nodeType="clickEffect">
                                  <p:stCondLst>
                                    <p:cond delay="0"/>
                                  </p:stCondLst>
                                  <p:childTnLst>
                                    <p:animEffect transition="out" filter="wipe(down)">
                                      <p:cBhvr>
                                        <p:cTn id="22" dur="10"/>
                                        <p:tgtEl>
                                          <p:spTgt spid="59"/>
                                        </p:tgtEl>
                                      </p:cBhvr>
                                    </p:animEffect>
                                    <p:set>
                                      <p:cBhvr>
                                        <p:cTn id="23" dur="1" fill="hold">
                                          <p:stCondLst>
                                            <p:cond delay="9"/>
                                          </p:stCondLst>
                                        </p:cTn>
                                        <p:tgtEl>
                                          <p:spTgt spid="59"/>
                                        </p:tgtEl>
                                        <p:attrNameLst>
                                          <p:attrName>style.visibility</p:attrName>
                                        </p:attrNameLst>
                                      </p:cBhvr>
                                      <p:to>
                                        <p:strVal val="hidden"/>
                                      </p:to>
                                    </p:set>
                                  </p:childTnLst>
                                </p:cTn>
                              </p:par>
                              <p:par>
                                <p:cTn id="24" presetID="22" presetClass="exit" presetSubtype="4" fill="hold" grpId="0" nodeType="withEffect">
                                  <p:stCondLst>
                                    <p:cond delay="0"/>
                                  </p:stCondLst>
                                  <p:childTnLst>
                                    <p:animEffect transition="out" filter="wipe(down)">
                                      <p:cBhvr>
                                        <p:cTn id="25" dur="10"/>
                                        <p:tgtEl>
                                          <p:spTgt spid="60"/>
                                        </p:tgtEl>
                                      </p:cBhvr>
                                    </p:animEffect>
                                    <p:set>
                                      <p:cBhvr>
                                        <p:cTn id="26" dur="1" fill="hold">
                                          <p:stCondLst>
                                            <p:cond delay="9"/>
                                          </p:stCondLst>
                                        </p:cTn>
                                        <p:tgtEl>
                                          <p:spTgt spid="60"/>
                                        </p:tgtEl>
                                        <p:attrNameLst>
                                          <p:attrName>style.visibility</p:attrName>
                                        </p:attrNameLst>
                                      </p:cBhvr>
                                      <p:to>
                                        <p:strVal val="hidden"/>
                                      </p:to>
                                    </p:set>
                                  </p:childTnLst>
                                </p:cTn>
                              </p:par>
                              <p:par>
                                <p:cTn id="27" presetID="22" presetClass="exit" presetSubtype="4" fill="hold" nodeType="withEffect">
                                  <p:stCondLst>
                                    <p:cond delay="0"/>
                                  </p:stCondLst>
                                  <p:childTnLst>
                                    <p:animEffect transition="out" filter="wipe(down)">
                                      <p:cBhvr>
                                        <p:cTn id="28" dur="10"/>
                                        <p:tgtEl>
                                          <p:spTgt spid="54"/>
                                        </p:tgtEl>
                                      </p:cBhvr>
                                    </p:animEffect>
                                    <p:set>
                                      <p:cBhvr>
                                        <p:cTn id="29" dur="1" fill="hold">
                                          <p:stCondLst>
                                            <p:cond delay="9"/>
                                          </p:stCondLst>
                                        </p:cTn>
                                        <p:tgtEl>
                                          <p:spTgt spid="54"/>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4"/>
                                        </p:tgtEl>
                                        <p:attrNameLst>
                                          <p:attrName>style.visibility</p:attrName>
                                        </p:attrNameLst>
                                      </p:cBhvr>
                                      <p:to>
                                        <p:strVal val="visible"/>
                                      </p:to>
                                    </p:set>
                                    <p:animEffect transition="in" filter="fade">
                                      <p:cBhvr>
                                        <p:cTn id="34" dur="500"/>
                                        <p:tgtEl>
                                          <p:spTgt spid="114"/>
                                        </p:tgtEl>
                                      </p:cBhvr>
                                    </p:animEffect>
                                  </p:childTnLst>
                                </p:cTn>
                              </p:par>
                              <p:par>
                                <p:cTn id="35" presetID="10" presetClass="entr" presetSubtype="0" fill="hold" nodeType="withEffect">
                                  <p:stCondLst>
                                    <p:cond delay="0"/>
                                  </p:stCondLst>
                                  <p:childTnLst>
                                    <p:set>
                                      <p:cBhvr>
                                        <p:cTn id="36" dur="1" fill="hold">
                                          <p:stCondLst>
                                            <p:cond delay="0"/>
                                          </p:stCondLst>
                                        </p:cTn>
                                        <p:tgtEl>
                                          <p:spTgt spid="115"/>
                                        </p:tgtEl>
                                        <p:attrNameLst>
                                          <p:attrName>style.visibility</p:attrName>
                                        </p:attrNameLst>
                                      </p:cBhvr>
                                      <p:to>
                                        <p:strVal val="visible"/>
                                      </p:to>
                                    </p:set>
                                    <p:animEffect transition="in" filter="fade">
                                      <p:cBhvr>
                                        <p:cTn id="37" dur="500"/>
                                        <p:tgtEl>
                                          <p:spTgt spid="115"/>
                                        </p:tgtEl>
                                      </p:cBhvr>
                                    </p:animEffect>
                                  </p:childTnLst>
                                </p:cTn>
                              </p:par>
                              <p:par>
                                <p:cTn id="38" presetID="10" presetClass="entr" presetSubtype="0" fill="hold" nodeType="withEffect">
                                  <p:stCondLst>
                                    <p:cond delay="0"/>
                                  </p:stCondLst>
                                  <p:childTnLst>
                                    <p:set>
                                      <p:cBhvr>
                                        <p:cTn id="39" dur="1" fill="hold">
                                          <p:stCondLst>
                                            <p:cond delay="0"/>
                                          </p:stCondLst>
                                        </p:cTn>
                                        <p:tgtEl>
                                          <p:spTgt spid="116"/>
                                        </p:tgtEl>
                                        <p:attrNameLst>
                                          <p:attrName>style.visibility</p:attrName>
                                        </p:attrNameLst>
                                      </p:cBhvr>
                                      <p:to>
                                        <p:strVal val="visible"/>
                                      </p:to>
                                    </p:set>
                                    <p:animEffect transition="in" filter="fade">
                                      <p:cBhvr>
                                        <p:cTn id="40"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p:bldP spid="85" grpId="0"/>
      <p:bldP spid="113" grpId="0"/>
      <p:bldP spid="114"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3"/>
          <p:cNvSpPr>
            <a:spLocks noGrp="1" noChangeArrowheads="1"/>
          </p:cNvSpPr>
          <p:nvPr>
            <p:ph type="title"/>
          </p:nvPr>
        </p:nvSpPr>
        <p:spPr>
          <a:xfrm>
            <a:off x="767408" y="7990"/>
            <a:ext cx="5411787" cy="668337"/>
          </a:xfrm>
        </p:spPr>
        <p:txBody>
          <a:bodyPr>
            <a:normAutofit/>
          </a:bodyPr>
          <a:lstStyle/>
          <a:p>
            <a:r>
              <a:rPr lang="en-US" altLang="zh-CN" sz="3600" b="1" dirty="0">
                <a:latin typeface="华文新魏" panose="02010800040101010101" pitchFamily="2" charset="-122"/>
                <a:ea typeface="华文新魏" panose="02010800040101010101" pitchFamily="2" charset="-122"/>
              </a:rPr>
              <a:t>Huffman</a:t>
            </a:r>
            <a:r>
              <a:rPr lang="zh-CN" altLang="en-US" sz="3600" b="1" dirty="0">
                <a:latin typeface="华文新魏" panose="02010800040101010101" pitchFamily="2" charset="-122"/>
                <a:ea typeface="华文新魏" panose="02010800040101010101" pitchFamily="2" charset="-122"/>
              </a:rPr>
              <a:t>树的类定义</a:t>
            </a:r>
          </a:p>
        </p:txBody>
      </p:sp>
      <p:sp>
        <p:nvSpPr>
          <p:cNvPr id="286724" name="Rectangle 4"/>
          <p:cNvSpPr>
            <a:spLocks noGrp="1" noChangeArrowheads="1"/>
          </p:cNvSpPr>
          <p:nvPr>
            <p:ph idx="1"/>
          </p:nvPr>
        </p:nvSpPr>
        <p:spPr>
          <a:xfrm>
            <a:off x="47972" y="838407"/>
            <a:ext cx="6480076" cy="5040312"/>
          </a:xfrm>
        </p:spPr>
        <p:txBody>
          <a:bodyPr>
            <a:noAutofit/>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#include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heap.h</a:t>
            </a:r>
            <a:r>
              <a:rPr lang="en-US" altLang="zh-CN" sz="2000"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const</a:t>
            </a: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DefaultSize</a:t>
            </a:r>
            <a:r>
              <a:rPr lang="en-US" altLang="zh-CN" sz="2000" dirty="0">
                <a:latin typeface="Times New Roman" panose="02020603050405020304" pitchFamily="18" charset="0"/>
                <a:ea typeface="隶书" panose="02010509060101010101" pitchFamily="49" charset="-122"/>
              </a:rPr>
              <a:t> = 20</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缺省权值集合大小</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a:t>
            </a:r>
            <a:r>
              <a:rPr lang="en-US" altLang="zh-CN" sz="2000" dirty="0">
                <a:latin typeface="Times New Roman" panose="02020603050405020304" pitchFamily="18" charset="0"/>
                <a:ea typeface="隶书" panose="02010509060101010101" pitchFamily="49" charset="-122"/>
              </a:rPr>
              <a:t> T</a:t>
            </a:r>
            <a:r>
              <a:rPr lang="en-US" altLang="zh-CN" sz="2000" b="1" dirty="0">
                <a:latin typeface="Times New Roman" panose="02020603050405020304" pitchFamily="18" charset="0"/>
                <a:ea typeface="隶书" panose="02010509060101010101" pitchFamily="49" charset="-122"/>
              </a:rPr>
              <a:t>, class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struct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HuffmanNode</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树结点的类定义</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 data</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结点数据</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zh-CN" altLang="en-US"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HuffmanNode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parent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左、右子女和父结点指针</a:t>
            </a:r>
          </a:p>
          <a:p>
            <a:pPr>
              <a:lnSpc>
                <a:spcPct val="105000"/>
              </a:lnSpc>
              <a:spcBef>
                <a:spcPct val="5000"/>
              </a:spcBef>
              <a:buFont typeface="Wingdings" panose="05000000000000000000" pitchFamily="2" charset="2"/>
              <a:buNone/>
              <a:defRPr/>
            </a:pPr>
            <a:r>
              <a:rPr lang="en-US" altLang="zh-CN" sz="2000"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HuffmanNode</a:t>
            </a:r>
            <a:r>
              <a:rPr lang="en-US" altLang="zh-CN" sz="2000" b="1" dirty="0" smtClean="0">
                <a:latin typeface="Times New Roman" panose="02020603050405020304" pitchFamily="18" charset="0"/>
                <a:ea typeface="隶书" panose="02010509060101010101" pitchFamily="49" charset="-122"/>
              </a:rPr>
              <a:t>&lt;</a:t>
            </a:r>
            <a:r>
              <a:rPr lang="en-US" altLang="zh-CN" sz="2000" dirty="0" smtClean="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 *</a:t>
            </a:r>
            <a:r>
              <a:rPr lang="en-US" altLang="zh-CN" sz="2000" dirty="0" err="1">
                <a:latin typeface="Times New Roman" panose="02020603050405020304" pitchFamily="18" charset="0"/>
                <a:ea typeface="隶书" panose="02010509060101010101" pitchFamily="49" charset="-122"/>
              </a:rPr>
              <a:t>leftChild</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rightChild</a:t>
            </a:r>
            <a:r>
              <a:rPr lang="en-US" altLang="zh-CN" sz="2000" b="1" dirty="0">
                <a:latin typeface="Times New Roman" panose="02020603050405020304" pitchFamily="18" charset="0"/>
                <a:ea typeface="隶书" panose="02010509060101010101" pitchFamily="49" charset="-122"/>
              </a:rPr>
              <a:t>; </a:t>
            </a:r>
            <a:endParaRPr lang="en-US" altLang="zh-CN" sz="2000" b="1" dirty="0" smtClean="0">
              <a:latin typeface="Times New Roman" panose="02020603050405020304" pitchFamily="18" charset="0"/>
              <a:ea typeface="隶书" panose="02010509060101010101" pitchFamily="49" charset="-122"/>
            </a:endParaRPr>
          </a:p>
          <a:p>
            <a:pPr>
              <a:lnSpc>
                <a:spcPct val="105000"/>
              </a:lnSpc>
              <a:spcBef>
                <a:spcPct val="5000"/>
              </a:spcBef>
              <a:buNone/>
              <a:defRPr/>
            </a:pPr>
            <a:r>
              <a:rPr lang="en-US" altLang="zh-CN" sz="2000" b="1" dirty="0" smtClean="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构造函数</a:t>
            </a:r>
            <a:r>
              <a:rPr lang="zh-CN" altLang="en-US" sz="2000" b="1" dirty="0">
                <a:latin typeface="Times New Roman" panose="02020603050405020304" pitchFamily="18" charset="0"/>
                <a:ea typeface="隶书" panose="02010509060101010101" pitchFamily="49" charset="-122"/>
              </a:rPr>
              <a:t>	</a:t>
            </a:r>
            <a:r>
              <a:rPr lang="zh-CN" altLang="en-US" sz="2000" b="1" dirty="0" smtClean="0">
                <a:latin typeface="Times New Roman" panose="02020603050405020304" pitchFamily="18" charset="0"/>
                <a:ea typeface="隶书" panose="02010509060101010101" pitchFamily="49" charset="-122"/>
              </a:rPr>
              <a:t> </a:t>
            </a:r>
            <a:endParaRPr lang="en-US" altLang="zh-CN" sz="2000" b="1" dirty="0" smtClean="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HuffmanNode</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Parent(NULL)</a:t>
            </a:r>
            <a:r>
              <a:rPr lang="en-US" altLang="zh-CN" sz="2000" b="1" dirty="0">
                <a:latin typeface="Times New Roman" panose="02020603050405020304" pitchFamily="18" charset="0"/>
                <a:ea typeface="隶书" panose="02010509060101010101" pitchFamily="49" charset="-122"/>
              </a:rPr>
              <a:t>, </a:t>
            </a:r>
            <a:endParaRPr lang="en-US" altLang="zh-CN" sz="2000" b="1" dirty="0" smtClean="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leftChild</a:t>
            </a:r>
            <a:r>
              <a:rPr lang="en-US" altLang="zh-CN" sz="2000" dirty="0" smtClean="0">
                <a:latin typeface="Times New Roman" panose="02020603050405020304" pitchFamily="18" charset="0"/>
                <a:ea typeface="隶书" panose="02010509060101010101" pitchFamily="49" charset="-122"/>
              </a:rPr>
              <a:t>(NULL</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(NULL) </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a:t>
            </a:r>
          </a:p>
          <a:p>
            <a:pPr>
              <a:lnSpc>
                <a:spcPct val="105000"/>
              </a:lnSpc>
              <a:spcBef>
                <a:spcPct val="5000"/>
              </a:spcBef>
              <a:buNone/>
              <a:defRPr/>
            </a:pPr>
            <a:r>
              <a:rPr lang="en-US" altLang="zh-CN" sz="2000" b="1" dirty="0" smtClean="0">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构造</a:t>
            </a:r>
            <a:r>
              <a:rPr lang="zh-CN" altLang="en-US" sz="2000" dirty="0" smtClean="0">
                <a:solidFill>
                  <a:schemeClr val="tx2"/>
                </a:solidFill>
                <a:latin typeface="Times New Roman" panose="02020603050405020304" pitchFamily="18" charset="0"/>
                <a:ea typeface="隶书" panose="02010509060101010101" pitchFamily="49" charset="-122"/>
              </a:rPr>
              <a:t>函数</a:t>
            </a:r>
            <a:r>
              <a:rPr lang="zh-CN" altLang="en-US" sz="2000" b="1" dirty="0">
                <a:latin typeface="Times New Roman" panose="02020603050405020304" pitchFamily="18" charset="0"/>
                <a:ea typeface="隶书" panose="02010509060101010101" pitchFamily="49" charset="-122"/>
              </a:rPr>
              <a:t>	</a:t>
            </a:r>
            <a:endParaRPr lang="en-US" altLang="zh-CN" sz="2000" b="1" dirty="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dirty="0" err="1" smtClean="0">
                <a:latin typeface="Times New Roman" panose="02020603050405020304" pitchFamily="18" charset="0"/>
                <a:ea typeface="隶书" panose="02010509060101010101" pitchFamily="49" charset="-122"/>
              </a:rPr>
              <a:t>HuffmanNode</a:t>
            </a:r>
            <a:r>
              <a:rPr lang="en-US" altLang="zh-CN" sz="2000"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 </a:t>
            </a:r>
            <a:r>
              <a:rPr lang="en-US" altLang="zh-CN" sz="2000" dirty="0" err="1">
                <a:latin typeface="Times New Roman" panose="02020603050405020304" pitchFamily="18" charset="0"/>
                <a:ea typeface="隶书" panose="02010509060101010101" pitchFamily="49" charset="-122"/>
              </a:rPr>
              <a:t>elem</a:t>
            </a:r>
            <a:r>
              <a:rPr lang="en-US" altLang="zh-CN" sz="2000" b="1" dirty="0">
                <a:latin typeface="Times New Roman" panose="02020603050405020304" pitchFamily="18" charset="0"/>
                <a:ea typeface="隶书" panose="02010509060101010101" pitchFamily="49" charset="-122"/>
              </a:rPr>
              <a:t>,                  </a:t>
            </a:r>
            <a:endParaRPr lang="zh-CN" altLang="en-US" sz="2000" dirty="0">
              <a:solidFill>
                <a:schemeClr val="tx2"/>
              </a:solidFill>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HuffmanNode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 *</a:t>
            </a:r>
            <a:r>
              <a:rPr lang="en-US" altLang="zh-CN" sz="2000" dirty="0" err="1">
                <a:latin typeface="Times New Roman" panose="02020603050405020304" pitchFamily="18" charset="0"/>
                <a:ea typeface="隶书" panose="02010509060101010101" pitchFamily="49" charset="-122"/>
              </a:rPr>
              <a:t>pr</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HuffmanNode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left = NULL</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HuffmanNode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right = NULL</a:t>
            </a: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data (</a:t>
            </a:r>
            <a:r>
              <a:rPr lang="en-US" altLang="zh-CN" sz="2000" dirty="0" err="1">
                <a:latin typeface="Times New Roman" panose="02020603050405020304" pitchFamily="18" charset="0"/>
                <a:ea typeface="隶书" panose="02010509060101010101" pitchFamily="49" charset="-122"/>
              </a:rPr>
              <a:t>elem</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endParaRPr lang="en-US" altLang="zh-CN" sz="2000" b="1" dirty="0" smtClean="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parent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pr</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 (left)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 (right)</a:t>
            </a:r>
            <a:r>
              <a:rPr lang="en-US" altLang="zh-CN" sz="2000" b="1" dirty="0">
                <a:latin typeface="Times New Roman" panose="02020603050405020304" pitchFamily="18" charset="0"/>
                <a:ea typeface="隶书" panose="02010509060101010101" pitchFamily="49" charset="-122"/>
              </a:rPr>
              <a:t> { </a:t>
            </a:r>
            <a:r>
              <a:rPr lang="en-US" altLang="zh-CN" sz="2000" b="1" dirty="0" smtClean="0">
                <a:latin typeface="Times New Roman" panose="02020603050405020304" pitchFamily="18" charset="0"/>
                <a:ea typeface="隶书" panose="02010509060101010101" pitchFamily="49" charset="-122"/>
              </a:rPr>
              <a:t>}</a:t>
            </a:r>
            <a:endParaRPr lang="en-US" altLang="zh-CN" sz="2000" b="1" dirty="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a:t>
            </a:r>
            <a:endParaRPr lang="zh-CN" altLang="en-US" sz="2000" b="1" dirty="0">
              <a:latin typeface="Times New Roman" panose="02020603050405020304" pitchFamily="18" charset="0"/>
              <a:ea typeface="隶书" panose="02010509060101010101" pitchFamily="49" charset="-122"/>
            </a:endParaRPr>
          </a:p>
        </p:txBody>
      </p:sp>
      <p:sp>
        <p:nvSpPr>
          <p:cNvPr id="4" name="Rectangle 3"/>
          <p:cNvSpPr txBox="1">
            <a:spLocks noChangeArrowheads="1"/>
          </p:cNvSpPr>
          <p:nvPr/>
        </p:nvSpPr>
        <p:spPr>
          <a:xfrm>
            <a:off x="6528048" y="836712"/>
            <a:ext cx="5642675" cy="540067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05000"/>
              </a:lnSpc>
              <a:spcBef>
                <a:spcPct val="0"/>
              </a:spcBef>
              <a:spcAft>
                <a:spcPts val="0"/>
              </a:spcAft>
              <a:buFont typeface="Wingdings" panose="05000000000000000000" pitchFamily="2" charset="2"/>
              <a:buNone/>
              <a:defRPr/>
            </a:pPr>
            <a:endParaRPr kumimoji="0" lang="en-US" altLang="zh-CN" sz="2000" b="1" dirty="0" smtClean="0">
              <a:latin typeface="Times New Roman" panose="02020603050405020304" pitchFamily="18" charset="0"/>
              <a:ea typeface="隶书" panose="02010509060101010101" pitchFamily="49" charset="-122"/>
            </a:endParaRPr>
          </a:p>
          <a:p>
            <a:pPr fontAlgn="auto">
              <a:lnSpc>
                <a:spcPct val="105000"/>
              </a:lnSpc>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template &lt;class </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a:t>
            </a: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 class</a:t>
            </a:r>
            <a:r>
              <a:rPr kumimoji="0" lang="en-US" altLang="zh-CN" sz="2000" b="0" dirty="0" smtClean="0">
                <a:latin typeface="Times New Roman" panose="02020603050405020304" pitchFamily="18" charset="0"/>
                <a:ea typeface="隶书" panose="02010509060101010101" pitchFamily="49" charset="-122"/>
              </a:rPr>
              <a:t> E</a:t>
            </a:r>
            <a:r>
              <a:rPr kumimoji="0" lang="en-US" altLang="zh-CN" sz="2000" b="1" dirty="0" smtClean="0">
                <a:latin typeface="Times New Roman" panose="02020603050405020304" pitchFamily="18" charset="0"/>
                <a:ea typeface="隶书" panose="02010509060101010101" pitchFamily="49" charset="-122"/>
              </a:rPr>
              <a:t>&gt;</a:t>
            </a:r>
          </a:p>
          <a:p>
            <a:pPr fontAlgn="auto">
              <a:lnSpc>
                <a:spcPct val="105000"/>
              </a:lnSpc>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class </a:t>
            </a:r>
            <a:r>
              <a:rPr kumimoji="0" lang="en-US" altLang="zh-CN" sz="2000" b="0" dirty="0" err="1" smtClean="0">
                <a:latin typeface="Times New Roman" panose="02020603050405020304" pitchFamily="18" charset="0"/>
                <a:ea typeface="隶书" panose="02010509060101010101" pitchFamily="49" charset="-122"/>
              </a:rPr>
              <a:t>HuffmanTree</a:t>
            </a:r>
            <a:r>
              <a:rPr kumimoji="0" lang="en-US" altLang="zh-CN" sz="2000" b="1" dirty="0" smtClean="0">
                <a:latin typeface="Times New Roman" panose="02020603050405020304" pitchFamily="18" charset="0"/>
                <a:ea typeface="隶书" panose="02010509060101010101" pitchFamily="49" charset="-122"/>
              </a:rPr>
              <a:t> {	</a:t>
            </a:r>
            <a:r>
              <a:rPr kumimoji="0" lang="en-US" altLang="zh-CN" sz="2000" b="1" dirty="0" smtClean="0">
                <a:solidFill>
                  <a:schemeClr val="tx2"/>
                </a:solidFill>
                <a:latin typeface="Times New Roman" panose="02020603050405020304" pitchFamily="18" charset="0"/>
                <a:ea typeface="隶书" panose="02010509060101010101" pitchFamily="49" charset="-122"/>
              </a:rPr>
              <a:t>//Huffman</a:t>
            </a:r>
            <a:r>
              <a:rPr kumimoji="0" lang="zh-CN" altLang="en-US" sz="2000" b="0" dirty="0" smtClean="0">
                <a:solidFill>
                  <a:schemeClr val="tx2"/>
                </a:solidFill>
                <a:latin typeface="Times New Roman" panose="02020603050405020304" pitchFamily="18" charset="0"/>
                <a:ea typeface="隶书" panose="02010509060101010101" pitchFamily="49" charset="-122"/>
              </a:rPr>
              <a:t>树类定义</a:t>
            </a:r>
          </a:p>
          <a:p>
            <a:pPr fontAlgn="auto">
              <a:lnSpc>
                <a:spcPct val="105000"/>
              </a:lnSpc>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public:</a:t>
            </a:r>
          </a:p>
          <a:p>
            <a:pPr fontAlgn="auto">
              <a:lnSpc>
                <a:spcPct val="105000"/>
              </a:lnSpc>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HuffmanTree</a:t>
            </a:r>
            <a:r>
              <a:rPr kumimoji="0" lang="en-US" altLang="zh-CN" sz="2000" b="0" dirty="0" smtClean="0">
                <a:latin typeface="Times New Roman" panose="02020603050405020304" pitchFamily="18" charset="0"/>
                <a:ea typeface="隶书" panose="02010509060101010101" pitchFamily="49" charset="-122"/>
              </a:rPr>
              <a:t> (E w[]</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err="1" smtClean="0">
                <a:latin typeface="Times New Roman" panose="02020603050405020304" pitchFamily="18" charset="0"/>
                <a:ea typeface="隶书" panose="02010509060101010101" pitchFamily="49" charset="-122"/>
              </a:rPr>
              <a:t>int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n)</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构造函数</a:t>
            </a:r>
            <a:endParaRPr kumimoji="0" lang="en-US" altLang="zh-CN" sz="2000" b="0" dirty="0" smtClean="0">
              <a:solidFill>
                <a:schemeClr val="tx2"/>
              </a:solidFill>
              <a:latin typeface="Times New Roman" panose="02020603050405020304" pitchFamily="18" charset="0"/>
              <a:ea typeface="隶书" panose="02010509060101010101" pitchFamily="49" charset="-122"/>
            </a:endParaRPr>
          </a:p>
          <a:p>
            <a:pPr fontAlgn="auto">
              <a:lnSpc>
                <a:spcPct val="105000"/>
              </a:lnSpc>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rPr>
              <a:t> 	</a:t>
            </a:r>
            <a:r>
              <a:rPr kumimoji="0" lang="zh-CN" altLang="en-US" sz="2000" b="1" dirty="0" smtClean="0">
                <a:latin typeface="Times New Roman" panose="02020603050405020304" pitchFamily="18" charset="0"/>
              </a:rPr>
              <a:t>～</a:t>
            </a:r>
            <a:r>
              <a:rPr kumimoji="0" lang="en-US" altLang="zh-CN" sz="2000" b="0" dirty="0" err="1" smtClean="0">
                <a:latin typeface="Times New Roman" panose="02020603050405020304" pitchFamily="18" charset="0"/>
                <a:ea typeface="隶书" panose="02010509060101010101" pitchFamily="49" charset="-122"/>
              </a:rPr>
              <a:t>HuffmanTree</a:t>
            </a:r>
            <a:r>
              <a:rPr kumimoji="0" lang="en-US" altLang="zh-CN" sz="2000" b="0" dirty="0" smtClean="0">
                <a:latin typeface="Times New Roman" panose="02020603050405020304" pitchFamily="18" charset="0"/>
                <a:ea typeface="隶书" panose="02010509060101010101" pitchFamily="49" charset="-122"/>
              </a:rPr>
              <a:t>()</a:t>
            </a:r>
            <a:r>
              <a:rPr kumimoji="0" lang="en-US" altLang="zh-CN" sz="2000" b="1" dirty="0" smtClean="0">
                <a:latin typeface="Times New Roman" panose="02020603050405020304" pitchFamily="18" charset="0"/>
                <a:ea typeface="隶书" panose="02010509060101010101" pitchFamily="49" charset="-122"/>
              </a:rPr>
              <a:t> { delete </a:t>
            </a:r>
            <a:r>
              <a:rPr kumimoji="0" lang="en-US" altLang="zh-CN" sz="2000" b="0" dirty="0" smtClean="0">
                <a:latin typeface="Times New Roman" panose="02020603050405020304" pitchFamily="18" charset="0"/>
                <a:ea typeface="隶书" panose="02010509060101010101" pitchFamily="49" charset="-122"/>
              </a:rPr>
              <a:t>Tree(root)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析构函数</a:t>
            </a:r>
          </a:p>
          <a:p>
            <a:pPr fontAlgn="auto">
              <a:lnSpc>
                <a:spcPct val="105000"/>
              </a:lnSpc>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protected:</a:t>
            </a:r>
          </a:p>
          <a:p>
            <a:pPr fontAlgn="auto">
              <a:lnSpc>
                <a:spcPct val="105000"/>
              </a:lnSpc>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HuffmanNode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E</a:t>
            </a:r>
            <a:r>
              <a:rPr kumimoji="0" lang="en-US" altLang="zh-CN" sz="2000" b="1" dirty="0" smtClean="0">
                <a:latin typeface="Times New Roman" panose="02020603050405020304" pitchFamily="18" charset="0"/>
                <a:ea typeface="隶书" panose="02010509060101010101" pitchFamily="49" charset="-122"/>
              </a:rPr>
              <a:t>&gt; *</a:t>
            </a:r>
            <a:r>
              <a:rPr kumimoji="0" lang="en-US" altLang="zh-CN" sz="2000" b="0" dirty="0" smtClean="0">
                <a:latin typeface="Times New Roman" panose="02020603050405020304" pitchFamily="18" charset="0"/>
                <a:ea typeface="隶书" panose="02010509060101010101" pitchFamily="49" charset="-122"/>
              </a:rPr>
              <a:t>root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树的根</a:t>
            </a:r>
          </a:p>
          <a:p>
            <a:pPr fontAlgn="auto">
              <a:lnSpc>
                <a:spcPct val="105000"/>
              </a:lnSpc>
              <a:spcBef>
                <a:spcPct val="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void </a:t>
            </a:r>
            <a:r>
              <a:rPr kumimoji="0" lang="en-US" altLang="zh-CN" sz="2000" b="0" dirty="0" err="1" smtClean="0">
                <a:latin typeface="Times New Roman" panose="02020603050405020304" pitchFamily="18" charset="0"/>
                <a:ea typeface="隶书" panose="02010509060101010101" pitchFamily="49" charset="-122"/>
              </a:rPr>
              <a:t>deleteTree</a:t>
            </a: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HuffmanNode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E</a:t>
            </a:r>
            <a:r>
              <a:rPr kumimoji="0" lang="en-US" altLang="zh-CN" sz="2000" b="1" dirty="0" smtClean="0">
                <a:latin typeface="Times New Roman" panose="02020603050405020304" pitchFamily="18" charset="0"/>
                <a:ea typeface="隶书" panose="02010509060101010101" pitchFamily="49" charset="-122"/>
              </a:rPr>
              <a:t>&gt; *</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删除以 </a:t>
            </a:r>
            <a:r>
              <a:rPr kumimoji="0" lang="en-US" altLang="zh-CN" sz="2000" b="0" dirty="0" smtClean="0">
                <a:solidFill>
                  <a:schemeClr val="tx2"/>
                </a:solidFill>
                <a:latin typeface="Times New Roman" panose="02020603050405020304" pitchFamily="18" charset="0"/>
                <a:ea typeface="隶书" panose="02010509060101010101" pitchFamily="49" charset="-122"/>
              </a:rPr>
              <a:t>t </a:t>
            </a:r>
            <a:r>
              <a:rPr kumimoji="0" lang="zh-CN" altLang="en-US" sz="2000" b="0" dirty="0" smtClean="0">
                <a:solidFill>
                  <a:schemeClr val="tx2"/>
                </a:solidFill>
                <a:latin typeface="Times New Roman" panose="02020603050405020304" pitchFamily="18" charset="0"/>
                <a:ea typeface="隶书" panose="02010509060101010101" pitchFamily="49" charset="-122"/>
              </a:rPr>
              <a:t>为根的子树</a:t>
            </a:r>
          </a:p>
          <a:p>
            <a:pPr fontAlgn="auto">
              <a:lnSpc>
                <a:spcPct val="105000"/>
              </a:lnSpc>
              <a:spcBef>
                <a:spcPct val="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void </a:t>
            </a:r>
            <a:r>
              <a:rPr kumimoji="0" lang="en-US" altLang="zh-CN" sz="2000" b="0" dirty="0" err="1" smtClean="0">
                <a:latin typeface="Times New Roman" panose="02020603050405020304" pitchFamily="18" charset="0"/>
                <a:ea typeface="隶书" panose="02010509060101010101" pitchFamily="49" charset="-122"/>
              </a:rPr>
              <a:t>mergeTree</a:t>
            </a:r>
            <a:r>
              <a:rPr kumimoji="0" lang="en-US" altLang="zh-CN" sz="2000" b="0"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HuffmanNode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E</a:t>
            </a:r>
            <a:r>
              <a:rPr kumimoji="0" lang="en-US" altLang="zh-CN" sz="2000" b="1" dirty="0" smtClean="0">
                <a:latin typeface="Times New Roman" panose="02020603050405020304" pitchFamily="18" charset="0"/>
                <a:ea typeface="隶书" panose="02010509060101010101" pitchFamily="49" charset="-122"/>
              </a:rPr>
              <a:t>&gt;&amp;</a:t>
            </a:r>
            <a:r>
              <a:rPr kumimoji="0" lang="en-US" altLang="zh-CN" sz="2000" b="0" dirty="0" smtClean="0">
                <a:latin typeface="Times New Roman" panose="02020603050405020304" pitchFamily="18" charset="0"/>
                <a:ea typeface="隶书" panose="02010509060101010101" pitchFamily="49" charset="-122"/>
              </a:rPr>
              <a:t> ht1</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HuffmanNode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E</a:t>
            </a:r>
            <a:r>
              <a:rPr kumimoji="0" lang="en-US" altLang="zh-CN" sz="2000" b="1" dirty="0" smtClean="0">
                <a:latin typeface="Times New Roman" panose="02020603050405020304" pitchFamily="18" charset="0"/>
                <a:ea typeface="隶书" panose="02010509060101010101" pitchFamily="49" charset="-122"/>
              </a:rPr>
              <a:t>&gt;&amp; </a:t>
            </a:r>
            <a:r>
              <a:rPr kumimoji="0" lang="en-US" altLang="zh-CN" sz="2000" b="0" dirty="0" smtClean="0">
                <a:latin typeface="Times New Roman" panose="02020603050405020304" pitchFamily="18" charset="0"/>
                <a:ea typeface="隶书" panose="02010509060101010101" pitchFamily="49" charset="-122"/>
              </a:rPr>
              <a:t>ht2</a:t>
            </a:r>
            <a:r>
              <a:rPr kumimoji="0" lang="en-US" altLang="zh-CN" sz="2000" b="1" dirty="0" smtClean="0">
                <a:latin typeface="Times New Roman" panose="02020603050405020304" pitchFamily="18" charset="0"/>
                <a:ea typeface="隶书" panose="02010509060101010101" pitchFamily="49" charset="-122"/>
              </a:rPr>
              <a:t>,   </a:t>
            </a:r>
          </a:p>
          <a:p>
            <a:pPr fontAlgn="auto">
              <a:lnSpc>
                <a:spcPct val="105000"/>
              </a:lnSpc>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HuffmanNode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smtClean="0">
                <a:latin typeface="Times New Roman" panose="02020603050405020304" pitchFamily="18" charset="0"/>
                <a:ea typeface="隶书" panose="02010509060101010101" pitchFamily="49" charset="-122"/>
              </a:rPr>
              <a:t>E</a:t>
            </a:r>
            <a:r>
              <a:rPr kumimoji="0" lang="en-US" altLang="zh-CN" sz="2000" b="1" dirty="0" smtClean="0">
                <a:latin typeface="Times New Roman" panose="02020603050405020304" pitchFamily="18" charset="0"/>
                <a:ea typeface="隶书" panose="02010509060101010101" pitchFamily="49" charset="-122"/>
              </a:rPr>
              <a:t>&gt; *&amp; </a:t>
            </a:r>
            <a:r>
              <a:rPr kumimoji="0" lang="en-US" altLang="zh-CN" sz="2000" b="0" dirty="0" smtClean="0">
                <a:latin typeface="Times New Roman" panose="02020603050405020304" pitchFamily="18" charset="0"/>
                <a:ea typeface="隶书" panose="02010509060101010101" pitchFamily="49" charset="-122"/>
              </a:rPr>
              <a:t>parent)</a:t>
            </a:r>
            <a:r>
              <a:rPr kumimoji="0" lang="zh-CN" altLang="en-US" sz="2000" b="1" dirty="0" smtClean="0">
                <a:latin typeface="Times New Roman" panose="02020603050405020304" pitchFamily="18" charset="0"/>
                <a:ea typeface="隶书" panose="02010509060101010101" pitchFamily="49" charset="-122"/>
              </a:rPr>
              <a:t>；</a:t>
            </a:r>
          </a:p>
          <a:p>
            <a:pPr fontAlgn="auto">
              <a:lnSpc>
                <a:spcPct val="105000"/>
              </a:lnSpc>
              <a:spcBef>
                <a:spcPct val="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a:t>
            </a:r>
            <a:endParaRPr kumimoji="0" lang="zh-CN" altLang="en-US" sz="20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3"/>
          <p:cNvSpPr>
            <a:spLocks noGrp="1" noChangeArrowheads="1"/>
          </p:cNvSpPr>
          <p:nvPr>
            <p:ph type="title"/>
          </p:nvPr>
        </p:nvSpPr>
        <p:spPr>
          <a:xfrm>
            <a:off x="479376" y="116632"/>
            <a:ext cx="6336704" cy="576262"/>
          </a:xfrm>
        </p:spPr>
        <p:txBody>
          <a:bodyPr>
            <a:noAutofit/>
          </a:bodyPr>
          <a:lstStyle/>
          <a:p>
            <a:r>
              <a:rPr lang="zh-CN" altLang="en-US" sz="3200" b="1" dirty="0" smtClean="0">
                <a:latin typeface="华文新魏" panose="02010800040101010101" pitchFamily="2" charset="-122"/>
                <a:ea typeface="华文新魏" panose="02010800040101010101" pitchFamily="2" charset="-122"/>
              </a:rPr>
              <a:t>基于最小堆的</a:t>
            </a:r>
            <a:r>
              <a:rPr lang="en-US" altLang="zh-CN" sz="3200" b="1" dirty="0" smtClean="0">
                <a:latin typeface="华文新魏" panose="02010800040101010101" pitchFamily="2" charset="-122"/>
                <a:ea typeface="华文新魏" panose="02010800040101010101" pitchFamily="2" charset="-122"/>
              </a:rPr>
              <a:t>Huffman</a:t>
            </a:r>
            <a:r>
              <a:rPr lang="zh-CN" altLang="en-US" sz="3200" b="1" dirty="0" smtClean="0">
                <a:latin typeface="华文新魏" panose="02010800040101010101" pitchFamily="2" charset="-122"/>
                <a:ea typeface="华文新魏" panose="02010800040101010101" pitchFamily="2" charset="-122"/>
              </a:rPr>
              <a:t>树建树算法</a:t>
            </a:r>
            <a:endParaRPr lang="zh-CN" altLang="en-US" sz="3200" b="1" dirty="0">
              <a:latin typeface="华文新魏" panose="02010800040101010101" pitchFamily="2" charset="-122"/>
              <a:ea typeface="华文新魏" panose="02010800040101010101" pitchFamily="2" charset="-122"/>
            </a:endParaRPr>
          </a:p>
        </p:txBody>
      </p:sp>
      <p:sp>
        <p:nvSpPr>
          <p:cNvPr id="288772" name="Rectangle 4"/>
          <p:cNvSpPr>
            <a:spLocks noGrp="1" noChangeArrowheads="1"/>
          </p:cNvSpPr>
          <p:nvPr>
            <p:ph idx="1"/>
          </p:nvPr>
        </p:nvSpPr>
        <p:spPr>
          <a:xfrm>
            <a:off x="551384" y="729456"/>
            <a:ext cx="8256807" cy="5003800"/>
          </a:xfrm>
        </p:spPr>
        <p:txBody>
          <a:bodyPr>
            <a:noAutofit/>
          </a:bodyPr>
          <a:lstStyle/>
          <a:p>
            <a:pPr>
              <a:lnSpc>
                <a:spcPct val="105000"/>
              </a:lnSpc>
              <a:spcBef>
                <a:spcPct val="5000"/>
              </a:spcBef>
              <a:buFont typeface="Wingdings" panose="05000000000000000000" pitchFamily="2" charset="2"/>
              <a:buNone/>
              <a:defRPr/>
            </a:pPr>
            <a:r>
              <a:rPr lang="en-US" altLang="zh-CN" sz="1800" b="1" dirty="0" smtClean="0">
                <a:latin typeface="Times New Roman" panose="02020603050405020304" pitchFamily="18" charset="0"/>
                <a:ea typeface="隶书" panose="02010509060101010101" pitchFamily="49" charset="-122"/>
              </a:rPr>
              <a:t>template &lt;class </a:t>
            </a:r>
            <a:r>
              <a:rPr lang="en-US" altLang="zh-CN" sz="1800" dirty="0" smtClean="0">
                <a:latin typeface="Times New Roman" panose="02020603050405020304" pitchFamily="18" charset="0"/>
                <a:ea typeface="隶书" panose="02010509060101010101" pitchFamily="49" charset="-122"/>
              </a:rPr>
              <a:t>T</a:t>
            </a:r>
            <a:r>
              <a:rPr lang="en-US" altLang="zh-CN" sz="1800" b="1" dirty="0" smtClean="0">
                <a:latin typeface="Times New Roman" panose="02020603050405020304" pitchFamily="18" charset="0"/>
                <a:ea typeface="隶书" panose="02010509060101010101" pitchFamily="49" charset="-122"/>
              </a:rPr>
              <a:t>, class </a:t>
            </a:r>
            <a:r>
              <a:rPr lang="en-US" altLang="zh-CN" sz="1800" dirty="0" smtClean="0">
                <a:latin typeface="Times New Roman" panose="02020603050405020304" pitchFamily="18" charset="0"/>
                <a:ea typeface="隶书" panose="02010509060101010101" pitchFamily="49" charset="-122"/>
              </a:rPr>
              <a:t>E</a:t>
            </a:r>
            <a:r>
              <a:rPr lang="en-US" altLang="zh-CN" sz="1800" b="1" dirty="0" smtClean="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1800" dirty="0" err="1" smtClean="0">
                <a:latin typeface="Times New Roman" panose="02020603050405020304" pitchFamily="18" charset="0"/>
                <a:ea typeface="隶书" panose="02010509060101010101" pitchFamily="49" charset="-122"/>
              </a:rPr>
              <a:t>HuffmanTree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a:t>
            </a:r>
            <a:r>
              <a:rPr lang="en-US" altLang="zh-CN" sz="1800" dirty="0" err="1">
                <a:latin typeface="Times New Roman" panose="02020603050405020304" pitchFamily="18" charset="0"/>
                <a:ea typeface="隶书" panose="02010509060101010101" pitchFamily="49" charset="-122"/>
              </a:rPr>
              <a:t>HuffmanTree</a:t>
            </a:r>
            <a:r>
              <a:rPr lang="en-US" altLang="zh-CN" sz="1800" dirty="0">
                <a:latin typeface="Times New Roman" panose="02020603050405020304" pitchFamily="18" charset="0"/>
                <a:ea typeface="隶书" panose="02010509060101010101" pitchFamily="49" charset="-122"/>
              </a:rPr>
              <a:t> (E w[]</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n)</a:t>
            </a:r>
            <a:r>
              <a:rPr lang="en-US" altLang="zh-CN" sz="18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给出</a:t>
            </a:r>
            <a:r>
              <a:rPr lang="zh-CN" altLang="en-US" sz="1800" b="1" dirty="0">
                <a:solidFill>
                  <a:schemeClr val="tx2"/>
                </a:solidFill>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n </a:t>
            </a:r>
            <a:r>
              <a:rPr lang="zh-CN" altLang="en-US" sz="1800" dirty="0">
                <a:solidFill>
                  <a:schemeClr val="tx2"/>
                </a:solidFill>
                <a:latin typeface="Times New Roman" panose="02020603050405020304" pitchFamily="18" charset="0"/>
                <a:ea typeface="隶书" panose="02010509060101010101" pitchFamily="49" charset="-122"/>
              </a:rPr>
              <a:t>个权值</a:t>
            </a:r>
            <a:r>
              <a:rPr lang="en-US" altLang="zh-CN" sz="1800" dirty="0" smtClean="0">
                <a:solidFill>
                  <a:schemeClr val="tx2"/>
                </a:solidFill>
                <a:latin typeface="Times New Roman" panose="02020603050405020304" pitchFamily="18" charset="0"/>
                <a:ea typeface="隶书" panose="02010509060101010101" pitchFamily="49" charset="-122"/>
              </a:rPr>
              <a:t>w[0]</a:t>
            </a:r>
            <a:r>
              <a:rPr lang="zh-CN" altLang="en-US" sz="1800" b="1" dirty="0">
                <a:solidFill>
                  <a:schemeClr val="tx2"/>
                </a:solidFill>
                <a:latin typeface="Times New Roman" panose="02020603050405020304" pitchFamily="18" charset="0"/>
              </a:rPr>
              <a:t>～</a:t>
            </a:r>
            <a:r>
              <a:rPr lang="en-US" altLang="zh-CN" sz="1800" dirty="0" smtClean="0">
                <a:solidFill>
                  <a:schemeClr val="tx2"/>
                </a:solidFill>
                <a:latin typeface="Times New Roman" panose="02020603050405020304" pitchFamily="18" charset="0"/>
                <a:ea typeface="隶书" panose="02010509060101010101" pitchFamily="49" charset="-122"/>
              </a:rPr>
              <a:t>w[n-1], </a:t>
            </a:r>
            <a:r>
              <a:rPr lang="zh-CN" altLang="en-US" sz="1800" dirty="0">
                <a:solidFill>
                  <a:schemeClr val="tx2"/>
                </a:solidFill>
                <a:latin typeface="Times New Roman" panose="02020603050405020304" pitchFamily="18" charset="0"/>
                <a:ea typeface="隶书" panose="02010509060101010101" pitchFamily="49" charset="-122"/>
              </a:rPr>
              <a:t>构造</a:t>
            </a:r>
            <a:r>
              <a:rPr lang="en-US" altLang="zh-CN" sz="1800" dirty="0">
                <a:solidFill>
                  <a:schemeClr val="tx2"/>
                </a:solidFill>
                <a:latin typeface="Times New Roman" panose="02020603050405020304" pitchFamily="18" charset="0"/>
                <a:ea typeface="隶书" panose="02010509060101010101" pitchFamily="49" charset="-122"/>
              </a:rPr>
              <a:t>Huffman</a:t>
            </a:r>
            <a:r>
              <a:rPr lang="zh-CN" altLang="en-US" sz="1800" dirty="0">
                <a:solidFill>
                  <a:schemeClr val="tx2"/>
                </a:solidFill>
                <a:latin typeface="Times New Roman" panose="02020603050405020304" pitchFamily="18" charset="0"/>
                <a:ea typeface="隶书" panose="02010509060101010101" pitchFamily="49" charset="-122"/>
              </a:rPr>
              <a:t>树</a:t>
            </a:r>
            <a:endParaRPr lang="zh-CN" altLang="en-US" sz="1800" b="1"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minHeap</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hp</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使用最小堆存放森林</a:t>
            </a:r>
          </a:p>
          <a:p>
            <a:pPr>
              <a:lnSpc>
                <a:spcPct val="1050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HuffmanNode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parent</a:t>
            </a:r>
            <a:r>
              <a:rPr lang="en-US" altLang="zh-CN" sz="1800" b="1" dirty="0">
                <a:latin typeface="Times New Roman" panose="02020603050405020304" pitchFamily="18" charset="0"/>
                <a:ea typeface="隶书" panose="02010509060101010101" pitchFamily="49" charset="-122"/>
              </a:rPr>
              <a:t>, &amp;</a:t>
            </a:r>
            <a:r>
              <a:rPr lang="en-US" altLang="zh-CN" sz="1800" dirty="0">
                <a:latin typeface="Times New Roman" panose="02020603050405020304" pitchFamily="18" charset="0"/>
                <a:ea typeface="隶书" panose="02010509060101010101" pitchFamily="49" charset="-122"/>
              </a:rPr>
              <a:t>first</a:t>
            </a:r>
            <a:r>
              <a:rPr lang="en-US" altLang="zh-CN" sz="1800" b="1" dirty="0">
                <a:latin typeface="Times New Roman" panose="02020603050405020304" pitchFamily="18" charset="0"/>
                <a:ea typeface="隶书" panose="02010509060101010101" pitchFamily="49" charset="-122"/>
              </a:rPr>
              <a:t>, &amp;</a:t>
            </a:r>
            <a:r>
              <a:rPr lang="en-US" altLang="zh-CN" sz="1800" dirty="0">
                <a:latin typeface="Times New Roman" panose="02020603050405020304" pitchFamily="18" charset="0"/>
                <a:ea typeface="隶书" panose="02010509060101010101" pitchFamily="49" charset="-122"/>
              </a:rPr>
              <a:t>second</a:t>
            </a:r>
            <a:r>
              <a:rPr lang="en-US" altLang="zh-CN" sz="18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HuffmanNode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NodeList</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new </a:t>
            </a:r>
            <a:r>
              <a:rPr lang="en-US" altLang="zh-CN" sz="1800" dirty="0" err="1">
                <a:latin typeface="Times New Roman" panose="02020603050405020304" pitchFamily="18" charset="0"/>
                <a:ea typeface="隶书" panose="02010509060101010101" pitchFamily="49" charset="-122"/>
              </a:rPr>
              <a:t>HuffmanNode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[n]</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森林</a:t>
            </a:r>
          </a:p>
          <a:p>
            <a:pPr>
              <a:lnSpc>
                <a:spcPct val="1050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for </a:t>
            </a:r>
            <a:r>
              <a:rPr lang="en-US" altLang="zh-CN" sz="1800" dirty="0">
                <a:latin typeface="Times New Roman" panose="02020603050405020304" pitchFamily="18" charset="0"/>
                <a:ea typeface="隶书" panose="02010509060101010101" pitchFamily="49" charset="-122"/>
              </a:rPr>
              <a:t>(</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 = 0</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 n</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endParaRPr lang="en-US" altLang="zh-CN" sz="1800"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NodeList</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].data = </a:t>
            </a:r>
            <a:r>
              <a:rPr lang="en-US" altLang="zh-CN" sz="1800" dirty="0" smtClean="0">
                <a:latin typeface="Times New Roman" panose="02020603050405020304" pitchFamily="18" charset="0"/>
                <a:ea typeface="隶书" panose="02010509060101010101" pitchFamily="49" charset="-122"/>
              </a:rPr>
              <a:t>w[</a:t>
            </a:r>
            <a:r>
              <a:rPr lang="en-US" altLang="zh-CN" sz="1800" dirty="0" err="1" smtClean="0">
                <a:latin typeface="Times New Roman" panose="02020603050405020304" pitchFamily="18" charset="0"/>
                <a:ea typeface="隶书" panose="02010509060101010101" pitchFamily="49" charset="-122"/>
              </a:rPr>
              <a:t>i</a:t>
            </a:r>
            <a:r>
              <a:rPr lang="en-US" altLang="zh-CN" sz="1800" dirty="0" smtClean="0">
                <a:latin typeface="Times New Roman" panose="02020603050405020304" pitchFamily="18" charset="0"/>
                <a:ea typeface="隶书" panose="02010509060101010101" pitchFamily="49" charset="-122"/>
              </a:rPr>
              <a:t>]</a:t>
            </a:r>
            <a:r>
              <a:rPr lang="en-US" altLang="zh-CN" sz="1800" b="1" dirty="0" smtClean="0">
                <a:latin typeface="Times New Roman" panose="02020603050405020304" pitchFamily="18" charset="0"/>
                <a:ea typeface="隶书" panose="02010509060101010101" pitchFamily="49" charset="-122"/>
              </a:rPr>
              <a:t>;</a:t>
            </a:r>
            <a:endParaRPr lang="en-US" altLang="zh-CN" sz="1800" b="1"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NodeList</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leftChild</a:t>
            </a:r>
            <a:r>
              <a:rPr lang="en-US" altLang="zh-CN" sz="1800" dirty="0">
                <a:latin typeface="Times New Roman" panose="02020603050405020304" pitchFamily="18" charset="0"/>
                <a:ea typeface="隶书" panose="02010509060101010101" pitchFamily="49" charset="-122"/>
              </a:rPr>
              <a:t> = NULL</a:t>
            </a:r>
            <a:r>
              <a:rPr lang="en-US" altLang="zh-CN" sz="18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NodeList</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rightChild</a:t>
            </a:r>
            <a:r>
              <a:rPr lang="en-US" altLang="zh-CN" sz="1800" dirty="0">
                <a:latin typeface="Times New Roman" panose="02020603050405020304" pitchFamily="18" charset="0"/>
                <a:ea typeface="隶书" panose="02010509060101010101" pitchFamily="49" charset="-122"/>
              </a:rPr>
              <a:t> = NULL</a:t>
            </a:r>
            <a:r>
              <a:rPr lang="en-US" altLang="zh-CN" sz="18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NodeList</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].parent = NULL</a:t>
            </a:r>
            <a:r>
              <a:rPr lang="en-US" altLang="zh-CN" sz="18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hp.Insert</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NodeList</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插入最小堆中</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for </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 = 0</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 n</a:t>
            </a:r>
            <a:r>
              <a:rPr lang="en-US" altLang="zh-CN" sz="1800" dirty="0">
                <a:latin typeface="Courier New" panose="02070309020205020404" pitchFamily="49"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1</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	</a:t>
            </a:r>
            <a:r>
              <a:rPr lang="en-US" altLang="zh-CN" sz="1800" b="1" dirty="0">
                <a:solidFill>
                  <a:schemeClr val="tx2"/>
                </a:solidFill>
                <a:latin typeface="Times New Roman" panose="02020603050405020304" pitchFamily="18" charset="0"/>
                <a:ea typeface="隶书" panose="02010509060101010101" pitchFamily="49" charset="-122"/>
              </a:rPr>
              <a:t>//</a:t>
            </a:r>
            <a:r>
              <a:rPr lang="en-US" altLang="zh-CN" sz="1800" dirty="0">
                <a:solidFill>
                  <a:schemeClr val="tx2"/>
                </a:solidFill>
                <a:latin typeface="Times New Roman" panose="02020603050405020304" pitchFamily="18" charset="0"/>
                <a:ea typeface="隶书" panose="02010509060101010101" pitchFamily="49" charset="-122"/>
              </a:rPr>
              <a:t>n-1</a:t>
            </a:r>
            <a:r>
              <a:rPr lang="zh-CN" altLang="en-US" sz="1800" dirty="0">
                <a:solidFill>
                  <a:schemeClr val="tx2"/>
                </a:solidFill>
                <a:latin typeface="Times New Roman" panose="02020603050405020304" pitchFamily="18" charset="0"/>
                <a:ea typeface="隶书" panose="02010509060101010101" pitchFamily="49" charset="-122"/>
              </a:rPr>
              <a:t>趟</a:t>
            </a:r>
            <a:r>
              <a:rPr lang="en-US" altLang="zh-CN" sz="1800" dirty="0">
                <a:solidFill>
                  <a:schemeClr val="tx2"/>
                </a:solidFill>
                <a:latin typeface="Times New Roman" panose="02020603050405020304" pitchFamily="18" charset="0"/>
                <a:ea typeface="隶书" panose="02010509060101010101" pitchFamily="49" charset="-122"/>
              </a:rPr>
              <a:t>, </a:t>
            </a:r>
            <a:r>
              <a:rPr lang="zh-CN" altLang="en-US" sz="1800" dirty="0">
                <a:solidFill>
                  <a:schemeClr val="tx2"/>
                </a:solidFill>
                <a:latin typeface="Times New Roman" panose="02020603050405020304" pitchFamily="18" charset="0"/>
                <a:ea typeface="隶书" panose="02010509060101010101" pitchFamily="49" charset="-122"/>
              </a:rPr>
              <a:t>建</a:t>
            </a:r>
            <a:r>
              <a:rPr lang="en-US" altLang="zh-CN" sz="1800" dirty="0">
                <a:solidFill>
                  <a:schemeClr val="tx2"/>
                </a:solidFill>
                <a:latin typeface="Times New Roman" panose="02020603050405020304" pitchFamily="18" charset="0"/>
                <a:ea typeface="隶书" panose="02010509060101010101" pitchFamily="49" charset="-122"/>
              </a:rPr>
              <a:t>Huffman</a:t>
            </a:r>
            <a:r>
              <a:rPr lang="zh-CN" altLang="en-US" sz="1800" dirty="0">
                <a:solidFill>
                  <a:schemeClr val="tx2"/>
                </a:solidFill>
                <a:latin typeface="Times New Roman" panose="02020603050405020304" pitchFamily="18" charset="0"/>
                <a:ea typeface="隶书" panose="02010509060101010101" pitchFamily="49" charset="-122"/>
              </a:rPr>
              <a:t>树</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hp.Remove</a:t>
            </a:r>
            <a:r>
              <a:rPr lang="en-US" altLang="zh-CN" sz="1800" dirty="0">
                <a:latin typeface="Times New Roman" panose="02020603050405020304" pitchFamily="18" charset="0"/>
                <a:ea typeface="隶书" panose="02010509060101010101" pitchFamily="49" charset="-122"/>
              </a:rPr>
              <a:t> (first)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根权值最小的树</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hp.Remove</a:t>
            </a:r>
            <a:r>
              <a:rPr lang="en-US" altLang="zh-CN" sz="1800" dirty="0">
                <a:latin typeface="Times New Roman" panose="02020603050405020304" pitchFamily="18" charset="0"/>
                <a:ea typeface="隶书" panose="02010509060101010101" pitchFamily="49" charset="-122"/>
              </a:rPr>
              <a:t> (second)</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根权值次小的树</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mergeTree</a:t>
            </a:r>
            <a:r>
              <a:rPr lang="en-US" altLang="zh-CN" sz="1800" dirty="0">
                <a:latin typeface="Times New Roman" panose="02020603050405020304" pitchFamily="18" charset="0"/>
                <a:ea typeface="隶书" panose="02010509060101010101" pitchFamily="49" charset="-122"/>
              </a:rPr>
              <a:t> (first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second</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parent)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合并</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hp.Insert</a:t>
            </a:r>
            <a:r>
              <a:rPr lang="en-US" altLang="zh-CN" sz="1800" dirty="0">
                <a:latin typeface="Times New Roman" panose="02020603050405020304" pitchFamily="18" charset="0"/>
                <a:ea typeface="隶书" panose="02010509060101010101" pitchFamily="49" charset="-122"/>
              </a:rPr>
              <a:t> (*parent)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重新插入堆中</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root = parent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建立根结点</a:t>
            </a:r>
          </a:p>
          <a:p>
            <a:pPr>
              <a:lnSpc>
                <a:spcPct val="105000"/>
              </a:lnSpc>
              <a:spcBef>
                <a:spcPct val="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endParaRPr lang="en-US" altLang="zh-CN" sz="1800" dirty="0">
              <a:latin typeface="Times New Roman" panose="02020603050405020304" pitchFamily="18" charset="0"/>
              <a:ea typeface="隶书" panose="02010509060101010101" pitchFamily="49" charset="-122"/>
            </a:endParaRPr>
          </a:p>
        </p:txBody>
      </p:sp>
      <p:sp>
        <p:nvSpPr>
          <p:cNvPr id="4" name="Rectangle 2"/>
          <p:cNvSpPr txBox="1">
            <a:spLocks noChangeArrowheads="1"/>
          </p:cNvSpPr>
          <p:nvPr/>
        </p:nvSpPr>
        <p:spPr>
          <a:xfrm>
            <a:off x="6384032" y="3034506"/>
            <a:ext cx="5853336" cy="3490838"/>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05000"/>
              </a:lnSpc>
              <a:spcBef>
                <a:spcPct val="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template &lt;class </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 class </a:t>
            </a:r>
            <a:r>
              <a:rPr kumimoji="0" lang="en-US" altLang="zh-CN" sz="1800" b="0" dirty="0" smtClean="0">
                <a:latin typeface="Times New Roman" panose="02020603050405020304" pitchFamily="18" charset="0"/>
                <a:ea typeface="隶书" panose="02010509060101010101" pitchFamily="49" charset="-122"/>
              </a:rPr>
              <a:t>E</a:t>
            </a:r>
            <a:r>
              <a:rPr kumimoji="0" lang="en-US" altLang="zh-CN" sz="1800" b="1" dirty="0" smtClean="0">
                <a:latin typeface="Times New Roman" panose="02020603050405020304" pitchFamily="18" charset="0"/>
                <a:ea typeface="隶书" panose="02010509060101010101" pitchFamily="49" charset="-122"/>
              </a:rPr>
              <a:t>&gt;</a:t>
            </a:r>
          </a:p>
          <a:p>
            <a:pPr fontAlgn="auto">
              <a:lnSpc>
                <a:spcPct val="105000"/>
              </a:lnSpc>
              <a:spcBef>
                <a:spcPct val="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void </a:t>
            </a:r>
            <a:r>
              <a:rPr kumimoji="0" lang="en-US" altLang="zh-CN" sz="1800" b="0" dirty="0" err="1" smtClean="0">
                <a:latin typeface="Times New Roman" panose="02020603050405020304" pitchFamily="18" charset="0"/>
                <a:ea typeface="隶书" panose="02010509060101010101" pitchFamily="49" charset="-122"/>
              </a:rPr>
              <a:t>HuffmanTree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E</a:t>
            </a:r>
            <a:r>
              <a:rPr kumimoji="0" lang="en-US" altLang="zh-CN" sz="1800" b="1" dirty="0" smtClean="0">
                <a:latin typeface="Times New Roman" panose="02020603050405020304" pitchFamily="18" charset="0"/>
                <a:ea typeface="隶书" panose="02010509060101010101" pitchFamily="49" charset="-122"/>
              </a:rPr>
              <a:t>&gt;::</a:t>
            </a:r>
          </a:p>
          <a:p>
            <a:pPr fontAlgn="auto">
              <a:lnSpc>
                <a:spcPct val="105000"/>
              </a:lnSpc>
              <a:spcBef>
                <a:spcPct val="0"/>
              </a:spcBef>
              <a:spcAft>
                <a:spcPts val="0"/>
              </a:spcAft>
              <a:buFont typeface="Wingdings" panose="05000000000000000000" pitchFamily="2" charset="2"/>
              <a:buNone/>
              <a:defRPr/>
            </a:pPr>
            <a:r>
              <a:rPr kumimoji="0" lang="en-US" altLang="zh-CN" sz="1800" b="0" dirty="0" err="1" smtClean="0">
                <a:latin typeface="Times New Roman" panose="02020603050405020304" pitchFamily="18" charset="0"/>
                <a:ea typeface="隶书" panose="02010509060101010101" pitchFamily="49" charset="-122"/>
              </a:rPr>
              <a:t>mergeTree</a:t>
            </a:r>
            <a:r>
              <a:rPr kumimoji="0" lang="en-US" altLang="zh-CN" sz="1800" b="0"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HuffmanNode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E</a:t>
            </a:r>
            <a:r>
              <a:rPr kumimoji="0" lang="en-US" altLang="zh-CN" sz="1800" b="1" dirty="0" smtClean="0">
                <a:latin typeface="Times New Roman" panose="02020603050405020304" pitchFamily="18" charset="0"/>
                <a:ea typeface="隶书" panose="02010509060101010101" pitchFamily="49" charset="-122"/>
              </a:rPr>
              <a:t>&gt;&amp; </a:t>
            </a:r>
            <a:r>
              <a:rPr kumimoji="0" lang="en-US" altLang="zh-CN" sz="1800" b="0" dirty="0" smtClean="0">
                <a:latin typeface="Times New Roman" panose="02020603050405020304" pitchFamily="18" charset="0"/>
                <a:ea typeface="隶书" panose="02010509060101010101" pitchFamily="49" charset="-122"/>
              </a:rPr>
              <a:t>bt1</a:t>
            </a:r>
            <a:r>
              <a:rPr kumimoji="0" lang="en-US" altLang="zh-CN" sz="1800" b="1" dirty="0" smtClean="0">
                <a:latin typeface="Times New Roman" panose="02020603050405020304" pitchFamily="18" charset="0"/>
                <a:ea typeface="隶书" panose="02010509060101010101" pitchFamily="49" charset="-122"/>
              </a:rPr>
              <a:t>, </a:t>
            </a:r>
          </a:p>
          <a:p>
            <a:pPr fontAlgn="auto">
              <a:lnSpc>
                <a:spcPct val="105000"/>
              </a:lnSpc>
              <a:spcBef>
                <a:spcPct val="0"/>
              </a:spcBef>
              <a:spcAft>
                <a:spcPts val="0"/>
              </a:spcAft>
              <a:buFont typeface="Wingdings" panose="05000000000000000000" pitchFamily="2" charset="2"/>
              <a:buNone/>
              <a:defRPr/>
            </a:pPr>
            <a:r>
              <a:rPr kumimoji="0" lang="en-US" altLang="zh-CN" sz="1800" dirty="0">
                <a:latin typeface="Times New Roman" panose="02020603050405020304" pitchFamily="18" charset="0"/>
                <a:ea typeface="隶书" panose="02010509060101010101" pitchFamily="49" charset="-122"/>
              </a:rPr>
              <a:t>	 </a:t>
            </a:r>
            <a:r>
              <a:rPr kumimoji="0" lang="en-US" altLang="zh-CN" sz="1800"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HuffmanNode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E</a:t>
            </a:r>
            <a:r>
              <a:rPr kumimoji="0" lang="en-US" altLang="zh-CN" sz="1800" b="1" dirty="0" smtClean="0">
                <a:latin typeface="Times New Roman" panose="02020603050405020304" pitchFamily="18" charset="0"/>
                <a:ea typeface="隶书" panose="02010509060101010101" pitchFamily="49" charset="-122"/>
              </a:rPr>
              <a:t>&gt;&amp; </a:t>
            </a:r>
            <a:r>
              <a:rPr kumimoji="0" lang="en-US" altLang="zh-CN" sz="1800" b="0" dirty="0" smtClean="0">
                <a:latin typeface="Times New Roman" panose="02020603050405020304" pitchFamily="18" charset="0"/>
                <a:ea typeface="隶书" panose="02010509060101010101" pitchFamily="49" charset="-122"/>
              </a:rPr>
              <a:t>bt2</a:t>
            </a:r>
            <a:r>
              <a:rPr kumimoji="0" lang="en-US" altLang="zh-CN" sz="1800" b="1" dirty="0" smtClean="0">
                <a:latin typeface="Times New Roman" panose="02020603050405020304" pitchFamily="18" charset="0"/>
                <a:ea typeface="隶书" panose="02010509060101010101" pitchFamily="49" charset="-122"/>
              </a:rPr>
              <a:t>, </a:t>
            </a:r>
          </a:p>
          <a:p>
            <a:pPr fontAlgn="auto">
              <a:lnSpc>
                <a:spcPct val="105000"/>
              </a:lnSpc>
              <a:spcBef>
                <a:spcPct val="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err="1" smtClean="0">
                <a:latin typeface="Times New Roman" panose="02020603050405020304" pitchFamily="18" charset="0"/>
                <a:ea typeface="隶书" panose="02010509060101010101" pitchFamily="49" charset="-122"/>
              </a:rPr>
              <a:t>HuffmanNode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E</a:t>
            </a:r>
            <a:r>
              <a:rPr kumimoji="0" lang="en-US" altLang="zh-CN" sz="1800" b="1" dirty="0" smtClean="0">
                <a:latin typeface="Times New Roman" panose="02020603050405020304" pitchFamily="18" charset="0"/>
                <a:ea typeface="隶书" panose="02010509060101010101" pitchFamily="49" charset="-122"/>
              </a:rPr>
              <a:t>&gt; *&amp; </a:t>
            </a:r>
            <a:r>
              <a:rPr kumimoji="0" lang="en-US" altLang="zh-CN" sz="1800" b="0" dirty="0" smtClean="0">
                <a:latin typeface="Times New Roman" panose="02020603050405020304" pitchFamily="18" charset="0"/>
                <a:ea typeface="隶书" panose="02010509060101010101" pitchFamily="49" charset="-122"/>
              </a:rPr>
              <a:t>parent)</a:t>
            </a:r>
            <a:r>
              <a:rPr kumimoji="0" lang="en-US" altLang="zh-CN" sz="1800" b="1" dirty="0" smtClean="0">
                <a:latin typeface="Times New Roman" panose="02020603050405020304" pitchFamily="18" charset="0"/>
                <a:ea typeface="隶书" panose="02010509060101010101" pitchFamily="49" charset="-122"/>
              </a:rPr>
              <a:t> {</a:t>
            </a:r>
          </a:p>
          <a:p>
            <a:pPr fontAlgn="auto">
              <a:lnSpc>
                <a:spcPct val="105000"/>
              </a:lnSpc>
              <a:spcBef>
                <a:spcPct val="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parent =</a:t>
            </a:r>
            <a:r>
              <a:rPr kumimoji="0" lang="en-US" altLang="zh-CN" sz="1800" b="1" dirty="0" smtClean="0">
                <a:latin typeface="Times New Roman" panose="02020603050405020304" pitchFamily="18" charset="0"/>
                <a:ea typeface="隶书" panose="02010509060101010101" pitchFamily="49" charset="-122"/>
              </a:rPr>
              <a:t> new </a:t>
            </a:r>
            <a:r>
              <a:rPr kumimoji="0" lang="en-US" altLang="zh-CN" sz="1800" b="0" dirty="0" smtClean="0">
                <a:latin typeface="Times New Roman" panose="02020603050405020304" pitchFamily="18" charset="0"/>
                <a:ea typeface="隶书" panose="02010509060101010101" pitchFamily="49" charset="-122"/>
              </a:rPr>
              <a:t>E</a:t>
            </a:r>
            <a:r>
              <a:rPr kumimoji="0" lang="en-US" altLang="zh-CN" sz="1800" b="1" dirty="0" smtClean="0">
                <a:latin typeface="Times New Roman" panose="02020603050405020304" pitchFamily="18" charset="0"/>
                <a:ea typeface="隶书" panose="02010509060101010101" pitchFamily="49" charset="-122"/>
              </a:rPr>
              <a:t>;</a:t>
            </a:r>
          </a:p>
          <a:p>
            <a:pPr fontAlgn="auto">
              <a:lnSpc>
                <a:spcPct val="105000"/>
              </a:lnSpc>
              <a:spcBef>
                <a:spcPct val="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parent</a:t>
            </a:r>
            <a:r>
              <a:rPr kumimoji="0" lang="en-US" altLang="zh-CN" sz="1800" b="0" dirty="0" smtClean="0">
                <a:latin typeface="楷体_GB2312" pitchFamily="49" charset="-122"/>
              </a:rPr>
              <a:t>-&gt;</a:t>
            </a:r>
            <a:r>
              <a:rPr kumimoji="0" lang="en-US" altLang="zh-CN" sz="1800" b="0" dirty="0" err="1" smtClean="0">
                <a:latin typeface="Times New Roman" panose="02020603050405020304" pitchFamily="18" charset="0"/>
                <a:ea typeface="隶书" panose="02010509060101010101" pitchFamily="49" charset="-122"/>
              </a:rPr>
              <a:t>leftChild</a:t>
            </a:r>
            <a:r>
              <a:rPr kumimoji="0" lang="en-US" altLang="zh-CN" sz="1800" b="0" dirty="0" smtClean="0">
                <a:latin typeface="Times New Roman" panose="02020603050405020304" pitchFamily="18" charset="0"/>
                <a:ea typeface="隶书" panose="02010509060101010101" pitchFamily="49" charset="-122"/>
              </a:rPr>
              <a:t> =</a:t>
            </a:r>
            <a:r>
              <a:rPr kumimoji="0" lang="en-US" altLang="zh-CN" sz="1800" b="1" dirty="0" smtClean="0">
                <a:latin typeface="Times New Roman" panose="02020603050405020304" pitchFamily="18" charset="0"/>
                <a:ea typeface="隶书" panose="02010509060101010101" pitchFamily="49" charset="-122"/>
              </a:rPr>
              <a:t> &amp;</a:t>
            </a:r>
            <a:r>
              <a:rPr kumimoji="0" lang="en-US" altLang="zh-CN" sz="1800" b="0" dirty="0" smtClean="0">
                <a:latin typeface="Times New Roman" panose="02020603050405020304" pitchFamily="18" charset="0"/>
                <a:ea typeface="隶书" panose="02010509060101010101" pitchFamily="49" charset="-122"/>
              </a:rPr>
              <a:t>bt1</a:t>
            </a:r>
            <a:r>
              <a:rPr kumimoji="0" lang="en-US" altLang="zh-CN" sz="1800" b="1" dirty="0" smtClean="0">
                <a:latin typeface="Times New Roman" panose="02020603050405020304" pitchFamily="18" charset="0"/>
                <a:ea typeface="隶书" panose="02010509060101010101" pitchFamily="49" charset="-122"/>
              </a:rPr>
              <a:t>;</a:t>
            </a:r>
          </a:p>
          <a:p>
            <a:pPr fontAlgn="auto">
              <a:lnSpc>
                <a:spcPct val="105000"/>
              </a:lnSpc>
              <a:spcBef>
                <a:spcPct val="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parent</a:t>
            </a:r>
            <a:r>
              <a:rPr kumimoji="0" lang="en-US" altLang="zh-CN" sz="1800" b="0" dirty="0" smtClean="0">
                <a:latin typeface="楷体_GB2312" pitchFamily="49" charset="-122"/>
              </a:rPr>
              <a:t>-&gt;</a:t>
            </a:r>
            <a:r>
              <a:rPr kumimoji="0" lang="en-US" altLang="zh-CN" sz="1800" b="0" dirty="0" err="1" smtClean="0">
                <a:latin typeface="Times New Roman" panose="02020603050405020304" pitchFamily="18" charset="0"/>
                <a:ea typeface="隶书" panose="02010509060101010101" pitchFamily="49" charset="-122"/>
              </a:rPr>
              <a:t>rightChild</a:t>
            </a: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a:t>
            </a:r>
            <a:r>
              <a:rPr kumimoji="0" lang="en-US" altLang="zh-CN" sz="1800" b="1" dirty="0" smtClean="0">
                <a:latin typeface="Times New Roman" panose="02020603050405020304" pitchFamily="18" charset="0"/>
                <a:ea typeface="隶书" panose="02010509060101010101" pitchFamily="49" charset="-122"/>
              </a:rPr>
              <a:t> &amp;</a:t>
            </a:r>
            <a:r>
              <a:rPr kumimoji="0" lang="en-US" altLang="zh-CN" sz="1800" b="0" dirty="0" smtClean="0">
                <a:latin typeface="Times New Roman" panose="02020603050405020304" pitchFamily="18" charset="0"/>
                <a:ea typeface="隶书" panose="02010509060101010101" pitchFamily="49" charset="-122"/>
              </a:rPr>
              <a:t>bt2</a:t>
            </a:r>
            <a:r>
              <a:rPr kumimoji="0" lang="en-US" altLang="zh-CN" sz="1800" b="1" dirty="0" smtClean="0">
                <a:latin typeface="Times New Roman" panose="02020603050405020304" pitchFamily="18" charset="0"/>
                <a:ea typeface="隶书" panose="02010509060101010101" pitchFamily="49" charset="-122"/>
              </a:rPr>
              <a:t>;</a:t>
            </a:r>
          </a:p>
          <a:p>
            <a:pPr fontAlgn="auto">
              <a:lnSpc>
                <a:spcPct val="105000"/>
              </a:lnSpc>
              <a:spcBef>
                <a:spcPct val="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parent</a:t>
            </a:r>
            <a:r>
              <a:rPr kumimoji="0" lang="en-US" altLang="zh-CN" sz="1800" b="0" dirty="0" smtClean="0">
                <a:latin typeface="楷体_GB2312" pitchFamily="49" charset="-122"/>
              </a:rPr>
              <a:t>-&gt;</a:t>
            </a:r>
            <a:r>
              <a:rPr kumimoji="0" lang="en-US" altLang="zh-CN" sz="1800" b="0" dirty="0" err="1" smtClean="0">
                <a:latin typeface="Times New Roman" panose="02020603050405020304" pitchFamily="18" charset="0"/>
                <a:ea typeface="隶书" panose="02010509060101010101" pitchFamily="49" charset="-122"/>
              </a:rPr>
              <a:t>data.key</a:t>
            </a:r>
            <a:r>
              <a:rPr kumimoji="0" lang="en-US" altLang="zh-CN" sz="1800" b="0" dirty="0" smtClean="0">
                <a:latin typeface="Times New Roman" panose="02020603050405020304" pitchFamily="18" charset="0"/>
                <a:ea typeface="隶书" panose="02010509060101010101" pitchFamily="49" charset="-122"/>
              </a:rPr>
              <a:t> = bt1.root</a:t>
            </a:r>
            <a:r>
              <a:rPr kumimoji="0" lang="en-US" altLang="zh-CN" sz="1800" b="0" dirty="0" smtClean="0">
                <a:latin typeface="楷体_GB2312" pitchFamily="49" charset="-122"/>
              </a:rPr>
              <a:t>-&gt;</a:t>
            </a:r>
            <a:r>
              <a:rPr kumimoji="0" lang="en-US" altLang="zh-CN" sz="1800" b="0" dirty="0" smtClean="0">
                <a:latin typeface="Times New Roman" panose="02020603050405020304" pitchFamily="18" charset="0"/>
                <a:ea typeface="隶书" panose="02010509060101010101" pitchFamily="49" charset="-122"/>
              </a:rPr>
              <a:t>data.key+bt2.root</a:t>
            </a:r>
            <a:r>
              <a:rPr kumimoji="0" lang="en-US" altLang="zh-CN" sz="1800" b="0" dirty="0" smtClean="0">
                <a:latin typeface="楷体_GB2312" pitchFamily="49" charset="-122"/>
              </a:rPr>
              <a:t>-&gt;</a:t>
            </a:r>
            <a:r>
              <a:rPr kumimoji="0" lang="en-US" altLang="zh-CN" sz="1800" b="0" dirty="0" err="1" smtClean="0">
                <a:latin typeface="Times New Roman" panose="02020603050405020304" pitchFamily="18" charset="0"/>
                <a:ea typeface="隶书" panose="02010509060101010101" pitchFamily="49" charset="-122"/>
              </a:rPr>
              <a:t>data.key</a:t>
            </a:r>
            <a:r>
              <a:rPr kumimoji="0" lang="en-US" altLang="zh-CN" sz="1800" b="1" dirty="0" smtClean="0">
                <a:latin typeface="Times New Roman" panose="02020603050405020304" pitchFamily="18" charset="0"/>
                <a:ea typeface="隶书" panose="02010509060101010101" pitchFamily="49" charset="-122"/>
              </a:rPr>
              <a:t>;</a:t>
            </a:r>
          </a:p>
          <a:p>
            <a:pPr fontAlgn="auto">
              <a:lnSpc>
                <a:spcPct val="105000"/>
              </a:lnSpc>
              <a:spcBef>
                <a:spcPct val="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latin typeface="Times New Roman" panose="02020603050405020304" pitchFamily="18" charset="0"/>
                <a:ea typeface="隶书" panose="02010509060101010101" pitchFamily="49" charset="-122"/>
              </a:rPr>
              <a:t>bt1.root</a:t>
            </a:r>
            <a:r>
              <a:rPr kumimoji="0" lang="en-US" altLang="zh-CN" sz="1800" b="0" dirty="0" smtClean="0">
                <a:latin typeface="楷体_GB2312" pitchFamily="49" charset="-122"/>
              </a:rPr>
              <a:t>-&gt;</a:t>
            </a:r>
            <a:r>
              <a:rPr kumimoji="0" lang="en-US" altLang="zh-CN" sz="1800" b="0" dirty="0" smtClean="0">
                <a:latin typeface="Times New Roman" panose="02020603050405020304" pitchFamily="18" charset="0"/>
                <a:ea typeface="隶书" panose="02010509060101010101" pitchFamily="49" charset="-122"/>
              </a:rPr>
              <a:t>parent = bt2.root</a:t>
            </a:r>
            <a:r>
              <a:rPr kumimoji="0" lang="en-US" altLang="zh-CN" sz="1800" b="0" dirty="0" smtClean="0">
                <a:latin typeface="楷体_GB2312" pitchFamily="49" charset="-122"/>
              </a:rPr>
              <a:t>-&gt;</a:t>
            </a:r>
            <a:r>
              <a:rPr kumimoji="0" lang="en-US" altLang="zh-CN" sz="1800" b="0" dirty="0" smtClean="0">
                <a:latin typeface="Times New Roman" panose="02020603050405020304" pitchFamily="18" charset="0"/>
                <a:ea typeface="隶书" panose="02010509060101010101" pitchFamily="49" charset="-122"/>
              </a:rPr>
              <a:t>parent = parent</a:t>
            </a:r>
            <a:r>
              <a:rPr kumimoji="0" lang="en-US" altLang="zh-CN" sz="1800" b="1" dirty="0" smtClean="0">
                <a:latin typeface="Times New Roman" panose="02020603050405020304" pitchFamily="18" charset="0"/>
                <a:ea typeface="隶书" panose="02010509060101010101" pitchFamily="49" charset="-122"/>
              </a:rPr>
              <a:t>; </a:t>
            </a:r>
          </a:p>
          <a:p>
            <a:pPr fontAlgn="auto">
              <a:lnSpc>
                <a:spcPct val="105000"/>
              </a:lnSpc>
              <a:spcBef>
                <a:spcPct val="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a:t>
            </a:r>
            <a:endParaRPr kumimoji="0" lang="en-US" altLang="zh-CN" sz="1800" b="1" dirty="0">
              <a:latin typeface="Times New Roman" panose="02020603050405020304" pitchFamily="18" charset="0"/>
              <a:ea typeface="隶书" panose="02010509060101010101" pitchFamily="49" charset="-122"/>
            </a:endParaRPr>
          </a:p>
        </p:txBody>
      </p:sp>
      <p:sp>
        <p:nvSpPr>
          <p:cNvPr id="2" name="爆炸形 2 1"/>
          <p:cNvSpPr/>
          <p:nvPr/>
        </p:nvSpPr>
        <p:spPr bwMode="auto">
          <a:xfrm>
            <a:off x="9480376" y="1268760"/>
            <a:ext cx="2277967" cy="936104"/>
          </a:xfrm>
          <a:prstGeom prst="irregularSeal2">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r>
              <a:rPr lang="zh-CN" altLang="en-US" sz="2000" dirty="0" smtClean="0">
                <a:solidFill>
                  <a:schemeClr val="bg1"/>
                </a:solidFill>
                <a:ea typeface="黑体" panose="02010609060101010101" pitchFamily="49" charset="-122"/>
              </a:rPr>
              <a:t>复杂度？</a:t>
            </a:r>
            <a:endParaRPr lang="zh-CN" altLang="en-US" sz="2000" dirty="0">
              <a:solidFill>
                <a:schemeClr val="bg1"/>
              </a:solidFill>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5"/>
          <p:cNvSpPr>
            <a:spLocks noGrp="1" noChangeArrowheads="1"/>
          </p:cNvSpPr>
          <p:nvPr>
            <p:ph type="title"/>
          </p:nvPr>
        </p:nvSpPr>
        <p:spPr>
          <a:xfrm>
            <a:off x="767408" y="34731"/>
            <a:ext cx="7488832" cy="681037"/>
          </a:xfrm>
        </p:spPr>
        <p:txBody>
          <a:bodyPr>
            <a:noAutofit/>
          </a:bodyPr>
          <a:lstStyle/>
          <a:p>
            <a:r>
              <a:rPr lang="zh-CN" altLang="en-US" sz="3200" b="1" dirty="0">
                <a:latin typeface="华文新魏" panose="02010800040101010101" pitchFamily="2" charset="-122"/>
                <a:ea typeface="华文新魏" panose="02010800040101010101" pitchFamily="2" charset="-122"/>
              </a:rPr>
              <a:t>基于</a:t>
            </a:r>
            <a:r>
              <a:rPr lang="zh-CN" altLang="en-US" sz="3200" b="1" dirty="0" smtClean="0">
                <a:latin typeface="华文新魏" panose="02010800040101010101" pitchFamily="2" charset="-122"/>
                <a:ea typeface="华文新魏" panose="02010800040101010101" pitchFamily="2" charset="-122"/>
              </a:rPr>
              <a:t>静态</a:t>
            </a:r>
            <a:r>
              <a:rPr lang="zh-CN" altLang="en-US" sz="3200" b="1" dirty="0">
                <a:latin typeface="华文新魏" panose="02010800040101010101" pitchFamily="2" charset="-122"/>
                <a:ea typeface="华文新魏" panose="02010800040101010101" pitchFamily="2" charset="-122"/>
              </a:rPr>
              <a:t>链表的</a:t>
            </a:r>
            <a:r>
              <a:rPr lang="en-US" altLang="zh-CN" sz="3200" b="1" dirty="0">
                <a:latin typeface="华文新魏" panose="02010800040101010101" pitchFamily="2" charset="-122"/>
                <a:ea typeface="华文新魏" panose="02010800040101010101" pitchFamily="2" charset="-122"/>
              </a:rPr>
              <a:t>Huffman</a:t>
            </a:r>
            <a:r>
              <a:rPr lang="zh-CN" altLang="en-US" sz="3200" b="1" dirty="0" smtClean="0">
                <a:latin typeface="华文新魏" panose="02010800040101010101" pitchFamily="2" charset="-122"/>
                <a:ea typeface="华文新魏" panose="02010800040101010101" pitchFamily="2" charset="-122"/>
              </a:rPr>
              <a:t>树建树算法</a:t>
            </a:r>
            <a:r>
              <a:rPr lang="en-US" altLang="zh-CN" sz="3200" b="1" dirty="0" smtClean="0">
                <a:latin typeface="华文新魏" panose="02010800040101010101" pitchFamily="2" charset="-122"/>
                <a:ea typeface="华文新魏" panose="02010800040101010101" pitchFamily="2" charset="-122"/>
              </a:rPr>
              <a:t/>
            </a:r>
            <a:br>
              <a:rPr lang="en-US" altLang="zh-CN" sz="3200" b="1" dirty="0" smtClean="0">
                <a:latin typeface="华文新魏" panose="02010800040101010101" pitchFamily="2" charset="-122"/>
                <a:ea typeface="华文新魏" panose="02010800040101010101" pitchFamily="2" charset="-122"/>
              </a:rPr>
            </a:br>
            <a:r>
              <a:rPr lang="en-US" altLang="zh-CN" sz="3200" b="1" dirty="0">
                <a:latin typeface="华文新魏" panose="02010800040101010101" pitchFamily="2" charset="-122"/>
                <a:ea typeface="华文新魏" panose="02010800040101010101" pitchFamily="2" charset="-122"/>
              </a:rPr>
              <a:t>	</a:t>
            </a:r>
            <a:r>
              <a:rPr lang="en-US" altLang="zh-CN" sz="3200" b="1" dirty="0" smtClean="0">
                <a:latin typeface="华文新魏" panose="02010800040101010101" pitchFamily="2" charset="-122"/>
                <a:ea typeface="华文新魏" panose="02010800040101010101" pitchFamily="2" charset="-122"/>
              </a:rPr>
              <a:t>---</a:t>
            </a:r>
            <a:r>
              <a:rPr lang="zh-CN" altLang="en-US" sz="3200" b="1" dirty="0" smtClean="0">
                <a:latin typeface="华文新魏" panose="02010800040101010101" pitchFamily="2" charset="-122"/>
                <a:ea typeface="华文新魏" panose="02010800040101010101" pitchFamily="2" charset="-122"/>
              </a:rPr>
              <a:t>另外一种建树算法</a:t>
            </a:r>
            <a:endParaRPr lang="zh-CN" altLang="en-US" sz="3200" b="1" dirty="0">
              <a:latin typeface="华文新魏" panose="02010800040101010101" pitchFamily="2" charset="-122"/>
              <a:ea typeface="华文新魏" panose="02010800040101010101" pitchFamily="2" charset="-122"/>
            </a:endParaRPr>
          </a:p>
        </p:txBody>
      </p:sp>
      <p:sp>
        <p:nvSpPr>
          <p:cNvPr id="290822" name="Rectangle 6"/>
          <p:cNvSpPr>
            <a:spLocks noGrp="1" noChangeArrowheads="1"/>
          </p:cNvSpPr>
          <p:nvPr>
            <p:ph idx="1"/>
          </p:nvPr>
        </p:nvSpPr>
        <p:spPr>
          <a:xfrm>
            <a:off x="1631504" y="1209675"/>
            <a:ext cx="9793335" cy="4967288"/>
          </a:xfrm>
        </p:spPr>
        <p:txBody>
          <a:bodyPr>
            <a:normAutofit/>
          </a:bodyPr>
          <a:lstStyle/>
          <a:p>
            <a:pPr>
              <a:lnSpc>
                <a:spcPct val="90000"/>
              </a:lnSpc>
              <a:buClr>
                <a:srgbClr val="800080"/>
              </a:buClr>
              <a:buSzPct val="50000"/>
              <a:defRPr/>
            </a:pPr>
            <a:r>
              <a:rPr lang="zh-CN" altLang="en-US" sz="3000" b="1" dirty="0">
                <a:latin typeface="Times New Roman" panose="02020603050405020304" pitchFamily="18" charset="0"/>
                <a:ea typeface="仿宋_GB2312" pitchFamily="49" charset="-122"/>
              </a:rPr>
              <a:t>可以采用静态链表方式存储</a:t>
            </a:r>
            <a:r>
              <a:rPr lang="en-US" altLang="zh-CN" sz="3000" b="1" dirty="0">
                <a:latin typeface="Times New Roman" panose="02020603050405020304" pitchFamily="18" charset="0"/>
                <a:ea typeface="仿宋_GB2312" pitchFamily="49" charset="-122"/>
              </a:rPr>
              <a:t>Huffman</a:t>
            </a:r>
            <a:r>
              <a:rPr lang="zh-CN" altLang="en-US" sz="3000" b="1" dirty="0">
                <a:latin typeface="Times New Roman" panose="02020603050405020304" pitchFamily="18" charset="0"/>
                <a:ea typeface="仿宋_GB2312" pitchFamily="49" charset="-122"/>
              </a:rPr>
              <a:t>树，其类定义如下：</a:t>
            </a:r>
          </a:p>
          <a:p>
            <a:pPr>
              <a:lnSpc>
                <a:spcPct val="90000"/>
              </a:lnSpc>
              <a:buClr>
                <a:srgbClr val="800080"/>
              </a:buClr>
              <a:buSzPct val="50000"/>
              <a:defRPr/>
            </a:pPr>
            <a:endParaRPr lang="zh-CN" altLang="en-US" sz="800" b="1" dirty="0">
              <a:latin typeface="Times New Roman" panose="02020603050405020304" pitchFamily="18" charset="0"/>
              <a:ea typeface="仿宋_GB2312" pitchFamily="49" charset="-122"/>
            </a:endParaRPr>
          </a:p>
          <a:p>
            <a:pPr>
              <a:lnSpc>
                <a:spcPct val="90000"/>
              </a:lnSpc>
              <a:buFont typeface="Wingdings" panose="05000000000000000000" pitchFamily="2" charset="2"/>
              <a:buNone/>
              <a:defRPr/>
            </a:pPr>
            <a:r>
              <a:rPr lang="zh-CN" altLang="en-US" sz="2400" b="1" dirty="0">
                <a:latin typeface="Times New Roman" panose="02020603050405020304" pitchFamily="18" charset="0"/>
                <a:ea typeface="华文新魏" panose="02010800040101010101" pitchFamily="2" charset="-122"/>
              </a:rPr>
              <a:t>     </a:t>
            </a:r>
            <a:r>
              <a:rPr lang="en-US" altLang="zh-CN" sz="2400" b="1" dirty="0" err="1">
                <a:latin typeface="Times New Roman" panose="02020603050405020304" pitchFamily="18" charset="0"/>
                <a:ea typeface="华文新魏" panose="02010800040101010101" pitchFamily="2" charset="-122"/>
              </a:rPr>
              <a:t>const</a:t>
            </a:r>
            <a:r>
              <a:rPr lang="en-US" altLang="zh-CN" sz="2400" b="1" dirty="0">
                <a:latin typeface="Times New Roman" panose="02020603050405020304" pitchFamily="18" charset="0"/>
                <a:ea typeface="华文新魏" panose="02010800040101010101" pitchFamily="2" charset="-122"/>
              </a:rPr>
              <a:t> </a:t>
            </a:r>
            <a:r>
              <a:rPr lang="en-US" altLang="zh-CN" sz="2400" b="1" dirty="0" err="1">
                <a:latin typeface="Times New Roman" panose="02020603050405020304" pitchFamily="18" charset="0"/>
                <a:ea typeface="华文新魏" panose="02010800040101010101" pitchFamily="2" charset="-122"/>
              </a:rPr>
              <a:t>int</a:t>
            </a:r>
            <a:r>
              <a:rPr lang="en-US" altLang="zh-CN" sz="2400" dirty="0">
                <a:latin typeface="Times New Roman" panose="02020603050405020304" pitchFamily="18" charset="0"/>
                <a:ea typeface="华文新魏" panose="02010800040101010101" pitchFamily="2" charset="-122"/>
              </a:rPr>
              <a:t> n = 20</a:t>
            </a:r>
            <a:r>
              <a:rPr lang="en-US" altLang="zh-CN" sz="2400" b="1" dirty="0">
                <a:latin typeface="Times New Roman" panose="02020603050405020304" pitchFamily="18" charset="0"/>
                <a:ea typeface="华文新魏" panose="02010800040101010101" pitchFamily="2" charset="-122"/>
              </a:rPr>
              <a:t>;	//</a:t>
            </a:r>
            <a:r>
              <a:rPr lang="zh-CN" altLang="en-US" sz="2400" b="1" dirty="0">
                <a:latin typeface="Times New Roman" panose="02020603050405020304" pitchFamily="18" charset="0"/>
                <a:ea typeface="华文新魏" panose="02010800040101010101" pitchFamily="2" charset="-122"/>
              </a:rPr>
              <a:t>叶节点个数</a:t>
            </a:r>
            <a:endParaRPr lang="en-US" altLang="zh-CN" sz="2400" b="1" dirty="0">
              <a:latin typeface="Times New Roman" panose="02020603050405020304" pitchFamily="18" charset="0"/>
              <a:ea typeface="华文新魏" panose="02010800040101010101" pitchFamily="2" charset="-122"/>
            </a:endParaRPr>
          </a:p>
          <a:p>
            <a:pPr>
              <a:lnSpc>
                <a:spcPct val="90000"/>
              </a:lnSpc>
              <a:buFont typeface="Wingdings" panose="05000000000000000000" pitchFamily="2" charset="2"/>
              <a:buNone/>
              <a:defRPr/>
            </a:pPr>
            <a:r>
              <a:rPr lang="en-US" altLang="zh-CN" sz="2400" b="1" dirty="0">
                <a:latin typeface="Times New Roman" panose="02020603050405020304" pitchFamily="18" charset="0"/>
                <a:ea typeface="华文新魏" panose="02010800040101010101" pitchFamily="2" charset="-122"/>
              </a:rPr>
              <a:t>     </a:t>
            </a:r>
            <a:r>
              <a:rPr lang="en-US" altLang="zh-CN" sz="2400" b="1" dirty="0" err="1">
                <a:latin typeface="Times New Roman" panose="02020603050405020304" pitchFamily="18" charset="0"/>
                <a:ea typeface="华文新魏" panose="02010800040101010101" pitchFamily="2" charset="-122"/>
              </a:rPr>
              <a:t>const</a:t>
            </a:r>
            <a:r>
              <a:rPr lang="en-US" altLang="zh-CN" sz="2400" b="1" dirty="0">
                <a:latin typeface="Times New Roman" panose="02020603050405020304" pitchFamily="18" charset="0"/>
                <a:ea typeface="华文新魏" panose="02010800040101010101" pitchFamily="2" charset="-122"/>
              </a:rPr>
              <a:t> </a:t>
            </a:r>
            <a:r>
              <a:rPr lang="en-US" altLang="zh-CN" sz="2400" b="1" dirty="0" err="1">
                <a:latin typeface="Times New Roman" panose="02020603050405020304" pitchFamily="18" charset="0"/>
                <a:ea typeface="华文新魏" panose="02010800040101010101" pitchFamily="2" charset="-122"/>
              </a:rPr>
              <a:t>int</a:t>
            </a:r>
            <a:r>
              <a:rPr lang="en-US" altLang="zh-CN" sz="2400" b="1" dirty="0">
                <a:latin typeface="Times New Roman" panose="02020603050405020304" pitchFamily="18" charset="0"/>
                <a:ea typeface="华文新魏" panose="02010800040101010101" pitchFamily="2" charset="-122"/>
              </a:rPr>
              <a:t> </a:t>
            </a:r>
            <a:r>
              <a:rPr lang="en-US" altLang="zh-CN" sz="2400" dirty="0">
                <a:latin typeface="Times New Roman" panose="02020603050405020304" pitchFamily="18" charset="0"/>
                <a:ea typeface="华文新魏" panose="02010800040101010101" pitchFamily="2" charset="-122"/>
              </a:rPr>
              <a:t>m = 2*n</a:t>
            </a:r>
            <a:r>
              <a:rPr lang="en-US" altLang="zh-CN" sz="2400" dirty="0">
                <a:latin typeface="Courier New" panose="02070309020205020404" pitchFamily="49" charset="0"/>
                <a:ea typeface="华文新魏" panose="02010800040101010101" pitchFamily="2" charset="-122"/>
              </a:rPr>
              <a:t>-</a:t>
            </a:r>
            <a:r>
              <a:rPr lang="en-US" altLang="zh-CN" sz="2400" dirty="0">
                <a:latin typeface="Times New Roman" panose="02020603050405020304" pitchFamily="18" charset="0"/>
                <a:ea typeface="华文新魏" panose="02010800040101010101" pitchFamily="2" charset="-122"/>
              </a:rPr>
              <a:t>1</a:t>
            </a:r>
            <a:r>
              <a:rPr lang="en-US" altLang="zh-CN" sz="2400" b="1" dirty="0">
                <a:latin typeface="Times New Roman" panose="02020603050405020304" pitchFamily="18" charset="0"/>
                <a:ea typeface="华文新魏" panose="02010800040101010101" pitchFamily="2" charset="-122"/>
              </a:rPr>
              <a:t>;	//</a:t>
            </a:r>
            <a:r>
              <a:rPr lang="zh-CN" altLang="en-US" sz="2400" b="1" dirty="0">
                <a:latin typeface="Times New Roman" panose="02020603050405020304" pitchFamily="18" charset="0"/>
                <a:ea typeface="华文新魏" panose="02010800040101010101" pitchFamily="2" charset="-122"/>
              </a:rPr>
              <a:t>总节点个数</a:t>
            </a:r>
            <a:endParaRPr lang="en-US" altLang="zh-CN" sz="2400" b="1" dirty="0">
              <a:latin typeface="Times New Roman" panose="02020603050405020304" pitchFamily="18" charset="0"/>
              <a:ea typeface="华文新魏" panose="02010800040101010101" pitchFamily="2" charset="-122"/>
            </a:endParaRPr>
          </a:p>
          <a:p>
            <a:pPr>
              <a:lnSpc>
                <a:spcPct val="90000"/>
              </a:lnSpc>
              <a:buFont typeface="Wingdings" panose="05000000000000000000" pitchFamily="2" charset="2"/>
              <a:buNone/>
              <a:defRPr/>
            </a:pPr>
            <a:r>
              <a:rPr lang="en-US" altLang="zh-CN" sz="2400" b="1" dirty="0">
                <a:latin typeface="Times New Roman" panose="02020603050405020304" pitchFamily="18" charset="0"/>
                <a:ea typeface="华文新魏" panose="02010800040101010101" pitchFamily="2" charset="-122"/>
              </a:rPr>
              <a:t> </a:t>
            </a:r>
          </a:p>
          <a:p>
            <a:pPr>
              <a:lnSpc>
                <a:spcPct val="90000"/>
              </a:lnSpc>
              <a:buFont typeface="Wingdings" panose="05000000000000000000" pitchFamily="2" charset="2"/>
              <a:buNone/>
              <a:defRPr/>
            </a:pPr>
            <a:r>
              <a:rPr lang="en-US" altLang="zh-CN" sz="2400" b="1" dirty="0">
                <a:latin typeface="Times New Roman" panose="02020603050405020304" pitchFamily="18" charset="0"/>
                <a:ea typeface="华文新魏" panose="02010800040101010101" pitchFamily="2" charset="-122"/>
              </a:rPr>
              <a:t>     </a:t>
            </a:r>
            <a:r>
              <a:rPr lang="en-US" altLang="zh-CN" sz="2400" b="1" dirty="0" err="1">
                <a:latin typeface="Times New Roman" panose="02020603050405020304" pitchFamily="18" charset="0"/>
                <a:ea typeface="华文新魏" panose="02010800040101010101" pitchFamily="2" charset="-122"/>
              </a:rPr>
              <a:t>typedef</a:t>
            </a:r>
            <a:r>
              <a:rPr lang="en-US" altLang="zh-CN" sz="2400" b="1" dirty="0">
                <a:latin typeface="Times New Roman" panose="02020603050405020304" pitchFamily="18" charset="0"/>
                <a:ea typeface="华文新魏" panose="02010800040101010101" pitchFamily="2" charset="-122"/>
              </a:rPr>
              <a:t> </a:t>
            </a:r>
            <a:r>
              <a:rPr lang="en-US" altLang="zh-CN" sz="2400" b="1" dirty="0" err="1">
                <a:latin typeface="Times New Roman" panose="02020603050405020304" pitchFamily="18" charset="0"/>
                <a:ea typeface="华文新魏" panose="02010800040101010101" pitchFamily="2" charset="-122"/>
              </a:rPr>
              <a:t>struct</a:t>
            </a:r>
            <a:r>
              <a:rPr lang="en-US" altLang="zh-CN" sz="2400" b="1" dirty="0">
                <a:latin typeface="Times New Roman" panose="02020603050405020304" pitchFamily="18" charset="0"/>
                <a:ea typeface="华文新魏" panose="02010800040101010101" pitchFamily="2" charset="-122"/>
              </a:rPr>
              <a:t> {</a:t>
            </a:r>
            <a:endParaRPr lang="en-US" altLang="zh-CN" sz="2400" dirty="0">
              <a:latin typeface="Times New Roman" panose="02020603050405020304" pitchFamily="18" charset="0"/>
              <a:ea typeface="华文新魏" panose="02010800040101010101" pitchFamily="2" charset="-122"/>
            </a:endParaRPr>
          </a:p>
          <a:p>
            <a:pPr>
              <a:lnSpc>
                <a:spcPct val="90000"/>
              </a:lnSpc>
              <a:buFont typeface="Wingdings" panose="05000000000000000000" pitchFamily="2" charset="2"/>
              <a:buNone/>
              <a:defRPr/>
            </a:pPr>
            <a:r>
              <a:rPr lang="en-US" altLang="zh-CN" sz="2400" dirty="0">
                <a:latin typeface="Times New Roman" panose="02020603050405020304" pitchFamily="18" charset="0"/>
                <a:ea typeface="华文新魏" panose="02010800040101010101" pitchFamily="2" charset="-122"/>
              </a:rPr>
              <a:t>         </a:t>
            </a:r>
            <a:r>
              <a:rPr lang="en-US" altLang="zh-CN" sz="2400" b="1" dirty="0">
                <a:latin typeface="Times New Roman" panose="02020603050405020304" pitchFamily="18" charset="0"/>
                <a:ea typeface="华文新魏" panose="02010800040101010101" pitchFamily="2" charset="-122"/>
              </a:rPr>
              <a:t>float </a:t>
            </a:r>
            <a:r>
              <a:rPr lang="en-US" altLang="zh-CN" sz="2400" dirty="0">
                <a:latin typeface="Times New Roman" panose="02020603050405020304" pitchFamily="18" charset="0"/>
                <a:ea typeface="华文新魏" panose="02010800040101010101" pitchFamily="2" charset="-122"/>
              </a:rPr>
              <a:t>weight</a:t>
            </a:r>
            <a:r>
              <a:rPr lang="en-US" altLang="zh-CN" sz="2400" b="1" dirty="0">
                <a:latin typeface="Times New Roman" panose="02020603050405020304" pitchFamily="18" charset="0"/>
                <a:ea typeface="华文新魏" panose="02010800040101010101" pitchFamily="2" charset="-122"/>
              </a:rPr>
              <a:t>;</a:t>
            </a:r>
          </a:p>
          <a:p>
            <a:pPr>
              <a:lnSpc>
                <a:spcPct val="90000"/>
              </a:lnSpc>
              <a:buFont typeface="Wingdings" panose="05000000000000000000" pitchFamily="2" charset="2"/>
              <a:buNone/>
              <a:defRPr/>
            </a:pPr>
            <a:r>
              <a:rPr lang="en-US" altLang="zh-CN" sz="2400" dirty="0">
                <a:latin typeface="Times New Roman" panose="02020603050405020304" pitchFamily="18" charset="0"/>
                <a:ea typeface="华文新魏" panose="02010800040101010101" pitchFamily="2" charset="-122"/>
              </a:rPr>
              <a:t>   </a:t>
            </a:r>
            <a:r>
              <a:rPr lang="en-US" altLang="zh-CN" sz="2400" b="1" dirty="0">
                <a:latin typeface="Times New Roman" panose="02020603050405020304" pitchFamily="18" charset="0"/>
                <a:ea typeface="华文新魏" panose="02010800040101010101" pitchFamily="2" charset="-122"/>
              </a:rPr>
              <a:t>      </a:t>
            </a:r>
            <a:r>
              <a:rPr lang="en-US" altLang="zh-CN" sz="2400" b="1" dirty="0" err="1">
                <a:latin typeface="Times New Roman" panose="02020603050405020304" pitchFamily="18" charset="0"/>
                <a:ea typeface="华文新魏" panose="02010800040101010101" pitchFamily="2" charset="-122"/>
              </a:rPr>
              <a:t>int</a:t>
            </a:r>
            <a:r>
              <a:rPr lang="en-US" altLang="zh-CN" sz="2400" dirty="0">
                <a:latin typeface="Times New Roman" panose="02020603050405020304" pitchFamily="18" charset="0"/>
                <a:ea typeface="华文新魏" panose="02010800040101010101" pitchFamily="2" charset="-122"/>
              </a:rPr>
              <a:t> parent, </a:t>
            </a:r>
            <a:r>
              <a:rPr lang="en-US" altLang="zh-CN" sz="2400" dirty="0" err="1">
                <a:latin typeface="Times New Roman" panose="02020603050405020304" pitchFamily="18" charset="0"/>
                <a:ea typeface="华文新魏" panose="02010800040101010101" pitchFamily="2" charset="-122"/>
              </a:rPr>
              <a:t>lchild</a:t>
            </a:r>
            <a:r>
              <a:rPr lang="en-US" altLang="zh-CN" sz="2400" dirty="0">
                <a:latin typeface="Times New Roman" panose="02020603050405020304" pitchFamily="18" charset="0"/>
                <a:ea typeface="华文新魏" panose="02010800040101010101" pitchFamily="2" charset="-122"/>
              </a:rPr>
              <a:t>, </a:t>
            </a:r>
            <a:r>
              <a:rPr lang="en-US" altLang="zh-CN" sz="2400" dirty="0" err="1">
                <a:latin typeface="Times New Roman" panose="02020603050405020304" pitchFamily="18" charset="0"/>
                <a:ea typeface="华文新魏" panose="02010800040101010101" pitchFamily="2" charset="-122"/>
              </a:rPr>
              <a:t>rchild</a:t>
            </a:r>
            <a:r>
              <a:rPr lang="en-US" altLang="zh-CN" sz="2400" b="1" dirty="0">
                <a:latin typeface="Times New Roman" panose="02020603050405020304" pitchFamily="18" charset="0"/>
                <a:ea typeface="华文新魏" panose="02010800040101010101" pitchFamily="2" charset="-122"/>
              </a:rPr>
              <a:t>;</a:t>
            </a:r>
          </a:p>
          <a:p>
            <a:pPr>
              <a:lnSpc>
                <a:spcPct val="90000"/>
              </a:lnSpc>
              <a:buFont typeface="Wingdings" panose="05000000000000000000" pitchFamily="2" charset="2"/>
              <a:buNone/>
              <a:defRPr/>
            </a:pPr>
            <a:r>
              <a:rPr lang="en-US" altLang="zh-CN" sz="2400" b="1" dirty="0">
                <a:latin typeface="Times New Roman" panose="02020603050405020304" pitchFamily="18" charset="0"/>
                <a:ea typeface="华文新魏" panose="02010800040101010101" pitchFamily="2" charset="-122"/>
              </a:rPr>
              <a:t>     } </a:t>
            </a:r>
            <a:r>
              <a:rPr lang="en-US" altLang="zh-CN" sz="2400" dirty="0" err="1">
                <a:latin typeface="Times New Roman" panose="02020603050405020304" pitchFamily="18" charset="0"/>
                <a:ea typeface="华文新魏" panose="02010800040101010101" pitchFamily="2" charset="-122"/>
              </a:rPr>
              <a:t>HTNode</a:t>
            </a:r>
            <a:r>
              <a:rPr lang="en-US" altLang="zh-CN" sz="2400" b="1" dirty="0">
                <a:latin typeface="Times New Roman" panose="02020603050405020304" pitchFamily="18" charset="0"/>
                <a:ea typeface="华文新魏" panose="02010800040101010101" pitchFamily="2" charset="-122"/>
              </a:rPr>
              <a:t>;</a:t>
            </a:r>
          </a:p>
          <a:p>
            <a:pPr>
              <a:lnSpc>
                <a:spcPct val="90000"/>
              </a:lnSpc>
              <a:buFont typeface="Wingdings" panose="05000000000000000000" pitchFamily="2" charset="2"/>
              <a:buNone/>
              <a:defRPr/>
            </a:pPr>
            <a:endParaRPr lang="en-US" altLang="zh-CN" sz="2400" b="1" dirty="0">
              <a:latin typeface="Times New Roman" panose="02020603050405020304" pitchFamily="18" charset="0"/>
              <a:ea typeface="华文新魏" panose="02010800040101010101" pitchFamily="2" charset="-122"/>
            </a:endParaRPr>
          </a:p>
          <a:p>
            <a:pPr>
              <a:lnSpc>
                <a:spcPct val="90000"/>
              </a:lnSpc>
              <a:buFont typeface="Wingdings" panose="05000000000000000000" pitchFamily="2" charset="2"/>
              <a:buNone/>
              <a:defRPr/>
            </a:pPr>
            <a:r>
              <a:rPr lang="en-US" altLang="zh-CN" sz="2400" b="1" dirty="0">
                <a:latin typeface="Times New Roman" panose="02020603050405020304" pitchFamily="18" charset="0"/>
                <a:ea typeface="华文新魏" panose="02010800040101010101" pitchFamily="2" charset="-122"/>
              </a:rPr>
              <a:t>     </a:t>
            </a:r>
            <a:r>
              <a:rPr lang="en-US" altLang="zh-CN" sz="2400" b="1" dirty="0" err="1">
                <a:latin typeface="Times New Roman" panose="02020603050405020304" pitchFamily="18" charset="0"/>
                <a:ea typeface="华文新魏" panose="02010800040101010101" pitchFamily="2" charset="-122"/>
              </a:rPr>
              <a:t>typedef</a:t>
            </a:r>
            <a:r>
              <a:rPr lang="en-US" altLang="zh-CN" sz="2400" b="1" dirty="0">
                <a:latin typeface="Times New Roman" panose="02020603050405020304" pitchFamily="18" charset="0"/>
                <a:ea typeface="华文新魏" panose="02010800040101010101" pitchFamily="2" charset="-122"/>
              </a:rPr>
              <a:t> </a:t>
            </a:r>
            <a:r>
              <a:rPr lang="en-US" altLang="zh-CN" sz="2400" dirty="0" err="1">
                <a:latin typeface="Times New Roman" panose="02020603050405020304" pitchFamily="18" charset="0"/>
                <a:ea typeface="华文新魏" panose="02010800040101010101" pitchFamily="2" charset="-122"/>
              </a:rPr>
              <a:t>HTNode</a:t>
            </a:r>
            <a:r>
              <a:rPr lang="en-US" altLang="zh-CN" sz="2400" dirty="0">
                <a:latin typeface="Times New Roman" panose="02020603050405020304" pitchFamily="18" charset="0"/>
                <a:ea typeface="华文新魏" panose="02010800040101010101" pitchFamily="2" charset="-122"/>
              </a:rPr>
              <a:t> </a:t>
            </a:r>
            <a:r>
              <a:rPr lang="en-US" altLang="zh-CN" sz="2400" dirty="0" err="1">
                <a:latin typeface="Times New Roman" panose="02020603050405020304" pitchFamily="18" charset="0"/>
                <a:ea typeface="华文新魏" panose="02010800040101010101" pitchFamily="2" charset="-122"/>
              </a:rPr>
              <a:t>HuffmanTree</a:t>
            </a:r>
            <a:r>
              <a:rPr lang="en-US" altLang="zh-CN" sz="2400" dirty="0">
                <a:latin typeface="Times New Roman" panose="02020603050405020304" pitchFamily="18" charset="0"/>
                <a:ea typeface="华文新魏" panose="02010800040101010101" pitchFamily="2" charset="-122"/>
              </a:rPr>
              <a:t>[m]</a:t>
            </a:r>
            <a:r>
              <a:rPr lang="en-US" altLang="zh-CN" sz="2400" b="1" dirty="0">
                <a:latin typeface="Times New Roman" panose="02020603050405020304" pitchFamily="18" charset="0"/>
                <a:ea typeface="华文新魏" panose="02010800040101010101" pitchFamily="2" charset="-122"/>
              </a:rPr>
              <a:t>;</a:t>
            </a:r>
          </a:p>
        </p:txBody>
      </p:sp>
      <p:sp>
        <p:nvSpPr>
          <p:cNvPr id="2" name="云形标注 1"/>
          <p:cNvSpPr>
            <a:spLocks noChangeArrowheads="1"/>
          </p:cNvSpPr>
          <p:nvPr/>
        </p:nvSpPr>
        <p:spPr bwMode="auto">
          <a:xfrm>
            <a:off x="7032625" y="1700808"/>
            <a:ext cx="1665288" cy="703262"/>
          </a:xfrm>
          <a:prstGeom prst="cloudCallout">
            <a:avLst>
              <a:gd name="adj1" fmla="val -96644"/>
              <a:gd name="adj2" fmla="val 57602"/>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dirty="0">
                <a:solidFill>
                  <a:schemeClr val="bg1"/>
                </a:solidFill>
              </a:rPr>
              <a:t>Why?</a:t>
            </a:r>
            <a:endParaRPr lang="zh-CN" altLang="en-US" sz="2400" dirty="0">
              <a:solidFill>
                <a:schemeClr val="bg1"/>
              </a:solidFill>
            </a:endParaRPr>
          </a:p>
        </p:txBody>
      </p:sp>
      <p:sp>
        <p:nvSpPr>
          <p:cNvPr id="198661" name="Line 2"/>
          <p:cNvSpPr>
            <a:spLocks noChangeShapeType="1"/>
          </p:cNvSpPr>
          <p:nvPr/>
        </p:nvSpPr>
        <p:spPr bwMode="auto">
          <a:xfrm>
            <a:off x="9170513" y="317145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62" name="Line 3"/>
          <p:cNvSpPr>
            <a:spLocks noChangeShapeType="1"/>
          </p:cNvSpPr>
          <p:nvPr/>
        </p:nvSpPr>
        <p:spPr bwMode="auto">
          <a:xfrm flipH="1">
            <a:off x="8789513" y="3157170"/>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63" name="Oval 4"/>
          <p:cNvSpPr>
            <a:spLocks noChangeArrowheads="1"/>
          </p:cNvSpPr>
          <p:nvPr/>
        </p:nvSpPr>
        <p:spPr bwMode="auto">
          <a:xfrm>
            <a:off x="8865713" y="2776170"/>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64" name="Line 5"/>
          <p:cNvSpPr>
            <a:spLocks noChangeShapeType="1"/>
          </p:cNvSpPr>
          <p:nvPr/>
        </p:nvSpPr>
        <p:spPr bwMode="auto">
          <a:xfrm>
            <a:off x="9551513" y="3919170"/>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65" name="Line 6"/>
          <p:cNvSpPr>
            <a:spLocks noChangeShapeType="1"/>
          </p:cNvSpPr>
          <p:nvPr/>
        </p:nvSpPr>
        <p:spPr bwMode="auto">
          <a:xfrm flipH="1">
            <a:off x="9170513" y="3904883"/>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66" name="Rectangle 7"/>
          <p:cNvSpPr>
            <a:spLocks noChangeArrowheads="1"/>
          </p:cNvSpPr>
          <p:nvPr/>
        </p:nvSpPr>
        <p:spPr bwMode="auto">
          <a:xfrm>
            <a:off x="8560913" y="3538170"/>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67" name="Rectangle 8"/>
          <p:cNvSpPr>
            <a:spLocks noChangeArrowheads="1"/>
          </p:cNvSpPr>
          <p:nvPr/>
        </p:nvSpPr>
        <p:spPr bwMode="auto">
          <a:xfrm>
            <a:off x="8941913" y="4285883"/>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68" name="Oval 9"/>
          <p:cNvSpPr>
            <a:spLocks noChangeArrowheads="1"/>
          </p:cNvSpPr>
          <p:nvPr/>
        </p:nvSpPr>
        <p:spPr bwMode="auto">
          <a:xfrm>
            <a:off x="9246713" y="3523883"/>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69" name="Text Box 10"/>
          <p:cNvSpPr txBox="1">
            <a:spLocks noChangeArrowheads="1"/>
          </p:cNvSpPr>
          <p:nvPr/>
        </p:nvSpPr>
        <p:spPr bwMode="auto">
          <a:xfrm>
            <a:off x="8916734" y="4221917"/>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5</a:t>
            </a:r>
            <a:endParaRPr lang="en-US" altLang="zh-CN" sz="2400">
              <a:latin typeface="Times New Roman" panose="02020603050405020304" pitchFamily="18" charset="0"/>
            </a:endParaRPr>
          </a:p>
        </p:txBody>
      </p:sp>
      <p:sp>
        <p:nvSpPr>
          <p:cNvPr id="198670" name="Line 11"/>
          <p:cNvSpPr>
            <a:spLocks noChangeShapeType="1"/>
          </p:cNvSpPr>
          <p:nvPr/>
        </p:nvSpPr>
        <p:spPr bwMode="auto">
          <a:xfrm>
            <a:off x="9913463" y="4604970"/>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71" name="Line 12"/>
          <p:cNvSpPr>
            <a:spLocks noChangeShapeType="1"/>
          </p:cNvSpPr>
          <p:nvPr/>
        </p:nvSpPr>
        <p:spPr bwMode="auto">
          <a:xfrm flipH="1">
            <a:off x="9532463" y="4604970"/>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72" name="Rectangle 13"/>
          <p:cNvSpPr>
            <a:spLocks noChangeArrowheads="1"/>
          </p:cNvSpPr>
          <p:nvPr/>
        </p:nvSpPr>
        <p:spPr bwMode="auto">
          <a:xfrm>
            <a:off x="9303863" y="4985970"/>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73" name="Rectangle 14"/>
          <p:cNvSpPr>
            <a:spLocks noChangeArrowheads="1"/>
          </p:cNvSpPr>
          <p:nvPr/>
        </p:nvSpPr>
        <p:spPr bwMode="auto">
          <a:xfrm>
            <a:off x="10008713" y="4985970"/>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74" name="Oval 15"/>
          <p:cNvSpPr>
            <a:spLocks noChangeArrowheads="1"/>
          </p:cNvSpPr>
          <p:nvPr/>
        </p:nvSpPr>
        <p:spPr bwMode="auto">
          <a:xfrm>
            <a:off x="9608663" y="4223970"/>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8675" name="Text Box 16"/>
          <p:cNvSpPr txBox="1">
            <a:spLocks noChangeArrowheads="1"/>
          </p:cNvSpPr>
          <p:nvPr/>
        </p:nvSpPr>
        <p:spPr bwMode="auto">
          <a:xfrm>
            <a:off x="9278684" y="4922004"/>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2</a:t>
            </a:r>
            <a:endParaRPr lang="en-US" altLang="zh-CN" sz="2400">
              <a:latin typeface="Times New Roman" panose="02020603050405020304" pitchFamily="18" charset="0"/>
            </a:endParaRPr>
          </a:p>
        </p:txBody>
      </p:sp>
      <p:sp>
        <p:nvSpPr>
          <p:cNvPr id="198676" name="Text Box 17"/>
          <p:cNvSpPr txBox="1">
            <a:spLocks noChangeArrowheads="1"/>
          </p:cNvSpPr>
          <p:nvPr/>
        </p:nvSpPr>
        <p:spPr bwMode="auto">
          <a:xfrm>
            <a:off x="8535734" y="3459917"/>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7</a:t>
            </a:r>
            <a:endParaRPr lang="en-US" altLang="zh-CN" sz="2400">
              <a:latin typeface="Times New Roman" panose="02020603050405020304" pitchFamily="18" charset="0"/>
            </a:endParaRPr>
          </a:p>
        </p:txBody>
      </p:sp>
      <p:sp>
        <p:nvSpPr>
          <p:cNvPr id="198677" name="Text Box 18"/>
          <p:cNvSpPr txBox="1">
            <a:spLocks noChangeArrowheads="1"/>
          </p:cNvSpPr>
          <p:nvPr/>
        </p:nvSpPr>
        <p:spPr bwMode="auto">
          <a:xfrm>
            <a:off x="10002584" y="4922004"/>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4</a:t>
            </a:r>
            <a:endParaRPr lang="en-US" altLang="zh-CN" sz="2400">
              <a:latin typeface="Times New Roman" panose="02020603050405020304" pitchFamily="18" charset="0"/>
            </a:endParaRPr>
          </a:p>
        </p:txBody>
      </p:sp>
      <p:sp>
        <p:nvSpPr>
          <p:cNvPr id="198678" name="Text Box 19"/>
          <p:cNvSpPr txBox="1">
            <a:spLocks noChangeArrowheads="1"/>
          </p:cNvSpPr>
          <p:nvPr/>
        </p:nvSpPr>
        <p:spPr bwMode="auto">
          <a:xfrm>
            <a:off x="9557863" y="4223970"/>
            <a:ext cx="5270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rPr>
              <a:t>6</a:t>
            </a:r>
            <a:endParaRPr lang="en-US" altLang="zh-CN" sz="2400">
              <a:solidFill>
                <a:srgbClr val="FF0000"/>
              </a:solidFill>
              <a:latin typeface="Times New Roman" panose="02020603050405020304" pitchFamily="18" charset="0"/>
            </a:endParaRPr>
          </a:p>
        </p:txBody>
      </p:sp>
      <p:sp>
        <p:nvSpPr>
          <p:cNvPr id="198679" name="Text Box 20"/>
          <p:cNvSpPr txBox="1">
            <a:spLocks noChangeArrowheads="1"/>
          </p:cNvSpPr>
          <p:nvPr/>
        </p:nvSpPr>
        <p:spPr bwMode="auto">
          <a:xfrm>
            <a:off x="9176863" y="3506420"/>
            <a:ext cx="615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latin typeface="Arial Narrow" panose="020B0606020202030204" pitchFamily="34" charset="0"/>
              </a:rPr>
              <a:t>11</a:t>
            </a:r>
            <a:endParaRPr lang="en-US" altLang="zh-CN" sz="2400">
              <a:solidFill>
                <a:srgbClr val="FF0000"/>
              </a:solidFill>
              <a:latin typeface="Times New Roman" panose="02020603050405020304" pitchFamily="18" charset="0"/>
            </a:endParaRPr>
          </a:p>
        </p:txBody>
      </p:sp>
      <p:sp>
        <p:nvSpPr>
          <p:cNvPr id="198680" name="Text Box 48"/>
          <p:cNvSpPr txBox="1">
            <a:spLocks noChangeArrowheads="1"/>
          </p:cNvSpPr>
          <p:nvPr/>
        </p:nvSpPr>
        <p:spPr bwMode="auto">
          <a:xfrm>
            <a:off x="8789513" y="2776170"/>
            <a:ext cx="615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latin typeface="Arial Narrow" panose="020B0606020202030204" pitchFamily="34" charset="0"/>
              </a:rPr>
              <a:t>18</a:t>
            </a:r>
            <a:endParaRPr lang="en-US" altLang="zh-CN" sz="2400">
              <a:solidFill>
                <a:srgbClr val="FF0000"/>
              </a:solidFill>
              <a:latin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ChangeArrowheads="1"/>
          </p:cNvSpPr>
          <p:nvPr/>
        </p:nvSpPr>
        <p:spPr bwMode="auto">
          <a:xfrm>
            <a:off x="1224635" y="16906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9683" name="Rectangle 3"/>
          <p:cNvSpPr>
            <a:spLocks noChangeArrowheads="1"/>
          </p:cNvSpPr>
          <p:nvPr/>
        </p:nvSpPr>
        <p:spPr bwMode="auto">
          <a:xfrm>
            <a:off x="1834235" y="16906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9684" name="Text Box 4"/>
          <p:cNvSpPr txBox="1">
            <a:spLocks noChangeArrowheads="1"/>
          </p:cNvSpPr>
          <p:nvPr/>
        </p:nvSpPr>
        <p:spPr bwMode="auto">
          <a:xfrm>
            <a:off x="1809056" y="1626722"/>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5</a:t>
            </a:r>
            <a:endParaRPr lang="en-US" altLang="zh-CN" sz="2400">
              <a:latin typeface="Times New Roman" panose="02020603050405020304" pitchFamily="18" charset="0"/>
            </a:endParaRPr>
          </a:p>
        </p:txBody>
      </p:sp>
      <p:sp>
        <p:nvSpPr>
          <p:cNvPr id="199685" name="Rectangle 5"/>
          <p:cNvSpPr>
            <a:spLocks noChangeArrowheads="1"/>
          </p:cNvSpPr>
          <p:nvPr/>
        </p:nvSpPr>
        <p:spPr bwMode="auto">
          <a:xfrm>
            <a:off x="2404148" y="16906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9686" name="Rectangle 6"/>
          <p:cNvSpPr>
            <a:spLocks noChangeArrowheads="1"/>
          </p:cNvSpPr>
          <p:nvPr/>
        </p:nvSpPr>
        <p:spPr bwMode="auto">
          <a:xfrm>
            <a:off x="2967710" y="169068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9687" name="Text Box 7"/>
          <p:cNvSpPr txBox="1">
            <a:spLocks noChangeArrowheads="1"/>
          </p:cNvSpPr>
          <p:nvPr/>
        </p:nvSpPr>
        <p:spPr bwMode="auto">
          <a:xfrm>
            <a:off x="2378969" y="1626722"/>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2</a:t>
            </a:r>
            <a:endParaRPr lang="en-US" altLang="zh-CN" sz="2400">
              <a:latin typeface="Times New Roman" panose="02020603050405020304" pitchFamily="18" charset="0"/>
            </a:endParaRPr>
          </a:p>
        </p:txBody>
      </p:sp>
      <p:sp>
        <p:nvSpPr>
          <p:cNvPr id="199688" name="Text Box 8"/>
          <p:cNvSpPr txBox="1">
            <a:spLocks noChangeArrowheads="1"/>
          </p:cNvSpPr>
          <p:nvPr/>
        </p:nvSpPr>
        <p:spPr bwMode="auto">
          <a:xfrm>
            <a:off x="1199456" y="1612434"/>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7</a:t>
            </a:r>
            <a:endParaRPr lang="en-US" altLang="zh-CN" sz="2400">
              <a:latin typeface="Times New Roman" panose="02020603050405020304" pitchFamily="18" charset="0"/>
            </a:endParaRPr>
          </a:p>
        </p:txBody>
      </p:sp>
      <p:sp>
        <p:nvSpPr>
          <p:cNvPr id="199689" name="Text Box 9"/>
          <p:cNvSpPr txBox="1">
            <a:spLocks noChangeArrowheads="1"/>
          </p:cNvSpPr>
          <p:nvPr/>
        </p:nvSpPr>
        <p:spPr bwMode="auto">
          <a:xfrm>
            <a:off x="2961581" y="1626722"/>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4</a:t>
            </a:r>
            <a:endParaRPr lang="en-US" altLang="zh-CN" sz="2400">
              <a:latin typeface="Times New Roman" panose="02020603050405020304" pitchFamily="18" charset="0"/>
            </a:endParaRPr>
          </a:p>
        </p:txBody>
      </p:sp>
      <p:sp>
        <p:nvSpPr>
          <p:cNvPr id="199690" name="Rectangle 10"/>
          <p:cNvSpPr>
            <a:spLocks noChangeArrowheads="1"/>
          </p:cNvSpPr>
          <p:nvPr/>
        </p:nvSpPr>
        <p:spPr bwMode="auto">
          <a:xfrm>
            <a:off x="4876800" y="1538288"/>
            <a:ext cx="5181600" cy="4267200"/>
          </a:xfrm>
          <a:prstGeom prst="rect">
            <a:avLst/>
          </a:prstGeom>
          <a:noFill/>
          <a:ln w="38100">
            <a:solidFill>
              <a:srgbClr val="000099"/>
            </a:solidFill>
            <a:miter lim="800000"/>
            <a:headEnd/>
            <a:tailEnd/>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9691" name="Line 11"/>
          <p:cNvSpPr>
            <a:spLocks noChangeShapeType="1"/>
          </p:cNvSpPr>
          <p:nvPr/>
        </p:nvSpPr>
        <p:spPr bwMode="auto">
          <a:xfrm>
            <a:off x="72390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92" name="Line 12"/>
          <p:cNvSpPr>
            <a:spLocks noChangeShapeType="1"/>
          </p:cNvSpPr>
          <p:nvPr/>
        </p:nvSpPr>
        <p:spPr bwMode="auto">
          <a:xfrm>
            <a:off x="86106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93" name="Line 13"/>
          <p:cNvSpPr>
            <a:spLocks noChangeShapeType="1"/>
          </p:cNvSpPr>
          <p:nvPr/>
        </p:nvSpPr>
        <p:spPr bwMode="auto">
          <a:xfrm>
            <a:off x="60198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94" name="Text Box 14"/>
          <p:cNvSpPr txBox="1">
            <a:spLocks noChangeArrowheads="1"/>
          </p:cNvSpPr>
          <p:nvPr/>
        </p:nvSpPr>
        <p:spPr bwMode="auto">
          <a:xfrm>
            <a:off x="4876801" y="928688"/>
            <a:ext cx="4729163" cy="519112"/>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Arial Narrow" panose="020B0606020202030204" pitchFamily="34" charset="0"/>
              </a:rPr>
              <a:t>Weight    parent     lchild     rchild</a:t>
            </a:r>
            <a:endParaRPr lang="en-US" altLang="zh-CN" sz="2800">
              <a:latin typeface="Arial Narrow" panose="020B0606020202030204" pitchFamily="34" charset="0"/>
            </a:endParaRPr>
          </a:p>
        </p:txBody>
      </p:sp>
      <p:sp>
        <p:nvSpPr>
          <p:cNvPr id="199695" name="Text Box 15"/>
          <p:cNvSpPr txBox="1">
            <a:spLocks noChangeArrowheads="1"/>
          </p:cNvSpPr>
          <p:nvPr/>
        </p:nvSpPr>
        <p:spPr bwMode="auto">
          <a:xfrm>
            <a:off x="5210175" y="1516982"/>
            <a:ext cx="4818948" cy="42288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spcBef>
                <a:spcPct val="20000"/>
              </a:spcBef>
            </a:pPr>
            <a:r>
              <a:rPr lang="en-US" altLang="zh-CN" sz="2800">
                <a:solidFill>
                  <a:srgbClr val="CC0000"/>
                </a:solidFill>
              </a:rPr>
              <a:t>7</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5</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2</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4</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p:txBody>
      </p:sp>
      <p:sp>
        <p:nvSpPr>
          <p:cNvPr id="199696" name="Line 16"/>
          <p:cNvSpPr>
            <a:spLocks noChangeShapeType="1"/>
          </p:cNvSpPr>
          <p:nvPr/>
        </p:nvSpPr>
        <p:spPr bwMode="auto">
          <a:xfrm>
            <a:off x="4876800" y="2147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97" name="Line 17"/>
          <p:cNvSpPr>
            <a:spLocks noChangeShapeType="1"/>
          </p:cNvSpPr>
          <p:nvPr/>
        </p:nvSpPr>
        <p:spPr bwMode="auto">
          <a:xfrm>
            <a:off x="4876800" y="27574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98" name="Line 18"/>
          <p:cNvSpPr>
            <a:spLocks noChangeShapeType="1"/>
          </p:cNvSpPr>
          <p:nvPr/>
        </p:nvSpPr>
        <p:spPr bwMode="auto">
          <a:xfrm>
            <a:off x="4876800" y="33670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99" name="Line 19"/>
          <p:cNvSpPr>
            <a:spLocks noChangeShapeType="1"/>
          </p:cNvSpPr>
          <p:nvPr/>
        </p:nvSpPr>
        <p:spPr bwMode="auto">
          <a:xfrm>
            <a:off x="4876800" y="39766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700" name="Line 20"/>
          <p:cNvSpPr>
            <a:spLocks noChangeShapeType="1"/>
          </p:cNvSpPr>
          <p:nvPr/>
        </p:nvSpPr>
        <p:spPr bwMode="auto">
          <a:xfrm>
            <a:off x="4876800" y="45862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701" name="Line 21"/>
          <p:cNvSpPr>
            <a:spLocks noChangeShapeType="1"/>
          </p:cNvSpPr>
          <p:nvPr/>
        </p:nvSpPr>
        <p:spPr bwMode="auto">
          <a:xfrm>
            <a:off x="4876800" y="5195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702" name="Text Box 22"/>
          <p:cNvSpPr txBox="1">
            <a:spLocks noChangeArrowheads="1"/>
          </p:cNvSpPr>
          <p:nvPr/>
        </p:nvSpPr>
        <p:spPr bwMode="auto">
          <a:xfrm>
            <a:off x="4437524" y="1596131"/>
            <a:ext cx="364202" cy="416421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105000"/>
              </a:lnSpc>
              <a:spcBef>
                <a:spcPct val="35000"/>
              </a:spcBef>
            </a:pPr>
            <a:r>
              <a:rPr lang="en-US" altLang="zh-CN" sz="2800">
                <a:solidFill>
                  <a:srgbClr val="000099"/>
                </a:solidFill>
                <a:latin typeface="Times New Roman" panose="02020603050405020304" pitchFamily="18" charset="0"/>
              </a:rPr>
              <a:t>0</a:t>
            </a:r>
          </a:p>
          <a:p>
            <a:pPr algn="ctr">
              <a:lnSpc>
                <a:spcPct val="105000"/>
              </a:lnSpc>
              <a:spcBef>
                <a:spcPct val="35000"/>
              </a:spcBef>
            </a:pPr>
            <a:r>
              <a:rPr lang="en-US" altLang="zh-CN" sz="2800">
                <a:solidFill>
                  <a:srgbClr val="000099"/>
                </a:solidFill>
                <a:latin typeface="Times New Roman" panose="02020603050405020304" pitchFamily="18" charset="0"/>
              </a:rPr>
              <a:t>1</a:t>
            </a:r>
          </a:p>
          <a:p>
            <a:pPr algn="ctr">
              <a:lnSpc>
                <a:spcPct val="105000"/>
              </a:lnSpc>
              <a:spcBef>
                <a:spcPct val="35000"/>
              </a:spcBef>
            </a:pPr>
            <a:r>
              <a:rPr lang="en-US" altLang="zh-CN" sz="2800">
                <a:solidFill>
                  <a:srgbClr val="000099"/>
                </a:solidFill>
                <a:latin typeface="Times New Roman" panose="02020603050405020304" pitchFamily="18" charset="0"/>
              </a:rPr>
              <a:t>2</a:t>
            </a:r>
          </a:p>
          <a:p>
            <a:pPr algn="ctr">
              <a:lnSpc>
                <a:spcPct val="105000"/>
              </a:lnSpc>
              <a:spcBef>
                <a:spcPct val="35000"/>
              </a:spcBef>
            </a:pPr>
            <a:r>
              <a:rPr lang="en-US" altLang="zh-CN" sz="2800">
                <a:solidFill>
                  <a:srgbClr val="000099"/>
                </a:solidFill>
                <a:latin typeface="Times New Roman" panose="02020603050405020304" pitchFamily="18" charset="0"/>
              </a:rPr>
              <a:t>3</a:t>
            </a:r>
          </a:p>
          <a:p>
            <a:pPr algn="ctr">
              <a:lnSpc>
                <a:spcPct val="105000"/>
              </a:lnSpc>
              <a:spcBef>
                <a:spcPct val="35000"/>
              </a:spcBef>
            </a:pPr>
            <a:r>
              <a:rPr lang="en-US" altLang="zh-CN" sz="2800">
                <a:solidFill>
                  <a:srgbClr val="000099"/>
                </a:solidFill>
                <a:latin typeface="Times New Roman" panose="02020603050405020304" pitchFamily="18" charset="0"/>
              </a:rPr>
              <a:t>4</a:t>
            </a:r>
          </a:p>
          <a:p>
            <a:pPr algn="ctr">
              <a:lnSpc>
                <a:spcPct val="105000"/>
              </a:lnSpc>
              <a:spcBef>
                <a:spcPct val="35000"/>
              </a:spcBef>
            </a:pPr>
            <a:r>
              <a:rPr lang="en-US" altLang="zh-CN" sz="2800">
                <a:solidFill>
                  <a:srgbClr val="000099"/>
                </a:solidFill>
                <a:latin typeface="Times New Roman" panose="02020603050405020304" pitchFamily="18" charset="0"/>
              </a:rPr>
              <a:t>5</a:t>
            </a:r>
          </a:p>
          <a:p>
            <a:pPr algn="ctr">
              <a:lnSpc>
                <a:spcPct val="105000"/>
              </a:lnSpc>
              <a:spcBef>
                <a:spcPct val="35000"/>
              </a:spcBef>
            </a:pPr>
            <a:r>
              <a:rPr lang="en-US" altLang="zh-CN" sz="2800">
                <a:solidFill>
                  <a:srgbClr val="000099"/>
                </a:solidFill>
                <a:latin typeface="Times New Roman" panose="02020603050405020304" pitchFamily="18" charset="0"/>
              </a:rPr>
              <a:t>6</a:t>
            </a:r>
            <a:endParaRPr lang="en-US" altLang="zh-CN" sz="24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ChangeArrowheads="1"/>
          </p:cNvSpPr>
          <p:nvPr/>
        </p:nvSpPr>
        <p:spPr bwMode="auto">
          <a:xfrm>
            <a:off x="1035122" y="2639794"/>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07" name="Rectangle 3"/>
          <p:cNvSpPr>
            <a:spLocks noChangeArrowheads="1"/>
          </p:cNvSpPr>
          <p:nvPr/>
        </p:nvSpPr>
        <p:spPr bwMode="auto">
          <a:xfrm>
            <a:off x="1654247" y="2639794"/>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08" name="Text Box 4"/>
          <p:cNvSpPr txBox="1">
            <a:spLocks noChangeArrowheads="1"/>
          </p:cNvSpPr>
          <p:nvPr/>
        </p:nvSpPr>
        <p:spPr bwMode="auto">
          <a:xfrm>
            <a:off x="1629068" y="2575828"/>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5</a:t>
            </a:r>
            <a:endParaRPr lang="en-US" altLang="zh-CN" sz="2400">
              <a:latin typeface="Times New Roman" panose="02020603050405020304" pitchFamily="18" charset="0"/>
            </a:endParaRPr>
          </a:p>
        </p:txBody>
      </p:sp>
      <p:sp>
        <p:nvSpPr>
          <p:cNvPr id="200709" name="Line 5"/>
          <p:cNvSpPr>
            <a:spLocks noChangeShapeType="1"/>
          </p:cNvSpPr>
          <p:nvPr/>
        </p:nvSpPr>
        <p:spPr bwMode="auto">
          <a:xfrm>
            <a:off x="2568647" y="3020794"/>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10" name="Line 6"/>
          <p:cNvSpPr>
            <a:spLocks noChangeShapeType="1"/>
          </p:cNvSpPr>
          <p:nvPr/>
        </p:nvSpPr>
        <p:spPr bwMode="auto">
          <a:xfrm flipH="1">
            <a:off x="2187647" y="3020794"/>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11" name="Rectangle 7"/>
          <p:cNvSpPr>
            <a:spLocks noChangeArrowheads="1"/>
          </p:cNvSpPr>
          <p:nvPr/>
        </p:nvSpPr>
        <p:spPr bwMode="auto">
          <a:xfrm>
            <a:off x="1959047" y="3401794"/>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12" name="Rectangle 8"/>
          <p:cNvSpPr>
            <a:spLocks noChangeArrowheads="1"/>
          </p:cNvSpPr>
          <p:nvPr/>
        </p:nvSpPr>
        <p:spPr bwMode="auto">
          <a:xfrm>
            <a:off x="2663897" y="3401794"/>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13" name="Oval 9"/>
          <p:cNvSpPr>
            <a:spLocks noChangeArrowheads="1"/>
          </p:cNvSpPr>
          <p:nvPr/>
        </p:nvSpPr>
        <p:spPr bwMode="auto">
          <a:xfrm>
            <a:off x="2263847" y="2639794"/>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14" name="Text Box 10"/>
          <p:cNvSpPr txBox="1">
            <a:spLocks noChangeArrowheads="1"/>
          </p:cNvSpPr>
          <p:nvPr/>
        </p:nvSpPr>
        <p:spPr bwMode="auto">
          <a:xfrm>
            <a:off x="1933868" y="3337828"/>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2</a:t>
            </a:r>
            <a:endParaRPr lang="en-US" altLang="zh-CN" sz="2400">
              <a:latin typeface="Times New Roman" panose="02020603050405020304" pitchFamily="18" charset="0"/>
            </a:endParaRPr>
          </a:p>
        </p:txBody>
      </p:sp>
      <p:sp>
        <p:nvSpPr>
          <p:cNvPr id="200715" name="Text Box 11"/>
          <p:cNvSpPr txBox="1">
            <a:spLocks noChangeArrowheads="1"/>
          </p:cNvSpPr>
          <p:nvPr/>
        </p:nvSpPr>
        <p:spPr bwMode="auto">
          <a:xfrm>
            <a:off x="1009943" y="2561540"/>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7</a:t>
            </a:r>
            <a:endParaRPr lang="en-US" altLang="zh-CN" sz="2400">
              <a:latin typeface="Times New Roman" panose="02020603050405020304" pitchFamily="18" charset="0"/>
            </a:endParaRPr>
          </a:p>
        </p:txBody>
      </p:sp>
      <p:sp>
        <p:nvSpPr>
          <p:cNvPr id="200716" name="Text Box 12"/>
          <p:cNvSpPr txBox="1">
            <a:spLocks noChangeArrowheads="1"/>
          </p:cNvSpPr>
          <p:nvPr/>
        </p:nvSpPr>
        <p:spPr bwMode="auto">
          <a:xfrm>
            <a:off x="2657768" y="3337828"/>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4</a:t>
            </a:r>
            <a:endParaRPr lang="en-US" altLang="zh-CN" sz="2400">
              <a:latin typeface="Times New Roman" panose="02020603050405020304" pitchFamily="18" charset="0"/>
            </a:endParaRPr>
          </a:p>
        </p:txBody>
      </p:sp>
      <p:sp>
        <p:nvSpPr>
          <p:cNvPr id="200717" name="Text Box 13"/>
          <p:cNvSpPr txBox="1">
            <a:spLocks noChangeArrowheads="1"/>
          </p:cNvSpPr>
          <p:nvPr/>
        </p:nvSpPr>
        <p:spPr bwMode="auto">
          <a:xfrm>
            <a:off x="2213047" y="2639794"/>
            <a:ext cx="5270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rPr>
              <a:t>6</a:t>
            </a:r>
            <a:endParaRPr lang="en-US" altLang="zh-CN" sz="2400">
              <a:solidFill>
                <a:srgbClr val="FF0000"/>
              </a:solidFill>
              <a:latin typeface="Times New Roman" panose="02020603050405020304" pitchFamily="18" charset="0"/>
            </a:endParaRPr>
          </a:p>
        </p:txBody>
      </p:sp>
      <p:sp>
        <p:nvSpPr>
          <p:cNvPr id="200718" name="Rectangle 14"/>
          <p:cNvSpPr>
            <a:spLocks noChangeArrowheads="1"/>
          </p:cNvSpPr>
          <p:nvPr/>
        </p:nvSpPr>
        <p:spPr bwMode="auto">
          <a:xfrm>
            <a:off x="4876800" y="1538288"/>
            <a:ext cx="5181600" cy="4267200"/>
          </a:xfrm>
          <a:prstGeom prst="rect">
            <a:avLst/>
          </a:prstGeom>
          <a:noFill/>
          <a:ln w="38100">
            <a:solidFill>
              <a:srgbClr val="000099"/>
            </a:solidFill>
            <a:miter lim="800000"/>
            <a:headEnd/>
            <a:tailEnd/>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19" name="Line 15"/>
          <p:cNvSpPr>
            <a:spLocks noChangeShapeType="1"/>
          </p:cNvSpPr>
          <p:nvPr/>
        </p:nvSpPr>
        <p:spPr bwMode="auto">
          <a:xfrm>
            <a:off x="72390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0" name="Line 16"/>
          <p:cNvSpPr>
            <a:spLocks noChangeShapeType="1"/>
          </p:cNvSpPr>
          <p:nvPr/>
        </p:nvSpPr>
        <p:spPr bwMode="auto">
          <a:xfrm>
            <a:off x="86106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1" name="Line 17"/>
          <p:cNvSpPr>
            <a:spLocks noChangeShapeType="1"/>
          </p:cNvSpPr>
          <p:nvPr/>
        </p:nvSpPr>
        <p:spPr bwMode="auto">
          <a:xfrm>
            <a:off x="60198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2" name="Text Box 18"/>
          <p:cNvSpPr txBox="1">
            <a:spLocks noChangeArrowheads="1"/>
          </p:cNvSpPr>
          <p:nvPr/>
        </p:nvSpPr>
        <p:spPr bwMode="auto">
          <a:xfrm>
            <a:off x="4953000" y="942976"/>
            <a:ext cx="4648200"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Arial Narrow" panose="020B0606020202030204" pitchFamily="34" charset="0"/>
              </a:rPr>
              <a:t>Weight   parent     lchild     rchild</a:t>
            </a:r>
            <a:endParaRPr lang="en-US" altLang="zh-CN" sz="2800">
              <a:latin typeface="Arial Narrow" panose="020B0606020202030204" pitchFamily="34" charset="0"/>
            </a:endParaRPr>
          </a:p>
        </p:txBody>
      </p:sp>
      <p:sp>
        <p:nvSpPr>
          <p:cNvPr id="200723" name="Text Box 19"/>
          <p:cNvSpPr txBox="1">
            <a:spLocks noChangeArrowheads="1"/>
          </p:cNvSpPr>
          <p:nvPr/>
        </p:nvSpPr>
        <p:spPr bwMode="auto">
          <a:xfrm>
            <a:off x="5210175" y="1516982"/>
            <a:ext cx="4818948" cy="42288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spcBef>
                <a:spcPct val="20000"/>
              </a:spcBef>
            </a:pPr>
            <a:r>
              <a:rPr lang="en-US" altLang="zh-CN" sz="2800">
                <a:solidFill>
                  <a:srgbClr val="CC0000"/>
                </a:solidFill>
              </a:rPr>
              <a:t> 7</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5</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2</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4</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0099"/>
                </a:solidFill>
              </a:rPr>
              <a:t> 6</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p:txBody>
      </p:sp>
      <p:sp>
        <p:nvSpPr>
          <p:cNvPr id="200724" name="Line 20"/>
          <p:cNvSpPr>
            <a:spLocks noChangeShapeType="1"/>
          </p:cNvSpPr>
          <p:nvPr/>
        </p:nvSpPr>
        <p:spPr bwMode="auto">
          <a:xfrm>
            <a:off x="4876800" y="2147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5" name="Line 21"/>
          <p:cNvSpPr>
            <a:spLocks noChangeShapeType="1"/>
          </p:cNvSpPr>
          <p:nvPr/>
        </p:nvSpPr>
        <p:spPr bwMode="auto">
          <a:xfrm>
            <a:off x="4876800" y="27574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6" name="Line 22"/>
          <p:cNvSpPr>
            <a:spLocks noChangeShapeType="1"/>
          </p:cNvSpPr>
          <p:nvPr/>
        </p:nvSpPr>
        <p:spPr bwMode="auto">
          <a:xfrm>
            <a:off x="4876800" y="33670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7" name="Line 23"/>
          <p:cNvSpPr>
            <a:spLocks noChangeShapeType="1"/>
          </p:cNvSpPr>
          <p:nvPr/>
        </p:nvSpPr>
        <p:spPr bwMode="auto">
          <a:xfrm>
            <a:off x="4876800" y="39766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8" name="Line 24"/>
          <p:cNvSpPr>
            <a:spLocks noChangeShapeType="1"/>
          </p:cNvSpPr>
          <p:nvPr/>
        </p:nvSpPr>
        <p:spPr bwMode="auto">
          <a:xfrm>
            <a:off x="4876800" y="45862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9" name="Line 25"/>
          <p:cNvSpPr>
            <a:spLocks noChangeShapeType="1"/>
          </p:cNvSpPr>
          <p:nvPr/>
        </p:nvSpPr>
        <p:spPr bwMode="auto">
          <a:xfrm>
            <a:off x="4876800" y="5195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0" name="Text Box 26"/>
          <p:cNvSpPr txBox="1">
            <a:spLocks noChangeArrowheads="1"/>
          </p:cNvSpPr>
          <p:nvPr/>
        </p:nvSpPr>
        <p:spPr bwMode="auto">
          <a:xfrm>
            <a:off x="4437524" y="1596131"/>
            <a:ext cx="364202" cy="416421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105000"/>
              </a:lnSpc>
              <a:spcBef>
                <a:spcPct val="35000"/>
              </a:spcBef>
            </a:pPr>
            <a:r>
              <a:rPr lang="en-US" altLang="zh-CN" sz="2800">
                <a:solidFill>
                  <a:srgbClr val="000099"/>
                </a:solidFill>
                <a:latin typeface="Times New Roman" panose="02020603050405020304" pitchFamily="18" charset="0"/>
              </a:rPr>
              <a:t>0</a:t>
            </a:r>
          </a:p>
          <a:p>
            <a:pPr algn="ctr">
              <a:lnSpc>
                <a:spcPct val="105000"/>
              </a:lnSpc>
              <a:spcBef>
                <a:spcPct val="35000"/>
              </a:spcBef>
            </a:pPr>
            <a:r>
              <a:rPr lang="en-US" altLang="zh-CN" sz="2800">
                <a:solidFill>
                  <a:srgbClr val="000099"/>
                </a:solidFill>
                <a:latin typeface="Times New Roman" panose="02020603050405020304" pitchFamily="18" charset="0"/>
              </a:rPr>
              <a:t>1</a:t>
            </a:r>
          </a:p>
          <a:p>
            <a:pPr algn="ctr">
              <a:lnSpc>
                <a:spcPct val="105000"/>
              </a:lnSpc>
              <a:spcBef>
                <a:spcPct val="35000"/>
              </a:spcBef>
            </a:pPr>
            <a:r>
              <a:rPr lang="en-US" altLang="zh-CN" sz="2800">
                <a:solidFill>
                  <a:srgbClr val="000099"/>
                </a:solidFill>
                <a:latin typeface="Times New Roman" panose="02020603050405020304" pitchFamily="18" charset="0"/>
              </a:rPr>
              <a:t>2</a:t>
            </a:r>
          </a:p>
          <a:p>
            <a:pPr algn="ctr">
              <a:lnSpc>
                <a:spcPct val="105000"/>
              </a:lnSpc>
              <a:spcBef>
                <a:spcPct val="35000"/>
              </a:spcBef>
            </a:pPr>
            <a:r>
              <a:rPr lang="en-US" altLang="zh-CN" sz="2800">
                <a:solidFill>
                  <a:srgbClr val="000099"/>
                </a:solidFill>
                <a:latin typeface="Times New Roman" panose="02020603050405020304" pitchFamily="18" charset="0"/>
              </a:rPr>
              <a:t>3</a:t>
            </a:r>
          </a:p>
          <a:p>
            <a:pPr algn="ctr">
              <a:lnSpc>
                <a:spcPct val="105000"/>
              </a:lnSpc>
              <a:spcBef>
                <a:spcPct val="35000"/>
              </a:spcBef>
            </a:pPr>
            <a:r>
              <a:rPr lang="en-US" altLang="zh-CN" sz="2800">
                <a:solidFill>
                  <a:srgbClr val="000099"/>
                </a:solidFill>
                <a:latin typeface="Times New Roman" panose="02020603050405020304" pitchFamily="18" charset="0"/>
              </a:rPr>
              <a:t>4</a:t>
            </a:r>
          </a:p>
          <a:p>
            <a:pPr algn="ctr">
              <a:lnSpc>
                <a:spcPct val="105000"/>
              </a:lnSpc>
              <a:spcBef>
                <a:spcPct val="35000"/>
              </a:spcBef>
            </a:pPr>
            <a:r>
              <a:rPr lang="en-US" altLang="zh-CN" sz="2800">
                <a:solidFill>
                  <a:srgbClr val="000099"/>
                </a:solidFill>
                <a:latin typeface="Times New Roman" panose="02020603050405020304" pitchFamily="18" charset="0"/>
              </a:rPr>
              <a:t>5</a:t>
            </a:r>
          </a:p>
          <a:p>
            <a:pPr algn="ctr">
              <a:lnSpc>
                <a:spcPct val="105000"/>
              </a:lnSpc>
              <a:spcBef>
                <a:spcPct val="35000"/>
              </a:spcBef>
            </a:pPr>
            <a:r>
              <a:rPr lang="en-US" altLang="zh-CN" sz="2800">
                <a:solidFill>
                  <a:srgbClr val="000099"/>
                </a:solidFill>
                <a:latin typeface="Times New Roman" panose="02020603050405020304" pitchFamily="18" charset="0"/>
              </a:rPr>
              <a:t>6</a:t>
            </a:r>
            <a:endParaRPr lang="en-US" altLang="zh-CN" sz="2400">
              <a:latin typeface="Times New Roman" panose="02020603050405020304" pitchFamily="18" charset="0"/>
            </a:endParaRPr>
          </a:p>
        </p:txBody>
      </p:sp>
      <p:sp>
        <p:nvSpPr>
          <p:cNvPr id="200731" name="Line 27"/>
          <p:cNvSpPr>
            <a:spLocks noChangeShapeType="1"/>
          </p:cNvSpPr>
          <p:nvPr/>
        </p:nvSpPr>
        <p:spPr bwMode="auto">
          <a:xfrm>
            <a:off x="4114800" y="3062288"/>
            <a:ext cx="381000" cy="0"/>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2" name="Line 28"/>
          <p:cNvSpPr>
            <a:spLocks noChangeShapeType="1"/>
          </p:cNvSpPr>
          <p:nvPr/>
        </p:nvSpPr>
        <p:spPr bwMode="auto">
          <a:xfrm>
            <a:off x="4114800" y="3671888"/>
            <a:ext cx="381000" cy="0"/>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3" name="Text Box 29"/>
          <p:cNvSpPr txBox="1">
            <a:spLocks noChangeArrowheads="1"/>
          </p:cNvSpPr>
          <p:nvPr/>
        </p:nvSpPr>
        <p:spPr bwMode="auto">
          <a:xfrm>
            <a:off x="3886201" y="2605088"/>
            <a:ext cx="506413"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33CC"/>
                </a:solidFill>
                <a:latin typeface="Times New Roman" panose="02020603050405020304" pitchFamily="18" charset="0"/>
              </a:rPr>
              <a:t>p1</a:t>
            </a:r>
            <a:endParaRPr lang="en-US" altLang="zh-CN" sz="2400">
              <a:latin typeface="Times New Roman" panose="02020603050405020304" pitchFamily="18" charset="0"/>
            </a:endParaRPr>
          </a:p>
        </p:txBody>
      </p:sp>
      <p:sp>
        <p:nvSpPr>
          <p:cNvPr id="200734" name="Text Box 30"/>
          <p:cNvSpPr txBox="1">
            <a:spLocks noChangeArrowheads="1"/>
          </p:cNvSpPr>
          <p:nvPr/>
        </p:nvSpPr>
        <p:spPr bwMode="auto">
          <a:xfrm>
            <a:off x="3886201" y="3214688"/>
            <a:ext cx="506413"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33CC"/>
                </a:solidFill>
                <a:latin typeface="Times New Roman" panose="02020603050405020304" pitchFamily="18" charset="0"/>
              </a:rPr>
              <a:t>p2</a:t>
            </a:r>
            <a:endParaRPr lang="en-US" altLang="zh-CN" sz="2400">
              <a:latin typeface="Times New Roman" panose="02020603050405020304" pitchFamily="18" charset="0"/>
            </a:endParaRPr>
          </a:p>
        </p:txBody>
      </p:sp>
      <p:sp>
        <p:nvSpPr>
          <p:cNvPr id="200735" name="Line 31"/>
          <p:cNvSpPr>
            <a:spLocks noChangeShapeType="1"/>
          </p:cNvSpPr>
          <p:nvPr/>
        </p:nvSpPr>
        <p:spPr bwMode="auto">
          <a:xfrm>
            <a:off x="6477000" y="29098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6" name="Line 32"/>
          <p:cNvSpPr>
            <a:spLocks noChangeShapeType="1"/>
          </p:cNvSpPr>
          <p:nvPr/>
        </p:nvSpPr>
        <p:spPr bwMode="auto">
          <a:xfrm>
            <a:off x="6477000" y="35194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7" name="Line 33"/>
          <p:cNvSpPr>
            <a:spLocks noChangeShapeType="1"/>
          </p:cNvSpPr>
          <p:nvPr/>
        </p:nvSpPr>
        <p:spPr bwMode="auto">
          <a:xfrm>
            <a:off x="7772400" y="41290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8" name="Line 34"/>
          <p:cNvSpPr>
            <a:spLocks noChangeShapeType="1"/>
          </p:cNvSpPr>
          <p:nvPr/>
        </p:nvSpPr>
        <p:spPr bwMode="auto">
          <a:xfrm>
            <a:off x="9220200" y="41290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9" name="Text Box 35"/>
          <p:cNvSpPr txBox="1">
            <a:spLocks noChangeArrowheads="1"/>
          </p:cNvSpPr>
          <p:nvPr/>
        </p:nvSpPr>
        <p:spPr bwMode="auto">
          <a:xfrm>
            <a:off x="6078759" y="2801472"/>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4</a:t>
            </a:r>
            <a:endParaRPr lang="en-US" altLang="zh-CN" sz="2400">
              <a:latin typeface="Times New Roman" panose="02020603050405020304" pitchFamily="18" charset="0"/>
            </a:endParaRPr>
          </a:p>
        </p:txBody>
      </p:sp>
      <p:sp>
        <p:nvSpPr>
          <p:cNvPr id="200740" name="Text Box 36"/>
          <p:cNvSpPr txBox="1">
            <a:spLocks noChangeArrowheads="1"/>
          </p:cNvSpPr>
          <p:nvPr/>
        </p:nvSpPr>
        <p:spPr bwMode="auto">
          <a:xfrm>
            <a:off x="6080346" y="3441234"/>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4</a:t>
            </a:r>
            <a:endParaRPr lang="en-US" altLang="zh-CN" sz="2400">
              <a:latin typeface="Times New Roman" panose="02020603050405020304" pitchFamily="18" charset="0"/>
            </a:endParaRPr>
          </a:p>
        </p:txBody>
      </p:sp>
      <p:sp>
        <p:nvSpPr>
          <p:cNvPr id="200741" name="Text Box 37"/>
          <p:cNvSpPr txBox="1">
            <a:spLocks noChangeArrowheads="1"/>
          </p:cNvSpPr>
          <p:nvPr/>
        </p:nvSpPr>
        <p:spPr bwMode="auto">
          <a:xfrm>
            <a:off x="7374159" y="3988922"/>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2</a:t>
            </a:r>
            <a:endParaRPr lang="en-US" altLang="zh-CN" sz="2400">
              <a:latin typeface="Times New Roman" panose="02020603050405020304" pitchFamily="18" charset="0"/>
            </a:endParaRPr>
          </a:p>
        </p:txBody>
      </p:sp>
      <p:sp>
        <p:nvSpPr>
          <p:cNvPr id="200742" name="Text Box 38"/>
          <p:cNvSpPr txBox="1">
            <a:spLocks noChangeArrowheads="1"/>
          </p:cNvSpPr>
          <p:nvPr/>
        </p:nvSpPr>
        <p:spPr bwMode="auto">
          <a:xfrm>
            <a:off x="8821959" y="3988922"/>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3</a:t>
            </a:r>
            <a:endParaRPr lang="en-US" altLang="zh-CN" sz="2400">
              <a:latin typeface="Times New Roman" panose="02020603050405020304" pitchFamily="18" charset="0"/>
            </a:endParaRPr>
          </a:p>
        </p:txBody>
      </p:sp>
      <p:sp>
        <p:nvSpPr>
          <p:cNvPr id="200743" name="Line 39"/>
          <p:cNvSpPr>
            <a:spLocks noChangeShapeType="1"/>
          </p:cNvSpPr>
          <p:nvPr/>
        </p:nvSpPr>
        <p:spPr bwMode="auto">
          <a:xfrm>
            <a:off x="4114800" y="4281488"/>
            <a:ext cx="381000" cy="0"/>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44" name="Text Box 40"/>
          <p:cNvSpPr txBox="1">
            <a:spLocks noChangeArrowheads="1"/>
          </p:cNvSpPr>
          <p:nvPr/>
        </p:nvSpPr>
        <p:spPr bwMode="auto">
          <a:xfrm>
            <a:off x="3998914" y="3794126"/>
            <a:ext cx="282575"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CC0000"/>
                </a:solidFill>
                <a:latin typeface="Times New Roman" panose="02020603050405020304" pitchFamily="18" charset="0"/>
              </a:rPr>
              <a:t>i</a:t>
            </a:r>
            <a:endParaRPr lang="en-US" altLang="zh-CN" sz="24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Line 2"/>
          <p:cNvSpPr>
            <a:spLocks noChangeShapeType="1"/>
          </p:cNvSpPr>
          <p:nvPr/>
        </p:nvSpPr>
        <p:spPr bwMode="auto">
          <a:xfrm>
            <a:off x="2134689" y="2767042"/>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31" name="Line 3"/>
          <p:cNvSpPr>
            <a:spLocks noChangeShapeType="1"/>
          </p:cNvSpPr>
          <p:nvPr/>
        </p:nvSpPr>
        <p:spPr bwMode="auto">
          <a:xfrm flipH="1">
            <a:off x="1753689" y="2752754"/>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32" name="Rectangle 4"/>
          <p:cNvSpPr>
            <a:spLocks noChangeArrowheads="1"/>
          </p:cNvSpPr>
          <p:nvPr/>
        </p:nvSpPr>
        <p:spPr bwMode="auto">
          <a:xfrm>
            <a:off x="1144089" y="2386042"/>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33" name="Rectangle 5"/>
          <p:cNvSpPr>
            <a:spLocks noChangeArrowheads="1"/>
          </p:cNvSpPr>
          <p:nvPr/>
        </p:nvSpPr>
        <p:spPr bwMode="auto">
          <a:xfrm>
            <a:off x="1525089" y="3133754"/>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34" name="Oval 6"/>
          <p:cNvSpPr>
            <a:spLocks noChangeArrowheads="1"/>
          </p:cNvSpPr>
          <p:nvPr/>
        </p:nvSpPr>
        <p:spPr bwMode="auto">
          <a:xfrm>
            <a:off x="1829889" y="2371754"/>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35" name="Text Box 7"/>
          <p:cNvSpPr txBox="1">
            <a:spLocks noChangeArrowheads="1"/>
          </p:cNvSpPr>
          <p:nvPr/>
        </p:nvSpPr>
        <p:spPr bwMode="auto">
          <a:xfrm>
            <a:off x="1499910" y="3069788"/>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5</a:t>
            </a:r>
            <a:endParaRPr lang="en-US" altLang="zh-CN" sz="2400">
              <a:latin typeface="Times New Roman" panose="02020603050405020304" pitchFamily="18" charset="0"/>
            </a:endParaRPr>
          </a:p>
        </p:txBody>
      </p:sp>
      <p:sp>
        <p:nvSpPr>
          <p:cNvPr id="201736" name="Line 8"/>
          <p:cNvSpPr>
            <a:spLocks noChangeShapeType="1"/>
          </p:cNvSpPr>
          <p:nvPr/>
        </p:nvSpPr>
        <p:spPr bwMode="auto">
          <a:xfrm>
            <a:off x="2496639" y="3452842"/>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37" name="Line 9"/>
          <p:cNvSpPr>
            <a:spLocks noChangeShapeType="1"/>
          </p:cNvSpPr>
          <p:nvPr/>
        </p:nvSpPr>
        <p:spPr bwMode="auto">
          <a:xfrm flipH="1">
            <a:off x="2115639" y="3452842"/>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38" name="Rectangle 10"/>
          <p:cNvSpPr>
            <a:spLocks noChangeArrowheads="1"/>
          </p:cNvSpPr>
          <p:nvPr/>
        </p:nvSpPr>
        <p:spPr bwMode="auto">
          <a:xfrm>
            <a:off x="1887039" y="3833842"/>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39" name="Rectangle 11"/>
          <p:cNvSpPr>
            <a:spLocks noChangeArrowheads="1"/>
          </p:cNvSpPr>
          <p:nvPr/>
        </p:nvSpPr>
        <p:spPr bwMode="auto">
          <a:xfrm>
            <a:off x="2591889" y="3833842"/>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40" name="Oval 12"/>
          <p:cNvSpPr>
            <a:spLocks noChangeArrowheads="1"/>
          </p:cNvSpPr>
          <p:nvPr/>
        </p:nvSpPr>
        <p:spPr bwMode="auto">
          <a:xfrm>
            <a:off x="2191839" y="3071842"/>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41" name="Text Box 13"/>
          <p:cNvSpPr txBox="1">
            <a:spLocks noChangeArrowheads="1"/>
          </p:cNvSpPr>
          <p:nvPr/>
        </p:nvSpPr>
        <p:spPr bwMode="auto">
          <a:xfrm>
            <a:off x="1861860" y="3769876"/>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2</a:t>
            </a:r>
            <a:endParaRPr lang="en-US" altLang="zh-CN" sz="2400">
              <a:latin typeface="Times New Roman" panose="02020603050405020304" pitchFamily="18" charset="0"/>
            </a:endParaRPr>
          </a:p>
        </p:txBody>
      </p:sp>
      <p:sp>
        <p:nvSpPr>
          <p:cNvPr id="201742" name="Text Box 14"/>
          <p:cNvSpPr txBox="1">
            <a:spLocks noChangeArrowheads="1"/>
          </p:cNvSpPr>
          <p:nvPr/>
        </p:nvSpPr>
        <p:spPr bwMode="auto">
          <a:xfrm>
            <a:off x="1118910" y="2307788"/>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7</a:t>
            </a:r>
            <a:endParaRPr lang="en-US" altLang="zh-CN" sz="2400">
              <a:latin typeface="Times New Roman" panose="02020603050405020304" pitchFamily="18" charset="0"/>
            </a:endParaRPr>
          </a:p>
        </p:txBody>
      </p:sp>
      <p:sp>
        <p:nvSpPr>
          <p:cNvPr id="201743" name="Text Box 15"/>
          <p:cNvSpPr txBox="1">
            <a:spLocks noChangeArrowheads="1"/>
          </p:cNvSpPr>
          <p:nvPr/>
        </p:nvSpPr>
        <p:spPr bwMode="auto">
          <a:xfrm>
            <a:off x="2585760" y="3769876"/>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4</a:t>
            </a:r>
            <a:endParaRPr lang="en-US" altLang="zh-CN" sz="2400">
              <a:latin typeface="Times New Roman" panose="02020603050405020304" pitchFamily="18" charset="0"/>
            </a:endParaRPr>
          </a:p>
        </p:txBody>
      </p:sp>
      <p:sp>
        <p:nvSpPr>
          <p:cNvPr id="201744" name="Text Box 16"/>
          <p:cNvSpPr txBox="1">
            <a:spLocks noChangeArrowheads="1"/>
          </p:cNvSpPr>
          <p:nvPr/>
        </p:nvSpPr>
        <p:spPr bwMode="auto">
          <a:xfrm>
            <a:off x="2141039" y="3071842"/>
            <a:ext cx="5270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rPr>
              <a:t>6</a:t>
            </a:r>
            <a:endParaRPr lang="en-US" altLang="zh-CN" sz="2400">
              <a:solidFill>
                <a:srgbClr val="FF0000"/>
              </a:solidFill>
              <a:latin typeface="Times New Roman" panose="02020603050405020304" pitchFamily="18" charset="0"/>
            </a:endParaRPr>
          </a:p>
        </p:txBody>
      </p:sp>
      <p:sp>
        <p:nvSpPr>
          <p:cNvPr id="201745" name="Text Box 17"/>
          <p:cNvSpPr txBox="1">
            <a:spLocks noChangeArrowheads="1"/>
          </p:cNvSpPr>
          <p:nvPr/>
        </p:nvSpPr>
        <p:spPr bwMode="auto">
          <a:xfrm>
            <a:off x="1760039" y="2354292"/>
            <a:ext cx="615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latin typeface="Arial Narrow" panose="020B0606020202030204" pitchFamily="34" charset="0"/>
              </a:rPr>
              <a:t>11</a:t>
            </a:r>
            <a:endParaRPr lang="en-US" altLang="zh-CN" sz="2400">
              <a:solidFill>
                <a:srgbClr val="FF0000"/>
              </a:solidFill>
              <a:latin typeface="Times New Roman" panose="02020603050405020304" pitchFamily="18" charset="0"/>
            </a:endParaRPr>
          </a:p>
        </p:txBody>
      </p:sp>
      <p:sp>
        <p:nvSpPr>
          <p:cNvPr id="201746" name="Rectangle 18"/>
          <p:cNvSpPr>
            <a:spLocks noChangeArrowheads="1"/>
          </p:cNvSpPr>
          <p:nvPr/>
        </p:nvSpPr>
        <p:spPr bwMode="auto">
          <a:xfrm>
            <a:off x="4876800" y="1538288"/>
            <a:ext cx="5181600" cy="4267200"/>
          </a:xfrm>
          <a:prstGeom prst="rect">
            <a:avLst/>
          </a:prstGeom>
          <a:noFill/>
          <a:ln w="38100">
            <a:solidFill>
              <a:srgbClr val="000099"/>
            </a:solidFill>
            <a:miter lim="800000"/>
            <a:headEnd/>
            <a:tailEnd/>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47" name="Line 19"/>
          <p:cNvSpPr>
            <a:spLocks noChangeShapeType="1"/>
          </p:cNvSpPr>
          <p:nvPr/>
        </p:nvSpPr>
        <p:spPr bwMode="auto">
          <a:xfrm>
            <a:off x="72390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48" name="Line 20"/>
          <p:cNvSpPr>
            <a:spLocks noChangeShapeType="1"/>
          </p:cNvSpPr>
          <p:nvPr/>
        </p:nvSpPr>
        <p:spPr bwMode="auto">
          <a:xfrm>
            <a:off x="86106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49" name="Line 21"/>
          <p:cNvSpPr>
            <a:spLocks noChangeShapeType="1"/>
          </p:cNvSpPr>
          <p:nvPr/>
        </p:nvSpPr>
        <p:spPr bwMode="auto">
          <a:xfrm>
            <a:off x="60198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0" name="Text Box 22"/>
          <p:cNvSpPr txBox="1">
            <a:spLocks noChangeArrowheads="1"/>
          </p:cNvSpPr>
          <p:nvPr/>
        </p:nvSpPr>
        <p:spPr bwMode="auto">
          <a:xfrm>
            <a:off x="4916488" y="942976"/>
            <a:ext cx="4648200"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Arial Narrow" panose="020B0606020202030204" pitchFamily="34" charset="0"/>
              </a:rPr>
              <a:t>Weight    parent     lchild    rchild</a:t>
            </a:r>
            <a:endParaRPr lang="en-US" altLang="zh-CN" sz="2800">
              <a:latin typeface="Arial Narrow" panose="020B0606020202030204" pitchFamily="34" charset="0"/>
            </a:endParaRPr>
          </a:p>
        </p:txBody>
      </p:sp>
      <p:sp>
        <p:nvSpPr>
          <p:cNvPr id="201751" name="Text Box 23"/>
          <p:cNvSpPr txBox="1">
            <a:spLocks noChangeArrowheads="1"/>
          </p:cNvSpPr>
          <p:nvPr/>
        </p:nvSpPr>
        <p:spPr bwMode="auto">
          <a:xfrm>
            <a:off x="5122864" y="1516982"/>
            <a:ext cx="4955203" cy="42288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spcBef>
                <a:spcPct val="20000"/>
              </a:spcBef>
            </a:pPr>
            <a:r>
              <a:rPr lang="en-US" altLang="zh-CN" sz="2800">
                <a:solidFill>
                  <a:srgbClr val="CC0000"/>
                </a:solidFill>
              </a:rPr>
              <a:t>  7</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5</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2</a:t>
            </a:r>
            <a:r>
              <a:rPr lang="en-US" altLang="zh-CN" sz="2800"/>
              <a:t>          </a:t>
            </a:r>
            <a:r>
              <a:rPr lang="en-US" altLang="zh-CN" sz="2800">
                <a:solidFill>
                  <a:srgbClr val="000099"/>
                </a:solidFill>
              </a:rPr>
              <a:t>4</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4</a:t>
            </a:r>
            <a:r>
              <a:rPr lang="en-US" altLang="zh-CN" sz="2800"/>
              <a:t>          </a:t>
            </a:r>
            <a:r>
              <a:rPr lang="en-US" altLang="zh-CN" sz="2800">
                <a:solidFill>
                  <a:srgbClr val="000099"/>
                </a:solidFill>
              </a:rPr>
              <a:t>4</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0099"/>
                </a:solidFill>
              </a:rPr>
              <a:t>  6</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0099"/>
                </a:solidFill>
              </a:rPr>
              <a:t>2</a:t>
            </a:r>
            <a:r>
              <a:rPr lang="en-US" altLang="zh-CN" sz="2800">
                <a:solidFill>
                  <a:srgbClr val="009900"/>
                </a:solidFill>
              </a:rPr>
              <a:t>             </a:t>
            </a:r>
            <a:r>
              <a:rPr lang="en-US" altLang="zh-CN" sz="2800">
                <a:solidFill>
                  <a:srgbClr val="000099"/>
                </a:solidFill>
              </a:rPr>
              <a:t>3</a:t>
            </a:r>
            <a:endParaRPr lang="en-US" altLang="zh-CN" sz="2800">
              <a:solidFill>
                <a:srgbClr val="009900"/>
              </a:solidFill>
            </a:endParaRPr>
          </a:p>
          <a:p>
            <a:pPr>
              <a:lnSpc>
                <a:spcPct val="120000"/>
              </a:lnSpc>
              <a:spcBef>
                <a:spcPct val="20000"/>
              </a:spcBef>
            </a:pPr>
            <a:r>
              <a:rPr lang="en-US" altLang="zh-CN" sz="2800">
                <a:solidFill>
                  <a:srgbClr val="000099"/>
                </a:solidFill>
              </a:rPr>
              <a:t>11</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p:txBody>
      </p:sp>
      <p:sp>
        <p:nvSpPr>
          <p:cNvPr id="201752" name="Line 24"/>
          <p:cNvSpPr>
            <a:spLocks noChangeShapeType="1"/>
          </p:cNvSpPr>
          <p:nvPr/>
        </p:nvSpPr>
        <p:spPr bwMode="auto">
          <a:xfrm>
            <a:off x="4876800" y="2147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3" name="Line 25"/>
          <p:cNvSpPr>
            <a:spLocks noChangeShapeType="1"/>
          </p:cNvSpPr>
          <p:nvPr/>
        </p:nvSpPr>
        <p:spPr bwMode="auto">
          <a:xfrm>
            <a:off x="4876800" y="27574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4" name="Line 26"/>
          <p:cNvSpPr>
            <a:spLocks noChangeShapeType="1"/>
          </p:cNvSpPr>
          <p:nvPr/>
        </p:nvSpPr>
        <p:spPr bwMode="auto">
          <a:xfrm>
            <a:off x="4876800" y="33670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5" name="Line 27"/>
          <p:cNvSpPr>
            <a:spLocks noChangeShapeType="1"/>
          </p:cNvSpPr>
          <p:nvPr/>
        </p:nvSpPr>
        <p:spPr bwMode="auto">
          <a:xfrm>
            <a:off x="4876800" y="39766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6" name="Line 28"/>
          <p:cNvSpPr>
            <a:spLocks noChangeShapeType="1"/>
          </p:cNvSpPr>
          <p:nvPr/>
        </p:nvSpPr>
        <p:spPr bwMode="auto">
          <a:xfrm>
            <a:off x="4876800" y="45862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7" name="Line 29"/>
          <p:cNvSpPr>
            <a:spLocks noChangeShapeType="1"/>
          </p:cNvSpPr>
          <p:nvPr/>
        </p:nvSpPr>
        <p:spPr bwMode="auto">
          <a:xfrm>
            <a:off x="4876800" y="5195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8" name="Text Box 30"/>
          <p:cNvSpPr txBox="1">
            <a:spLocks noChangeArrowheads="1"/>
          </p:cNvSpPr>
          <p:nvPr/>
        </p:nvSpPr>
        <p:spPr bwMode="auto">
          <a:xfrm>
            <a:off x="4437524" y="1596131"/>
            <a:ext cx="364202" cy="416421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105000"/>
              </a:lnSpc>
              <a:spcBef>
                <a:spcPct val="35000"/>
              </a:spcBef>
            </a:pPr>
            <a:r>
              <a:rPr lang="en-US" altLang="zh-CN" sz="2800">
                <a:solidFill>
                  <a:srgbClr val="000099"/>
                </a:solidFill>
                <a:latin typeface="Times New Roman" panose="02020603050405020304" pitchFamily="18" charset="0"/>
              </a:rPr>
              <a:t>0</a:t>
            </a:r>
          </a:p>
          <a:p>
            <a:pPr algn="ctr">
              <a:lnSpc>
                <a:spcPct val="105000"/>
              </a:lnSpc>
              <a:spcBef>
                <a:spcPct val="35000"/>
              </a:spcBef>
            </a:pPr>
            <a:r>
              <a:rPr lang="en-US" altLang="zh-CN" sz="2800">
                <a:solidFill>
                  <a:srgbClr val="000099"/>
                </a:solidFill>
                <a:latin typeface="Times New Roman" panose="02020603050405020304" pitchFamily="18" charset="0"/>
              </a:rPr>
              <a:t>1</a:t>
            </a:r>
          </a:p>
          <a:p>
            <a:pPr algn="ctr">
              <a:lnSpc>
                <a:spcPct val="105000"/>
              </a:lnSpc>
              <a:spcBef>
                <a:spcPct val="35000"/>
              </a:spcBef>
            </a:pPr>
            <a:r>
              <a:rPr lang="en-US" altLang="zh-CN" sz="2800">
                <a:solidFill>
                  <a:srgbClr val="000099"/>
                </a:solidFill>
                <a:latin typeface="Times New Roman" panose="02020603050405020304" pitchFamily="18" charset="0"/>
              </a:rPr>
              <a:t>2</a:t>
            </a:r>
          </a:p>
          <a:p>
            <a:pPr algn="ctr">
              <a:lnSpc>
                <a:spcPct val="105000"/>
              </a:lnSpc>
              <a:spcBef>
                <a:spcPct val="35000"/>
              </a:spcBef>
            </a:pPr>
            <a:r>
              <a:rPr lang="en-US" altLang="zh-CN" sz="2800">
                <a:solidFill>
                  <a:srgbClr val="000099"/>
                </a:solidFill>
                <a:latin typeface="Times New Roman" panose="02020603050405020304" pitchFamily="18" charset="0"/>
              </a:rPr>
              <a:t>3</a:t>
            </a:r>
          </a:p>
          <a:p>
            <a:pPr algn="ctr">
              <a:lnSpc>
                <a:spcPct val="105000"/>
              </a:lnSpc>
              <a:spcBef>
                <a:spcPct val="35000"/>
              </a:spcBef>
            </a:pPr>
            <a:r>
              <a:rPr lang="en-US" altLang="zh-CN" sz="2800">
                <a:solidFill>
                  <a:srgbClr val="000099"/>
                </a:solidFill>
                <a:latin typeface="Times New Roman" panose="02020603050405020304" pitchFamily="18" charset="0"/>
              </a:rPr>
              <a:t>4</a:t>
            </a:r>
          </a:p>
          <a:p>
            <a:pPr algn="ctr">
              <a:lnSpc>
                <a:spcPct val="105000"/>
              </a:lnSpc>
              <a:spcBef>
                <a:spcPct val="35000"/>
              </a:spcBef>
            </a:pPr>
            <a:r>
              <a:rPr lang="en-US" altLang="zh-CN" sz="2800">
                <a:solidFill>
                  <a:srgbClr val="000099"/>
                </a:solidFill>
                <a:latin typeface="Times New Roman" panose="02020603050405020304" pitchFamily="18" charset="0"/>
              </a:rPr>
              <a:t>5</a:t>
            </a:r>
          </a:p>
          <a:p>
            <a:pPr algn="ctr">
              <a:lnSpc>
                <a:spcPct val="105000"/>
              </a:lnSpc>
              <a:spcBef>
                <a:spcPct val="35000"/>
              </a:spcBef>
            </a:pPr>
            <a:r>
              <a:rPr lang="en-US" altLang="zh-CN" sz="2800">
                <a:solidFill>
                  <a:srgbClr val="000099"/>
                </a:solidFill>
                <a:latin typeface="Times New Roman" panose="02020603050405020304" pitchFamily="18" charset="0"/>
              </a:rPr>
              <a:t>6</a:t>
            </a:r>
            <a:endParaRPr lang="en-US" altLang="zh-CN" sz="2400">
              <a:latin typeface="Times New Roman" panose="02020603050405020304" pitchFamily="18" charset="0"/>
            </a:endParaRPr>
          </a:p>
        </p:txBody>
      </p:sp>
      <p:sp>
        <p:nvSpPr>
          <p:cNvPr id="201759" name="Line 31"/>
          <p:cNvSpPr>
            <a:spLocks noChangeShapeType="1"/>
          </p:cNvSpPr>
          <p:nvPr/>
        </p:nvSpPr>
        <p:spPr bwMode="auto">
          <a:xfrm>
            <a:off x="4114800" y="2528888"/>
            <a:ext cx="381000" cy="0"/>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0" name="Line 32"/>
          <p:cNvSpPr>
            <a:spLocks noChangeShapeType="1"/>
          </p:cNvSpPr>
          <p:nvPr/>
        </p:nvSpPr>
        <p:spPr bwMode="auto">
          <a:xfrm>
            <a:off x="4114800" y="4281488"/>
            <a:ext cx="381000" cy="0"/>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1" name="Text Box 33"/>
          <p:cNvSpPr txBox="1">
            <a:spLocks noChangeArrowheads="1"/>
          </p:cNvSpPr>
          <p:nvPr/>
        </p:nvSpPr>
        <p:spPr bwMode="auto">
          <a:xfrm>
            <a:off x="3886201" y="2071688"/>
            <a:ext cx="506413"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33CC"/>
                </a:solidFill>
                <a:latin typeface="Times New Roman" panose="02020603050405020304" pitchFamily="18" charset="0"/>
              </a:rPr>
              <a:t>p1</a:t>
            </a:r>
            <a:endParaRPr lang="en-US" altLang="zh-CN" sz="2400">
              <a:latin typeface="Times New Roman" panose="02020603050405020304" pitchFamily="18" charset="0"/>
            </a:endParaRPr>
          </a:p>
        </p:txBody>
      </p:sp>
      <p:sp>
        <p:nvSpPr>
          <p:cNvPr id="201762" name="Text Box 34"/>
          <p:cNvSpPr txBox="1">
            <a:spLocks noChangeArrowheads="1"/>
          </p:cNvSpPr>
          <p:nvPr/>
        </p:nvSpPr>
        <p:spPr bwMode="auto">
          <a:xfrm>
            <a:off x="3886201" y="3824288"/>
            <a:ext cx="506413"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33CC"/>
                </a:solidFill>
                <a:latin typeface="Times New Roman" panose="02020603050405020304" pitchFamily="18" charset="0"/>
              </a:rPr>
              <a:t>p2</a:t>
            </a:r>
            <a:endParaRPr lang="en-US" altLang="zh-CN" sz="2400">
              <a:latin typeface="Times New Roman" panose="02020603050405020304" pitchFamily="18" charset="0"/>
            </a:endParaRPr>
          </a:p>
        </p:txBody>
      </p:sp>
      <p:sp>
        <p:nvSpPr>
          <p:cNvPr id="201763" name="Line 35"/>
          <p:cNvSpPr>
            <a:spLocks noChangeShapeType="1"/>
          </p:cNvSpPr>
          <p:nvPr/>
        </p:nvSpPr>
        <p:spPr bwMode="auto">
          <a:xfrm>
            <a:off x="6477000" y="23002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4" name="Line 36"/>
          <p:cNvSpPr>
            <a:spLocks noChangeShapeType="1"/>
          </p:cNvSpPr>
          <p:nvPr/>
        </p:nvSpPr>
        <p:spPr bwMode="auto">
          <a:xfrm>
            <a:off x="6477000" y="41290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5" name="Line 37"/>
          <p:cNvSpPr>
            <a:spLocks noChangeShapeType="1"/>
          </p:cNvSpPr>
          <p:nvPr/>
        </p:nvSpPr>
        <p:spPr bwMode="auto">
          <a:xfrm>
            <a:off x="7772400" y="47386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6" name="Line 38"/>
          <p:cNvSpPr>
            <a:spLocks noChangeShapeType="1"/>
          </p:cNvSpPr>
          <p:nvPr/>
        </p:nvSpPr>
        <p:spPr bwMode="auto">
          <a:xfrm>
            <a:off x="9220200" y="47386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7" name="Text Box 39"/>
          <p:cNvSpPr txBox="1">
            <a:spLocks noChangeArrowheads="1"/>
          </p:cNvSpPr>
          <p:nvPr/>
        </p:nvSpPr>
        <p:spPr bwMode="auto">
          <a:xfrm>
            <a:off x="6154959" y="2222034"/>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5</a:t>
            </a:r>
            <a:endParaRPr lang="en-US" altLang="zh-CN" sz="2400">
              <a:latin typeface="Times New Roman" panose="02020603050405020304" pitchFamily="18" charset="0"/>
            </a:endParaRPr>
          </a:p>
        </p:txBody>
      </p:sp>
      <p:sp>
        <p:nvSpPr>
          <p:cNvPr id="201768" name="Text Box 40"/>
          <p:cNvSpPr txBox="1">
            <a:spLocks noChangeArrowheads="1"/>
          </p:cNvSpPr>
          <p:nvPr/>
        </p:nvSpPr>
        <p:spPr bwMode="auto">
          <a:xfrm>
            <a:off x="6154959" y="3988922"/>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5</a:t>
            </a:r>
            <a:endParaRPr lang="en-US" altLang="zh-CN" sz="2400">
              <a:latin typeface="Times New Roman" panose="02020603050405020304" pitchFamily="18" charset="0"/>
            </a:endParaRPr>
          </a:p>
        </p:txBody>
      </p:sp>
      <p:sp>
        <p:nvSpPr>
          <p:cNvPr id="201769" name="Text Box 41"/>
          <p:cNvSpPr txBox="1">
            <a:spLocks noChangeArrowheads="1"/>
          </p:cNvSpPr>
          <p:nvPr/>
        </p:nvSpPr>
        <p:spPr bwMode="auto">
          <a:xfrm>
            <a:off x="7450359" y="4598522"/>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1</a:t>
            </a:r>
            <a:endParaRPr lang="en-US" altLang="zh-CN" sz="2400">
              <a:latin typeface="Times New Roman" panose="02020603050405020304" pitchFamily="18" charset="0"/>
            </a:endParaRPr>
          </a:p>
        </p:txBody>
      </p:sp>
      <p:sp>
        <p:nvSpPr>
          <p:cNvPr id="201770" name="Text Box 42"/>
          <p:cNvSpPr txBox="1">
            <a:spLocks noChangeArrowheads="1"/>
          </p:cNvSpPr>
          <p:nvPr/>
        </p:nvSpPr>
        <p:spPr bwMode="auto">
          <a:xfrm>
            <a:off x="8823546" y="4598522"/>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4</a:t>
            </a:r>
            <a:endParaRPr lang="en-US" altLang="zh-CN" sz="2400">
              <a:latin typeface="Times New Roman" panose="02020603050405020304" pitchFamily="18" charset="0"/>
            </a:endParaRPr>
          </a:p>
        </p:txBody>
      </p:sp>
      <p:sp>
        <p:nvSpPr>
          <p:cNvPr id="201771" name="Line 43"/>
          <p:cNvSpPr>
            <a:spLocks noChangeShapeType="1"/>
          </p:cNvSpPr>
          <p:nvPr/>
        </p:nvSpPr>
        <p:spPr bwMode="auto">
          <a:xfrm>
            <a:off x="4114800" y="4859338"/>
            <a:ext cx="381000" cy="0"/>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72" name="Text Box 44"/>
          <p:cNvSpPr txBox="1">
            <a:spLocks noChangeArrowheads="1"/>
          </p:cNvSpPr>
          <p:nvPr/>
        </p:nvSpPr>
        <p:spPr bwMode="auto">
          <a:xfrm>
            <a:off x="3998914" y="4371976"/>
            <a:ext cx="282575"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CC0000"/>
                </a:solidFill>
                <a:latin typeface="Times New Roman" panose="02020603050405020304" pitchFamily="18" charset="0"/>
              </a:rPr>
              <a:t>i</a:t>
            </a:r>
            <a:endParaRPr lang="en-US" altLang="zh-CN" sz="240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Line 2"/>
          <p:cNvSpPr>
            <a:spLocks noChangeShapeType="1"/>
          </p:cNvSpPr>
          <p:nvPr/>
        </p:nvSpPr>
        <p:spPr bwMode="auto">
          <a:xfrm>
            <a:off x="1618211" y="2523385"/>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55" name="Line 3"/>
          <p:cNvSpPr>
            <a:spLocks noChangeShapeType="1"/>
          </p:cNvSpPr>
          <p:nvPr/>
        </p:nvSpPr>
        <p:spPr bwMode="auto">
          <a:xfrm flipH="1">
            <a:off x="1237211" y="250909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56" name="Oval 4"/>
          <p:cNvSpPr>
            <a:spLocks noChangeArrowheads="1"/>
          </p:cNvSpPr>
          <p:nvPr/>
        </p:nvSpPr>
        <p:spPr bwMode="auto">
          <a:xfrm>
            <a:off x="1313411" y="2128098"/>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57" name="Line 5"/>
          <p:cNvSpPr>
            <a:spLocks noChangeShapeType="1"/>
          </p:cNvSpPr>
          <p:nvPr/>
        </p:nvSpPr>
        <p:spPr bwMode="auto">
          <a:xfrm>
            <a:off x="1999211" y="327109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58" name="Line 6"/>
          <p:cNvSpPr>
            <a:spLocks noChangeShapeType="1"/>
          </p:cNvSpPr>
          <p:nvPr/>
        </p:nvSpPr>
        <p:spPr bwMode="auto">
          <a:xfrm flipH="1">
            <a:off x="1618211" y="3256810"/>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59" name="Rectangle 7"/>
          <p:cNvSpPr>
            <a:spLocks noChangeArrowheads="1"/>
          </p:cNvSpPr>
          <p:nvPr/>
        </p:nvSpPr>
        <p:spPr bwMode="auto">
          <a:xfrm>
            <a:off x="1008611" y="289009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60" name="Rectangle 8"/>
          <p:cNvSpPr>
            <a:spLocks noChangeArrowheads="1"/>
          </p:cNvSpPr>
          <p:nvPr/>
        </p:nvSpPr>
        <p:spPr bwMode="auto">
          <a:xfrm>
            <a:off x="1389611" y="3637810"/>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61" name="Oval 9"/>
          <p:cNvSpPr>
            <a:spLocks noChangeArrowheads="1"/>
          </p:cNvSpPr>
          <p:nvPr/>
        </p:nvSpPr>
        <p:spPr bwMode="auto">
          <a:xfrm>
            <a:off x="1694411" y="2875810"/>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62" name="Text Box 10"/>
          <p:cNvSpPr txBox="1">
            <a:spLocks noChangeArrowheads="1"/>
          </p:cNvSpPr>
          <p:nvPr/>
        </p:nvSpPr>
        <p:spPr bwMode="auto">
          <a:xfrm>
            <a:off x="1364432" y="3573844"/>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5</a:t>
            </a:r>
            <a:endParaRPr lang="en-US" altLang="zh-CN" sz="2400">
              <a:latin typeface="Times New Roman" panose="02020603050405020304" pitchFamily="18" charset="0"/>
            </a:endParaRPr>
          </a:p>
        </p:txBody>
      </p:sp>
      <p:sp>
        <p:nvSpPr>
          <p:cNvPr id="202763" name="Line 11"/>
          <p:cNvSpPr>
            <a:spLocks noChangeShapeType="1"/>
          </p:cNvSpPr>
          <p:nvPr/>
        </p:nvSpPr>
        <p:spPr bwMode="auto">
          <a:xfrm>
            <a:off x="2361161" y="395689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64" name="Line 12"/>
          <p:cNvSpPr>
            <a:spLocks noChangeShapeType="1"/>
          </p:cNvSpPr>
          <p:nvPr/>
        </p:nvSpPr>
        <p:spPr bwMode="auto">
          <a:xfrm flipH="1">
            <a:off x="1980161" y="3956898"/>
            <a:ext cx="228600" cy="4572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65" name="Rectangle 13"/>
          <p:cNvSpPr>
            <a:spLocks noChangeArrowheads="1"/>
          </p:cNvSpPr>
          <p:nvPr/>
        </p:nvSpPr>
        <p:spPr bwMode="auto">
          <a:xfrm>
            <a:off x="1751561" y="433789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66" name="Rectangle 14"/>
          <p:cNvSpPr>
            <a:spLocks noChangeArrowheads="1"/>
          </p:cNvSpPr>
          <p:nvPr/>
        </p:nvSpPr>
        <p:spPr bwMode="auto">
          <a:xfrm>
            <a:off x="2456411" y="4337898"/>
            <a:ext cx="381000" cy="381000"/>
          </a:xfrm>
          <a:prstGeom prst="rect">
            <a:avLst/>
          </a:prstGeom>
          <a:solidFill>
            <a:srgbClr val="FFFFCC"/>
          </a:solidFill>
          <a:ln w="19050">
            <a:solidFill>
              <a:srgbClr val="009900"/>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67" name="Oval 15"/>
          <p:cNvSpPr>
            <a:spLocks noChangeArrowheads="1"/>
          </p:cNvSpPr>
          <p:nvPr/>
        </p:nvSpPr>
        <p:spPr bwMode="auto">
          <a:xfrm>
            <a:off x="2056361" y="3575898"/>
            <a:ext cx="457200" cy="457200"/>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68" name="Text Box 16"/>
          <p:cNvSpPr txBox="1">
            <a:spLocks noChangeArrowheads="1"/>
          </p:cNvSpPr>
          <p:nvPr/>
        </p:nvSpPr>
        <p:spPr bwMode="auto">
          <a:xfrm>
            <a:off x="1726382" y="4273932"/>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2</a:t>
            </a:r>
            <a:endParaRPr lang="en-US" altLang="zh-CN" sz="2400">
              <a:latin typeface="Times New Roman" panose="02020603050405020304" pitchFamily="18" charset="0"/>
            </a:endParaRPr>
          </a:p>
        </p:txBody>
      </p:sp>
      <p:sp>
        <p:nvSpPr>
          <p:cNvPr id="202769" name="Text Box 17"/>
          <p:cNvSpPr txBox="1">
            <a:spLocks noChangeArrowheads="1"/>
          </p:cNvSpPr>
          <p:nvPr/>
        </p:nvSpPr>
        <p:spPr bwMode="auto">
          <a:xfrm>
            <a:off x="983432" y="2811844"/>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7</a:t>
            </a:r>
            <a:endParaRPr lang="en-US" altLang="zh-CN" sz="2400">
              <a:latin typeface="Times New Roman" panose="02020603050405020304" pitchFamily="18" charset="0"/>
            </a:endParaRPr>
          </a:p>
        </p:txBody>
      </p:sp>
      <p:sp>
        <p:nvSpPr>
          <p:cNvPr id="202770" name="Text Box 18"/>
          <p:cNvSpPr txBox="1">
            <a:spLocks noChangeArrowheads="1"/>
          </p:cNvSpPr>
          <p:nvPr/>
        </p:nvSpPr>
        <p:spPr bwMode="auto">
          <a:xfrm>
            <a:off x="2450282" y="4273932"/>
            <a:ext cx="41389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rPr>
              <a:t>4</a:t>
            </a:r>
            <a:endParaRPr lang="en-US" altLang="zh-CN" sz="2400">
              <a:latin typeface="Times New Roman" panose="02020603050405020304" pitchFamily="18" charset="0"/>
            </a:endParaRPr>
          </a:p>
        </p:txBody>
      </p:sp>
      <p:sp>
        <p:nvSpPr>
          <p:cNvPr id="202771" name="Text Box 19"/>
          <p:cNvSpPr txBox="1">
            <a:spLocks noChangeArrowheads="1"/>
          </p:cNvSpPr>
          <p:nvPr/>
        </p:nvSpPr>
        <p:spPr bwMode="auto">
          <a:xfrm>
            <a:off x="2005561" y="3575898"/>
            <a:ext cx="5270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rPr>
              <a:t>6</a:t>
            </a:r>
            <a:endParaRPr lang="en-US" altLang="zh-CN" sz="2400">
              <a:solidFill>
                <a:srgbClr val="FF0000"/>
              </a:solidFill>
              <a:latin typeface="Times New Roman" panose="02020603050405020304" pitchFamily="18" charset="0"/>
            </a:endParaRPr>
          </a:p>
        </p:txBody>
      </p:sp>
      <p:sp>
        <p:nvSpPr>
          <p:cNvPr id="202772" name="Text Box 20"/>
          <p:cNvSpPr txBox="1">
            <a:spLocks noChangeArrowheads="1"/>
          </p:cNvSpPr>
          <p:nvPr/>
        </p:nvSpPr>
        <p:spPr bwMode="auto">
          <a:xfrm>
            <a:off x="1624561" y="2858348"/>
            <a:ext cx="615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latin typeface="Arial Narrow" panose="020B0606020202030204" pitchFamily="34" charset="0"/>
              </a:rPr>
              <a:t>11</a:t>
            </a:r>
            <a:endParaRPr lang="en-US" altLang="zh-CN" sz="2400">
              <a:solidFill>
                <a:srgbClr val="FF0000"/>
              </a:solidFill>
              <a:latin typeface="Times New Roman" panose="02020603050405020304" pitchFamily="18" charset="0"/>
            </a:endParaRPr>
          </a:p>
        </p:txBody>
      </p:sp>
      <p:sp>
        <p:nvSpPr>
          <p:cNvPr id="202773" name="Rectangle 21"/>
          <p:cNvSpPr>
            <a:spLocks noChangeArrowheads="1"/>
          </p:cNvSpPr>
          <p:nvPr/>
        </p:nvSpPr>
        <p:spPr bwMode="auto">
          <a:xfrm>
            <a:off x="4876800" y="1538288"/>
            <a:ext cx="5181600" cy="4267200"/>
          </a:xfrm>
          <a:prstGeom prst="rect">
            <a:avLst/>
          </a:prstGeom>
          <a:noFill/>
          <a:ln w="38100">
            <a:solidFill>
              <a:srgbClr val="000099"/>
            </a:solidFill>
            <a:miter lim="800000"/>
            <a:headEnd/>
            <a:tailEnd/>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2774" name="Line 22"/>
          <p:cNvSpPr>
            <a:spLocks noChangeShapeType="1"/>
          </p:cNvSpPr>
          <p:nvPr/>
        </p:nvSpPr>
        <p:spPr bwMode="auto">
          <a:xfrm>
            <a:off x="72390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75" name="Line 23"/>
          <p:cNvSpPr>
            <a:spLocks noChangeShapeType="1"/>
          </p:cNvSpPr>
          <p:nvPr/>
        </p:nvSpPr>
        <p:spPr bwMode="auto">
          <a:xfrm>
            <a:off x="86106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76" name="Line 24"/>
          <p:cNvSpPr>
            <a:spLocks noChangeShapeType="1"/>
          </p:cNvSpPr>
          <p:nvPr/>
        </p:nvSpPr>
        <p:spPr bwMode="auto">
          <a:xfrm>
            <a:off x="6019800" y="1538288"/>
            <a:ext cx="0" cy="42672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77" name="Text Box 25"/>
          <p:cNvSpPr txBox="1">
            <a:spLocks noChangeArrowheads="1"/>
          </p:cNvSpPr>
          <p:nvPr/>
        </p:nvSpPr>
        <p:spPr bwMode="auto">
          <a:xfrm>
            <a:off x="4876801" y="942976"/>
            <a:ext cx="4729163"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latin typeface="Arial Narrow" panose="020B0606020202030204" pitchFamily="34" charset="0"/>
              </a:rPr>
              <a:t>Weight    parent     lchild     rchild</a:t>
            </a:r>
            <a:endParaRPr lang="en-US" altLang="zh-CN" sz="2800">
              <a:latin typeface="Arial Narrow" panose="020B0606020202030204" pitchFamily="34" charset="0"/>
            </a:endParaRPr>
          </a:p>
        </p:txBody>
      </p:sp>
      <p:sp>
        <p:nvSpPr>
          <p:cNvPr id="202778" name="Text Box 26"/>
          <p:cNvSpPr txBox="1">
            <a:spLocks noChangeArrowheads="1"/>
          </p:cNvSpPr>
          <p:nvPr/>
        </p:nvSpPr>
        <p:spPr bwMode="auto">
          <a:xfrm>
            <a:off x="5210175" y="1516982"/>
            <a:ext cx="4849404" cy="422885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spcBef>
                <a:spcPct val="20000"/>
              </a:spcBef>
            </a:pPr>
            <a:r>
              <a:rPr lang="en-US" altLang="zh-CN" sz="2800">
                <a:solidFill>
                  <a:srgbClr val="CC0000"/>
                </a:solidFill>
              </a:rPr>
              <a:t> 7</a:t>
            </a:r>
            <a:r>
              <a:rPr lang="en-US" altLang="zh-CN" sz="2800"/>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5</a:t>
            </a:r>
            <a:r>
              <a:rPr lang="en-US" altLang="zh-CN" sz="2800"/>
              <a:t>          </a:t>
            </a:r>
            <a:r>
              <a:rPr lang="en-US" altLang="zh-CN" sz="2800">
                <a:solidFill>
                  <a:srgbClr val="000099"/>
                </a:solidFill>
              </a:rPr>
              <a:t>5</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2</a:t>
            </a:r>
            <a:r>
              <a:rPr lang="en-US" altLang="zh-CN" sz="2800"/>
              <a:t>          </a:t>
            </a:r>
            <a:r>
              <a:rPr lang="en-US" altLang="zh-CN" sz="2800">
                <a:solidFill>
                  <a:srgbClr val="000099"/>
                </a:solidFill>
              </a:rPr>
              <a:t>4</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endParaRPr lang="en-US" altLang="zh-CN" sz="2800"/>
          </a:p>
          <a:p>
            <a:pPr>
              <a:lnSpc>
                <a:spcPct val="120000"/>
              </a:lnSpc>
              <a:spcBef>
                <a:spcPct val="20000"/>
              </a:spcBef>
            </a:pPr>
            <a:r>
              <a:rPr lang="en-US" altLang="zh-CN" sz="2800">
                <a:solidFill>
                  <a:srgbClr val="CC0000"/>
                </a:solidFill>
              </a:rPr>
              <a:t> 4</a:t>
            </a:r>
            <a:r>
              <a:rPr lang="en-US" altLang="zh-CN" sz="2800"/>
              <a:t>          </a:t>
            </a:r>
            <a:r>
              <a:rPr lang="en-US" altLang="zh-CN" sz="2800">
                <a:solidFill>
                  <a:srgbClr val="000099"/>
                </a:solidFill>
              </a:rPr>
              <a:t>4</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a:p>
            <a:pPr>
              <a:lnSpc>
                <a:spcPct val="120000"/>
              </a:lnSpc>
              <a:spcBef>
                <a:spcPct val="20000"/>
              </a:spcBef>
            </a:pPr>
            <a:r>
              <a:rPr lang="en-US" altLang="zh-CN" sz="2800">
                <a:solidFill>
                  <a:srgbClr val="000099"/>
                </a:solidFill>
              </a:rPr>
              <a:t> 6</a:t>
            </a:r>
            <a:r>
              <a:rPr lang="en-US" altLang="zh-CN" sz="2800">
                <a:solidFill>
                  <a:srgbClr val="009900"/>
                </a:solidFill>
              </a:rPr>
              <a:t>          </a:t>
            </a:r>
            <a:r>
              <a:rPr lang="en-US" altLang="zh-CN" sz="2800">
                <a:solidFill>
                  <a:srgbClr val="000099"/>
                </a:solidFill>
              </a:rPr>
              <a:t>5</a:t>
            </a:r>
            <a:r>
              <a:rPr lang="en-US" altLang="zh-CN" sz="2800">
                <a:solidFill>
                  <a:srgbClr val="009900"/>
                </a:solidFill>
              </a:rPr>
              <a:t>           </a:t>
            </a:r>
            <a:r>
              <a:rPr lang="en-US" altLang="zh-CN" sz="2800">
                <a:solidFill>
                  <a:srgbClr val="000099"/>
                </a:solidFill>
              </a:rPr>
              <a:t>2</a:t>
            </a:r>
            <a:r>
              <a:rPr lang="en-US" altLang="zh-CN" sz="2800">
                <a:solidFill>
                  <a:srgbClr val="009900"/>
                </a:solidFill>
              </a:rPr>
              <a:t>             </a:t>
            </a:r>
            <a:r>
              <a:rPr lang="en-US" altLang="zh-CN" sz="2800">
                <a:solidFill>
                  <a:srgbClr val="000099"/>
                </a:solidFill>
              </a:rPr>
              <a:t>3</a:t>
            </a:r>
            <a:endParaRPr lang="en-US" altLang="zh-CN" sz="2800">
              <a:solidFill>
                <a:srgbClr val="009900"/>
              </a:solidFill>
            </a:endParaRPr>
          </a:p>
          <a:p>
            <a:pPr>
              <a:lnSpc>
                <a:spcPct val="120000"/>
              </a:lnSpc>
              <a:spcBef>
                <a:spcPct val="20000"/>
              </a:spcBef>
            </a:pPr>
            <a:r>
              <a:rPr lang="en-US" altLang="zh-CN" sz="2800">
                <a:solidFill>
                  <a:srgbClr val="000099"/>
                </a:solidFill>
              </a:rPr>
              <a:t>11</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0099"/>
                </a:solidFill>
              </a:rPr>
              <a:t>1</a:t>
            </a:r>
            <a:r>
              <a:rPr lang="en-US" altLang="zh-CN" sz="2800">
                <a:solidFill>
                  <a:srgbClr val="009900"/>
                </a:solidFill>
              </a:rPr>
              <a:t>             </a:t>
            </a:r>
            <a:r>
              <a:rPr lang="en-US" altLang="zh-CN" sz="2800">
                <a:solidFill>
                  <a:srgbClr val="000099"/>
                </a:solidFill>
              </a:rPr>
              <a:t>4</a:t>
            </a:r>
            <a:endParaRPr lang="en-US" altLang="zh-CN" sz="2800">
              <a:solidFill>
                <a:srgbClr val="009900"/>
              </a:solidFill>
            </a:endParaRPr>
          </a:p>
          <a:p>
            <a:pPr>
              <a:lnSpc>
                <a:spcPct val="120000"/>
              </a:lnSpc>
              <a:spcBef>
                <a:spcPct val="20000"/>
              </a:spcBef>
            </a:pPr>
            <a:r>
              <a:rPr lang="en-US" altLang="zh-CN" sz="2800">
                <a:solidFill>
                  <a:srgbClr val="000099"/>
                </a:solidFill>
              </a:rPr>
              <a:t>18</a:t>
            </a:r>
            <a:r>
              <a:rPr lang="en-US" altLang="zh-CN" sz="2800">
                <a:solidFill>
                  <a:srgbClr val="009900"/>
                </a:solidFill>
              </a:rPr>
              <a:t>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           </a:t>
            </a:r>
            <a:r>
              <a:rPr lang="en-US" altLang="zh-CN" sz="2800">
                <a:solidFill>
                  <a:srgbClr val="009900"/>
                </a:solidFill>
                <a:latin typeface="楷体_GB2312" pitchFamily="49" charset="-122"/>
                <a:ea typeface="楷体_GB2312" pitchFamily="49" charset="-122"/>
              </a:rPr>
              <a:t>-</a:t>
            </a:r>
            <a:r>
              <a:rPr lang="en-US" altLang="zh-CN" sz="2800">
                <a:solidFill>
                  <a:srgbClr val="009900"/>
                </a:solidFill>
              </a:rPr>
              <a:t>1</a:t>
            </a:r>
          </a:p>
        </p:txBody>
      </p:sp>
      <p:sp>
        <p:nvSpPr>
          <p:cNvPr id="202779" name="Line 27"/>
          <p:cNvSpPr>
            <a:spLocks noChangeShapeType="1"/>
          </p:cNvSpPr>
          <p:nvPr/>
        </p:nvSpPr>
        <p:spPr bwMode="auto">
          <a:xfrm>
            <a:off x="4876800" y="2147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0" name="Line 28"/>
          <p:cNvSpPr>
            <a:spLocks noChangeShapeType="1"/>
          </p:cNvSpPr>
          <p:nvPr/>
        </p:nvSpPr>
        <p:spPr bwMode="auto">
          <a:xfrm>
            <a:off x="4876800" y="27574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1" name="Line 29"/>
          <p:cNvSpPr>
            <a:spLocks noChangeShapeType="1"/>
          </p:cNvSpPr>
          <p:nvPr/>
        </p:nvSpPr>
        <p:spPr bwMode="auto">
          <a:xfrm>
            <a:off x="4876800" y="33670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2" name="Line 30"/>
          <p:cNvSpPr>
            <a:spLocks noChangeShapeType="1"/>
          </p:cNvSpPr>
          <p:nvPr/>
        </p:nvSpPr>
        <p:spPr bwMode="auto">
          <a:xfrm>
            <a:off x="4876800" y="39766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3" name="Line 31"/>
          <p:cNvSpPr>
            <a:spLocks noChangeShapeType="1"/>
          </p:cNvSpPr>
          <p:nvPr/>
        </p:nvSpPr>
        <p:spPr bwMode="auto">
          <a:xfrm>
            <a:off x="4876800" y="45862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4" name="Line 32"/>
          <p:cNvSpPr>
            <a:spLocks noChangeShapeType="1"/>
          </p:cNvSpPr>
          <p:nvPr/>
        </p:nvSpPr>
        <p:spPr bwMode="auto">
          <a:xfrm>
            <a:off x="4876800" y="5195888"/>
            <a:ext cx="51816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5" name="Text Box 33"/>
          <p:cNvSpPr txBox="1">
            <a:spLocks noChangeArrowheads="1"/>
          </p:cNvSpPr>
          <p:nvPr/>
        </p:nvSpPr>
        <p:spPr bwMode="auto">
          <a:xfrm>
            <a:off x="4437524" y="1596131"/>
            <a:ext cx="364202" cy="416421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105000"/>
              </a:lnSpc>
              <a:spcBef>
                <a:spcPct val="35000"/>
              </a:spcBef>
            </a:pPr>
            <a:r>
              <a:rPr lang="en-US" altLang="zh-CN" sz="2800">
                <a:solidFill>
                  <a:srgbClr val="000099"/>
                </a:solidFill>
                <a:latin typeface="Times New Roman" panose="02020603050405020304" pitchFamily="18" charset="0"/>
              </a:rPr>
              <a:t>0</a:t>
            </a:r>
          </a:p>
          <a:p>
            <a:pPr algn="ctr">
              <a:lnSpc>
                <a:spcPct val="105000"/>
              </a:lnSpc>
              <a:spcBef>
                <a:spcPct val="35000"/>
              </a:spcBef>
            </a:pPr>
            <a:r>
              <a:rPr lang="en-US" altLang="zh-CN" sz="2800">
                <a:solidFill>
                  <a:srgbClr val="000099"/>
                </a:solidFill>
                <a:latin typeface="Times New Roman" panose="02020603050405020304" pitchFamily="18" charset="0"/>
              </a:rPr>
              <a:t>1</a:t>
            </a:r>
          </a:p>
          <a:p>
            <a:pPr algn="ctr">
              <a:lnSpc>
                <a:spcPct val="105000"/>
              </a:lnSpc>
              <a:spcBef>
                <a:spcPct val="35000"/>
              </a:spcBef>
            </a:pPr>
            <a:r>
              <a:rPr lang="en-US" altLang="zh-CN" sz="2800">
                <a:solidFill>
                  <a:srgbClr val="000099"/>
                </a:solidFill>
                <a:latin typeface="Times New Roman" panose="02020603050405020304" pitchFamily="18" charset="0"/>
              </a:rPr>
              <a:t>2</a:t>
            </a:r>
          </a:p>
          <a:p>
            <a:pPr algn="ctr">
              <a:lnSpc>
                <a:spcPct val="105000"/>
              </a:lnSpc>
              <a:spcBef>
                <a:spcPct val="35000"/>
              </a:spcBef>
            </a:pPr>
            <a:r>
              <a:rPr lang="en-US" altLang="zh-CN" sz="2800">
                <a:solidFill>
                  <a:srgbClr val="000099"/>
                </a:solidFill>
                <a:latin typeface="Times New Roman" panose="02020603050405020304" pitchFamily="18" charset="0"/>
              </a:rPr>
              <a:t>3</a:t>
            </a:r>
          </a:p>
          <a:p>
            <a:pPr algn="ctr">
              <a:lnSpc>
                <a:spcPct val="105000"/>
              </a:lnSpc>
              <a:spcBef>
                <a:spcPct val="35000"/>
              </a:spcBef>
            </a:pPr>
            <a:r>
              <a:rPr lang="en-US" altLang="zh-CN" sz="2800">
                <a:solidFill>
                  <a:srgbClr val="000099"/>
                </a:solidFill>
                <a:latin typeface="Times New Roman" panose="02020603050405020304" pitchFamily="18" charset="0"/>
              </a:rPr>
              <a:t>4</a:t>
            </a:r>
          </a:p>
          <a:p>
            <a:pPr algn="ctr">
              <a:lnSpc>
                <a:spcPct val="105000"/>
              </a:lnSpc>
              <a:spcBef>
                <a:spcPct val="35000"/>
              </a:spcBef>
            </a:pPr>
            <a:r>
              <a:rPr lang="en-US" altLang="zh-CN" sz="2800">
                <a:solidFill>
                  <a:srgbClr val="000099"/>
                </a:solidFill>
                <a:latin typeface="Times New Roman" panose="02020603050405020304" pitchFamily="18" charset="0"/>
              </a:rPr>
              <a:t>5</a:t>
            </a:r>
          </a:p>
          <a:p>
            <a:pPr algn="ctr">
              <a:lnSpc>
                <a:spcPct val="105000"/>
              </a:lnSpc>
              <a:spcBef>
                <a:spcPct val="35000"/>
              </a:spcBef>
            </a:pPr>
            <a:r>
              <a:rPr lang="en-US" altLang="zh-CN" sz="2800">
                <a:solidFill>
                  <a:srgbClr val="000099"/>
                </a:solidFill>
                <a:latin typeface="Times New Roman" panose="02020603050405020304" pitchFamily="18" charset="0"/>
              </a:rPr>
              <a:t>6</a:t>
            </a:r>
            <a:endParaRPr lang="en-US" altLang="zh-CN" sz="2400">
              <a:latin typeface="Times New Roman" panose="02020603050405020304" pitchFamily="18" charset="0"/>
            </a:endParaRPr>
          </a:p>
        </p:txBody>
      </p:sp>
      <p:sp>
        <p:nvSpPr>
          <p:cNvPr id="202786" name="Line 34"/>
          <p:cNvSpPr>
            <a:spLocks noChangeShapeType="1"/>
          </p:cNvSpPr>
          <p:nvPr/>
        </p:nvSpPr>
        <p:spPr bwMode="auto">
          <a:xfrm>
            <a:off x="4114800" y="1919288"/>
            <a:ext cx="381000" cy="0"/>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7" name="Line 35"/>
          <p:cNvSpPr>
            <a:spLocks noChangeShapeType="1"/>
          </p:cNvSpPr>
          <p:nvPr/>
        </p:nvSpPr>
        <p:spPr bwMode="auto">
          <a:xfrm>
            <a:off x="4114800" y="4891088"/>
            <a:ext cx="381000" cy="0"/>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8" name="Text Box 36"/>
          <p:cNvSpPr txBox="1">
            <a:spLocks noChangeArrowheads="1"/>
          </p:cNvSpPr>
          <p:nvPr/>
        </p:nvSpPr>
        <p:spPr bwMode="auto">
          <a:xfrm>
            <a:off x="3886201" y="1462088"/>
            <a:ext cx="506413"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33CC"/>
                </a:solidFill>
                <a:latin typeface="Times New Roman" panose="02020603050405020304" pitchFamily="18" charset="0"/>
              </a:rPr>
              <a:t>p1</a:t>
            </a:r>
            <a:endParaRPr lang="en-US" altLang="zh-CN" sz="2400">
              <a:latin typeface="Times New Roman" panose="02020603050405020304" pitchFamily="18" charset="0"/>
            </a:endParaRPr>
          </a:p>
        </p:txBody>
      </p:sp>
      <p:sp>
        <p:nvSpPr>
          <p:cNvPr id="202789" name="Text Box 37"/>
          <p:cNvSpPr txBox="1">
            <a:spLocks noChangeArrowheads="1"/>
          </p:cNvSpPr>
          <p:nvPr/>
        </p:nvSpPr>
        <p:spPr bwMode="auto">
          <a:xfrm>
            <a:off x="3886201" y="4433888"/>
            <a:ext cx="506413"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33CC"/>
                </a:solidFill>
                <a:latin typeface="Times New Roman" panose="02020603050405020304" pitchFamily="18" charset="0"/>
              </a:rPr>
              <a:t>p2</a:t>
            </a:r>
            <a:endParaRPr lang="en-US" altLang="zh-CN" sz="2400">
              <a:latin typeface="Times New Roman" panose="02020603050405020304" pitchFamily="18" charset="0"/>
            </a:endParaRPr>
          </a:p>
        </p:txBody>
      </p:sp>
      <p:sp>
        <p:nvSpPr>
          <p:cNvPr id="202790" name="Line 38"/>
          <p:cNvSpPr>
            <a:spLocks noChangeShapeType="1"/>
          </p:cNvSpPr>
          <p:nvPr/>
        </p:nvSpPr>
        <p:spPr bwMode="auto">
          <a:xfrm>
            <a:off x="6477000" y="16906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91" name="Line 39"/>
          <p:cNvSpPr>
            <a:spLocks noChangeShapeType="1"/>
          </p:cNvSpPr>
          <p:nvPr/>
        </p:nvSpPr>
        <p:spPr bwMode="auto">
          <a:xfrm>
            <a:off x="6477000" y="47386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92" name="Line 40"/>
          <p:cNvSpPr>
            <a:spLocks noChangeShapeType="1"/>
          </p:cNvSpPr>
          <p:nvPr/>
        </p:nvSpPr>
        <p:spPr bwMode="auto">
          <a:xfrm>
            <a:off x="7772400" y="53482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93" name="Line 41"/>
          <p:cNvSpPr>
            <a:spLocks noChangeShapeType="1"/>
          </p:cNvSpPr>
          <p:nvPr/>
        </p:nvSpPr>
        <p:spPr bwMode="auto">
          <a:xfrm>
            <a:off x="9220200" y="5348288"/>
            <a:ext cx="381000" cy="304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94" name="Text Box 42"/>
          <p:cNvSpPr txBox="1">
            <a:spLocks noChangeArrowheads="1"/>
          </p:cNvSpPr>
          <p:nvPr/>
        </p:nvSpPr>
        <p:spPr bwMode="auto">
          <a:xfrm>
            <a:off x="6078759" y="1612434"/>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6</a:t>
            </a:r>
            <a:endParaRPr lang="en-US" altLang="zh-CN" sz="2400">
              <a:latin typeface="Times New Roman" panose="02020603050405020304" pitchFamily="18" charset="0"/>
            </a:endParaRPr>
          </a:p>
        </p:txBody>
      </p:sp>
      <p:sp>
        <p:nvSpPr>
          <p:cNvPr id="202795" name="Text Box 43"/>
          <p:cNvSpPr txBox="1">
            <a:spLocks noChangeArrowheads="1"/>
          </p:cNvSpPr>
          <p:nvPr/>
        </p:nvSpPr>
        <p:spPr bwMode="auto">
          <a:xfrm>
            <a:off x="6080346" y="4598522"/>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6</a:t>
            </a:r>
            <a:endParaRPr lang="en-US" altLang="zh-CN" sz="2400">
              <a:latin typeface="Times New Roman" panose="02020603050405020304" pitchFamily="18" charset="0"/>
            </a:endParaRPr>
          </a:p>
        </p:txBody>
      </p:sp>
      <p:sp>
        <p:nvSpPr>
          <p:cNvPr id="202796" name="Text Box 44"/>
          <p:cNvSpPr txBox="1">
            <a:spLocks noChangeArrowheads="1"/>
          </p:cNvSpPr>
          <p:nvPr/>
        </p:nvSpPr>
        <p:spPr bwMode="auto">
          <a:xfrm>
            <a:off x="7374159" y="5208122"/>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0</a:t>
            </a:r>
            <a:endParaRPr lang="en-US" altLang="zh-CN" sz="2400">
              <a:latin typeface="Times New Roman" panose="02020603050405020304" pitchFamily="18" charset="0"/>
            </a:endParaRPr>
          </a:p>
        </p:txBody>
      </p:sp>
      <p:sp>
        <p:nvSpPr>
          <p:cNvPr id="202797" name="Text Box 45"/>
          <p:cNvSpPr txBox="1">
            <a:spLocks noChangeArrowheads="1"/>
          </p:cNvSpPr>
          <p:nvPr/>
        </p:nvSpPr>
        <p:spPr bwMode="auto">
          <a:xfrm>
            <a:off x="8821959" y="5208122"/>
            <a:ext cx="413896" cy="52322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0099"/>
                </a:solidFill>
              </a:rPr>
              <a:t>5</a:t>
            </a:r>
            <a:endParaRPr lang="en-US" altLang="zh-CN" sz="2400">
              <a:latin typeface="Times New Roman" panose="02020603050405020304" pitchFamily="18" charset="0"/>
            </a:endParaRPr>
          </a:p>
        </p:txBody>
      </p:sp>
      <p:sp>
        <p:nvSpPr>
          <p:cNvPr id="202798" name="Line 46"/>
          <p:cNvSpPr>
            <a:spLocks noChangeShapeType="1"/>
          </p:cNvSpPr>
          <p:nvPr/>
        </p:nvSpPr>
        <p:spPr bwMode="auto">
          <a:xfrm>
            <a:off x="4114800" y="5468938"/>
            <a:ext cx="381000" cy="0"/>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99" name="Text Box 47"/>
          <p:cNvSpPr txBox="1">
            <a:spLocks noChangeArrowheads="1"/>
          </p:cNvSpPr>
          <p:nvPr/>
        </p:nvSpPr>
        <p:spPr bwMode="auto">
          <a:xfrm>
            <a:off x="3998914" y="4981576"/>
            <a:ext cx="282575" cy="519113"/>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CC0000"/>
                </a:solidFill>
                <a:latin typeface="Times New Roman" panose="02020603050405020304" pitchFamily="18" charset="0"/>
              </a:rPr>
              <a:t>i</a:t>
            </a:r>
            <a:endParaRPr lang="en-US" altLang="zh-CN" sz="2400">
              <a:latin typeface="Times New Roman" panose="02020603050405020304" pitchFamily="18" charset="0"/>
            </a:endParaRPr>
          </a:p>
        </p:txBody>
      </p:sp>
      <p:sp>
        <p:nvSpPr>
          <p:cNvPr id="202800" name="Text Box 48"/>
          <p:cNvSpPr txBox="1">
            <a:spLocks noChangeArrowheads="1"/>
          </p:cNvSpPr>
          <p:nvPr/>
        </p:nvSpPr>
        <p:spPr bwMode="auto">
          <a:xfrm>
            <a:off x="1237211" y="2128098"/>
            <a:ext cx="615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rgbClr val="FF0000"/>
                </a:solidFill>
                <a:latin typeface="Arial Narrow" panose="020B0606020202030204" pitchFamily="34" charset="0"/>
              </a:rPr>
              <a:t>18</a:t>
            </a:r>
            <a:endParaRPr lang="en-US" altLang="zh-CN" sz="2400">
              <a:solidFill>
                <a:srgbClr val="FF0000"/>
              </a:solidFill>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4" name="Rectangle 4"/>
          <p:cNvSpPr>
            <a:spLocks noGrp="1" noChangeArrowheads="1"/>
          </p:cNvSpPr>
          <p:nvPr>
            <p:ph idx="1"/>
          </p:nvPr>
        </p:nvSpPr>
        <p:spPr>
          <a:xfrm>
            <a:off x="1127448" y="764704"/>
            <a:ext cx="8229600" cy="4824412"/>
          </a:xfrm>
        </p:spPr>
        <p:txBody>
          <a:bodyPr>
            <a:noAutofit/>
          </a:bodyPr>
          <a:lstStyle/>
          <a:p>
            <a:pPr>
              <a:spcBef>
                <a:spcPct val="5000"/>
              </a:spcBef>
              <a:buFont typeface="Wingdings" panose="05000000000000000000" pitchFamily="2" charset="2"/>
              <a:buNone/>
              <a:defRPr/>
            </a:pPr>
            <a:r>
              <a:rPr lang="en-US" altLang="zh-CN" sz="1800" b="1" dirty="0">
                <a:latin typeface="Times New Roman" panose="02020603050405020304" pitchFamily="18" charset="0"/>
              </a:rPr>
              <a:t>void </a:t>
            </a:r>
            <a:r>
              <a:rPr lang="en-US" altLang="zh-CN" sz="1800" dirty="0" err="1">
                <a:latin typeface="Times New Roman" panose="02020603050405020304" pitchFamily="18" charset="0"/>
              </a:rPr>
              <a:t>CreateHuffmanTree</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HuffmanTree</a:t>
            </a:r>
            <a:r>
              <a:rPr lang="en-US" altLang="zh-CN" sz="1800" dirty="0">
                <a:latin typeface="Times New Roman" panose="02020603050405020304" pitchFamily="18" charset="0"/>
              </a:rPr>
              <a:t> &amp;T, </a:t>
            </a:r>
            <a:r>
              <a:rPr lang="en-US" altLang="zh-CN" sz="1800" b="1" dirty="0">
                <a:latin typeface="Times New Roman" panose="02020603050405020304" pitchFamily="18" charset="0"/>
              </a:rPr>
              <a:t> float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fr</a:t>
            </a:r>
            <a:r>
              <a:rPr lang="en-US" altLang="zh-CN" sz="1800" dirty="0">
                <a:latin typeface="Times New Roman" panose="02020603050405020304" pitchFamily="18" charset="0"/>
              </a:rPr>
              <a:t>[ ], </a:t>
            </a:r>
            <a:r>
              <a:rPr lang="en-US" altLang="zh-CN" sz="1800" b="1" dirty="0" err="1">
                <a:latin typeface="Times New Roman" panose="02020603050405020304" pitchFamily="18" charset="0"/>
              </a:rPr>
              <a:t>int</a:t>
            </a:r>
            <a:r>
              <a:rPr lang="en-US" altLang="zh-CN" sz="1800" dirty="0">
                <a:latin typeface="Times New Roman" panose="02020603050405020304" pitchFamily="18" charset="0"/>
              </a:rPr>
              <a:t> n) </a:t>
            </a:r>
            <a:r>
              <a:rPr lang="en-US" altLang="zh-CN" sz="1800" b="1" dirty="0">
                <a:latin typeface="Times New Roman" panose="02020603050405020304" pitchFamily="18" charset="0"/>
              </a:rPr>
              <a:t>{</a:t>
            </a:r>
            <a:endParaRPr lang="en-US" altLang="zh-CN" sz="1800" dirty="0">
              <a:latin typeface="Times New Roman" panose="02020603050405020304" pitchFamily="18" charset="0"/>
            </a:endParaRPr>
          </a:p>
          <a:p>
            <a:pPr>
              <a:spcBef>
                <a:spcPct val="5000"/>
              </a:spcBef>
              <a:buFont typeface="Wingdings" panose="05000000000000000000" pitchFamily="2" charset="2"/>
              <a:buNone/>
              <a:defRPr/>
            </a:pPr>
            <a:r>
              <a:rPr lang="en-US" altLang="zh-CN" sz="1800" b="1" dirty="0">
                <a:latin typeface="Times New Roman" panose="02020603050405020304" pitchFamily="18" charset="0"/>
              </a:rPr>
              <a:t>     for</a:t>
            </a:r>
            <a:r>
              <a:rPr lang="en-US" altLang="zh-CN" sz="1800" dirty="0">
                <a:latin typeface="Times New Roman" panose="02020603050405020304" pitchFamily="18" charset="0"/>
              </a:rPr>
              <a:t> (</a:t>
            </a:r>
            <a:r>
              <a:rPr lang="en-US" altLang="zh-CN" sz="1800" b="1" dirty="0" err="1">
                <a:latin typeface="Times New Roman" panose="02020603050405020304" pitchFamily="18" charset="0"/>
              </a:rPr>
              <a:t>int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 0</a:t>
            </a:r>
            <a:r>
              <a:rPr lang="en-US" altLang="zh-CN" sz="1800" b="1" dirty="0">
                <a:latin typeface="Times New Roman" panose="02020603050405020304" pitchFamily="18" charset="0"/>
              </a:rPr>
              <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a:t>
            </a:r>
            <a:r>
              <a:rPr lang="en-US" altLang="zh-CN" sz="1800" b="1" dirty="0">
                <a:latin typeface="Times New Roman" panose="02020603050405020304" pitchFamily="18" charset="0"/>
              </a:rPr>
              <a:t>&lt;</a:t>
            </a:r>
            <a:r>
              <a:rPr lang="en-US" altLang="zh-CN" sz="1800" dirty="0">
                <a:latin typeface="Times New Roman" panose="02020603050405020304" pitchFamily="18" charset="0"/>
              </a:rPr>
              <a:t> n</a:t>
            </a:r>
            <a:r>
              <a:rPr lang="en-US" altLang="zh-CN" sz="1800" b="1" dirty="0">
                <a:latin typeface="Times New Roman" panose="02020603050405020304" pitchFamily="18" charset="0"/>
              </a:rPr>
              <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T[</a:t>
            </a:r>
            <a:r>
              <a:rPr lang="en-US" altLang="zh-CN" sz="1800" dirty="0" err="1" smtClean="0">
                <a:latin typeface="Times New Roman" panose="02020603050405020304" pitchFamily="18" charset="0"/>
              </a:rPr>
              <a:t>i</a:t>
            </a:r>
            <a:r>
              <a:rPr lang="en-US" altLang="zh-CN" sz="1800" dirty="0">
                <a:latin typeface="Times New Roman" panose="02020603050405020304" pitchFamily="18" charset="0"/>
              </a:rPr>
              <a:t>].weight = </a:t>
            </a:r>
            <a:r>
              <a:rPr lang="en-US" altLang="zh-CN" sz="1800" dirty="0" err="1">
                <a:latin typeface="Times New Roman" panose="02020603050405020304" pitchFamily="18" charset="0"/>
              </a:rPr>
              <a:t>fr</a:t>
            </a:r>
            <a:r>
              <a:rPr lang="en-US" altLang="zh-CN" sz="1800" dirty="0">
                <a:latin typeface="Times New Roman" panose="02020603050405020304" pitchFamily="18" charset="0"/>
              </a:rPr>
              <a:t>[</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a:t>
            </a:r>
            <a:r>
              <a:rPr lang="en-US" altLang="zh-CN" sz="1800" b="1" dirty="0">
                <a:latin typeface="Times New Roman" panose="02020603050405020304" pitchFamily="18" charset="0"/>
              </a:rPr>
              <a:t>;</a:t>
            </a:r>
            <a:endParaRPr lang="en-US" altLang="zh-CN" sz="1800" dirty="0">
              <a:latin typeface="Times New Roman" panose="02020603050405020304" pitchFamily="18" charset="0"/>
            </a:endParaRPr>
          </a:p>
          <a:p>
            <a:pPr>
              <a:spcBef>
                <a:spcPct val="5000"/>
              </a:spcBef>
              <a:buNone/>
              <a:defRPr/>
            </a:pPr>
            <a:r>
              <a:rPr lang="en-US" altLang="zh-CN" sz="1800" dirty="0">
                <a:latin typeface="Times New Roman" panose="02020603050405020304" pitchFamily="18" charset="0"/>
              </a:rPr>
              <a:t>     </a:t>
            </a:r>
            <a:r>
              <a:rPr lang="en-US" altLang="zh-CN" sz="1800" b="1" dirty="0">
                <a:latin typeface="Times New Roman" panose="02020603050405020304" pitchFamily="18" charset="0"/>
              </a:rPr>
              <a:t>for</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 0</a:t>
            </a:r>
            <a:r>
              <a:rPr lang="en-US" altLang="zh-CN" sz="1800" b="1" dirty="0">
                <a:latin typeface="Times New Roman" panose="02020603050405020304" pitchFamily="18" charset="0"/>
              </a:rPr>
              <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a:t>
            </a:r>
            <a:r>
              <a:rPr lang="en-US" altLang="zh-CN" sz="1800" b="1" dirty="0">
                <a:latin typeface="Times New Roman" panose="02020603050405020304" pitchFamily="18" charset="0"/>
              </a:rPr>
              <a:t>&lt;</a:t>
            </a:r>
            <a:r>
              <a:rPr lang="en-US" altLang="zh-CN" sz="1800" dirty="0">
                <a:latin typeface="Times New Roman" panose="02020603050405020304" pitchFamily="18" charset="0"/>
              </a:rPr>
              <a:t> m</a:t>
            </a:r>
            <a:r>
              <a:rPr lang="en-US" altLang="zh-CN" sz="1800" b="1" dirty="0">
                <a:latin typeface="Times New Roman" panose="02020603050405020304" pitchFamily="18" charset="0"/>
              </a:rPr>
              <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a:t>
            </a:r>
            <a:r>
              <a:rPr lang="en-US" altLang="zh-CN" sz="1800" b="1" dirty="0">
                <a:latin typeface="Times New Roman" panose="02020603050405020304" pitchFamily="18" charset="0"/>
              </a:rPr>
              <a:t>{		</a:t>
            </a:r>
            <a:r>
              <a:rPr lang="en-US" altLang="zh-CN" sz="1800" b="1" dirty="0">
                <a:solidFill>
                  <a:schemeClr val="tx2"/>
                </a:solidFill>
                <a:latin typeface="Times New Roman" panose="02020603050405020304" pitchFamily="18" charset="0"/>
              </a:rPr>
              <a:t>//</a:t>
            </a:r>
            <a:r>
              <a:rPr lang="en-US" altLang="zh-CN" sz="1800" dirty="0">
                <a:solidFill>
                  <a:schemeClr val="tx2"/>
                </a:solidFill>
                <a:latin typeface="Times New Roman" panose="02020603050405020304" pitchFamily="18" charset="0"/>
                <a:ea typeface="隶书" panose="02010509060101010101" pitchFamily="49" charset="-122"/>
              </a:rPr>
              <a:t>m=2n</a:t>
            </a:r>
            <a:r>
              <a:rPr lang="en-US" altLang="zh-CN" sz="1800" dirty="0">
                <a:solidFill>
                  <a:schemeClr val="tx2"/>
                </a:solidFill>
                <a:latin typeface="Courier New" panose="02070309020205020404" pitchFamily="49" charset="0"/>
                <a:ea typeface="隶书" panose="02010509060101010101" pitchFamily="49" charset="-122"/>
              </a:rPr>
              <a:t>-</a:t>
            </a:r>
            <a:r>
              <a:rPr lang="en-US" altLang="zh-CN" sz="1800" dirty="0">
                <a:solidFill>
                  <a:schemeClr val="tx2"/>
                </a:solidFill>
                <a:latin typeface="Times New Roman" panose="02020603050405020304" pitchFamily="18" charset="0"/>
                <a:ea typeface="隶书" panose="02010509060101010101" pitchFamily="49" charset="-122"/>
              </a:rPr>
              <a:t>1</a:t>
            </a:r>
            <a:endParaRPr lang="en-US" altLang="zh-CN" sz="1800" dirty="0">
              <a:latin typeface="Times New Roman" panose="02020603050405020304" pitchFamily="18" charset="0"/>
            </a:endParaRPr>
          </a:p>
          <a:p>
            <a:pPr>
              <a:spcBef>
                <a:spcPct val="5000"/>
              </a:spcBef>
              <a:buFont typeface="Wingdings" panose="05000000000000000000" pitchFamily="2" charset="2"/>
              <a:buNone/>
              <a:defRPr/>
            </a:pPr>
            <a:r>
              <a:rPr lang="en-US" altLang="zh-CN" sz="1800" dirty="0">
                <a:latin typeface="Times New Roman" panose="02020603050405020304" pitchFamily="18" charset="0"/>
              </a:rPr>
              <a:t>        	T[</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].parent = T[</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a:t>
            </a:r>
            <a:r>
              <a:rPr lang="en-US" altLang="zh-CN" sz="1800" dirty="0" err="1">
                <a:latin typeface="Times New Roman" panose="02020603050405020304" pitchFamily="18" charset="0"/>
              </a:rPr>
              <a:t>lchild</a:t>
            </a:r>
            <a:r>
              <a:rPr lang="en-US" altLang="zh-CN" sz="1800" dirty="0">
                <a:latin typeface="Times New Roman" panose="02020603050405020304" pitchFamily="18" charset="0"/>
              </a:rPr>
              <a:t> = T[</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a:t>
            </a:r>
            <a:r>
              <a:rPr lang="en-US" altLang="zh-CN" sz="1800" dirty="0" err="1">
                <a:latin typeface="Times New Roman" panose="02020603050405020304" pitchFamily="18" charset="0"/>
              </a:rPr>
              <a:t>rchild</a:t>
            </a:r>
            <a:r>
              <a:rPr lang="en-US" altLang="zh-CN" sz="1800" dirty="0">
                <a:latin typeface="Times New Roman" panose="02020603050405020304" pitchFamily="18" charset="0"/>
              </a:rPr>
              <a:t> = </a:t>
            </a:r>
            <a:r>
              <a:rPr lang="en-US" altLang="zh-CN" sz="1800" dirty="0">
                <a:latin typeface="Courier New" panose="02070309020205020404" pitchFamily="49" charset="0"/>
              </a:rPr>
              <a:t>-</a:t>
            </a:r>
            <a:r>
              <a:rPr lang="en-US" altLang="zh-CN" sz="1800" dirty="0">
                <a:latin typeface="Times New Roman" panose="02020603050405020304" pitchFamily="18" charset="0"/>
              </a:rPr>
              <a:t>1</a:t>
            </a:r>
            <a:r>
              <a:rPr lang="en-US" altLang="zh-CN" sz="1800" b="1" dirty="0">
                <a:latin typeface="Times New Roman" panose="02020603050405020304" pitchFamily="18" charset="0"/>
              </a:rPr>
              <a:t>;</a:t>
            </a:r>
            <a:endParaRPr lang="en-US" altLang="zh-CN" sz="1800" dirty="0">
              <a:latin typeface="Times New Roman" panose="02020603050405020304" pitchFamily="18" charset="0"/>
            </a:endParaRP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b="1" dirty="0">
                <a:latin typeface="Times New Roman" panose="02020603050405020304" pitchFamily="18" charset="0"/>
              </a:rPr>
              <a:t>} </a:t>
            </a:r>
          </a:p>
          <a:p>
            <a:pPr>
              <a:spcBef>
                <a:spcPct val="5000"/>
              </a:spcBef>
              <a:buFont typeface="Wingdings" panose="05000000000000000000" pitchFamily="2" charset="2"/>
              <a:buNone/>
              <a:defRPr/>
            </a:pPr>
            <a:r>
              <a:rPr lang="en-US" altLang="zh-CN" sz="1800" b="1" dirty="0">
                <a:latin typeface="Times New Roman" panose="02020603050405020304" pitchFamily="18" charset="0"/>
              </a:rPr>
              <a:t>     for</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 n</a:t>
            </a:r>
            <a:r>
              <a:rPr lang="en-US" altLang="zh-CN" sz="1800" b="1" dirty="0">
                <a:latin typeface="Times New Roman" panose="02020603050405020304" pitchFamily="18" charset="0"/>
              </a:rPr>
              <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a:t>
            </a:r>
            <a:r>
              <a:rPr lang="en-US" altLang="zh-CN" sz="1800" b="1" dirty="0">
                <a:latin typeface="Times New Roman" panose="02020603050405020304" pitchFamily="18" charset="0"/>
              </a:rPr>
              <a:t>&lt;</a:t>
            </a:r>
            <a:r>
              <a:rPr lang="en-US" altLang="zh-CN" sz="1800" dirty="0">
                <a:latin typeface="Times New Roman" panose="02020603050405020304" pitchFamily="18" charset="0"/>
              </a:rPr>
              <a:t> m</a:t>
            </a:r>
            <a:r>
              <a:rPr lang="en-US" altLang="zh-CN" sz="1800" b="1" dirty="0">
                <a:latin typeface="Times New Roman" panose="02020603050405020304" pitchFamily="18" charset="0"/>
              </a:rPr>
              <a: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a:t>
            </a:r>
            <a:r>
              <a:rPr lang="en-US" altLang="zh-CN" sz="1800" b="1" dirty="0">
                <a:latin typeface="Times New Roman" panose="02020603050405020304" pitchFamily="18" charset="0"/>
              </a:rPr>
              <a:t>{           	</a:t>
            </a:r>
            <a:r>
              <a:rPr lang="en-US" altLang="zh-CN" sz="1800" b="1" dirty="0">
                <a:solidFill>
                  <a:schemeClr val="tx2"/>
                </a:solidFill>
                <a:latin typeface="Times New Roman" panose="02020603050405020304" pitchFamily="18" charset="0"/>
              </a:rPr>
              <a:t>//</a:t>
            </a:r>
            <a:r>
              <a:rPr lang="zh-CN" altLang="en-US" sz="1800" dirty="0">
                <a:solidFill>
                  <a:schemeClr val="tx2"/>
                </a:solidFill>
                <a:latin typeface="Times New Roman" panose="02020603050405020304" pitchFamily="18" charset="0"/>
                <a:ea typeface="隶书" panose="02010509060101010101" pitchFamily="49" charset="-122"/>
              </a:rPr>
              <a:t>求</a:t>
            </a:r>
            <a:r>
              <a:rPr lang="en-US" altLang="zh-CN" sz="1800" dirty="0">
                <a:solidFill>
                  <a:schemeClr val="tx2"/>
                </a:solidFill>
                <a:latin typeface="Times New Roman" panose="02020603050405020304" pitchFamily="18" charset="0"/>
                <a:ea typeface="隶书" panose="02010509060101010101" pitchFamily="49" charset="-122"/>
              </a:rPr>
              <a:t>n</a:t>
            </a:r>
            <a:r>
              <a:rPr lang="en-US" altLang="zh-CN" sz="1800" dirty="0">
                <a:solidFill>
                  <a:schemeClr val="tx2"/>
                </a:solidFill>
                <a:latin typeface="Courier New" panose="02070309020205020404" pitchFamily="49" charset="0"/>
                <a:ea typeface="隶书" panose="02010509060101010101" pitchFamily="49" charset="-122"/>
              </a:rPr>
              <a:t>-</a:t>
            </a:r>
            <a:r>
              <a:rPr lang="en-US" altLang="zh-CN" sz="1800" dirty="0">
                <a:solidFill>
                  <a:schemeClr val="tx2"/>
                </a:solidFill>
                <a:latin typeface="Times New Roman" panose="02020603050405020304" pitchFamily="18" charset="0"/>
                <a:ea typeface="隶书" panose="02010509060101010101" pitchFamily="49" charset="-122"/>
              </a:rPr>
              <a:t>1</a:t>
            </a:r>
            <a:r>
              <a:rPr lang="zh-CN" altLang="en-US" sz="1800" dirty="0">
                <a:solidFill>
                  <a:schemeClr val="tx2"/>
                </a:solidFill>
                <a:latin typeface="Times New Roman" panose="02020603050405020304" pitchFamily="18" charset="0"/>
                <a:ea typeface="隶书" panose="02010509060101010101" pitchFamily="49" charset="-122"/>
              </a:rPr>
              <a:t>次根</a:t>
            </a:r>
          </a:p>
          <a:p>
            <a:pPr>
              <a:spcBef>
                <a:spcPct val="5000"/>
              </a:spcBef>
              <a:buFont typeface="Wingdings" panose="05000000000000000000" pitchFamily="2" charset="2"/>
              <a:buNone/>
              <a:defRPr/>
            </a:pPr>
            <a:r>
              <a:rPr lang="zh-CN" altLang="en-US" sz="1800" b="1" dirty="0">
                <a:latin typeface="Times New Roman" panose="02020603050405020304" pitchFamily="18" charset="0"/>
              </a:rPr>
              <a:t>          </a:t>
            </a:r>
            <a:r>
              <a:rPr lang="en-US" altLang="zh-CN" sz="1800" b="1" dirty="0" err="1">
                <a:latin typeface="Times New Roman" panose="02020603050405020304" pitchFamily="18" charset="0"/>
              </a:rPr>
              <a:t>int</a:t>
            </a:r>
            <a:r>
              <a:rPr lang="en-US" altLang="zh-CN" sz="1800" dirty="0">
                <a:latin typeface="Times New Roman" panose="02020603050405020304" pitchFamily="18" charset="0"/>
              </a:rPr>
              <a:t> min1 = min2 = </a:t>
            </a:r>
            <a:r>
              <a:rPr lang="en-US" altLang="zh-CN" sz="1800" b="1" dirty="0" err="1">
                <a:latin typeface="Times New Roman" panose="02020603050405020304" pitchFamily="18" charset="0"/>
              </a:rPr>
              <a:t>MaxNum</a:t>
            </a:r>
            <a:r>
              <a:rPr lang="en-US" altLang="zh-CN" sz="1800" dirty="0">
                <a:latin typeface="Times New Roman" panose="02020603050405020304" pitchFamily="18" charset="0"/>
              </a:rPr>
              <a:t> , pos1, pos2</a:t>
            </a:r>
            <a:r>
              <a:rPr lang="en-US" altLang="zh-CN" sz="1800" b="1" dirty="0">
                <a:latin typeface="Times New Roman" panose="02020603050405020304" pitchFamily="18" charset="0"/>
              </a:rPr>
              <a:t>;</a:t>
            </a:r>
            <a:endParaRPr lang="en-US" altLang="zh-CN" sz="1800" dirty="0">
              <a:latin typeface="Times New Roman" panose="02020603050405020304" pitchFamily="18" charset="0"/>
            </a:endParaRP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b="1" dirty="0">
                <a:latin typeface="Times New Roman" panose="02020603050405020304" pitchFamily="18" charset="0"/>
              </a:rPr>
              <a:t>for</a:t>
            </a:r>
            <a:r>
              <a:rPr lang="en-US" altLang="zh-CN" sz="1800" dirty="0">
                <a:latin typeface="Times New Roman" panose="02020603050405020304" pitchFamily="18" charset="0"/>
              </a:rPr>
              <a:t> (</a:t>
            </a:r>
            <a:r>
              <a:rPr lang="en-US" altLang="zh-CN" sz="1800" b="1" dirty="0" err="1">
                <a:latin typeface="Times New Roman" panose="02020603050405020304" pitchFamily="18" charset="0"/>
              </a:rPr>
              <a:t>int</a:t>
            </a:r>
            <a:r>
              <a:rPr lang="en-US" altLang="zh-CN" sz="1800" dirty="0">
                <a:latin typeface="Times New Roman" panose="02020603050405020304" pitchFamily="18" charset="0"/>
              </a:rPr>
              <a:t> j = 0</a:t>
            </a:r>
            <a:r>
              <a:rPr lang="en-US" altLang="zh-CN" sz="1800" b="1" dirty="0">
                <a:latin typeface="Times New Roman" panose="02020603050405020304" pitchFamily="18" charset="0"/>
              </a:rPr>
              <a:t>;</a:t>
            </a:r>
            <a:r>
              <a:rPr lang="en-US" altLang="zh-CN" sz="1800" dirty="0">
                <a:latin typeface="Times New Roman" panose="02020603050405020304" pitchFamily="18" charset="0"/>
              </a:rPr>
              <a:t> j </a:t>
            </a:r>
            <a:r>
              <a:rPr lang="en-US" altLang="zh-CN" sz="1800" b="1" dirty="0">
                <a:latin typeface="Times New Roman" panose="02020603050405020304" pitchFamily="18" charset="0"/>
              </a:rPr>
              <a:t>&lt;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b="1" dirty="0">
                <a:latin typeface="Times New Roman" panose="02020603050405020304" pitchFamily="18" charset="0"/>
              </a:rPr>
              <a:t>;</a:t>
            </a:r>
            <a:r>
              <a:rPr lang="en-US" altLang="zh-CN" sz="1800" dirty="0">
                <a:latin typeface="Times New Roman" panose="02020603050405020304" pitchFamily="18" charset="0"/>
              </a:rPr>
              <a:t> j++)    	</a:t>
            </a:r>
            <a:r>
              <a:rPr lang="en-US" altLang="zh-CN" sz="1800" b="1" dirty="0">
                <a:solidFill>
                  <a:schemeClr val="tx2"/>
                </a:solidFill>
                <a:latin typeface="Times New Roman" panose="02020603050405020304" pitchFamily="18" charset="0"/>
              </a:rPr>
              <a:t>//</a:t>
            </a:r>
            <a:r>
              <a:rPr lang="zh-CN" altLang="en-US" sz="1800" dirty="0">
                <a:solidFill>
                  <a:schemeClr val="tx2"/>
                </a:solidFill>
                <a:latin typeface="Times New Roman" panose="02020603050405020304" pitchFamily="18" charset="0"/>
                <a:ea typeface="隶书" panose="02010509060101010101" pitchFamily="49" charset="-122"/>
              </a:rPr>
              <a:t>检测前 </a:t>
            </a:r>
            <a:r>
              <a:rPr lang="en-US" altLang="zh-CN" sz="1800" dirty="0" err="1">
                <a:solidFill>
                  <a:schemeClr val="tx2"/>
                </a:solidFill>
                <a:latin typeface="Times New Roman" panose="02020603050405020304" pitchFamily="18" charset="0"/>
                <a:ea typeface="隶书" panose="02010509060101010101" pitchFamily="49" charset="-122"/>
              </a:rPr>
              <a:t>i</a:t>
            </a:r>
            <a:r>
              <a:rPr lang="en-US" altLang="zh-CN" sz="1800" dirty="0">
                <a:solidFill>
                  <a:schemeClr val="tx2"/>
                </a:solidFill>
                <a:latin typeface="Times New Roman" panose="02020603050405020304" pitchFamily="18" charset="0"/>
                <a:ea typeface="隶书" panose="02010509060101010101" pitchFamily="49" charset="-122"/>
              </a:rPr>
              <a:t> </a:t>
            </a:r>
            <a:r>
              <a:rPr lang="zh-CN" altLang="en-US" sz="1800" dirty="0">
                <a:solidFill>
                  <a:schemeClr val="tx2"/>
                </a:solidFill>
                <a:latin typeface="Times New Roman" panose="02020603050405020304" pitchFamily="18" charset="0"/>
                <a:ea typeface="隶书" panose="02010509060101010101" pitchFamily="49" charset="-122"/>
              </a:rPr>
              <a:t>棵树</a:t>
            </a:r>
            <a:endParaRPr lang="en-US" altLang="zh-CN" sz="180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1800" dirty="0">
                <a:latin typeface="Times New Roman" panose="02020603050405020304" pitchFamily="18" charset="0"/>
              </a:rPr>
              <a:t> 		if (T[j].parent == -1)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可参选的树根</a:t>
            </a:r>
          </a:p>
          <a:p>
            <a:pPr>
              <a:spcBef>
                <a:spcPct val="5000"/>
              </a:spcBef>
              <a:buFont typeface="Wingdings" panose="05000000000000000000" pitchFamily="2" charset="2"/>
              <a:buNone/>
              <a:defRPr/>
            </a:pPr>
            <a:r>
              <a:rPr lang="zh-CN" altLang="en-US" sz="1800" dirty="0">
                <a:latin typeface="Times New Roman" panose="02020603050405020304" pitchFamily="18" charset="0"/>
              </a:rPr>
              <a:t>                    </a:t>
            </a:r>
            <a:r>
              <a:rPr lang="en-US" altLang="zh-CN" sz="1800" dirty="0">
                <a:latin typeface="Times New Roman" panose="02020603050405020304" pitchFamily="18" charset="0"/>
              </a:rPr>
              <a:t>	if (T[j].weight &lt; min1) {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选最小</a:t>
            </a:r>
          </a:p>
          <a:p>
            <a:pPr>
              <a:spcBef>
                <a:spcPct val="5000"/>
              </a:spcBef>
              <a:buFont typeface="Wingdings" panose="05000000000000000000" pitchFamily="2" charset="2"/>
              <a:buNone/>
              <a:defRPr/>
            </a:pPr>
            <a:r>
              <a:rPr lang="zh-CN" altLang="en-US" sz="1800" dirty="0">
                <a:latin typeface="Times New Roman" panose="02020603050405020304" pitchFamily="18" charset="0"/>
              </a:rPr>
              <a:t>                         </a:t>
            </a:r>
            <a:r>
              <a:rPr lang="en-US" altLang="zh-CN" sz="1800" dirty="0">
                <a:latin typeface="Times New Roman" panose="02020603050405020304" pitchFamily="18" charset="0"/>
              </a:rPr>
              <a:t>		pos2 = pos1;  min2 = min1;</a:t>
            </a:r>
          </a:p>
          <a:p>
            <a:pPr>
              <a:spcBef>
                <a:spcPct val="5000"/>
              </a:spcBef>
              <a:buFont typeface="Wingdings" panose="05000000000000000000" pitchFamily="2" charset="2"/>
              <a:buNone/>
              <a:defRPr/>
            </a:pPr>
            <a:r>
              <a:rPr lang="en-US" altLang="zh-CN" sz="1800" dirty="0">
                <a:latin typeface="Times New Roman" panose="02020603050405020304" pitchFamily="18" charset="0"/>
              </a:rPr>
              <a:t>                        		 pos1 = j;  min1 = T[j].weight;</a:t>
            </a: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p>
          <a:p>
            <a:pPr>
              <a:spcBef>
                <a:spcPct val="5000"/>
              </a:spcBef>
              <a:buFont typeface="Wingdings" panose="05000000000000000000" pitchFamily="2" charset="2"/>
              <a:buNone/>
              <a:defRPr/>
            </a:pPr>
            <a:r>
              <a:rPr lang="en-US" altLang="zh-CN" sz="1800" dirty="0">
                <a:latin typeface="Times New Roman" panose="02020603050405020304" pitchFamily="18" charset="0"/>
              </a:rPr>
              <a:t>                   	else if (T[j].weight &lt; min2) {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选次小</a:t>
            </a:r>
          </a:p>
          <a:p>
            <a:pPr>
              <a:spcBef>
                <a:spcPct val="5000"/>
              </a:spcBef>
              <a:buFont typeface="Wingdings" panose="05000000000000000000" pitchFamily="2" charset="2"/>
              <a:buNone/>
              <a:defRPr/>
            </a:pPr>
            <a:r>
              <a:rPr lang="en-US" altLang="zh-CN" sz="1800" dirty="0">
                <a:latin typeface="Times New Roman" panose="02020603050405020304" pitchFamily="18" charset="0"/>
              </a:rPr>
              <a:t>				pos2 = j;  min2 = T[j].weight; </a:t>
            </a: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p>
          <a:p>
            <a:pPr>
              <a:spcBef>
                <a:spcPct val="5000"/>
              </a:spcBef>
              <a:buFont typeface="Wingdings" panose="05000000000000000000" pitchFamily="2" charset="2"/>
              <a:buNone/>
              <a:defRPr/>
            </a:pPr>
            <a:r>
              <a:rPr lang="en-US" altLang="zh-CN" sz="1800" dirty="0">
                <a:latin typeface="Times New Roman" panose="02020603050405020304" pitchFamily="18" charset="0"/>
              </a:rPr>
              <a:t>          T[i].</a:t>
            </a:r>
            <a:r>
              <a:rPr lang="en-US" altLang="zh-CN" sz="1800" dirty="0" err="1">
                <a:latin typeface="Times New Roman" panose="02020603050405020304" pitchFamily="18" charset="0"/>
              </a:rPr>
              <a:t>lchild</a:t>
            </a:r>
            <a:r>
              <a:rPr lang="en-US" altLang="zh-CN" sz="1800" dirty="0">
                <a:latin typeface="Times New Roman" panose="02020603050405020304" pitchFamily="18" charset="0"/>
              </a:rPr>
              <a:t> = pos1;  T[i].</a:t>
            </a:r>
            <a:r>
              <a:rPr lang="en-US" altLang="zh-CN" sz="1800" dirty="0" err="1">
                <a:latin typeface="Times New Roman" panose="02020603050405020304" pitchFamily="18" charset="0"/>
              </a:rPr>
              <a:t>rchild</a:t>
            </a:r>
            <a:r>
              <a:rPr lang="en-US" altLang="zh-CN" sz="1800" dirty="0">
                <a:latin typeface="Times New Roman" panose="02020603050405020304" pitchFamily="18" charset="0"/>
              </a:rPr>
              <a:t> = pos2;</a:t>
            </a:r>
          </a:p>
          <a:p>
            <a:pPr>
              <a:spcBef>
                <a:spcPct val="5000"/>
              </a:spcBef>
              <a:buFont typeface="Wingdings" panose="05000000000000000000" pitchFamily="2" charset="2"/>
              <a:buNone/>
              <a:defRPr/>
            </a:pPr>
            <a:r>
              <a:rPr lang="en-US" altLang="zh-CN" sz="1800" dirty="0">
                <a:latin typeface="Times New Roman" panose="02020603050405020304" pitchFamily="18" charset="0"/>
              </a:rPr>
              <a:t>          T[i].weight = T[pos1].</a:t>
            </a:r>
            <a:r>
              <a:rPr lang="en-US" altLang="zh-CN" sz="1800" dirty="0" err="1">
                <a:latin typeface="Times New Roman" panose="02020603050405020304" pitchFamily="18" charset="0"/>
              </a:rPr>
              <a:t>weight+T</a:t>
            </a:r>
            <a:r>
              <a:rPr lang="en-US" altLang="zh-CN" sz="1800" dirty="0">
                <a:latin typeface="Times New Roman" panose="02020603050405020304" pitchFamily="18" charset="0"/>
              </a:rPr>
              <a:t>[pos2].weight;</a:t>
            </a:r>
          </a:p>
          <a:p>
            <a:pPr>
              <a:spcBef>
                <a:spcPct val="5000"/>
              </a:spcBef>
              <a:buFont typeface="Wingdings" panose="05000000000000000000" pitchFamily="2" charset="2"/>
              <a:buNone/>
              <a:defRPr/>
            </a:pPr>
            <a:r>
              <a:rPr lang="en-US" altLang="zh-CN" sz="1800" dirty="0">
                <a:latin typeface="Times New Roman" panose="02020603050405020304" pitchFamily="18" charset="0"/>
              </a:rPr>
              <a:t>          T[pos1].parent = T[pos2].parent = i;</a:t>
            </a:r>
          </a:p>
          <a:p>
            <a:pPr>
              <a:spcBef>
                <a:spcPct val="5000"/>
              </a:spcBef>
              <a:buFont typeface="Wingdings" panose="05000000000000000000" pitchFamily="2" charset="2"/>
              <a:buNone/>
              <a:defRPr/>
            </a:pPr>
            <a:r>
              <a:rPr lang="en-US" altLang="zh-CN" sz="1800" dirty="0">
                <a:latin typeface="Times New Roman" panose="02020603050405020304" pitchFamily="18" charset="0"/>
              </a:rPr>
              <a:t>    }</a:t>
            </a:r>
          </a:p>
          <a:p>
            <a:pPr>
              <a:spcBef>
                <a:spcPct val="5000"/>
              </a:spcBef>
              <a:buFont typeface="Wingdings" panose="05000000000000000000" pitchFamily="2" charset="2"/>
              <a:buNone/>
              <a:defRPr/>
            </a:pPr>
            <a:r>
              <a:rPr lang="en-US" altLang="zh-CN" sz="1800" dirty="0">
                <a:latin typeface="Times New Roman" panose="02020603050405020304" pitchFamily="18" charset="0"/>
              </a:rPr>
              <a:t>};</a:t>
            </a:r>
            <a:endParaRPr lang="zh-CN" altLang="en-US" sz="1800" dirty="0">
              <a:latin typeface="Times New Roman" panose="02020603050405020304" pitchFamily="18" charset="0"/>
            </a:endParaRPr>
          </a:p>
        </p:txBody>
      </p:sp>
      <p:pic>
        <p:nvPicPr>
          <p:cNvPr id="2" name="图片 1"/>
          <p:cNvPicPr>
            <a:picLocks noChangeAspect="1"/>
          </p:cNvPicPr>
          <p:nvPr/>
        </p:nvPicPr>
        <p:blipFill>
          <a:blip r:embed="rId2"/>
          <a:stretch>
            <a:fillRect/>
          </a:stretch>
        </p:blipFill>
        <p:spPr>
          <a:xfrm>
            <a:off x="7680176" y="3327886"/>
            <a:ext cx="4392166" cy="2693402"/>
          </a:xfrm>
          <a:prstGeom prst="rect">
            <a:avLst/>
          </a:prstGeom>
        </p:spPr>
      </p:pic>
      <p:sp>
        <p:nvSpPr>
          <p:cNvPr id="6" name="Rectangle 5"/>
          <p:cNvSpPr>
            <a:spLocks noGrp="1" noChangeArrowheads="1"/>
          </p:cNvSpPr>
          <p:nvPr>
            <p:ph type="title"/>
          </p:nvPr>
        </p:nvSpPr>
        <p:spPr>
          <a:xfrm>
            <a:off x="332928" y="44624"/>
            <a:ext cx="10515600" cy="687611"/>
          </a:xfrm>
        </p:spPr>
        <p:txBody>
          <a:bodyPr>
            <a:noAutofit/>
          </a:bodyPr>
          <a:lstStyle/>
          <a:p>
            <a:r>
              <a:rPr lang="zh-CN" altLang="en-US" sz="3200" b="1" dirty="0" smtClean="0">
                <a:latin typeface="华文新魏" panose="02010800040101010101" pitchFamily="2" charset="-122"/>
                <a:ea typeface="华文新魏" panose="02010800040101010101" pitchFamily="2" charset="-122"/>
              </a:rPr>
              <a:t>基于静态</a:t>
            </a:r>
            <a:r>
              <a:rPr lang="zh-CN" altLang="en-US" sz="3200" b="1" dirty="0">
                <a:latin typeface="华文新魏" panose="02010800040101010101" pitchFamily="2" charset="-122"/>
                <a:ea typeface="华文新魏" panose="02010800040101010101" pitchFamily="2" charset="-122"/>
              </a:rPr>
              <a:t>链表的</a:t>
            </a:r>
            <a:r>
              <a:rPr lang="en-US" altLang="zh-CN" sz="3200" b="1" dirty="0">
                <a:latin typeface="华文新魏" panose="02010800040101010101" pitchFamily="2" charset="-122"/>
                <a:ea typeface="华文新魏" panose="02010800040101010101" pitchFamily="2" charset="-122"/>
              </a:rPr>
              <a:t>Huffman</a:t>
            </a:r>
            <a:r>
              <a:rPr lang="zh-CN" altLang="en-US" sz="3200" b="1" dirty="0" smtClean="0">
                <a:latin typeface="华文新魏" panose="02010800040101010101" pitchFamily="2" charset="-122"/>
                <a:ea typeface="华文新魏" panose="02010800040101010101" pitchFamily="2" charset="-122"/>
              </a:rPr>
              <a:t>树建立算法</a:t>
            </a:r>
            <a:r>
              <a:rPr lang="en-US" altLang="zh-CN" sz="3200" b="1" dirty="0" smtClean="0">
                <a:latin typeface="华文新魏" panose="02010800040101010101" pitchFamily="2" charset="-122"/>
                <a:ea typeface="华文新魏" panose="02010800040101010101" pitchFamily="2" charset="-122"/>
              </a:rPr>
              <a:t>*</a:t>
            </a:r>
            <a:endParaRPr lang="zh-CN" altLang="en-US" sz="3200" b="1" dirty="0">
              <a:latin typeface="华文新魏" panose="02010800040101010101" pitchFamily="2" charset="-122"/>
              <a:ea typeface="华文新魏" panose="02010800040101010101" pitchFamily="2" charset="-122"/>
            </a:endParaRPr>
          </a:p>
        </p:txBody>
      </p:sp>
      <p:pic>
        <p:nvPicPr>
          <p:cNvPr id="4" name="图片 3"/>
          <p:cNvPicPr>
            <a:picLocks noChangeAspect="1"/>
          </p:cNvPicPr>
          <p:nvPr/>
        </p:nvPicPr>
        <p:blipFill>
          <a:blip r:embed="rId3"/>
          <a:stretch>
            <a:fillRect/>
          </a:stretch>
        </p:blipFill>
        <p:spPr>
          <a:xfrm>
            <a:off x="8795742" y="1057952"/>
            <a:ext cx="3370816" cy="1944216"/>
          </a:xfrm>
          <a:prstGeom prst="rect">
            <a:avLst/>
          </a:prstGeom>
          <a:ln>
            <a:solidFill>
              <a:schemeClr val="tx1"/>
            </a:solidFill>
          </a:ln>
        </p:spPr>
      </p:pic>
      <p:sp>
        <p:nvSpPr>
          <p:cNvPr id="8" name="TextBox 4"/>
          <p:cNvSpPr txBox="1"/>
          <p:nvPr/>
        </p:nvSpPr>
        <p:spPr>
          <a:xfrm>
            <a:off x="170440" y="2060848"/>
            <a:ext cx="492443" cy="3672408"/>
          </a:xfrm>
          <a:prstGeom prst="rect">
            <a:avLst/>
          </a:prstGeom>
          <a:noFill/>
        </p:spPr>
        <p:txBody>
          <a:bodyPr vert="eaVert" wrap="square" rtlCol="0">
            <a:spAutoFit/>
          </a:bodyPr>
          <a:lstStyle/>
          <a:p>
            <a:r>
              <a:rPr lang="zh-CN" altLang="en-US" sz="2000" dirty="0" smtClean="0">
                <a:solidFill>
                  <a:srgbClr val="0000FF"/>
                </a:solidFill>
                <a:latin typeface="Times New Roman" pitchFamily="18" charset="0"/>
                <a:cs typeface="Times New Roman" pitchFamily="18" charset="0"/>
              </a:rPr>
              <a:t>基于静态链表的哈夫曼建树算法</a:t>
            </a:r>
            <a:endParaRPr lang="zh-CN" altLang="en-US" sz="2000" dirty="0">
              <a:solidFill>
                <a:srgbClr val="0000FF"/>
              </a:solidFill>
            </a:endParaRPr>
          </a:p>
        </p:txBody>
      </p:sp>
      <p:sp>
        <p:nvSpPr>
          <p:cNvPr id="9" name="爆炸形 2 8"/>
          <p:cNvSpPr/>
          <p:nvPr/>
        </p:nvSpPr>
        <p:spPr bwMode="auto">
          <a:xfrm>
            <a:off x="5807968" y="5805264"/>
            <a:ext cx="2277967" cy="936104"/>
          </a:xfrm>
          <a:prstGeom prst="irregularSeal2">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r>
              <a:rPr lang="zh-CN" altLang="en-US" sz="2000" dirty="0" smtClean="0">
                <a:solidFill>
                  <a:schemeClr val="bg1"/>
                </a:solidFill>
                <a:ea typeface="黑体" panose="02010609060101010101" pitchFamily="49" charset="-122"/>
              </a:rPr>
              <a:t>复杂度？</a:t>
            </a:r>
            <a:endParaRPr lang="zh-CN" altLang="en-US" sz="2000" dirty="0">
              <a:solidFill>
                <a:schemeClr val="bg1"/>
              </a:solidFill>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7375" y="0"/>
            <a:ext cx="6588745" cy="854075"/>
          </a:xfrm>
        </p:spPr>
        <p:txBody>
          <a:bodyPr>
            <a:noAutofit/>
          </a:bodyPr>
          <a:lstStyle/>
          <a:p>
            <a:r>
              <a:rPr lang="zh-CN" altLang="en-US" sz="3200" dirty="0"/>
              <a:t>哈夫曼树的应用</a:t>
            </a:r>
            <a:r>
              <a:rPr lang="en-US" altLang="zh-CN" sz="3200" dirty="0" smtClean="0"/>
              <a:t>1——</a:t>
            </a:r>
            <a:r>
              <a:rPr lang="zh-CN" altLang="en-US" sz="3200" dirty="0"/>
              <a:t>哈夫曼编码 </a:t>
            </a:r>
          </a:p>
        </p:txBody>
      </p:sp>
      <p:sp>
        <p:nvSpPr>
          <p:cNvPr id="3" name="内容占位符 2"/>
          <p:cNvSpPr>
            <a:spLocks noGrp="1"/>
          </p:cNvSpPr>
          <p:nvPr>
            <p:ph idx="1"/>
          </p:nvPr>
        </p:nvSpPr>
        <p:spPr>
          <a:xfrm>
            <a:off x="1981200" y="1124744"/>
            <a:ext cx="8229600" cy="493291"/>
          </a:xfrm>
        </p:spPr>
        <p:txBody>
          <a:bodyPr>
            <a:normAutofit lnSpcReduction="10000"/>
          </a:bodyPr>
          <a:lstStyle/>
          <a:p>
            <a:r>
              <a:rPr lang="zh-CN" altLang="en-US" dirty="0" smtClean="0"/>
              <a:t>编码与解码</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smtClean="0"/>
          </a:p>
          <a:p>
            <a:pPr marL="344487" lvl="1" indent="0">
              <a:buNone/>
            </a:pPr>
            <a:endParaRPr lang="zh-CN" altLang="en-US" dirty="0"/>
          </a:p>
        </p:txBody>
      </p:sp>
      <p:sp>
        <p:nvSpPr>
          <p:cNvPr id="6" name="Text Box 4"/>
          <p:cNvSpPr txBox="1">
            <a:spLocks noChangeArrowheads="1"/>
          </p:cNvSpPr>
          <p:nvPr/>
        </p:nvSpPr>
        <p:spPr bwMode="auto">
          <a:xfrm>
            <a:off x="2030116" y="1637739"/>
            <a:ext cx="8674396" cy="1791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en-US" altLang="zh-CN" sz="2400" dirty="0">
                <a:ea typeface="宋体" pitchFamily="2" charset="-122"/>
              </a:rPr>
              <a:t>        </a:t>
            </a:r>
            <a:r>
              <a:rPr lang="zh-CN" altLang="en-US" sz="2400" dirty="0">
                <a:ea typeface="宋体" pitchFamily="2" charset="-122"/>
              </a:rPr>
              <a:t>通讯中常需要将文字转换成二进制字符串电文进行传送</a:t>
            </a:r>
            <a:r>
              <a:rPr lang="zh-CN" altLang="en-US" sz="2400" dirty="0" smtClean="0">
                <a:ea typeface="宋体" pitchFamily="2" charset="-122"/>
              </a:rPr>
              <a:t>。</a:t>
            </a:r>
            <a:r>
              <a:rPr lang="en-US" altLang="zh-CN" sz="2400" dirty="0" smtClean="0">
                <a:ea typeface="宋体" pitchFamily="2" charset="-122"/>
              </a:rPr>
              <a:t>	    </a:t>
            </a:r>
            <a:r>
              <a:rPr lang="zh-CN" altLang="en-US" sz="2400" dirty="0" smtClean="0">
                <a:ea typeface="宋体" pitchFamily="2" charset="-122"/>
              </a:rPr>
              <a:t>文字            </a:t>
            </a:r>
            <a:r>
              <a:rPr lang="zh-CN" altLang="en-US" sz="2400" dirty="0">
                <a:ea typeface="宋体" pitchFamily="2" charset="-122"/>
              </a:rPr>
              <a:t>电文，称为</a:t>
            </a:r>
            <a:r>
              <a:rPr lang="zh-CN" altLang="en-US" sz="2400" i="1" dirty="0">
                <a:effectLst>
                  <a:outerShdw blurRad="38100" dist="38100" dir="2700000" algn="tl">
                    <a:srgbClr val="000000">
                      <a:alpha val="43137"/>
                    </a:srgbClr>
                  </a:outerShdw>
                </a:effectLst>
                <a:ea typeface="宋体" pitchFamily="2" charset="-122"/>
              </a:rPr>
              <a:t>编码</a:t>
            </a:r>
            <a:r>
              <a:rPr lang="zh-CN" altLang="en-US" sz="2400" dirty="0">
                <a:ea typeface="宋体" pitchFamily="2" charset="-122"/>
              </a:rPr>
              <a:t>。</a:t>
            </a:r>
          </a:p>
          <a:p>
            <a:pPr>
              <a:lnSpc>
                <a:spcPct val="80000"/>
              </a:lnSpc>
              <a:spcBef>
                <a:spcPct val="50000"/>
              </a:spcBef>
            </a:pPr>
            <a:r>
              <a:rPr lang="en-US" altLang="zh-CN" sz="2400" dirty="0">
                <a:ea typeface="宋体" pitchFamily="2" charset="-122"/>
              </a:rPr>
              <a:t>        </a:t>
            </a:r>
            <a:r>
              <a:rPr lang="zh-CN" altLang="en-US" sz="2400" dirty="0">
                <a:ea typeface="宋体" pitchFamily="2" charset="-122"/>
              </a:rPr>
              <a:t>反之，收到电文后要将电文转换成原来的文字，</a:t>
            </a:r>
          </a:p>
          <a:p>
            <a:pPr>
              <a:lnSpc>
                <a:spcPct val="80000"/>
              </a:lnSpc>
              <a:spcBef>
                <a:spcPct val="50000"/>
              </a:spcBef>
            </a:pPr>
            <a:r>
              <a:rPr lang="zh-CN" altLang="en-US" sz="2400" dirty="0" smtClean="0">
                <a:ea typeface="宋体" pitchFamily="2" charset="-122"/>
              </a:rPr>
              <a:t> </a:t>
            </a:r>
            <a:r>
              <a:rPr lang="en-US" altLang="zh-CN" sz="2400" dirty="0" smtClean="0">
                <a:ea typeface="宋体" pitchFamily="2" charset="-122"/>
              </a:rPr>
              <a:t>	    </a:t>
            </a:r>
            <a:r>
              <a:rPr lang="zh-CN" altLang="en-US" sz="2400" dirty="0" smtClean="0">
                <a:ea typeface="宋体" pitchFamily="2" charset="-122"/>
              </a:rPr>
              <a:t>电文             文字</a:t>
            </a:r>
            <a:r>
              <a:rPr lang="zh-CN" altLang="en-US" sz="2400" dirty="0">
                <a:ea typeface="宋体" pitchFamily="2" charset="-122"/>
              </a:rPr>
              <a:t>，称为</a:t>
            </a:r>
            <a:r>
              <a:rPr lang="zh-CN" altLang="en-US" sz="2400" i="1" dirty="0">
                <a:effectLst>
                  <a:outerShdw blurRad="38100" dist="38100" dir="2700000" algn="tl">
                    <a:srgbClr val="000000">
                      <a:alpha val="43137"/>
                    </a:srgbClr>
                  </a:outerShdw>
                </a:effectLst>
                <a:ea typeface="宋体" pitchFamily="2" charset="-122"/>
              </a:rPr>
              <a:t>解码</a:t>
            </a:r>
            <a:r>
              <a:rPr lang="zh-CN" altLang="en-US" sz="2400" dirty="0">
                <a:ea typeface="宋体" pitchFamily="2" charset="-122"/>
              </a:rPr>
              <a:t>。</a:t>
            </a:r>
          </a:p>
        </p:txBody>
      </p:sp>
      <p:sp>
        <p:nvSpPr>
          <p:cNvPr id="7" name="AutoShape 5"/>
          <p:cNvSpPr>
            <a:spLocks noChangeArrowheads="1"/>
          </p:cNvSpPr>
          <p:nvPr/>
        </p:nvSpPr>
        <p:spPr bwMode="auto">
          <a:xfrm>
            <a:off x="4053732" y="2141796"/>
            <a:ext cx="746125" cy="168275"/>
          </a:xfrm>
          <a:prstGeom prst="notchedRightArrow">
            <a:avLst>
              <a:gd name="adj1" fmla="val 50000"/>
              <a:gd name="adj2" fmla="val 110849"/>
            </a:avLst>
          </a:prstGeom>
          <a:gradFill rotWithShape="1">
            <a:gsLst>
              <a:gs pos="0">
                <a:srgbClr val="0000FF"/>
              </a:gs>
              <a:gs pos="50000">
                <a:srgbClr val="FF00FF"/>
              </a:gs>
              <a:gs pos="100000">
                <a:srgbClr val="0000FF"/>
              </a:gs>
            </a:gsLst>
            <a:lin ang="5400000" scaled="1"/>
          </a:gradFill>
          <a:ln w="12700" cap="sq">
            <a:solidFill>
              <a:srgbClr val="3366FF"/>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lgn="ctr"/>
            <a:endParaRPr lang="zh-CN" altLang="zh-CN" sz="1600">
              <a:ea typeface="宋体" pitchFamily="2" charset="-122"/>
            </a:endParaRPr>
          </a:p>
        </p:txBody>
      </p:sp>
      <p:sp>
        <p:nvSpPr>
          <p:cNvPr id="8" name="AutoShape 6"/>
          <p:cNvSpPr>
            <a:spLocks noChangeArrowheads="1"/>
          </p:cNvSpPr>
          <p:nvPr/>
        </p:nvSpPr>
        <p:spPr bwMode="auto">
          <a:xfrm>
            <a:off x="4008264" y="3086531"/>
            <a:ext cx="863600" cy="207392"/>
          </a:xfrm>
          <a:prstGeom prst="notchedRightArrow">
            <a:avLst>
              <a:gd name="adj1" fmla="val 50000"/>
              <a:gd name="adj2" fmla="val 77273"/>
            </a:avLst>
          </a:prstGeom>
          <a:gradFill rotWithShape="1">
            <a:gsLst>
              <a:gs pos="0">
                <a:srgbClr val="0000FF"/>
              </a:gs>
              <a:gs pos="50000">
                <a:srgbClr val="FF00FF"/>
              </a:gs>
              <a:gs pos="100000">
                <a:srgbClr val="0000FF"/>
              </a:gs>
            </a:gsLst>
            <a:lin ang="5400000" scaled="1"/>
          </a:gradFill>
          <a:ln w="12700" cap="sq">
            <a:solidFill>
              <a:srgbClr val="3366FF"/>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560" y="3906725"/>
            <a:ext cx="3810000" cy="2444524"/>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0056" y="4038375"/>
            <a:ext cx="3390900" cy="2181225"/>
          </a:xfrm>
          <a:prstGeom prst="rect">
            <a:avLst/>
          </a:prstGeom>
        </p:spPr>
      </p:pic>
    </p:spTree>
    <p:extLst>
      <p:ext uri="{BB962C8B-B14F-4D97-AF65-F5344CB8AC3E}">
        <p14:creationId xmlns:p14="http://schemas.microsoft.com/office/powerpoint/2010/main" val="31731186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922" name="Picture 2" descr="https://timgsa.baidu.com/timg?image&amp;quality=80&amp;size=b9999_10000&amp;sec=1569731249994&amp;di=b55313cce858bb4ef0e632abe84f677a&amp;imgtype=0&amp;src=http%3A%2F%2Fhbimg.b0.upaiyun.com%2F69187cc5a0ee5414cb3437c272f1a6a112c0a76c5267b-eRcrDK_fw6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861" y="0"/>
            <a:ext cx="4767075" cy="2680575"/>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2"/>
          <p:cNvSpPr txBox="1">
            <a:spLocks noChangeArrowheads="1"/>
          </p:cNvSpPr>
          <p:nvPr/>
        </p:nvSpPr>
        <p:spPr bwMode="auto">
          <a:xfrm>
            <a:off x="1354088" y="4667274"/>
            <a:ext cx="3733800" cy="157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pPr>
            <a:r>
              <a:rPr lang="zh-CN" altLang="en-US" sz="2000" dirty="0">
                <a:solidFill>
                  <a:srgbClr val="990000"/>
                </a:solidFill>
                <a:latin typeface="Times New Roman" panose="02020603050405020304" pitchFamily="18" charset="0"/>
              </a:rPr>
              <a:t>任何一棵非空树是一个二元组</a:t>
            </a:r>
            <a:endParaRPr lang="zh-CN" altLang="en-US" sz="2000" dirty="0">
              <a:latin typeface="Times New Roman" panose="02020603050405020304" pitchFamily="18" charset="0"/>
            </a:endParaRPr>
          </a:p>
          <a:p>
            <a:pPr>
              <a:lnSpc>
                <a:spcPct val="120000"/>
              </a:lnSpc>
            </a:pPr>
            <a:r>
              <a:rPr lang="zh-CN" altLang="en-US" sz="2000" dirty="0">
                <a:solidFill>
                  <a:srgbClr val="FF0000"/>
                </a:solidFill>
                <a:latin typeface="Times New Roman" panose="02020603050405020304" pitchFamily="18" charset="0"/>
              </a:rPr>
              <a:t>       </a:t>
            </a:r>
            <a:r>
              <a:rPr lang="en-US" altLang="zh-CN" sz="2000" dirty="0">
                <a:latin typeface="Times New Roman" panose="02020603050405020304" pitchFamily="18" charset="0"/>
              </a:rPr>
              <a:t>Tree = </a:t>
            </a:r>
            <a:r>
              <a:rPr lang="zh-CN" altLang="en-US" sz="2000" dirty="0">
                <a:latin typeface="Times New Roman" panose="02020603050405020304" pitchFamily="18" charset="0"/>
              </a:rPr>
              <a:t>（</a:t>
            </a:r>
            <a:r>
              <a:rPr lang="en-US" altLang="zh-CN" sz="2000" dirty="0">
                <a:latin typeface="Times New Roman" panose="02020603050405020304" pitchFamily="18" charset="0"/>
              </a:rPr>
              <a:t>root</a:t>
            </a:r>
            <a:r>
              <a:rPr lang="zh-CN" altLang="en-US" sz="2000" dirty="0">
                <a:latin typeface="Times New Roman" panose="02020603050405020304" pitchFamily="18" charset="0"/>
              </a:rPr>
              <a:t>，</a:t>
            </a:r>
            <a:r>
              <a:rPr lang="en-US" altLang="zh-CN" sz="2000" dirty="0">
                <a:latin typeface="Times New Roman" panose="02020603050405020304" pitchFamily="18" charset="0"/>
              </a:rPr>
              <a:t>F</a:t>
            </a:r>
            <a:r>
              <a:rPr lang="zh-CN" altLang="en-US" sz="2000" dirty="0">
                <a:latin typeface="Times New Roman" panose="02020603050405020304" pitchFamily="18" charset="0"/>
              </a:rPr>
              <a:t>）</a:t>
            </a:r>
          </a:p>
          <a:p>
            <a:pPr>
              <a:lnSpc>
                <a:spcPct val="120000"/>
              </a:lnSpc>
            </a:pPr>
            <a:r>
              <a:rPr lang="zh-CN" altLang="en-US" sz="2000" dirty="0">
                <a:solidFill>
                  <a:srgbClr val="990000"/>
                </a:solidFill>
                <a:latin typeface="Times New Roman" panose="02020603050405020304" pitchFamily="18" charset="0"/>
              </a:rPr>
              <a:t>其中：</a:t>
            </a:r>
            <a:r>
              <a:rPr lang="en-US" altLang="zh-CN" sz="2000" dirty="0">
                <a:solidFill>
                  <a:srgbClr val="990000"/>
                </a:solidFill>
                <a:latin typeface="Times New Roman" panose="02020603050405020304" pitchFamily="18" charset="0"/>
              </a:rPr>
              <a:t>root </a:t>
            </a:r>
            <a:r>
              <a:rPr lang="zh-CN" altLang="en-US" sz="2000" dirty="0">
                <a:solidFill>
                  <a:srgbClr val="990000"/>
                </a:solidFill>
                <a:latin typeface="Times New Roman" panose="02020603050405020304" pitchFamily="18" charset="0"/>
              </a:rPr>
              <a:t>被称为根结点</a:t>
            </a:r>
          </a:p>
          <a:p>
            <a:pPr>
              <a:lnSpc>
                <a:spcPct val="120000"/>
              </a:lnSpc>
            </a:pPr>
            <a:r>
              <a:rPr lang="zh-CN" altLang="en-US" sz="2000" dirty="0">
                <a:solidFill>
                  <a:srgbClr val="990000"/>
                </a:solidFill>
                <a:latin typeface="Times New Roman" panose="02020603050405020304" pitchFamily="18" charset="0"/>
              </a:rPr>
              <a:t>            </a:t>
            </a:r>
            <a:r>
              <a:rPr lang="en-US" altLang="zh-CN" sz="2000" dirty="0">
                <a:solidFill>
                  <a:srgbClr val="990000"/>
                </a:solidFill>
                <a:latin typeface="Times New Roman" panose="02020603050405020304" pitchFamily="18" charset="0"/>
              </a:rPr>
              <a:t>F </a:t>
            </a:r>
            <a:r>
              <a:rPr lang="zh-CN" altLang="en-US" sz="2000" dirty="0">
                <a:solidFill>
                  <a:srgbClr val="990000"/>
                </a:solidFill>
                <a:latin typeface="Times New Roman" panose="02020603050405020304" pitchFamily="18" charset="0"/>
              </a:rPr>
              <a:t>被称为子树森林</a:t>
            </a:r>
          </a:p>
        </p:txBody>
      </p:sp>
      <p:sp>
        <p:nvSpPr>
          <p:cNvPr id="35843" name="Text Box 3"/>
          <p:cNvSpPr txBox="1">
            <a:spLocks noChangeArrowheads="1"/>
          </p:cNvSpPr>
          <p:nvPr/>
        </p:nvSpPr>
        <p:spPr bwMode="auto">
          <a:xfrm>
            <a:off x="1919288" y="2780928"/>
            <a:ext cx="2377510"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pPr>
            <a:r>
              <a:rPr lang="zh-CN" altLang="en-US" sz="2800" dirty="0">
                <a:latin typeface="Times New Roman" panose="02020603050405020304" pitchFamily="18" charset="0"/>
              </a:rPr>
              <a:t>森林</a:t>
            </a:r>
            <a:r>
              <a:rPr lang="en-US" altLang="zh-CN" sz="2800" dirty="0">
                <a:latin typeface="Times New Roman" panose="02020603050405020304" pitchFamily="18" charset="0"/>
              </a:rPr>
              <a:t>(forest)</a:t>
            </a:r>
            <a:r>
              <a:rPr lang="zh-CN" altLang="en-US" sz="2800" dirty="0">
                <a:latin typeface="Times New Roman" panose="02020603050405020304" pitchFamily="18" charset="0"/>
              </a:rPr>
              <a:t>：</a:t>
            </a:r>
          </a:p>
        </p:txBody>
      </p:sp>
      <p:sp>
        <p:nvSpPr>
          <p:cNvPr id="6" name="Text Box 4"/>
          <p:cNvSpPr txBox="1">
            <a:spLocks noChangeArrowheads="1"/>
          </p:cNvSpPr>
          <p:nvPr/>
        </p:nvSpPr>
        <p:spPr bwMode="auto">
          <a:xfrm>
            <a:off x="1905001" y="3356993"/>
            <a:ext cx="3470275"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20000"/>
              </a:lnSpc>
            </a:pPr>
            <a:r>
              <a:rPr lang="zh-CN" altLang="en-US" sz="2000" dirty="0">
                <a:solidFill>
                  <a:srgbClr val="990000"/>
                </a:solidFill>
                <a:latin typeface="Times New Roman" panose="02020603050405020304" pitchFamily="18" charset="0"/>
              </a:rPr>
              <a:t>是</a:t>
            </a:r>
            <a:r>
              <a:rPr lang="en-US" altLang="zh-CN" sz="2000" dirty="0">
                <a:solidFill>
                  <a:srgbClr val="990000"/>
                </a:solidFill>
                <a:latin typeface="Times New Roman" panose="02020603050405020304" pitchFamily="18" charset="0"/>
              </a:rPr>
              <a:t>m</a:t>
            </a:r>
            <a:r>
              <a:rPr lang="zh-CN" altLang="en-US" sz="2000" dirty="0">
                <a:solidFill>
                  <a:srgbClr val="990000"/>
                </a:solidFill>
                <a:latin typeface="Times New Roman" panose="02020603050405020304" pitchFamily="18" charset="0"/>
              </a:rPr>
              <a:t>（</a:t>
            </a:r>
            <a:r>
              <a:rPr lang="en-US" altLang="zh-CN" sz="2000" dirty="0">
                <a:solidFill>
                  <a:srgbClr val="990000"/>
                </a:solidFill>
                <a:latin typeface="Times New Roman" panose="02020603050405020304" pitchFamily="18" charset="0"/>
              </a:rPr>
              <a:t>m</a:t>
            </a:r>
            <a:r>
              <a:rPr lang="en-US" altLang="zh-CN" sz="2000" dirty="0">
                <a:solidFill>
                  <a:srgbClr val="990000"/>
                </a:solidFill>
              </a:rPr>
              <a:t>≥</a:t>
            </a:r>
            <a:r>
              <a:rPr lang="en-US" altLang="zh-CN" sz="2000" dirty="0">
                <a:solidFill>
                  <a:srgbClr val="990000"/>
                </a:solidFill>
                <a:latin typeface="Times New Roman" panose="02020603050405020304" pitchFamily="18" charset="0"/>
              </a:rPr>
              <a:t>0</a:t>
            </a:r>
            <a:r>
              <a:rPr lang="zh-CN" altLang="en-US" sz="2000" dirty="0">
                <a:solidFill>
                  <a:srgbClr val="990000"/>
                </a:solidFill>
                <a:latin typeface="Times New Roman" panose="02020603050405020304" pitchFamily="18" charset="0"/>
              </a:rPr>
              <a:t>）棵互</a:t>
            </a:r>
          </a:p>
          <a:p>
            <a:pPr>
              <a:lnSpc>
                <a:spcPct val="120000"/>
              </a:lnSpc>
            </a:pPr>
            <a:r>
              <a:rPr lang="zh-CN" altLang="en-US" sz="2000" dirty="0">
                <a:solidFill>
                  <a:srgbClr val="990000"/>
                </a:solidFill>
                <a:latin typeface="Times New Roman" panose="02020603050405020304" pitchFamily="18" charset="0"/>
              </a:rPr>
              <a:t>不相交的树的集合</a:t>
            </a:r>
          </a:p>
        </p:txBody>
      </p:sp>
      <p:sp>
        <p:nvSpPr>
          <p:cNvPr id="7" name="Oval 5"/>
          <p:cNvSpPr>
            <a:spLocks noChangeArrowheads="1"/>
          </p:cNvSpPr>
          <p:nvPr/>
        </p:nvSpPr>
        <p:spPr bwMode="auto">
          <a:xfrm>
            <a:off x="7786846" y="838200"/>
            <a:ext cx="533400" cy="3810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0000"/>
                </a:solidFill>
                <a:latin typeface="Times New Roman" panose="02020603050405020304" pitchFamily="18" charset="0"/>
                <a:ea typeface="宋体" panose="02010600030101010101" pitchFamily="2" charset="-122"/>
              </a:rPr>
              <a:t>A</a:t>
            </a:r>
            <a:endParaRPr lang="en-US" altLang="zh-CN" sz="2800">
              <a:latin typeface="Times New Roman" panose="02020603050405020304" pitchFamily="18" charset="0"/>
              <a:ea typeface="宋体" panose="02010600030101010101" pitchFamily="2" charset="-122"/>
            </a:endParaRPr>
          </a:p>
        </p:txBody>
      </p:sp>
      <p:sp>
        <p:nvSpPr>
          <p:cNvPr id="8" name="AutoShape 6"/>
          <p:cNvSpPr>
            <a:spLocks noChangeArrowheads="1"/>
          </p:cNvSpPr>
          <p:nvPr/>
        </p:nvSpPr>
        <p:spPr bwMode="auto">
          <a:xfrm>
            <a:off x="8548846" y="762000"/>
            <a:ext cx="609600" cy="381000"/>
          </a:xfrm>
          <a:prstGeom prst="wedgeRoundRectCallout">
            <a:avLst>
              <a:gd name="adj1" fmla="val -87759"/>
              <a:gd name="adj2" fmla="val -27500"/>
              <a:gd name="adj3" fmla="val 16667"/>
            </a:avLst>
          </a:prstGeom>
          <a:solidFill>
            <a:srgbClr val="FBE2D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FF3300"/>
                </a:solidFill>
                <a:latin typeface="Times New Roman" panose="02020603050405020304" pitchFamily="18" charset="0"/>
                <a:ea typeface="宋体" panose="02010600030101010101" pitchFamily="2" charset="-122"/>
              </a:rPr>
              <a:t>root</a:t>
            </a:r>
            <a:endParaRPr lang="en-US" altLang="zh-CN" sz="2800">
              <a:latin typeface="Times New Roman" panose="02020603050405020304" pitchFamily="18" charset="0"/>
              <a:ea typeface="宋体" panose="02010600030101010101" pitchFamily="2" charset="-122"/>
            </a:endParaRPr>
          </a:p>
        </p:txBody>
      </p:sp>
      <p:sp>
        <p:nvSpPr>
          <p:cNvPr id="9" name="Rectangle 7"/>
          <p:cNvSpPr>
            <a:spLocks noChangeArrowheads="1"/>
          </p:cNvSpPr>
          <p:nvPr/>
        </p:nvSpPr>
        <p:spPr bwMode="auto">
          <a:xfrm>
            <a:off x="5729446" y="1371600"/>
            <a:ext cx="4800600" cy="2438400"/>
          </a:xfrm>
          <a:prstGeom prst="rect">
            <a:avLst/>
          </a:prstGeom>
          <a:gradFill rotWithShape="0">
            <a:gsLst>
              <a:gs pos="0">
                <a:srgbClr val="CAF2CE"/>
              </a:gs>
              <a:gs pos="50000">
                <a:srgbClr val="FFFFFF"/>
              </a:gs>
              <a:gs pos="100000">
                <a:srgbClr val="CAF2CE"/>
              </a:gs>
            </a:gsLst>
            <a:lin ang="5400000" scaled="1"/>
          </a:gra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800"/>
          </a:p>
        </p:txBody>
      </p:sp>
      <p:sp>
        <p:nvSpPr>
          <p:cNvPr id="10" name="Oval 8"/>
          <p:cNvSpPr>
            <a:spLocks noChangeArrowheads="1"/>
          </p:cNvSpPr>
          <p:nvPr/>
        </p:nvSpPr>
        <p:spPr bwMode="auto">
          <a:xfrm>
            <a:off x="6567646" y="1752600"/>
            <a:ext cx="4572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9C4E00"/>
                </a:solidFill>
                <a:latin typeface="Times New Roman" panose="02020603050405020304" pitchFamily="18" charset="0"/>
                <a:ea typeface="宋体" panose="02010600030101010101" pitchFamily="2" charset="-122"/>
              </a:rPr>
              <a:t>B</a:t>
            </a:r>
            <a:endParaRPr lang="en-US" altLang="zh-CN" sz="2800">
              <a:latin typeface="Times New Roman" panose="02020603050405020304" pitchFamily="18" charset="0"/>
              <a:ea typeface="宋体" panose="02010600030101010101" pitchFamily="2" charset="-122"/>
            </a:endParaRPr>
          </a:p>
        </p:txBody>
      </p:sp>
      <p:sp>
        <p:nvSpPr>
          <p:cNvPr id="11" name="Oval 9"/>
          <p:cNvSpPr>
            <a:spLocks noChangeArrowheads="1"/>
          </p:cNvSpPr>
          <p:nvPr/>
        </p:nvSpPr>
        <p:spPr bwMode="auto">
          <a:xfrm>
            <a:off x="7786846" y="17526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6600CC"/>
                </a:solidFill>
                <a:latin typeface="Times New Roman" panose="02020603050405020304" pitchFamily="18" charset="0"/>
                <a:ea typeface="宋体" panose="02010600030101010101" pitchFamily="2" charset="-122"/>
              </a:rPr>
              <a:t>C</a:t>
            </a:r>
            <a:endParaRPr lang="en-US" altLang="zh-CN" sz="2800">
              <a:latin typeface="Times New Roman" panose="02020603050405020304" pitchFamily="18" charset="0"/>
              <a:ea typeface="宋体" panose="02010600030101010101" pitchFamily="2" charset="-122"/>
            </a:endParaRPr>
          </a:p>
        </p:txBody>
      </p:sp>
      <p:sp>
        <p:nvSpPr>
          <p:cNvPr id="12" name="Oval 10"/>
          <p:cNvSpPr>
            <a:spLocks noChangeArrowheads="1"/>
          </p:cNvSpPr>
          <p:nvPr/>
        </p:nvSpPr>
        <p:spPr bwMode="auto">
          <a:xfrm>
            <a:off x="9158446" y="17526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ea typeface="宋体" panose="02010600030101010101" pitchFamily="2" charset="-122"/>
              </a:rPr>
              <a:t>D</a:t>
            </a:r>
          </a:p>
        </p:txBody>
      </p:sp>
      <p:sp>
        <p:nvSpPr>
          <p:cNvPr id="13" name="Oval 11"/>
          <p:cNvSpPr>
            <a:spLocks noChangeArrowheads="1"/>
          </p:cNvSpPr>
          <p:nvPr/>
        </p:nvSpPr>
        <p:spPr bwMode="auto">
          <a:xfrm>
            <a:off x="5958046" y="2476128"/>
            <a:ext cx="4572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dirty="0">
                <a:solidFill>
                  <a:srgbClr val="9C4E00"/>
                </a:solidFill>
                <a:latin typeface="Times New Roman" panose="02020603050405020304" pitchFamily="18" charset="0"/>
                <a:ea typeface="宋体" panose="02010600030101010101" pitchFamily="2" charset="-122"/>
              </a:rPr>
              <a:t>E</a:t>
            </a:r>
            <a:endParaRPr lang="en-US" altLang="zh-CN" sz="2800" dirty="0">
              <a:latin typeface="Times New Roman" panose="02020603050405020304" pitchFamily="18" charset="0"/>
              <a:ea typeface="宋体" panose="02010600030101010101" pitchFamily="2" charset="-122"/>
            </a:endParaRPr>
          </a:p>
        </p:txBody>
      </p:sp>
      <p:sp>
        <p:nvSpPr>
          <p:cNvPr id="14" name="Oval 12"/>
          <p:cNvSpPr>
            <a:spLocks noChangeArrowheads="1"/>
          </p:cNvSpPr>
          <p:nvPr/>
        </p:nvSpPr>
        <p:spPr bwMode="auto">
          <a:xfrm>
            <a:off x="7024846" y="24384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9C4E00"/>
                </a:solidFill>
                <a:latin typeface="Times New Roman" panose="02020603050405020304" pitchFamily="18" charset="0"/>
                <a:ea typeface="宋体" panose="02010600030101010101" pitchFamily="2" charset="-122"/>
              </a:rPr>
              <a:t>F</a:t>
            </a:r>
            <a:endParaRPr lang="en-US" altLang="zh-CN" sz="2800">
              <a:latin typeface="Times New Roman" panose="02020603050405020304" pitchFamily="18" charset="0"/>
              <a:ea typeface="宋体" panose="02010600030101010101" pitchFamily="2" charset="-122"/>
            </a:endParaRPr>
          </a:p>
        </p:txBody>
      </p:sp>
      <p:sp>
        <p:nvSpPr>
          <p:cNvPr id="15" name="Oval 13"/>
          <p:cNvSpPr>
            <a:spLocks noChangeArrowheads="1"/>
          </p:cNvSpPr>
          <p:nvPr/>
        </p:nvSpPr>
        <p:spPr bwMode="auto">
          <a:xfrm>
            <a:off x="7786846" y="24384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6600CC"/>
                </a:solidFill>
                <a:latin typeface="Times New Roman" panose="02020603050405020304" pitchFamily="18" charset="0"/>
                <a:ea typeface="宋体" panose="02010600030101010101" pitchFamily="2" charset="-122"/>
              </a:rPr>
              <a:t>G</a:t>
            </a:r>
            <a:endParaRPr lang="en-US" altLang="zh-CN" sz="2800">
              <a:latin typeface="Times New Roman" panose="02020603050405020304" pitchFamily="18" charset="0"/>
              <a:ea typeface="宋体" panose="02010600030101010101" pitchFamily="2" charset="-122"/>
            </a:endParaRPr>
          </a:p>
        </p:txBody>
      </p:sp>
      <p:sp>
        <p:nvSpPr>
          <p:cNvPr id="16" name="Oval 14"/>
          <p:cNvSpPr>
            <a:spLocks noChangeArrowheads="1"/>
          </p:cNvSpPr>
          <p:nvPr/>
        </p:nvSpPr>
        <p:spPr bwMode="auto">
          <a:xfrm>
            <a:off x="8472646" y="24384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ea typeface="宋体" panose="02010600030101010101" pitchFamily="2" charset="-122"/>
              </a:rPr>
              <a:t>H</a:t>
            </a:r>
          </a:p>
        </p:txBody>
      </p:sp>
      <p:sp>
        <p:nvSpPr>
          <p:cNvPr id="17" name="Oval 15"/>
          <p:cNvSpPr>
            <a:spLocks noChangeArrowheads="1"/>
          </p:cNvSpPr>
          <p:nvPr/>
        </p:nvSpPr>
        <p:spPr bwMode="auto">
          <a:xfrm>
            <a:off x="9158446" y="24384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ea typeface="宋体" panose="02010600030101010101" pitchFamily="2" charset="-122"/>
              </a:rPr>
              <a:t>I</a:t>
            </a:r>
          </a:p>
        </p:txBody>
      </p:sp>
      <p:sp>
        <p:nvSpPr>
          <p:cNvPr id="18" name="Oval 16"/>
          <p:cNvSpPr>
            <a:spLocks noChangeArrowheads="1"/>
          </p:cNvSpPr>
          <p:nvPr/>
        </p:nvSpPr>
        <p:spPr bwMode="auto">
          <a:xfrm>
            <a:off x="9844246" y="2438400"/>
            <a:ext cx="4572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ea typeface="宋体" panose="02010600030101010101" pitchFamily="2" charset="-122"/>
              </a:rPr>
              <a:t>J</a:t>
            </a:r>
          </a:p>
        </p:txBody>
      </p:sp>
      <p:sp>
        <p:nvSpPr>
          <p:cNvPr id="19" name="Oval 17"/>
          <p:cNvSpPr>
            <a:spLocks noChangeArrowheads="1"/>
          </p:cNvSpPr>
          <p:nvPr/>
        </p:nvSpPr>
        <p:spPr bwMode="auto">
          <a:xfrm>
            <a:off x="9844246" y="31242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ea typeface="宋体" panose="02010600030101010101" pitchFamily="2" charset="-122"/>
              </a:rPr>
              <a:t>M</a:t>
            </a:r>
          </a:p>
        </p:txBody>
      </p:sp>
      <p:sp>
        <p:nvSpPr>
          <p:cNvPr id="20" name="Oval 18"/>
          <p:cNvSpPr>
            <a:spLocks noChangeArrowheads="1"/>
          </p:cNvSpPr>
          <p:nvPr/>
        </p:nvSpPr>
        <p:spPr bwMode="auto">
          <a:xfrm>
            <a:off x="6491446" y="31242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9C4E00"/>
                </a:solidFill>
                <a:latin typeface="Times New Roman" panose="02020603050405020304" pitchFamily="18" charset="0"/>
                <a:ea typeface="宋体" panose="02010600030101010101" pitchFamily="2" charset="-122"/>
              </a:rPr>
              <a:t>K</a:t>
            </a:r>
            <a:endParaRPr lang="en-US" altLang="zh-CN" sz="2800">
              <a:latin typeface="Times New Roman" panose="02020603050405020304" pitchFamily="18" charset="0"/>
              <a:ea typeface="宋体" panose="02010600030101010101" pitchFamily="2" charset="-122"/>
            </a:endParaRPr>
          </a:p>
        </p:txBody>
      </p:sp>
      <p:sp>
        <p:nvSpPr>
          <p:cNvPr id="21" name="Oval 19"/>
          <p:cNvSpPr>
            <a:spLocks noChangeArrowheads="1"/>
          </p:cNvSpPr>
          <p:nvPr/>
        </p:nvSpPr>
        <p:spPr bwMode="auto">
          <a:xfrm>
            <a:off x="7482046" y="3124200"/>
            <a:ext cx="533400" cy="304800"/>
          </a:xfrm>
          <a:prstGeom prst="ellipse">
            <a:avLst/>
          </a:prstGeom>
          <a:solidFill>
            <a:srgbClr val="FFFFD9"/>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9C4E00"/>
                </a:solidFill>
                <a:latin typeface="Times New Roman" panose="02020603050405020304" pitchFamily="18" charset="0"/>
                <a:ea typeface="宋体" panose="02010600030101010101" pitchFamily="2" charset="-122"/>
              </a:rPr>
              <a:t>L</a:t>
            </a:r>
            <a:endParaRPr lang="en-US" altLang="zh-CN" sz="2800">
              <a:latin typeface="Times New Roman" panose="02020603050405020304" pitchFamily="18" charset="0"/>
              <a:ea typeface="宋体" panose="02010600030101010101" pitchFamily="2" charset="-122"/>
            </a:endParaRPr>
          </a:p>
        </p:txBody>
      </p:sp>
      <p:sp>
        <p:nvSpPr>
          <p:cNvPr id="22" name="Line 20"/>
          <p:cNvSpPr>
            <a:spLocks noChangeShapeType="1"/>
          </p:cNvSpPr>
          <p:nvPr/>
        </p:nvSpPr>
        <p:spPr bwMode="auto">
          <a:xfrm flipH="1">
            <a:off x="6186646" y="1905000"/>
            <a:ext cx="381000" cy="5334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1"/>
          <p:cNvSpPr>
            <a:spLocks noChangeShapeType="1"/>
          </p:cNvSpPr>
          <p:nvPr/>
        </p:nvSpPr>
        <p:spPr bwMode="auto">
          <a:xfrm>
            <a:off x="7024846" y="1905000"/>
            <a:ext cx="228600" cy="5334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2"/>
          <p:cNvSpPr>
            <a:spLocks noChangeShapeType="1"/>
          </p:cNvSpPr>
          <p:nvPr/>
        </p:nvSpPr>
        <p:spPr bwMode="auto">
          <a:xfrm flipH="1">
            <a:off x="6720046" y="2590800"/>
            <a:ext cx="304800" cy="5334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3"/>
          <p:cNvSpPr>
            <a:spLocks noChangeShapeType="1"/>
          </p:cNvSpPr>
          <p:nvPr/>
        </p:nvSpPr>
        <p:spPr bwMode="auto">
          <a:xfrm>
            <a:off x="7558246" y="2590800"/>
            <a:ext cx="152400" cy="5334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4"/>
          <p:cNvSpPr>
            <a:spLocks noChangeShapeType="1"/>
          </p:cNvSpPr>
          <p:nvPr/>
        </p:nvSpPr>
        <p:spPr bwMode="auto">
          <a:xfrm>
            <a:off x="8015446" y="2057400"/>
            <a:ext cx="0" cy="3810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5"/>
          <p:cNvSpPr>
            <a:spLocks noChangeShapeType="1"/>
          </p:cNvSpPr>
          <p:nvPr/>
        </p:nvSpPr>
        <p:spPr bwMode="auto">
          <a:xfrm flipH="1">
            <a:off x="8701246" y="1828800"/>
            <a:ext cx="457200" cy="6096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26"/>
          <p:cNvSpPr>
            <a:spLocks noChangeShapeType="1"/>
          </p:cNvSpPr>
          <p:nvPr/>
        </p:nvSpPr>
        <p:spPr bwMode="auto">
          <a:xfrm flipH="1">
            <a:off x="9463246" y="2057400"/>
            <a:ext cx="0" cy="3810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27"/>
          <p:cNvSpPr>
            <a:spLocks noChangeShapeType="1"/>
          </p:cNvSpPr>
          <p:nvPr/>
        </p:nvSpPr>
        <p:spPr bwMode="auto">
          <a:xfrm>
            <a:off x="9691846" y="1905000"/>
            <a:ext cx="381000" cy="5334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28"/>
          <p:cNvSpPr>
            <a:spLocks noChangeShapeType="1"/>
          </p:cNvSpPr>
          <p:nvPr/>
        </p:nvSpPr>
        <p:spPr bwMode="auto">
          <a:xfrm>
            <a:off x="10072846" y="2743200"/>
            <a:ext cx="0" cy="381000"/>
          </a:xfrm>
          <a:prstGeom prst="line">
            <a:avLst/>
          </a:prstGeom>
          <a:noFill/>
          <a:ln w="28575" cap="sq">
            <a:solidFill>
              <a:srgbClr val="0054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AutoShape 29"/>
          <p:cNvSpPr>
            <a:spLocks noChangeArrowheads="1"/>
          </p:cNvSpPr>
          <p:nvPr/>
        </p:nvSpPr>
        <p:spPr bwMode="auto">
          <a:xfrm>
            <a:off x="6051709" y="762000"/>
            <a:ext cx="533400" cy="381000"/>
          </a:xfrm>
          <a:prstGeom prst="wedgeRoundRectCallout">
            <a:avLst>
              <a:gd name="adj1" fmla="val 167856"/>
              <a:gd name="adj2" fmla="val 62500"/>
              <a:gd name="adj3" fmla="val 16667"/>
            </a:avLst>
          </a:prstGeom>
          <a:solidFill>
            <a:srgbClr val="CAF2CE"/>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rgbClr val="005400"/>
                </a:solidFill>
                <a:latin typeface="Times New Roman" panose="02020603050405020304" pitchFamily="18" charset="0"/>
                <a:ea typeface="宋体" panose="02010600030101010101" pitchFamily="2" charset="-122"/>
              </a:rPr>
              <a:t>F</a:t>
            </a:r>
            <a:endParaRPr lang="en-US" altLang="zh-CN" sz="2800">
              <a:latin typeface="Times New Roman" panose="02020603050405020304" pitchFamily="18" charset="0"/>
              <a:ea typeface="宋体" panose="02010600030101010101" pitchFamily="2" charset="-122"/>
            </a:endParaRPr>
          </a:p>
        </p:txBody>
      </p:sp>
      <p:sp>
        <p:nvSpPr>
          <p:cNvPr id="32" name="Line 30"/>
          <p:cNvSpPr>
            <a:spLocks noChangeShapeType="1"/>
          </p:cNvSpPr>
          <p:nvPr/>
        </p:nvSpPr>
        <p:spPr bwMode="auto">
          <a:xfrm flipH="1">
            <a:off x="6796246" y="1066800"/>
            <a:ext cx="990600" cy="685800"/>
          </a:xfrm>
          <a:prstGeom prst="line">
            <a:avLst/>
          </a:prstGeom>
          <a:noFill/>
          <a:ln w="38100" cap="sq">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31"/>
          <p:cNvSpPr>
            <a:spLocks noChangeShapeType="1"/>
          </p:cNvSpPr>
          <p:nvPr/>
        </p:nvSpPr>
        <p:spPr bwMode="auto">
          <a:xfrm>
            <a:off x="8015446" y="1219200"/>
            <a:ext cx="0" cy="533400"/>
          </a:xfrm>
          <a:prstGeom prst="line">
            <a:avLst/>
          </a:prstGeom>
          <a:noFill/>
          <a:ln w="38100" cap="sq">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32"/>
          <p:cNvSpPr>
            <a:spLocks noChangeShapeType="1"/>
          </p:cNvSpPr>
          <p:nvPr/>
        </p:nvSpPr>
        <p:spPr bwMode="auto">
          <a:xfrm>
            <a:off x="8320246" y="1143000"/>
            <a:ext cx="1143000" cy="609600"/>
          </a:xfrm>
          <a:prstGeom prst="line">
            <a:avLst/>
          </a:prstGeom>
          <a:noFill/>
          <a:ln w="38100" cap="sq">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5" name="Picture 2" descr="http://www.fzl020.com/upimg/080418/120U3136464B040X46.jpg"/>
          <p:cNvPicPr>
            <a:picLocks noChangeAspect="1" noChangeArrowheads="1"/>
          </p:cNvPicPr>
          <p:nvPr/>
        </p:nvPicPr>
        <p:blipFill>
          <a:blip r:embed="rId3" cstate="email"/>
          <a:srcRect/>
          <a:stretch>
            <a:fillRect/>
          </a:stretch>
        </p:blipFill>
        <p:spPr bwMode="auto">
          <a:xfrm>
            <a:off x="5591944" y="4237586"/>
            <a:ext cx="2514600" cy="1909651"/>
          </a:xfrm>
          <a:prstGeom prst="rect">
            <a:avLst/>
          </a:prstGeom>
          <a:noFill/>
          <a:effectLst>
            <a:softEdge rad="63500"/>
          </a:effectLst>
        </p:spPr>
      </p:pic>
      <p:pic>
        <p:nvPicPr>
          <p:cNvPr id="35875" name="Picture 35" descr="ç·äººä¼ä¸ºâä¸çæ£®æâæ¾å¼âä¸æ£µæ âåï¼"/>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4561" y="4344256"/>
            <a:ext cx="2544470" cy="169631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6334855" y="6147237"/>
            <a:ext cx="4142075" cy="646331"/>
          </a:xfrm>
          <a:prstGeom prst="rect">
            <a:avLst/>
          </a:prstGeom>
        </p:spPr>
        <p:txBody>
          <a:bodyPr wrap="square">
            <a:spAutoFit/>
          </a:bodyPr>
          <a:lstStyle/>
          <a:p>
            <a:r>
              <a:rPr lang="zh-CN" altLang="en-US" sz="1800" dirty="0"/>
              <a:t>不要为了一棵树放弃整片森林</a:t>
            </a:r>
            <a:endParaRPr lang="en-US" altLang="zh-CN" sz="1800" dirty="0"/>
          </a:p>
          <a:p>
            <a:r>
              <a:rPr lang="en-US" altLang="zh-CN" sz="1800" dirty="0"/>
              <a:t>But</a:t>
            </a:r>
            <a:r>
              <a:rPr lang="zh-CN" altLang="en-US" sz="1800" dirty="0"/>
              <a:t>总有一棵树，让我们放弃整片森林</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250"/>
                                        <p:tgtEl>
                                          <p:spTgt spid="10"/>
                                        </p:tgtEl>
                                      </p:cBhvr>
                                    </p:animEffect>
                                  </p:childTnLst>
                                </p:cTn>
                              </p:par>
                            </p:childTnLst>
                          </p:cTn>
                        </p:par>
                        <p:par>
                          <p:cTn id="14" fill="hold" nodeType="afterGroup">
                            <p:stCondLst>
                              <p:cond delay="250"/>
                            </p:stCondLst>
                            <p:childTnLst>
                              <p:par>
                                <p:cTn id="15" presetID="9"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250"/>
                                        <p:tgtEl>
                                          <p:spTgt spid="11"/>
                                        </p:tgtEl>
                                      </p:cBhvr>
                                    </p:animEffect>
                                  </p:childTnLst>
                                </p:cTn>
                              </p:par>
                            </p:childTnLst>
                          </p:cTn>
                        </p:par>
                        <p:par>
                          <p:cTn id="18" fill="hold" nodeType="afterGroup">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250"/>
                                        <p:tgtEl>
                                          <p:spTgt spid="12"/>
                                        </p:tgtEl>
                                      </p:cBhvr>
                                    </p:animEffect>
                                  </p:childTnLst>
                                </p:cTn>
                              </p:par>
                            </p:childTnLst>
                          </p:cTn>
                        </p:par>
                        <p:par>
                          <p:cTn id="22" fill="hold" nodeType="afterGroup">
                            <p:stCondLst>
                              <p:cond delay="750"/>
                            </p:stCondLst>
                            <p:childTnLst>
                              <p:par>
                                <p:cTn id="23" presetID="9"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250"/>
                                        <p:tgtEl>
                                          <p:spTgt spid="13"/>
                                        </p:tgtEl>
                                      </p:cBhvr>
                                    </p:animEffect>
                                  </p:childTnLst>
                                </p:cTn>
                              </p:par>
                            </p:childTnLst>
                          </p:cTn>
                        </p:par>
                        <p:par>
                          <p:cTn id="26" fill="hold" nodeType="afterGroup">
                            <p:stCondLst>
                              <p:cond delay="1000"/>
                            </p:stCondLst>
                            <p:childTnLst>
                              <p:par>
                                <p:cTn id="27" presetID="9" presetClass="entr" presetSubtype="0"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dissolve">
                                      <p:cBhvr>
                                        <p:cTn id="29" dur="250"/>
                                        <p:tgtEl>
                                          <p:spTgt spid="14"/>
                                        </p:tgtEl>
                                      </p:cBhvr>
                                    </p:animEffect>
                                  </p:childTnLst>
                                </p:cTn>
                              </p:par>
                            </p:childTnLst>
                          </p:cTn>
                        </p:par>
                        <p:par>
                          <p:cTn id="30" fill="hold" nodeType="afterGroup">
                            <p:stCondLst>
                              <p:cond delay="1250"/>
                            </p:stCondLst>
                            <p:childTnLst>
                              <p:par>
                                <p:cTn id="31" presetID="9" presetClass="entr" presetSubtype="0"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dissolve">
                                      <p:cBhvr>
                                        <p:cTn id="33" dur="250"/>
                                        <p:tgtEl>
                                          <p:spTgt spid="15"/>
                                        </p:tgtEl>
                                      </p:cBhvr>
                                    </p:animEffect>
                                  </p:childTnLst>
                                </p:cTn>
                              </p:par>
                            </p:childTnLst>
                          </p:cTn>
                        </p:par>
                        <p:par>
                          <p:cTn id="34" fill="hold" nodeType="afterGroup">
                            <p:stCondLst>
                              <p:cond delay="1500"/>
                            </p:stCondLst>
                            <p:childTnLst>
                              <p:par>
                                <p:cTn id="35" presetID="9" presetClass="entr" presetSubtype="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dissolve">
                                      <p:cBhvr>
                                        <p:cTn id="37" dur="250"/>
                                        <p:tgtEl>
                                          <p:spTgt spid="16"/>
                                        </p:tgtEl>
                                      </p:cBhvr>
                                    </p:animEffect>
                                  </p:childTnLst>
                                </p:cTn>
                              </p:par>
                            </p:childTnLst>
                          </p:cTn>
                        </p:par>
                        <p:par>
                          <p:cTn id="38" fill="hold" nodeType="afterGroup">
                            <p:stCondLst>
                              <p:cond delay="1750"/>
                            </p:stCondLst>
                            <p:childTnLst>
                              <p:par>
                                <p:cTn id="39" presetID="9" presetClass="entr" presetSubtype="0"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dissolve">
                                      <p:cBhvr>
                                        <p:cTn id="41" dur="250"/>
                                        <p:tgtEl>
                                          <p:spTgt spid="17"/>
                                        </p:tgtEl>
                                      </p:cBhvr>
                                    </p:animEffect>
                                  </p:childTnLst>
                                </p:cTn>
                              </p:par>
                            </p:childTnLst>
                          </p:cTn>
                        </p:par>
                        <p:par>
                          <p:cTn id="42" fill="hold" nodeType="afterGroup">
                            <p:stCondLst>
                              <p:cond delay="2000"/>
                            </p:stCondLst>
                            <p:childTnLst>
                              <p:par>
                                <p:cTn id="43" presetID="9" presetClass="entr" presetSubtype="0" fill="hold" grpId="0"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dissolve">
                                      <p:cBhvr>
                                        <p:cTn id="45" dur="250"/>
                                        <p:tgtEl>
                                          <p:spTgt spid="18"/>
                                        </p:tgtEl>
                                      </p:cBhvr>
                                    </p:animEffect>
                                  </p:childTnLst>
                                </p:cTn>
                              </p:par>
                            </p:childTnLst>
                          </p:cTn>
                        </p:par>
                        <p:par>
                          <p:cTn id="46" fill="hold" nodeType="afterGroup">
                            <p:stCondLst>
                              <p:cond delay="2250"/>
                            </p:stCondLst>
                            <p:childTnLst>
                              <p:par>
                                <p:cTn id="47" presetID="9" presetClass="entr" presetSubtype="0" fill="hold" grpId="0" nodeType="after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dissolve">
                                      <p:cBhvr>
                                        <p:cTn id="49" dur="250"/>
                                        <p:tgtEl>
                                          <p:spTgt spid="20"/>
                                        </p:tgtEl>
                                      </p:cBhvr>
                                    </p:animEffect>
                                  </p:childTnLst>
                                </p:cTn>
                              </p:par>
                            </p:childTnLst>
                          </p:cTn>
                        </p:par>
                        <p:par>
                          <p:cTn id="50" fill="hold" nodeType="afterGroup">
                            <p:stCondLst>
                              <p:cond delay="2500"/>
                            </p:stCondLst>
                            <p:childTnLst>
                              <p:par>
                                <p:cTn id="51" presetID="9"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dissolve">
                                      <p:cBhvr>
                                        <p:cTn id="53" dur="250"/>
                                        <p:tgtEl>
                                          <p:spTgt spid="21"/>
                                        </p:tgtEl>
                                      </p:cBhvr>
                                    </p:animEffect>
                                  </p:childTnLst>
                                </p:cTn>
                              </p:par>
                            </p:childTnLst>
                          </p:cTn>
                        </p:par>
                        <p:par>
                          <p:cTn id="54" fill="hold" nodeType="afterGroup">
                            <p:stCondLst>
                              <p:cond delay="2750"/>
                            </p:stCondLst>
                            <p:childTnLst>
                              <p:par>
                                <p:cTn id="55" presetID="9" presetClass="entr" presetSubtype="0" fill="hold" grpId="0" nodeType="after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dissolve">
                                      <p:cBhvr>
                                        <p:cTn id="57" dur="250"/>
                                        <p:tgtEl>
                                          <p:spTgt spid="19"/>
                                        </p:tgtEl>
                                      </p:cBhvr>
                                    </p:animEffect>
                                  </p:childTnLst>
                                </p:cTn>
                              </p:par>
                            </p:childTnLst>
                          </p:cTn>
                        </p:par>
                        <p:par>
                          <p:cTn id="58" fill="hold" nodeType="afterGroup">
                            <p:stCondLst>
                              <p:cond delay="3000"/>
                            </p:stCondLst>
                            <p:childTnLst>
                              <p:par>
                                <p:cTn id="59" presetID="17" presetClass="entr" presetSubtype="1" fill="hold" grpId="0" nodeType="afterEffect">
                                  <p:stCondLst>
                                    <p:cond delay="0"/>
                                  </p:stCondLst>
                                  <p:childTnLst>
                                    <p:set>
                                      <p:cBhvr>
                                        <p:cTn id="60" dur="1" fill="hold">
                                          <p:stCondLst>
                                            <p:cond delay="0"/>
                                          </p:stCondLst>
                                        </p:cTn>
                                        <p:tgtEl>
                                          <p:spTgt spid="22"/>
                                        </p:tgtEl>
                                        <p:attrNameLst>
                                          <p:attrName>style.visibility</p:attrName>
                                        </p:attrNameLst>
                                      </p:cBhvr>
                                      <p:to>
                                        <p:strVal val="visible"/>
                                      </p:to>
                                    </p:set>
                                    <p:anim calcmode="lin" valueType="num">
                                      <p:cBhvr>
                                        <p:cTn id="61" dur="250" fill="hold"/>
                                        <p:tgtEl>
                                          <p:spTgt spid="22"/>
                                        </p:tgtEl>
                                        <p:attrNameLst>
                                          <p:attrName>ppt_x</p:attrName>
                                        </p:attrNameLst>
                                      </p:cBhvr>
                                      <p:tavLst>
                                        <p:tav tm="0">
                                          <p:val>
                                            <p:strVal val="#ppt_x"/>
                                          </p:val>
                                        </p:tav>
                                        <p:tav tm="100000">
                                          <p:val>
                                            <p:strVal val="#ppt_x"/>
                                          </p:val>
                                        </p:tav>
                                      </p:tavLst>
                                    </p:anim>
                                    <p:anim calcmode="lin" valueType="num">
                                      <p:cBhvr>
                                        <p:cTn id="62" dur="250" fill="hold"/>
                                        <p:tgtEl>
                                          <p:spTgt spid="22"/>
                                        </p:tgtEl>
                                        <p:attrNameLst>
                                          <p:attrName>ppt_y</p:attrName>
                                        </p:attrNameLst>
                                      </p:cBhvr>
                                      <p:tavLst>
                                        <p:tav tm="0">
                                          <p:val>
                                            <p:strVal val="#ppt_y-#ppt_h/2"/>
                                          </p:val>
                                        </p:tav>
                                        <p:tav tm="100000">
                                          <p:val>
                                            <p:strVal val="#ppt_y"/>
                                          </p:val>
                                        </p:tav>
                                      </p:tavLst>
                                    </p:anim>
                                    <p:anim calcmode="lin" valueType="num">
                                      <p:cBhvr>
                                        <p:cTn id="63" dur="250" fill="hold"/>
                                        <p:tgtEl>
                                          <p:spTgt spid="22"/>
                                        </p:tgtEl>
                                        <p:attrNameLst>
                                          <p:attrName>ppt_w</p:attrName>
                                        </p:attrNameLst>
                                      </p:cBhvr>
                                      <p:tavLst>
                                        <p:tav tm="0">
                                          <p:val>
                                            <p:strVal val="#ppt_w"/>
                                          </p:val>
                                        </p:tav>
                                        <p:tav tm="100000">
                                          <p:val>
                                            <p:strVal val="#ppt_w"/>
                                          </p:val>
                                        </p:tav>
                                      </p:tavLst>
                                    </p:anim>
                                    <p:anim calcmode="lin" valueType="num">
                                      <p:cBhvr>
                                        <p:cTn id="64" dur="250" fill="hold"/>
                                        <p:tgtEl>
                                          <p:spTgt spid="22"/>
                                        </p:tgtEl>
                                        <p:attrNameLst>
                                          <p:attrName>ppt_h</p:attrName>
                                        </p:attrNameLst>
                                      </p:cBhvr>
                                      <p:tavLst>
                                        <p:tav tm="0">
                                          <p:val>
                                            <p:fltVal val="0"/>
                                          </p:val>
                                        </p:tav>
                                        <p:tav tm="100000">
                                          <p:val>
                                            <p:strVal val="#ppt_h"/>
                                          </p:val>
                                        </p:tav>
                                      </p:tavLst>
                                    </p:anim>
                                  </p:childTnLst>
                                </p:cTn>
                              </p:par>
                            </p:childTnLst>
                          </p:cTn>
                        </p:par>
                        <p:par>
                          <p:cTn id="65" fill="hold" nodeType="afterGroup">
                            <p:stCondLst>
                              <p:cond delay="3250"/>
                            </p:stCondLst>
                            <p:childTnLst>
                              <p:par>
                                <p:cTn id="66" presetID="17" presetClass="entr" presetSubtype="1"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 calcmode="lin" valueType="num">
                                      <p:cBhvr>
                                        <p:cTn id="68" dur="250" fill="hold"/>
                                        <p:tgtEl>
                                          <p:spTgt spid="23"/>
                                        </p:tgtEl>
                                        <p:attrNameLst>
                                          <p:attrName>ppt_x</p:attrName>
                                        </p:attrNameLst>
                                      </p:cBhvr>
                                      <p:tavLst>
                                        <p:tav tm="0">
                                          <p:val>
                                            <p:strVal val="#ppt_x"/>
                                          </p:val>
                                        </p:tav>
                                        <p:tav tm="100000">
                                          <p:val>
                                            <p:strVal val="#ppt_x"/>
                                          </p:val>
                                        </p:tav>
                                      </p:tavLst>
                                    </p:anim>
                                    <p:anim calcmode="lin" valueType="num">
                                      <p:cBhvr>
                                        <p:cTn id="69" dur="250" fill="hold"/>
                                        <p:tgtEl>
                                          <p:spTgt spid="23"/>
                                        </p:tgtEl>
                                        <p:attrNameLst>
                                          <p:attrName>ppt_y</p:attrName>
                                        </p:attrNameLst>
                                      </p:cBhvr>
                                      <p:tavLst>
                                        <p:tav tm="0">
                                          <p:val>
                                            <p:strVal val="#ppt_y-#ppt_h/2"/>
                                          </p:val>
                                        </p:tav>
                                        <p:tav tm="100000">
                                          <p:val>
                                            <p:strVal val="#ppt_y"/>
                                          </p:val>
                                        </p:tav>
                                      </p:tavLst>
                                    </p:anim>
                                    <p:anim calcmode="lin" valueType="num">
                                      <p:cBhvr>
                                        <p:cTn id="70" dur="250" fill="hold"/>
                                        <p:tgtEl>
                                          <p:spTgt spid="23"/>
                                        </p:tgtEl>
                                        <p:attrNameLst>
                                          <p:attrName>ppt_w</p:attrName>
                                        </p:attrNameLst>
                                      </p:cBhvr>
                                      <p:tavLst>
                                        <p:tav tm="0">
                                          <p:val>
                                            <p:strVal val="#ppt_w"/>
                                          </p:val>
                                        </p:tav>
                                        <p:tav tm="100000">
                                          <p:val>
                                            <p:strVal val="#ppt_w"/>
                                          </p:val>
                                        </p:tav>
                                      </p:tavLst>
                                    </p:anim>
                                    <p:anim calcmode="lin" valueType="num">
                                      <p:cBhvr>
                                        <p:cTn id="71" dur="250" fill="hold"/>
                                        <p:tgtEl>
                                          <p:spTgt spid="23"/>
                                        </p:tgtEl>
                                        <p:attrNameLst>
                                          <p:attrName>ppt_h</p:attrName>
                                        </p:attrNameLst>
                                      </p:cBhvr>
                                      <p:tavLst>
                                        <p:tav tm="0">
                                          <p:val>
                                            <p:fltVal val="0"/>
                                          </p:val>
                                        </p:tav>
                                        <p:tav tm="100000">
                                          <p:val>
                                            <p:strVal val="#ppt_h"/>
                                          </p:val>
                                        </p:tav>
                                      </p:tavLst>
                                    </p:anim>
                                  </p:childTnLst>
                                </p:cTn>
                              </p:par>
                            </p:childTnLst>
                          </p:cTn>
                        </p:par>
                        <p:par>
                          <p:cTn id="72" fill="hold" nodeType="afterGroup">
                            <p:stCondLst>
                              <p:cond delay="3500"/>
                            </p:stCondLst>
                            <p:childTnLst>
                              <p:par>
                                <p:cTn id="73" presetID="17" presetClass="entr" presetSubtype="1" fill="hold" grpId="0" nodeType="afterEffect">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cBhvr>
                                        <p:cTn id="75" dur="250" fill="hold"/>
                                        <p:tgtEl>
                                          <p:spTgt spid="24"/>
                                        </p:tgtEl>
                                        <p:attrNameLst>
                                          <p:attrName>ppt_x</p:attrName>
                                        </p:attrNameLst>
                                      </p:cBhvr>
                                      <p:tavLst>
                                        <p:tav tm="0">
                                          <p:val>
                                            <p:strVal val="#ppt_x"/>
                                          </p:val>
                                        </p:tav>
                                        <p:tav tm="100000">
                                          <p:val>
                                            <p:strVal val="#ppt_x"/>
                                          </p:val>
                                        </p:tav>
                                      </p:tavLst>
                                    </p:anim>
                                    <p:anim calcmode="lin" valueType="num">
                                      <p:cBhvr>
                                        <p:cTn id="76" dur="250" fill="hold"/>
                                        <p:tgtEl>
                                          <p:spTgt spid="24"/>
                                        </p:tgtEl>
                                        <p:attrNameLst>
                                          <p:attrName>ppt_y</p:attrName>
                                        </p:attrNameLst>
                                      </p:cBhvr>
                                      <p:tavLst>
                                        <p:tav tm="0">
                                          <p:val>
                                            <p:strVal val="#ppt_y-#ppt_h/2"/>
                                          </p:val>
                                        </p:tav>
                                        <p:tav tm="100000">
                                          <p:val>
                                            <p:strVal val="#ppt_y"/>
                                          </p:val>
                                        </p:tav>
                                      </p:tavLst>
                                    </p:anim>
                                    <p:anim calcmode="lin" valueType="num">
                                      <p:cBhvr>
                                        <p:cTn id="77" dur="250" fill="hold"/>
                                        <p:tgtEl>
                                          <p:spTgt spid="24"/>
                                        </p:tgtEl>
                                        <p:attrNameLst>
                                          <p:attrName>ppt_w</p:attrName>
                                        </p:attrNameLst>
                                      </p:cBhvr>
                                      <p:tavLst>
                                        <p:tav tm="0">
                                          <p:val>
                                            <p:strVal val="#ppt_w"/>
                                          </p:val>
                                        </p:tav>
                                        <p:tav tm="100000">
                                          <p:val>
                                            <p:strVal val="#ppt_w"/>
                                          </p:val>
                                        </p:tav>
                                      </p:tavLst>
                                    </p:anim>
                                    <p:anim calcmode="lin" valueType="num">
                                      <p:cBhvr>
                                        <p:cTn id="78" dur="250" fill="hold"/>
                                        <p:tgtEl>
                                          <p:spTgt spid="24"/>
                                        </p:tgtEl>
                                        <p:attrNameLst>
                                          <p:attrName>ppt_h</p:attrName>
                                        </p:attrNameLst>
                                      </p:cBhvr>
                                      <p:tavLst>
                                        <p:tav tm="0">
                                          <p:val>
                                            <p:fltVal val="0"/>
                                          </p:val>
                                        </p:tav>
                                        <p:tav tm="100000">
                                          <p:val>
                                            <p:strVal val="#ppt_h"/>
                                          </p:val>
                                        </p:tav>
                                      </p:tavLst>
                                    </p:anim>
                                  </p:childTnLst>
                                </p:cTn>
                              </p:par>
                            </p:childTnLst>
                          </p:cTn>
                        </p:par>
                        <p:par>
                          <p:cTn id="79" fill="hold" nodeType="afterGroup">
                            <p:stCondLst>
                              <p:cond delay="3750"/>
                            </p:stCondLst>
                            <p:childTnLst>
                              <p:par>
                                <p:cTn id="80" presetID="17" presetClass="entr" presetSubtype="1" fill="hold" grpId="0" nodeType="afterEffect">
                                  <p:stCondLst>
                                    <p:cond delay="0"/>
                                  </p:stCondLst>
                                  <p:childTnLst>
                                    <p:set>
                                      <p:cBhvr>
                                        <p:cTn id="81" dur="1" fill="hold">
                                          <p:stCondLst>
                                            <p:cond delay="0"/>
                                          </p:stCondLst>
                                        </p:cTn>
                                        <p:tgtEl>
                                          <p:spTgt spid="25"/>
                                        </p:tgtEl>
                                        <p:attrNameLst>
                                          <p:attrName>style.visibility</p:attrName>
                                        </p:attrNameLst>
                                      </p:cBhvr>
                                      <p:to>
                                        <p:strVal val="visible"/>
                                      </p:to>
                                    </p:set>
                                    <p:anim calcmode="lin" valueType="num">
                                      <p:cBhvr>
                                        <p:cTn id="82" dur="250" fill="hold"/>
                                        <p:tgtEl>
                                          <p:spTgt spid="25"/>
                                        </p:tgtEl>
                                        <p:attrNameLst>
                                          <p:attrName>ppt_x</p:attrName>
                                        </p:attrNameLst>
                                      </p:cBhvr>
                                      <p:tavLst>
                                        <p:tav tm="0">
                                          <p:val>
                                            <p:strVal val="#ppt_x"/>
                                          </p:val>
                                        </p:tav>
                                        <p:tav tm="100000">
                                          <p:val>
                                            <p:strVal val="#ppt_x"/>
                                          </p:val>
                                        </p:tav>
                                      </p:tavLst>
                                    </p:anim>
                                    <p:anim calcmode="lin" valueType="num">
                                      <p:cBhvr>
                                        <p:cTn id="83" dur="250" fill="hold"/>
                                        <p:tgtEl>
                                          <p:spTgt spid="25"/>
                                        </p:tgtEl>
                                        <p:attrNameLst>
                                          <p:attrName>ppt_y</p:attrName>
                                        </p:attrNameLst>
                                      </p:cBhvr>
                                      <p:tavLst>
                                        <p:tav tm="0">
                                          <p:val>
                                            <p:strVal val="#ppt_y-#ppt_h/2"/>
                                          </p:val>
                                        </p:tav>
                                        <p:tav tm="100000">
                                          <p:val>
                                            <p:strVal val="#ppt_y"/>
                                          </p:val>
                                        </p:tav>
                                      </p:tavLst>
                                    </p:anim>
                                    <p:anim calcmode="lin" valueType="num">
                                      <p:cBhvr>
                                        <p:cTn id="84" dur="250" fill="hold"/>
                                        <p:tgtEl>
                                          <p:spTgt spid="25"/>
                                        </p:tgtEl>
                                        <p:attrNameLst>
                                          <p:attrName>ppt_w</p:attrName>
                                        </p:attrNameLst>
                                      </p:cBhvr>
                                      <p:tavLst>
                                        <p:tav tm="0">
                                          <p:val>
                                            <p:strVal val="#ppt_w"/>
                                          </p:val>
                                        </p:tav>
                                        <p:tav tm="100000">
                                          <p:val>
                                            <p:strVal val="#ppt_w"/>
                                          </p:val>
                                        </p:tav>
                                      </p:tavLst>
                                    </p:anim>
                                    <p:anim calcmode="lin" valueType="num">
                                      <p:cBhvr>
                                        <p:cTn id="85" dur="250" fill="hold"/>
                                        <p:tgtEl>
                                          <p:spTgt spid="25"/>
                                        </p:tgtEl>
                                        <p:attrNameLst>
                                          <p:attrName>ppt_h</p:attrName>
                                        </p:attrNameLst>
                                      </p:cBhvr>
                                      <p:tavLst>
                                        <p:tav tm="0">
                                          <p:val>
                                            <p:fltVal val="0"/>
                                          </p:val>
                                        </p:tav>
                                        <p:tav tm="100000">
                                          <p:val>
                                            <p:strVal val="#ppt_h"/>
                                          </p:val>
                                        </p:tav>
                                      </p:tavLst>
                                    </p:anim>
                                  </p:childTnLst>
                                </p:cTn>
                              </p:par>
                            </p:childTnLst>
                          </p:cTn>
                        </p:par>
                        <p:par>
                          <p:cTn id="86" fill="hold" nodeType="afterGroup">
                            <p:stCondLst>
                              <p:cond delay="4000"/>
                            </p:stCondLst>
                            <p:childTnLst>
                              <p:par>
                                <p:cTn id="87" presetID="17" presetClass="entr" presetSubtype="1" fill="hold" grpId="0" nodeType="afterEffect">
                                  <p:stCondLst>
                                    <p:cond delay="0"/>
                                  </p:stCondLst>
                                  <p:childTnLst>
                                    <p:set>
                                      <p:cBhvr>
                                        <p:cTn id="88" dur="1" fill="hold">
                                          <p:stCondLst>
                                            <p:cond delay="0"/>
                                          </p:stCondLst>
                                        </p:cTn>
                                        <p:tgtEl>
                                          <p:spTgt spid="26"/>
                                        </p:tgtEl>
                                        <p:attrNameLst>
                                          <p:attrName>style.visibility</p:attrName>
                                        </p:attrNameLst>
                                      </p:cBhvr>
                                      <p:to>
                                        <p:strVal val="visible"/>
                                      </p:to>
                                    </p:set>
                                    <p:anim calcmode="lin" valueType="num">
                                      <p:cBhvr>
                                        <p:cTn id="89" dur="250" fill="hold"/>
                                        <p:tgtEl>
                                          <p:spTgt spid="26"/>
                                        </p:tgtEl>
                                        <p:attrNameLst>
                                          <p:attrName>ppt_x</p:attrName>
                                        </p:attrNameLst>
                                      </p:cBhvr>
                                      <p:tavLst>
                                        <p:tav tm="0">
                                          <p:val>
                                            <p:strVal val="#ppt_x"/>
                                          </p:val>
                                        </p:tav>
                                        <p:tav tm="100000">
                                          <p:val>
                                            <p:strVal val="#ppt_x"/>
                                          </p:val>
                                        </p:tav>
                                      </p:tavLst>
                                    </p:anim>
                                    <p:anim calcmode="lin" valueType="num">
                                      <p:cBhvr>
                                        <p:cTn id="90" dur="250" fill="hold"/>
                                        <p:tgtEl>
                                          <p:spTgt spid="26"/>
                                        </p:tgtEl>
                                        <p:attrNameLst>
                                          <p:attrName>ppt_y</p:attrName>
                                        </p:attrNameLst>
                                      </p:cBhvr>
                                      <p:tavLst>
                                        <p:tav tm="0">
                                          <p:val>
                                            <p:strVal val="#ppt_y-#ppt_h/2"/>
                                          </p:val>
                                        </p:tav>
                                        <p:tav tm="100000">
                                          <p:val>
                                            <p:strVal val="#ppt_y"/>
                                          </p:val>
                                        </p:tav>
                                      </p:tavLst>
                                    </p:anim>
                                    <p:anim calcmode="lin" valueType="num">
                                      <p:cBhvr>
                                        <p:cTn id="91" dur="250" fill="hold"/>
                                        <p:tgtEl>
                                          <p:spTgt spid="26"/>
                                        </p:tgtEl>
                                        <p:attrNameLst>
                                          <p:attrName>ppt_w</p:attrName>
                                        </p:attrNameLst>
                                      </p:cBhvr>
                                      <p:tavLst>
                                        <p:tav tm="0">
                                          <p:val>
                                            <p:strVal val="#ppt_w"/>
                                          </p:val>
                                        </p:tav>
                                        <p:tav tm="100000">
                                          <p:val>
                                            <p:strVal val="#ppt_w"/>
                                          </p:val>
                                        </p:tav>
                                      </p:tavLst>
                                    </p:anim>
                                    <p:anim calcmode="lin" valueType="num">
                                      <p:cBhvr>
                                        <p:cTn id="92" dur="250" fill="hold"/>
                                        <p:tgtEl>
                                          <p:spTgt spid="26"/>
                                        </p:tgtEl>
                                        <p:attrNameLst>
                                          <p:attrName>ppt_h</p:attrName>
                                        </p:attrNameLst>
                                      </p:cBhvr>
                                      <p:tavLst>
                                        <p:tav tm="0">
                                          <p:val>
                                            <p:fltVal val="0"/>
                                          </p:val>
                                        </p:tav>
                                        <p:tav tm="100000">
                                          <p:val>
                                            <p:strVal val="#ppt_h"/>
                                          </p:val>
                                        </p:tav>
                                      </p:tavLst>
                                    </p:anim>
                                  </p:childTnLst>
                                </p:cTn>
                              </p:par>
                            </p:childTnLst>
                          </p:cTn>
                        </p:par>
                        <p:par>
                          <p:cTn id="93" fill="hold" nodeType="afterGroup">
                            <p:stCondLst>
                              <p:cond delay="4250"/>
                            </p:stCondLst>
                            <p:childTnLst>
                              <p:par>
                                <p:cTn id="94" presetID="17" presetClass="entr" presetSubtype="1" fill="hold" grpId="0" nodeType="afterEffect">
                                  <p:stCondLst>
                                    <p:cond delay="0"/>
                                  </p:stCondLst>
                                  <p:childTnLst>
                                    <p:set>
                                      <p:cBhvr>
                                        <p:cTn id="95" dur="1" fill="hold">
                                          <p:stCondLst>
                                            <p:cond delay="0"/>
                                          </p:stCondLst>
                                        </p:cTn>
                                        <p:tgtEl>
                                          <p:spTgt spid="27"/>
                                        </p:tgtEl>
                                        <p:attrNameLst>
                                          <p:attrName>style.visibility</p:attrName>
                                        </p:attrNameLst>
                                      </p:cBhvr>
                                      <p:to>
                                        <p:strVal val="visible"/>
                                      </p:to>
                                    </p:set>
                                    <p:anim calcmode="lin" valueType="num">
                                      <p:cBhvr>
                                        <p:cTn id="96" dur="250" fill="hold"/>
                                        <p:tgtEl>
                                          <p:spTgt spid="27"/>
                                        </p:tgtEl>
                                        <p:attrNameLst>
                                          <p:attrName>ppt_x</p:attrName>
                                        </p:attrNameLst>
                                      </p:cBhvr>
                                      <p:tavLst>
                                        <p:tav tm="0">
                                          <p:val>
                                            <p:strVal val="#ppt_x"/>
                                          </p:val>
                                        </p:tav>
                                        <p:tav tm="100000">
                                          <p:val>
                                            <p:strVal val="#ppt_x"/>
                                          </p:val>
                                        </p:tav>
                                      </p:tavLst>
                                    </p:anim>
                                    <p:anim calcmode="lin" valueType="num">
                                      <p:cBhvr>
                                        <p:cTn id="97" dur="250" fill="hold"/>
                                        <p:tgtEl>
                                          <p:spTgt spid="27"/>
                                        </p:tgtEl>
                                        <p:attrNameLst>
                                          <p:attrName>ppt_y</p:attrName>
                                        </p:attrNameLst>
                                      </p:cBhvr>
                                      <p:tavLst>
                                        <p:tav tm="0">
                                          <p:val>
                                            <p:strVal val="#ppt_y-#ppt_h/2"/>
                                          </p:val>
                                        </p:tav>
                                        <p:tav tm="100000">
                                          <p:val>
                                            <p:strVal val="#ppt_y"/>
                                          </p:val>
                                        </p:tav>
                                      </p:tavLst>
                                    </p:anim>
                                    <p:anim calcmode="lin" valueType="num">
                                      <p:cBhvr>
                                        <p:cTn id="98" dur="250" fill="hold"/>
                                        <p:tgtEl>
                                          <p:spTgt spid="27"/>
                                        </p:tgtEl>
                                        <p:attrNameLst>
                                          <p:attrName>ppt_w</p:attrName>
                                        </p:attrNameLst>
                                      </p:cBhvr>
                                      <p:tavLst>
                                        <p:tav tm="0">
                                          <p:val>
                                            <p:strVal val="#ppt_w"/>
                                          </p:val>
                                        </p:tav>
                                        <p:tav tm="100000">
                                          <p:val>
                                            <p:strVal val="#ppt_w"/>
                                          </p:val>
                                        </p:tav>
                                      </p:tavLst>
                                    </p:anim>
                                    <p:anim calcmode="lin" valueType="num">
                                      <p:cBhvr>
                                        <p:cTn id="99" dur="250" fill="hold"/>
                                        <p:tgtEl>
                                          <p:spTgt spid="27"/>
                                        </p:tgtEl>
                                        <p:attrNameLst>
                                          <p:attrName>ppt_h</p:attrName>
                                        </p:attrNameLst>
                                      </p:cBhvr>
                                      <p:tavLst>
                                        <p:tav tm="0">
                                          <p:val>
                                            <p:fltVal val="0"/>
                                          </p:val>
                                        </p:tav>
                                        <p:tav tm="100000">
                                          <p:val>
                                            <p:strVal val="#ppt_h"/>
                                          </p:val>
                                        </p:tav>
                                      </p:tavLst>
                                    </p:anim>
                                  </p:childTnLst>
                                </p:cTn>
                              </p:par>
                            </p:childTnLst>
                          </p:cTn>
                        </p:par>
                        <p:par>
                          <p:cTn id="100" fill="hold" nodeType="afterGroup">
                            <p:stCondLst>
                              <p:cond delay="4500"/>
                            </p:stCondLst>
                            <p:childTnLst>
                              <p:par>
                                <p:cTn id="101" presetID="17" presetClass="entr" presetSubtype="1" fill="hold" grpId="0" nodeType="afterEffect">
                                  <p:stCondLst>
                                    <p:cond delay="0"/>
                                  </p:stCondLst>
                                  <p:childTnLst>
                                    <p:set>
                                      <p:cBhvr>
                                        <p:cTn id="102" dur="1" fill="hold">
                                          <p:stCondLst>
                                            <p:cond delay="0"/>
                                          </p:stCondLst>
                                        </p:cTn>
                                        <p:tgtEl>
                                          <p:spTgt spid="28"/>
                                        </p:tgtEl>
                                        <p:attrNameLst>
                                          <p:attrName>style.visibility</p:attrName>
                                        </p:attrNameLst>
                                      </p:cBhvr>
                                      <p:to>
                                        <p:strVal val="visible"/>
                                      </p:to>
                                    </p:set>
                                    <p:anim calcmode="lin" valueType="num">
                                      <p:cBhvr>
                                        <p:cTn id="103" dur="250" fill="hold"/>
                                        <p:tgtEl>
                                          <p:spTgt spid="28"/>
                                        </p:tgtEl>
                                        <p:attrNameLst>
                                          <p:attrName>ppt_x</p:attrName>
                                        </p:attrNameLst>
                                      </p:cBhvr>
                                      <p:tavLst>
                                        <p:tav tm="0">
                                          <p:val>
                                            <p:strVal val="#ppt_x"/>
                                          </p:val>
                                        </p:tav>
                                        <p:tav tm="100000">
                                          <p:val>
                                            <p:strVal val="#ppt_x"/>
                                          </p:val>
                                        </p:tav>
                                      </p:tavLst>
                                    </p:anim>
                                    <p:anim calcmode="lin" valueType="num">
                                      <p:cBhvr>
                                        <p:cTn id="104" dur="250" fill="hold"/>
                                        <p:tgtEl>
                                          <p:spTgt spid="28"/>
                                        </p:tgtEl>
                                        <p:attrNameLst>
                                          <p:attrName>ppt_y</p:attrName>
                                        </p:attrNameLst>
                                      </p:cBhvr>
                                      <p:tavLst>
                                        <p:tav tm="0">
                                          <p:val>
                                            <p:strVal val="#ppt_y-#ppt_h/2"/>
                                          </p:val>
                                        </p:tav>
                                        <p:tav tm="100000">
                                          <p:val>
                                            <p:strVal val="#ppt_y"/>
                                          </p:val>
                                        </p:tav>
                                      </p:tavLst>
                                    </p:anim>
                                    <p:anim calcmode="lin" valueType="num">
                                      <p:cBhvr>
                                        <p:cTn id="105" dur="250" fill="hold"/>
                                        <p:tgtEl>
                                          <p:spTgt spid="28"/>
                                        </p:tgtEl>
                                        <p:attrNameLst>
                                          <p:attrName>ppt_w</p:attrName>
                                        </p:attrNameLst>
                                      </p:cBhvr>
                                      <p:tavLst>
                                        <p:tav tm="0">
                                          <p:val>
                                            <p:strVal val="#ppt_w"/>
                                          </p:val>
                                        </p:tav>
                                        <p:tav tm="100000">
                                          <p:val>
                                            <p:strVal val="#ppt_w"/>
                                          </p:val>
                                        </p:tav>
                                      </p:tavLst>
                                    </p:anim>
                                    <p:anim calcmode="lin" valueType="num">
                                      <p:cBhvr>
                                        <p:cTn id="106" dur="250" fill="hold"/>
                                        <p:tgtEl>
                                          <p:spTgt spid="28"/>
                                        </p:tgtEl>
                                        <p:attrNameLst>
                                          <p:attrName>ppt_h</p:attrName>
                                        </p:attrNameLst>
                                      </p:cBhvr>
                                      <p:tavLst>
                                        <p:tav tm="0">
                                          <p:val>
                                            <p:fltVal val="0"/>
                                          </p:val>
                                        </p:tav>
                                        <p:tav tm="100000">
                                          <p:val>
                                            <p:strVal val="#ppt_h"/>
                                          </p:val>
                                        </p:tav>
                                      </p:tavLst>
                                    </p:anim>
                                  </p:childTnLst>
                                </p:cTn>
                              </p:par>
                            </p:childTnLst>
                          </p:cTn>
                        </p:par>
                        <p:par>
                          <p:cTn id="107" fill="hold" nodeType="afterGroup">
                            <p:stCondLst>
                              <p:cond delay="4750"/>
                            </p:stCondLst>
                            <p:childTnLst>
                              <p:par>
                                <p:cTn id="108" presetID="17" presetClass="entr" presetSubtype="1" fill="hold" grpId="0" nodeType="afterEffect">
                                  <p:stCondLst>
                                    <p:cond delay="0"/>
                                  </p:stCondLst>
                                  <p:childTnLst>
                                    <p:set>
                                      <p:cBhvr>
                                        <p:cTn id="109" dur="1" fill="hold">
                                          <p:stCondLst>
                                            <p:cond delay="0"/>
                                          </p:stCondLst>
                                        </p:cTn>
                                        <p:tgtEl>
                                          <p:spTgt spid="29"/>
                                        </p:tgtEl>
                                        <p:attrNameLst>
                                          <p:attrName>style.visibility</p:attrName>
                                        </p:attrNameLst>
                                      </p:cBhvr>
                                      <p:to>
                                        <p:strVal val="visible"/>
                                      </p:to>
                                    </p:set>
                                    <p:anim calcmode="lin" valueType="num">
                                      <p:cBhvr>
                                        <p:cTn id="110" dur="250" fill="hold"/>
                                        <p:tgtEl>
                                          <p:spTgt spid="29"/>
                                        </p:tgtEl>
                                        <p:attrNameLst>
                                          <p:attrName>ppt_x</p:attrName>
                                        </p:attrNameLst>
                                      </p:cBhvr>
                                      <p:tavLst>
                                        <p:tav tm="0">
                                          <p:val>
                                            <p:strVal val="#ppt_x"/>
                                          </p:val>
                                        </p:tav>
                                        <p:tav tm="100000">
                                          <p:val>
                                            <p:strVal val="#ppt_x"/>
                                          </p:val>
                                        </p:tav>
                                      </p:tavLst>
                                    </p:anim>
                                    <p:anim calcmode="lin" valueType="num">
                                      <p:cBhvr>
                                        <p:cTn id="111" dur="250" fill="hold"/>
                                        <p:tgtEl>
                                          <p:spTgt spid="29"/>
                                        </p:tgtEl>
                                        <p:attrNameLst>
                                          <p:attrName>ppt_y</p:attrName>
                                        </p:attrNameLst>
                                      </p:cBhvr>
                                      <p:tavLst>
                                        <p:tav tm="0">
                                          <p:val>
                                            <p:strVal val="#ppt_y-#ppt_h/2"/>
                                          </p:val>
                                        </p:tav>
                                        <p:tav tm="100000">
                                          <p:val>
                                            <p:strVal val="#ppt_y"/>
                                          </p:val>
                                        </p:tav>
                                      </p:tavLst>
                                    </p:anim>
                                    <p:anim calcmode="lin" valueType="num">
                                      <p:cBhvr>
                                        <p:cTn id="112" dur="250" fill="hold"/>
                                        <p:tgtEl>
                                          <p:spTgt spid="29"/>
                                        </p:tgtEl>
                                        <p:attrNameLst>
                                          <p:attrName>ppt_w</p:attrName>
                                        </p:attrNameLst>
                                      </p:cBhvr>
                                      <p:tavLst>
                                        <p:tav tm="0">
                                          <p:val>
                                            <p:strVal val="#ppt_w"/>
                                          </p:val>
                                        </p:tav>
                                        <p:tav tm="100000">
                                          <p:val>
                                            <p:strVal val="#ppt_w"/>
                                          </p:val>
                                        </p:tav>
                                      </p:tavLst>
                                    </p:anim>
                                    <p:anim calcmode="lin" valueType="num">
                                      <p:cBhvr>
                                        <p:cTn id="113" dur="250" fill="hold"/>
                                        <p:tgtEl>
                                          <p:spTgt spid="29"/>
                                        </p:tgtEl>
                                        <p:attrNameLst>
                                          <p:attrName>ppt_h</p:attrName>
                                        </p:attrNameLst>
                                      </p:cBhvr>
                                      <p:tavLst>
                                        <p:tav tm="0">
                                          <p:val>
                                            <p:fltVal val="0"/>
                                          </p:val>
                                        </p:tav>
                                        <p:tav tm="100000">
                                          <p:val>
                                            <p:strVal val="#ppt_h"/>
                                          </p:val>
                                        </p:tav>
                                      </p:tavLst>
                                    </p:anim>
                                  </p:childTnLst>
                                </p:cTn>
                              </p:par>
                            </p:childTnLst>
                          </p:cTn>
                        </p:par>
                        <p:par>
                          <p:cTn id="114" fill="hold" nodeType="afterGroup">
                            <p:stCondLst>
                              <p:cond delay="5000"/>
                            </p:stCondLst>
                            <p:childTnLst>
                              <p:par>
                                <p:cTn id="115" presetID="17" presetClass="entr" presetSubtype="1" fill="hold" grpId="0" nodeType="afterEffect">
                                  <p:stCondLst>
                                    <p:cond delay="0"/>
                                  </p:stCondLst>
                                  <p:childTnLst>
                                    <p:set>
                                      <p:cBhvr>
                                        <p:cTn id="116" dur="1" fill="hold">
                                          <p:stCondLst>
                                            <p:cond delay="0"/>
                                          </p:stCondLst>
                                        </p:cTn>
                                        <p:tgtEl>
                                          <p:spTgt spid="30"/>
                                        </p:tgtEl>
                                        <p:attrNameLst>
                                          <p:attrName>style.visibility</p:attrName>
                                        </p:attrNameLst>
                                      </p:cBhvr>
                                      <p:to>
                                        <p:strVal val="visible"/>
                                      </p:to>
                                    </p:set>
                                    <p:anim calcmode="lin" valueType="num">
                                      <p:cBhvr>
                                        <p:cTn id="117" dur="250" fill="hold"/>
                                        <p:tgtEl>
                                          <p:spTgt spid="30"/>
                                        </p:tgtEl>
                                        <p:attrNameLst>
                                          <p:attrName>ppt_x</p:attrName>
                                        </p:attrNameLst>
                                      </p:cBhvr>
                                      <p:tavLst>
                                        <p:tav tm="0">
                                          <p:val>
                                            <p:strVal val="#ppt_x"/>
                                          </p:val>
                                        </p:tav>
                                        <p:tav tm="100000">
                                          <p:val>
                                            <p:strVal val="#ppt_x"/>
                                          </p:val>
                                        </p:tav>
                                      </p:tavLst>
                                    </p:anim>
                                    <p:anim calcmode="lin" valueType="num">
                                      <p:cBhvr>
                                        <p:cTn id="118" dur="250" fill="hold"/>
                                        <p:tgtEl>
                                          <p:spTgt spid="30"/>
                                        </p:tgtEl>
                                        <p:attrNameLst>
                                          <p:attrName>ppt_y</p:attrName>
                                        </p:attrNameLst>
                                      </p:cBhvr>
                                      <p:tavLst>
                                        <p:tav tm="0">
                                          <p:val>
                                            <p:strVal val="#ppt_y-#ppt_h/2"/>
                                          </p:val>
                                        </p:tav>
                                        <p:tav tm="100000">
                                          <p:val>
                                            <p:strVal val="#ppt_y"/>
                                          </p:val>
                                        </p:tav>
                                      </p:tavLst>
                                    </p:anim>
                                    <p:anim calcmode="lin" valueType="num">
                                      <p:cBhvr>
                                        <p:cTn id="119" dur="250" fill="hold"/>
                                        <p:tgtEl>
                                          <p:spTgt spid="30"/>
                                        </p:tgtEl>
                                        <p:attrNameLst>
                                          <p:attrName>ppt_w</p:attrName>
                                        </p:attrNameLst>
                                      </p:cBhvr>
                                      <p:tavLst>
                                        <p:tav tm="0">
                                          <p:val>
                                            <p:strVal val="#ppt_w"/>
                                          </p:val>
                                        </p:tav>
                                        <p:tav tm="100000">
                                          <p:val>
                                            <p:strVal val="#ppt_w"/>
                                          </p:val>
                                        </p:tav>
                                      </p:tavLst>
                                    </p:anim>
                                    <p:anim calcmode="lin" valueType="num">
                                      <p:cBhvr>
                                        <p:cTn id="120" dur="250" fill="hold"/>
                                        <p:tgtEl>
                                          <p:spTgt spid="30"/>
                                        </p:tgtEl>
                                        <p:attrNameLst>
                                          <p:attrName>ppt_h</p:attrName>
                                        </p:attrNameLst>
                                      </p:cBhvr>
                                      <p:tavLst>
                                        <p:tav tm="0">
                                          <p:val>
                                            <p:fltVal val="0"/>
                                          </p:val>
                                        </p:tav>
                                        <p:tav tm="100000">
                                          <p:val>
                                            <p:strVal val="#ppt_h"/>
                                          </p:val>
                                        </p:tav>
                                      </p:tavLst>
                                    </p:anim>
                                  </p:childTnLst>
                                </p:cTn>
                              </p:par>
                            </p:childTnLst>
                          </p:cTn>
                        </p:par>
                      </p:childTnLst>
                    </p:cTn>
                  </p:par>
                  <p:par>
                    <p:cTn id="121" fill="hold" nodeType="clickPar">
                      <p:stCondLst>
                        <p:cond delay="indefinite"/>
                      </p:stCondLst>
                      <p:childTnLst>
                        <p:par>
                          <p:cTn id="122" fill="hold" nodeType="withGroup">
                            <p:stCondLst>
                              <p:cond delay="0"/>
                            </p:stCondLst>
                            <p:childTnLst>
                              <p:par>
                                <p:cTn id="123" presetID="17" presetClass="entr" presetSubtype="8" fill="hold" grpId="0" nodeType="clickEffect">
                                  <p:stCondLst>
                                    <p:cond delay="0"/>
                                  </p:stCondLst>
                                  <p:childTnLst>
                                    <p:set>
                                      <p:cBhvr>
                                        <p:cTn id="124" dur="1" fill="hold">
                                          <p:stCondLst>
                                            <p:cond delay="0"/>
                                          </p:stCondLst>
                                        </p:cTn>
                                        <p:tgtEl>
                                          <p:spTgt spid="4"/>
                                        </p:tgtEl>
                                        <p:attrNameLst>
                                          <p:attrName>style.visibility</p:attrName>
                                        </p:attrNameLst>
                                      </p:cBhvr>
                                      <p:to>
                                        <p:strVal val="visible"/>
                                      </p:to>
                                    </p:set>
                                    <p:anim calcmode="lin" valueType="num">
                                      <p:cBhvr>
                                        <p:cTn id="125" dur="500" fill="hold"/>
                                        <p:tgtEl>
                                          <p:spTgt spid="4"/>
                                        </p:tgtEl>
                                        <p:attrNameLst>
                                          <p:attrName>ppt_x</p:attrName>
                                        </p:attrNameLst>
                                      </p:cBhvr>
                                      <p:tavLst>
                                        <p:tav tm="0">
                                          <p:val>
                                            <p:strVal val="#ppt_x-#ppt_w/2"/>
                                          </p:val>
                                        </p:tav>
                                        <p:tav tm="100000">
                                          <p:val>
                                            <p:strVal val="#ppt_x"/>
                                          </p:val>
                                        </p:tav>
                                      </p:tavLst>
                                    </p:anim>
                                    <p:anim calcmode="lin" valueType="num">
                                      <p:cBhvr>
                                        <p:cTn id="126" dur="500" fill="hold"/>
                                        <p:tgtEl>
                                          <p:spTgt spid="4"/>
                                        </p:tgtEl>
                                        <p:attrNameLst>
                                          <p:attrName>ppt_y</p:attrName>
                                        </p:attrNameLst>
                                      </p:cBhvr>
                                      <p:tavLst>
                                        <p:tav tm="0">
                                          <p:val>
                                            <p:strVal val="#ppt_y"/>
                                          </p:val>
                                        </p:tav>
                                        <p:tav tm="100000">
                                          <p:val>
                                            <p:strVal val="#ppt_y"/>
                                          </p:val>
                                        </p:tav>
                                      </p:tavLst>
                                    </p:anim>
                                    <p:anim calcmode="lin" valueType="num">
                                      <p:cBhvr>
                                        <p:cTn id="127" dur="500" fill="hold"/>
                                        <p:tgtEl>
                                          <p:spTgt spid="4"/>
                                        </p:tgtEl>
                                        <p:attrNameLst>
                                          <p:attrName>ppt_w</p:attrName>
                                        </p:attrNameLst>
                                      </p:cBhvr>
                                      <p:tavLst>
                                        <p:tav tm="0">
                                          <p:val>
                                            <p:fltVal val="0"/>
                                          </p:val>
                                        </p:tav>
                                        <p:tav tm="100000">
                                          <p:val>
                                            <p:strVal val="#ppt_w"/>
                                          </p:val>
                                        </p:tav>
                                      </p:tavLst>
                                    </p:anim>
                                    <p:anim calcmode="lin" valueType="num">
                                      <p:cBhvr>
                                        <p:cTn id="128"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29" fill="hold" nodeType="clickPar">
                      <p:stCondLst>
                        <p:cond delay="indefinite"/>
                      </p:stCondLst>
                      <p:childTnLst>
                        <p:par>
                          <p:cTn id="130" fill="hold" nodeType="withGroup">
                            <p:stCondLst>
                              <p:cond delay="0"/>
                            </p:stCondLst>
                            <p:childTnLst>
                              <p:par>
                                <p:cTn id="131" presetID="17" presetClass="entr" presetSubtype="8" fill="hold" grpId="0" nodeType="clickEffect">
                                  <p:stCondLst>
                                    <p:cond delay="0"/>
                                  </p:stCondLst>
                                  <p:childTnLst>
                                    <p:set>
                                      <p:cBhvr>
                                        <p:cTn id="132" dur="1" fill="hold">
                                          <p:stCondLst>
                                            <p:cond delay="0"/>
                                          </p:stCondLst>
                                        </p:cTn>
                                        <p:tgtEl>
                                          <p:spTgt spid="9"/>
                                        </p:tgtEl>
                                        <p:attrNameLst>
                                          <p:attrName>style.visibility</p:attrName>
                                        </p:attrNameLst>
                                      </p:cBhvr>
                                      <p:to>
                                        <p:strVal val="visible"/>
                                      </p:to>
                                    </p:set>
                                    <p:anim calcmode="lin" valueType="num">
                                      <p:cBhvr>
                                        <p:cTn id="133" dur="250" fill="hold"/>
                                        <p:tgtEl>
                                          <p:spTgt spid="9"/>
                                        </p:tgtEl>
                                        <p:attrNameLst>
                                          <p:attrName>ppt_x</p:attrName>
                                        </p:attrNameLst>
                                      </p:cBhvr>
                                      <p:tavLst>
                                        <p:tav tm="0">
                                          <p:val>
                                            <p:strVal val="#ppt_x-#ppt_w/2"/>
                                          </p:val>
                                        </p:tav>
                                        <p:tav tm="100000">
                                          <p:val>
                                            <p:strVal val="#ppt_x"/>
                                          </p:val>
                                        </p:tav>
                                      </p:tavLst>
                                    </p:anim>
                                    <p:anim calcmode="lin" valueType="num">
                                      <p:cBhvr>
                                        <p:cTn id="134" dur="250" fill="hold"/>
                                        <p:tgtEl>
                                          <p:spTgt spid="9"/>
                                        </p:tgtEl>
                                        <p:attrNameLst>
                                          <p:attrName>ppt_y</p:attrName>
                                        </p:attrNameLst>
                                      </p:cBhvr>
                                      <p:tavLst>
                                        <p:tav tm="0">
                                          <p:val>
                                            <p:strVal val="#ppt_y"/>
                                          </p:val>
                                        </p:tav>
                                        <p:tav tm="100000">
                                          <p:val>
                                            <p:strVal val="#ppt_y"/>
                                          </p:val>
                                        </p:tav>
                                      </p:tavLst>
                                    </p:anim>
                                    <p:anim calcmode="lin" valueType="num">
                                      <p:cBhvr>
                                        <p:cTn id="135" dur="250" fill="hold"/>
                                        <p:tgtEl>
                                          <p:spTgt spid="9"/>
                                        </p:tgtEl>
                                        <p:attrNameLst>
                                          <p:attrName>ppt_w</p:attrName>
                                        </p:attrNameLst>
                                      </p:cBhvr>
                                      <p:tavLst>
                                        <p:tav tm="0">
                                          <p:val>
                                            <p:fltVal val="0"/>
                                          </p:val>
                                        </p:tav>
                                        <p:tav tm="100000">
                                          <p:val>
                                            <p:strVal val="#ppt_w"/>
                                          </p:val>
                                        </p:tav>
                                      </p:tavLst>
                                    </p:anim>
                                    <p:anim calcmode="lin" valueType="num">
                                      <p:cBhvr>
                                        <p:cTn id="136" dur="250" fill="hold"/>
                                        <p:tgtEl>
                                          <p:spTgt spid="9"/>
                                        </p:tgtEl>
                                        <p:attrNameLst>
                                          <p:attrName>ppt_h</p:attrName>
                                        </p:attrNameLst>
                                      </p:cBhvr>
                                      <p:tavLst>
                                        <p:tav tm="0">
                                          <p:val>
                                            <p:strVal val="#ppt_h"/>
                                          </p:val>
                                        </p:tav>
                                        <p:tav tm="100000">
                                          <p:val>
                                            <p:strVal val="#ppt_h"/>
                                          </p:val>
                                        </p:tav>
                                      </p:tavLst>
                                    </p:anim>
                                  </p:childTnLst>
                                </p:cTn>
                              </p:par>
                            </p:childTnLst>
                          </p:cTn>
                        </p:par>
                        <p:par>
                          <p:cTn id="137" fill="hold" nodeType="afterGroup">
                            <p:stCondLst>
                              <p:cond delay="250"/>
                            </p:stCondLst>
                            <p:childTnLst>
                              <p:par>
                                <p:cTn id="138" presetID="2" presetClass="entr" presetSubtype="1" fill="hold" grpId="0" nodeType="afterEffect">
                                  <p:stCondLst>
                                    <p:cond delay="0"/>
                                  </p:stCondLst>
                                  <p:childTnLst>
                                    <p:set>
                                      <p:cBhvr>
                                        <p:cTn id="139" dur="1" fill="hold">
                                          <p:stCondLst>
                                            <p:cond delay="0"/>
                                          </p:stCondLst>
                                        </p:cTn>
                                        <p:tgtEl>
                                          <p:spTgt spid="31"/>
                                        </p:tgtEl>
                                        <p:attrNameLst>
                                          <p:attrName>style.visibility</p:attrName>
                                        </p:attrNameLst>
                                      </p:cBhvr>
                                      <p:to>
                                        <p:strVal val="visible"/>
                                      </p:to>
                                    </p:set>
                                    <p:anim calcmode="lin" valueType="num">
                                      <p:cBhvr additive="base">
                                        <p:cTn id="140" dur="250" fill="hold"/>
                                        <p:tgtEl>
                                          <p:spTgt spid="31"/>
                                        </p:tgtEl>
                                        <p:attrNameLst>
                                          <p:attrName>ppt_x</p:attrName>
                                        </p:attrNameLst>
                                      </p:cBhvr>
                                      <p:tavLst>
                                        <p:tav tm="0">
                                          <p:val>
                                            <p:strVal val="#ppt_x"/>
                                          </p:val>
                                        </p:tav>
                                        <p:tav tm="100000">
                                          <p:val>
                                            <p:strVal val="#ppt_x"/>
                                          </p:val>
                                        </p:tav>
                                      </p:tavLst>
                                    </p:anim>
                                    <p:anim calcmode="lin" valueType="num">
                                      <p:cBhvr additive="base">
                                        <p:cTn id="141" dur="250" fill="hold"/>
                                        <p:tgtEl>
                                          <p:spTgt spid="31"/>
                                        </p:tgtEl>
                                        <p:attrNameLst>
                                          <p:attrName>ppt_y</p:attrName>
                                        </p:attrNameLst>
                                      </p:cBhvr>
                                      <p:tavLst>
                                        <p:tav tm="0">
                                          <p:val>
                                            <p:strVal val="0-#ppt_h/2"/>
                                          </p:val>
                                        </p:tav>
                                        <p:tav tm="100000">
                                          <p:val>
                                            <p:strVal val="#ppt_y"/>
                                          </p:val>
                                        </p:tav>
                                      </p:tavLst>
                                    </p:anim>
                                  </p:childTnLst>
                                </p:cTn>
                              </p:par>
                            </p:childTnLst>
                          </p:cTn>
                        </p:par>
                      </p:childTnLst>
                    </p:cTn>
                  </p:par>
                  <p:par>
                    <p:cTn id="142" fill="hold" nodeType="clickPar">
                      <p:stCondLst>
                        <p:cond delay="indefinite"/>
                      </p:stCondLst>
                      <p:childTnLst>
                        <p:par>
                          <p:cTn id="143" fill="hold" nodeType="withGroup">
                            <p:stCondLst>
                              <p:cond delay="0"/>
                            </p:stCondLst>
                            <p:childTnLst>
                              <p:par>
                                <p:cTn id="144" presetID="2" presetClass="entr" presetSubtype="1" fill="hold" grpId="0" nodeType="clickEffect">
                                  <p:stCondLst>
                                    <p:cond delay="0"/>
                                  </p:stCondLst>
                                  <p:childTnLst>
                                    <p:set>
                                      <p:cBhvr>
                                        <p:cTn id="145" dur="1" fill="hold">
                                          <p:stCondLst>
                                            <p:cond delay="0"/>
                                          </p:stCondLst>
                                        </p:cTn>
                                        <p:tgtEl>
                                          <p:spTgt spid="7"/>
                                        </p:tgtEl>
                                        <p:attrNameLst>
                                          <p:attrName>style.visibility</p:attrName>
                                        </p:attrNameLst>
                                      </p:cBhvr>
                                      <p:to>
                                        <p:strVal val="visible"/>
                                      </p:to>
                                    </p:set>
                                    <p:anim calcmode="lin" valueType="num">
                                      <p:cBhvr additive="base">
                                        <p:cTn id="146" dur="250" fill="hold"/>
                                        <p:tgtEl>
                                          <p:spTgt spid="7"/>
                                        </p:tgtEl>
                                        <p:attrNameLst>
                                          <p:attrName>ppt_x</p:attrName>
                                        </p:attrNameLst>
                                      </p:cBhvr>
                                      <p:tavLst>
                                        <p:tav tm="0">
                                          <p:val>
                                            <p:strVal val="#ppt_x"/>
                                          </p:val>
                                        </p:tav>
                                        <p:tav tm="100000">
                                          <p:val>
                                            <p:strVal val="#ppt_x"/>
                                          </p:val>
                                        </p:tav>
                                      </p:tavLst>
                                    </p:anim>
                                    <p:anim calcmode="lin" valueType="num">
                                      <p:cBhvr additive="base">
                                        <p:cTn id="147" dur="250" fill="hold"/>
                                        <p:tgtEl>
                                          <p:spTgt spid="7"/>
                                        </p:tgtEl>
                                        <p:attrNameLst>
                                          <p:attrName>ppt_y</p:attrName>
                                        </p:attrNameLst>
                                      </p:cBhvr>
                                      <p:tavLst>
                                        <p:tav tm="0">
                                          <p:val>
                                            <p:strVal val="0-#ppt_h/2"/>
                                          </p:val>
                                        </p:tav>
                                        <p:tav tm="100000">
                                          <p:val>
                                            <p:strVal val="#ppt_y"/>
                                          </p:val>
                                        </p:tav>
                                      </p:tavLst>
                                    </p:anim>
                                  </p:childTnLst>
                                </p:cTn>
                              </p:par>
                            </p:childTnLst>
                          </p:cTn>
                        </p:par>
                        <p:par>
                          <p:cTn id="148" fill="hold" nodeType="afterGroup">
                            <p:stCondLst>
                              <p:cond delay="250"/>
                            </p:stCondLst>
                            <p:childTnLst>
                              <p:par>
                                <p:cTn id="149" presetID="17" presetClass="entr" presetSubtype="1" fill="hold" grpId="0" nodeType="afterEffect">
                                  <p:stCondLst>
                                    <p:cond delay="0"/>
                                  </p:stCondLst>
                                  <p:childTnLst>
                                    <p:set>
                                      <p:cBhvr>
                                        <p:cTn id="150" dur="1" fill="hold">
                                          <p:stCondLst>
                                            <p:cond delay="0"/>
                                          </p:stCondLst>
                                        </p:cTn>
                                        <p:tgtEl>
                                          <p:spTgt spid="32"/>
                                        </p:tgtEl>
                                        <p:attrNameLst>
                                          <p:attrName>style.visibility</p:attrName>
                                        </p:attrNameLst>
                                      </p:cBhvr>
                                      <p:to>
                                        <p:strVal val="visible"/>
                                      </p:to>
                                    </p:set>
                                    <p:anim calcmode="lin" valueType="num">
                                      <p:cBhvr>
                                        <p:cTn id="151" dur="250" fill="hold"/>
                                        <p:tgtEl>
                                          <p:spTgt spid="32"/>
                                        </p:tgtEl>
                                        <p:attrNameLst>
                                          <p:attrName>ppt_x</p:attrName>
                                        </p:attrNameLst>
                                      </p:cBhvr>
                                      <p:tavLst>
                                        <p:tav tm="0">
                                          <p:val>
                                            <p:strVal val="#ppt_x"/>
                                          </p:val>
                                        </p:tav>
                                        <p:tav tm="100000">
                                          <p:val>
                                            <p:strVal val="#ppt_x"/>
                                          </p:val>
                                        </p:tav>
                                      </p:tavLst>
                                    </p:anim>
                                    <p:anim calcmode="lin" valueType="num">
                                      <p:cBhvr>
                                        <p:cTn id="152" dur="250" fill="hold"/>
                                        <p:tgtEl>
                                          <p:spTgt spid="32"/>
                                        </p:tgtEl>
                                        <p:attrNameLst>
                                          <p:attrName>ppt_y</p:attrName>
                                        </p:attrNameLst>
                                      </p:cBhvr>
                                      <p:tavLst>
                                        <p:tav tm="0">
                                          <p:val>
                                            <p:strVal val="#ppt_y-#ppt_h/2"/>
                                          </p:val>
                                        </p:tav>
                                        <p:tav tm="100000">
                                          <p:val>
                                            <p:strVal val="#ppt_y"/>
                                          </p:val>
                                        </p:tav>
                                      </p:tavLst>
                                    </p:anim>
                                    <p:anim calcmode="lin" valueType="num">
                                      <p:cBhvr>
                                        <p:cTn id="153" dur="250" fill="hold"/>
                                        <p:tgtEl>
                                          <p:spTgt spid="32"/>
                                        </p:tgtEl>
                                        <p:attrNameLst>
                                          <p:attrName>ppt_w</p:attrName>
                                        </p:attrNameLst>
                                      </p:cBhvr>
                                      <p:tavLst>
                                        <p:tav tm="0">
                                          <p:val>
                                            <p:strVal val="#ppt_w"/>
                                          </p:val>
                                        </p:tav>
                                        <p:tav tm="100000">
                                          <p:val>
                                            <p:strVal val="#ppt_w"/>
                                          </p:val>
                                        </p:tav>
                                      </p:tavLst>
                                    </p:anim>
                                    <p:anim calcmode="lin" valueType="num">
                                      <p:cBhvr>
                                        <p:cTn id="154" dur="250" fill="hold"/>
                                        <p:tgtEl>
                                          <p:spTgt spid="32"/>
                                        </p:tgtEl>
                                        <p:attrNameLst>
                                          <p:attrName>ppt_h</p:attrName>
                                        </p:attrNameLst>
                                      </p:cBhvr>
                                      <p:tavLst>
                                        <p:tav tm="0">
                                          <p:val>
                                            <p:fltVal val="0"/>
                                          </p:val>
                                        </p:tav>
                                        <p:tav tm="100000">
                                          <p:val>
                                            <p:strVal val="#ppt_h"/>
                                          </p:val>
                                        </p:tav>
                                      </p:tavLst>
                                    </p:anim>
                                  </p:childTnLst>
                                </p:cTn>
                              </p:par>
                            </p:childTnLst>
                          </p:cTn>
                        </p:par>
                        <p:par>
                          <p:cTn id="155" fill="hold" nodeType="afterGroup">
                            <p:stCondLst>
                              <p:cond delay="500"/>
                            </p:stCondLst>
                            <p:childTnLst>
                              <p:par>
                                <p:cTn id="156" presetID="17" presetClass="entr" presetSubtype="1" fill="hold" grpId="0" nodeType="afterEffect">
                                  <p:stCondLst>
                                    <p:cond delay="0"/>
                                  </p:stCondLst>
                                  <p:childTnLst>
                                    <p:set>
                                      <p:cBhvr>
                                        <p:cTn id="157" dur="1" fill="hold">
                                          <p:stCondLst>
                                            <p:cond delay="0"/>
                                          </p:stCondLst>
                                        </p:cTn>
                                        <p:tgtEl>
                                          <p:spTgt spid="33"/>
                                        </p:tgtEl>
                                        <p:attrNameLst>
                                          <p:attrName>style.visibility</p:attrName>
                                        </p:attrNameLst>
                                      </p:cBhvr>
                                      <p:to>
                                        <p:strVal val="visible"/>
                                      </p:to>
                                    </p:set>
                                    <p:anim calcmode="lin" valueType="num">
                                      <p:cBhvr>
                                        <p:cTn id="158" dur="250" fill="hold"/>
                                        <p:tgtEl>
                                          <p:spTgt spid="33"/>
                                        </p:tgtEl>
                                        <p:attrNameLst>
                                          <p:attrName>ppt_x</p:attrName>
                                        </p:attrNameLst>
                                      </p:cBhvr>
                                      <p:tavLst>
                                        <p:tav tm="0">
                                          <p:val>
                                            <p:strVal val="#ppt_x"/>
                                          </p:val>
                                        </p:tav>
                                        <p:tav tm="100000">
                                          <p:val>
                                            <p:strVal val="#ppt_x"/>
                                          </p:val>
                                        </p:tav>
                                      </p:tavLst>
                                    </p:anim>
                                    <p:anim calcmode="lin" valueType="num">
                                      <p:cBhvr>
                                        <p:cTn id="159" dur="250" fill="hold"/>
                                        <p:tgtEl>
                                          <p:spTgt spid="33"/>
                                        </p:tgtEl>
                                        <p:attrNameLst>
                                          <p:attrName>ppt_y</p:attrName>
                                        </p:attrNameLst>
                                      </p:cBhvr>
                                      <p:tavLst>
                                        <p:tav tm="0">
                                          <p:val>
                                            <p:strVal val="#ppt_y-#ppt_h/2"/>
                                          </p:val>
                                        </p:tav>
                                        <p:tav tm="100000">
                                          <p:val>
                                            <p:strVal val="#ppt_y"/>
                                          </p:val>
                                        </p:tav>
                                      </p:tavLst>
                                    </p:anim>
                                    <p:anim calcmode="lin" valueType="num">
                                      <p:cBhvr>
                                        <p:cTn id="160" dur="250" fill="hold"/>
                                        <p:tgtEl>
                                          <p:spTgt spid="33"/>
                                        </p:tgtEl>
                                        <p:attrNameLst>
                                          <p:attrName>ppt_w</p:attrName>
                                        </p:attrNameLst>
                                      </p:cBhvr>
                                      <p:tavLst>
                                        <p:tav tm="0">
                                          <p:val>
                                            <p:strVal val="#ppt_w"/>
                                          </p:val>
                                        </p:tav>
                                        <p:tav tm="100000">
                                          <p:val>
                                            <p:strVal val="#ppt_w"/>
                                          </p:val>
                                        </p:tav>
                                      </p:tavLst>
                                    </p:anim>
                                    <p:anim calcmode="lin" valueType="num">
                                      <p:cBhvr>
                                        <p:cTn id="161" dur="250" fill="hold"/>
                                        <p:tgtEl>
                                          <p:spTgt spid="33"/>
                                        </p:tgtEl>
                                        <p:attrNameLst>
                                          <p:attrName>ppt_h</p:attrName>
                                        </p:attrNameLst>
                                      </p:cBhvr>
                                      <p:tavLst>
                                        <p:tav tm="0">
                                          <p:val>
                                            <p:fltVal val="0"/>
                                          </p:val>
                                        </p:tav>
                                        <p:tav tm="100000">
                                          <p:val>
                                            <p:strVal val="#ppt_h"/>
                                          </p:val>
                                        </p:tav>
                                      </p:tavLst>
                                    </p:anim>
                                  </p:childTnLst>
                                </p:cTn>
                              </p:par>
                            </p:childTnLst>
                          </p:cTn>
                        </p:par>
                        <p:par>
                          <p:cTn id="162" fill="hold" nodeType="afterGroup">
                            <p:stCondLst>
                              <p:cond delay="750"/>
                            </p:stCondLst>
                            <p:childTnLst>
                              <p:par>
                                <p:cTn id="163" presetID="17" presetClass="entr" presetSubtype="1" fill="hold" grpId="0" nodeType="afterEffect">
                                  <p:stCondLst>
                                    <p:cond delay="0"/>
                                  </p:stCondLst>
                                  <p:childTnLst>
                                    <p:set>
                                      <p:cBhvr>
                                        <p:cTn id="164" dur="1" fill="hold">
                                          <p:stCondLst>
                                            <p:cond delay="0"/>
                                          </p:stCondLst>
                                        </p:cTn>
                                        <p:tgtEl>
                                          <p:spTgt spid="34"/>
                                        </p:tgtEl>
                                        <p:attrNameLst>
                                          <p:attrName>style.visibility</p:attrName>
                                        </p:attrNameLst>
                                      </p:cBhvr>
                                      <p:to>
                                        <p:strVal val="visible"/>
                                      </p:to>
                                    </p:set>
                                    <p:anim calcmode="lin" valueType="num">
                                      <p:cBhvr>
                                        <p:cTn id="165" dur="250" fill="hold"/>
                                        <p:tgtEl>
                                          <p:spTgt spid="34"/>
                                        </p:tgtEl>
                                        <p:attrNameLst>
                                          <p:attrName>ppt_x</p:attrName>
                                        </p:attrNameLst>
                                      </p:cBhvr>
                                      <p:tavLst>
                                        <p:tav tm="0">
                                          <p:val>
                                            <p:strVal val="#ppt_x"/>
                                          </p:val>
                                        </p:tav>
                                        <p:tav tm="100000">
                                          <p:val>
                                            <p:strVal val="#ppt_x"/>
                                          </p:val>
                                        </p:tav>
                                      </p:tavLst>
                                    </p:anim>
                                    <p:anim calcmode="lin" valueType="num">
                                      <p:cBhvr>
                                        <p:cTn id="166" dur="250" fill="hold"/>
                                        <p:tgtEl>
                                          <p:spTgt spid="34"/>
                                        </p:tgtEl>
                                        <p:attrNameLst>
                                          <p:attrName>ppt_y</p:attrName>
                                        </p:attrNameLst>
                                      </p:cBhvr>
                                      <p:tavLst>
                                        <p:tav tm="0">
                                          <p:val>
                                            <p:strVal val="#ppt_y-#ppt_h/2"/>
                                          </p:val>
                                        </p:tav>
                                        <p:tav tm="100000">
                                          <p:val>
                                            <p:strVal val="#ppt_y"/>
                                          </p:val>
                                        </p:tav>
                                      </p:tavLst>
                                    </p:anim>
                                    <p:anim calcmode="lin" valueType="num">
                                      <p:cBhvr>
                                        <p:cTn id="167" dur="250" fill="hold"/>
                                        <p:tgtEl>
                                          <p:spTgt spid="34"/>
                                        </p:tgtEl>
                                        <p:attrNameLst>
                                          <p:attrName>ppt_w</p:attrName>
                                        </p:attrNameLst>
                                      </p:cBhvr>
                                      <p:tavLst>
                                        <p:tav tm="0">
                                          <p:val>
                                            <p:strVal val="#ppt_w"/>
                                          </p:val>
                                        </p:tav>
                                        <p:tav tm="100000">
                                          <p:val>
                                            <p:strVal val="#ppt_w"/>
                                          </p:val>
                                        </p:tav>
                                      </p:tavLst>
                                    </p:anim>
                                    <p:anim calcmode="lin" valueType="num">
                                      <p:cBhvr>
                                        <p:cTn id="168" dur="250" fill="hold"/>
                                        <p:tgtEl>
                                          <p:spTgt spid="34"/>
                                        </p:tgtEl>
                                        <p:attrNameLst>
                                          <p:attrName>ppt_h</p:attrName>
                                        </p:attrNameLst>
                                      </p:cBhvr>
                                      <p:tavLst>
                                        <p:tav tm="0">
                                          <p:val>
                                            <p:fltVal val="0"/>
                                          </p:val>
                                        </p:tav>
                                        <p:tav tm="100000">
                                          <p:val>
                                            <p:strVal val="#ppt_h"/>
                                          </p:val>
                                        </p:tav>
                                      </p:tavLst>
                                    </p:anim>
                                  </p:childTnLst>
                                </p:cTn>
                              </p:par>
                            </p:childTnLst>
                          </p:cTn>
                        </p:par>
                        <p:par>
                          <p:cTn id="169" fill="hold" nodeType="afterGroup">
                            <p:stCondLst>
                              <p:cond delay="1000"/>
                            </p:stCondLst>
                            <p:childTnLst>
                              <p:par>
                                <p:cTn id="170" presetID="2" presetClass="entr" presetSubtype="3" fill="hold" grpId="0" nodeType="afterEffect">
                                  <p:stCondLst>
                                    <p:cond delay="0"/>
                                  </p:stCondLst>
                                  <p:childTnLst>
                                    <p:set>
                                      <p:cBhvr>
                                        <p:cTn id="171" dur="1" fill="hold">
                                          <p:stCondLst>
                                            <p:cond delay="0"/>
                                          </p:stCondLst>
                                        </p:cTn>
                                        <p:tgtEl>
                                          <p:spTgt spid="8"/>
                                        </p:tgtEl>
                                        <p:attrNameLst>
                                          <p:attrName>style.visibility</p:attrName>
                                        </p:attrNameLst>
                                      </p:cBhvr>
                                      <p:to>
                                        <p:strVal val="visible"/>
                                      </p:to>
                                    </p:set>
                                    <p:anim calcmode="lin" valueType="num">
                                      <p:cBhvr additive="base">
                                        <p:cTn id="172" dur="250" fill="hold"/>
                                        <p:tgtEl>
                                          <p:spTgt spid="8"/>
                                        </p:tgtEl>
                                        <p:attrNameLst>
                                          <p:attrName>ppt_x</p:attrName>
                                        </p:attrNameLst>
                                      </p:cBhvr>
                                      <p:tavLst>
                                        <p:tav tm="0">
                                          <p:val>
                                            <p:strVal val="1+#ppt_w/2"/>
                                          </p:val>
                                        </p:tav>
                                        <p:tav tm="100000">
                                          <p:val>
                                            <p:strVal val="#ppt_x"/>
                                          </p:val>
                                        </p:tav>
                                      </p:tavLst>
                                    </p:anim>
                                    <p:anim calcmode="lin" valueType="num">
                                      <p:cBhvr additive="base">
                                        <p:cTn id="173" dur="25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174" fill="hold">
                      <p:stCondLst>
                        <p:cond delay="indefinite"/>
                      </p:stCondLst>
                      <p:childTnLst>
                        <p:par>
                          <p:cTn id="175" fill="hold">
                            <p:stCondLst>
                              <p:cond delay="0"/>
                            </p:stCondLst>
                            <p:childTnLst>
                              <p:par>
                                <p:cTn id="176" presetID="42" presetClass="entr" presetSubtype="0" fill="hold" nodeType="clickEffect">
                                  <p:stCondLst>
                                    <p:cond delay="0"/>
                                  </p:stCondLst>
                                  <p:childTnLst>
                                    <p:set>
                                      <p:cBhvr>
                                        <p:cTn id="177" dur="1" fill="hold">
                                          <p:stCondLst>
                                            <p:cond delay="0"/>
                                          </p:stCondLst>
                                        </p:cTn>
                                        <p:tgtEl>
                                          <p:spTgt spid="35"/>
                                        </p:tgtEl>
                                        <p:attrNameLst>
                                          <p:attrName>style.visibility</p:attrName>
                                        </p:attrNameLst>
                                      </p:cBhvr>
                                      <p:to>
                                        <p:strVal val="visible"/>
                                      </p:to>
                                    </p:set>
                                    <p:animEffect transition="in" filter="fade">
                                      <p:cBhvr>
                                        <p:cTn id="178" dur="500"/>
                                        <p:tgtEl>
                                          <p:spTgt spid="35"/>
                                        </p:tgtEl>
                                      </p:cBhvr>
                                    </p:animEffect>
                                    <p:anim calcmode="lin" valueType="num">
                                      <p:cBhvr>
                                        <p:cTn id="179" dur="500" fill="hold"/>
                                        <p:tgtEl>
                                          <p:spTgt spid="35"/>
                                        </p:tgtEl>
                                        <p:attrNameLst>
                                          <p:attrName>ppt_x</p:attrName>
                                        </p:attrNameLst>
                                      </p:cBhvr>
                                      <p:tavLst>
                                        <p:tav tm="0">
                                          <p:val>
                                            <p:strVal val="#ppt_x"/>
                                          </p:val>
                                        </p:tav>
                                        <p:tav tm="100000">
                                          <p:val>
                                            <p:strVal val="#ppt_x"/>
                                          </p:val>
                                        </p:tav>
                                      </p:tavLst>
                                    </p:anim>
                                    <p:anim calcmode="lin" valueType="num">
                                      <p:cBhvr>
                                        <p:cTn id="180" dur="5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81" fill="hold">
                      <p:stCondLst>
                        <p:cond delay="indefinite"/>
                      </p:stCondLst>
                      <p:childTnLst>
                        <p:par>
                          <p:cTn id="182" fill="hold">
                            <p:stCondLst>
                              <p:cond delay="0"/>
                            </p:stCondLst>
                            <p:childTnLst>
                              <p:par>
                                <p:cTn id="183" presetID="42" presetClass="entr" presetSubtype="0" fill="hold" nodeType="clickEffect">
                                  <p:stCondLst>
                                    <p:cond delay="0"/>
                                  </p:stCondLst>
                                  <p:childTnLst>
                                    <p:set>
                                      <p:cBhvr>
                                        <p:cTn id="184" dur="1" fill="hold">
                                          <p:stCondLst>
                                            <p:cond delay="0"/>
                                          </p:stCondLst>
                                        </p:cTn>
                                        <p:tgtEl>
                                          <p:spTgt spid="35875"/>
                                        </p:tgtEl>
                                        <p:attrNameLst>
                                          <p:attrName>style.visibility</p:attrName>
                                        </p:attrNameLst>
                                      </p:cBhvr>
                                      <p:to>
                                        <p:strVal val="visible"/>
                                      </p:to>
                                    </p:set>
                                    <p:animEffect transition="in" filter="fade">
                                      <p:cBhvr>
                                        <p:cTn id="185" dur="500"/>
                                        <p:tgtEl>
                                          <p:spTgt spid="35875"/>
                                        </p:tgtEl>
                                      </p:cBhvr>
                                    </p:animEffect>
                                    <p:anim calcmode="lin" valueType="num">
                                      <p:cBhvr>
                                        <p:cTn id="186" dur="500" fill="hold"/>
                                        <p:tgtEl>
                                          <p:spTgt spid="35875"/>
                                        </p:tgtEl>
                                        <p:attrNameLst>
                                          <p:attrName>ppt_x</p:attrName>
                                        </p:attrNameLst>
                                      </p:cBhvr>
                                      <p:tavLst>
                                        <p:tav tm="0">
                                          <p:val>
                                            <p:strVal val="#ppt_x"/>
                                          </p:val>
                                        </p:tav>
                                        <p:tav tm="100000">
                                          <p:val>
                                            <p:strVal val="#ppt_x"/>
                                          </p:val>
                                        </p:tav>
                                      </p:tavLst>
                                    </p:anim>
                                    <p:anim calcmode="lin" valueType="num">
                                      <p:cBhvr>
                                        <p:cTn id="187" dur="500" fill="hold"/>
                                        <p:tgtEl>
                                          <p:spTgt spid="35875"/>
                                        </p:tgtEl>
                                        <p:attrNameLst>
                                          <p:attrName>ppt_y</p:attrName>
                                        </p:attrNameLst>
                                      </p:cBhvr>
                                      <p:tavLst>
                                        <p:tav tm="0">
                                          <p:val>
                                            <p:strVal val="#ppt_y+.1"/>
                                          </p:val>
                                        </p:tav>
                                        <p:tav tm="100000">
                                          <p:val>
                                            <p:strVal val="#ppt_y"/>
                                          </p:val>
                                        </p:tav>
                                      </p:tavLst>
                                    </p:anim>
                                  </p:childTnLst>
                                </p:cTn>
                              </p:par>
                            </p:childTnLst>
                          </p:cTn>
                        </p:par>
                      </p:childTnLst>
                    </p:cTn>
                  </p:par>
                  <p:par>
                    <p:cTn id="188" fill="hold">
                      <p:stCondLst>
                        <p:cond delay="indefinite"/>
                      </p:stCondLst>
                      <p:childTnLst>
                        <p:par>
                          <p:cTn id="189" fill="hold">
                            <p:stCondLst>
                              <p:cond delay="0"/>
                            </p:stCondLst>
                            <p:childTnLst>
                              <p:par>
                                <p:cTn id="190" presetID="42" presetClass="entr" presetSubtype="0" fill="hold" grpId="0" nodeType="clickEffect">
                                  <p:stCondLst>
                                    <p:cond delay="0"/>
                                  </p:stCondLst>
                                  <p:childTnLst>
                                    <p:set>
                                      <p:cBhvr>
                                        <p:cTn id="191" dur="1" fill="hold">
                                          <p:stCondLst>
                                            <p:cond delay="0"/>
                                          </p:stCondLst>
                                        </p:cTn>
                                        <p:tgtEl>
                                          <p:spTgt spid="3"/>
                                        </p:tgtEl>
                                        <p:attrNameLst>
                                          <p:attrName>style.visibility</p:attrName>
                                        </p:attrNameLst>
                                      </p:cBhvr>
                                      <p:to>
                                        <p:strVal val="visible"/>
                                      </p:to>
                                    </p:set>
                                    <p:animEffect transition="in" filter="fade">
                                      <p:cBhvr>
                                        <p:cTn id="192" dur="500"/>
                                        <p:tgtEl>
                                          <p:spTgt spid="3"/>
                                        </p:tgtEl>
                                      </p:cBhvr>
                                    </p:animEffect>
                                    <p:anim calcmode="lin" valueType="num">
                                      <p:cBhvr>
                                        <p:cTn id="193" dur="500" fill="hold"/>
                                        <p:tgtEl>
                                          <p:spTgt spid="3"/>
                                        </p:tgtEl>
                                        <p:attrNameLst>
                                          <p:attrName>ppt_x</p:attrName>
                                        </p:attrNameLst>
                                      </p:cBhvr>
                                      <p:tavLst>
                                        <p:tav tm="0">
                                          <p:val>
                                            <p:strVal val="#ppt_x"/>
                                          </p:val>
                                        </p:tav>
                                        <p:tav tm="100000">
                                          <p:val>
                                            <p:strVal val="#ppt_x"/>
                                          </p:val>
                                        </p:tav>
                                      </p:tavLst>
                                    </p:anim>
                                    <p:anim calcmode="lin" valueType="num">
                                      <p:cBhvr>
                                        <p:cTn id="194"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6" grpId="0" autoUpdateAnimBg="0"/>
      <p:bldP spid="7" grpId="0" animBg="1" autoUpdateAnimBg="0"/>
      <p:bldP spid="8" grpId="0" animBg="1" autoUpdateAnimBg="0"/>
      <p:bldP spid="9" grpId="0" animBg="1"/>
      <p:bldP spid="10" grpId="0" animBg="1" autoUpdateAnimBg="0"/>
      <p:bldP spid="11" grpId="0" animBg="1" autoUpdateAnimBg="0"/>
      <p:bldP spid="12" grpId="0" animBg="1" autoUpdateAnimBg="0"/>
      <p:bldP spid="13" grpId="0" animBg="1" autoUpdateAnimBg="0"/>
      <p:bldP spid="14" grpId="0" animBg="1" autoUpdateAnimBg="0"/>
      <p:bldP spid="15" grpId="0" animBg="1" autoUpdateAnimBg="0"/>
      <p:bldP spid="16" grpId="0" animBg="1" autoUpdateAnimBg="0"/>
      <p:bldP spid="17" grpId="0" animBg="1" autoUpdateAnimBg="0"/>
      <p:bldP spid="18" grpId="0" animBg="1" autoUpdateAnimBg="0"/>
      <p:bldP spid="19" grpId="0" animBg="1" autoUpdateAnimBg="0"/>
      <p:bldP spid="20" grpId="0" animBg="1" autoUpdateAnimBg="0"/>
      <p:bldP spid="21" grpId="0" animBg="1" autoUpdateAnimBg="0"/>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autoUpdateAnimBg="0"/>
      <p:bldP spid="32" grpId="0" animBg="1"/>
      <p:bldP spid="33" grpId="0" animBg="1"/>
      <p:bldP spid="34" grpId="0" animBg="1"/>
      <p:bldP spid="3"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5"/>
          <p:cNvSpPr>
            <a:spLocks noGrp="1" noChangeArrowheads="1"/>
          </p:cNvSpPr>
          <p:nvPr>
            <p:ph type="title"/>
          </p:nvPr>
        </p:nvSpPr>
        <p:spPr>
          <a:xfrm>
            <a:off x="839416" y="17317"/>
            <a:ext cx="5076825" cy="658812"/>
          </a:xfrm>
        </p:spPr>
        <p:txBody>
          <a:bodyPr>
            <a:normAutofit/>
          </a:bodyPr>
          <a:lstStyle/>
          <a:p>
            <a:r>
              <a:rPr lang="en-US" altLang="zh-CN" sz="3600" b="1" dirty="0">
                <a:latin typeface="华文新魏" panose="02010800040101010101" pitchFamily="2" charset="-122"/>
                <a:ea typeface="华文新魏" panose="02010800040101010101" pitchFamily="2" charset="-122"/>
              </a:rPr>
              <a:t>Huffman</a:t>
            </a:r>
            <a:r>
              <a:rPr lang="zh-CN" altLang="en-US" sz="3600" b="1" dirty="0">
                <a:latin typeface="华文新魏" panose="02010800040101010101" pitchFamily="2" charset="-122"/>
                <a:ea typeface="华文新魏" panose="02010800040101010101" pitchFamily="2" charset="-122"/>
              </a:rPr>
              <a:t>编码</a:t>
            </a:r>
          </a:p>
        </p:txBody>
      </p:sp>
      <p:sp>
        <p:nvSpPr>
          <p:cNvPr id="302086" name="Rectangle 6"/>
          <p:cNvSpPr>
            <a:spLocks noGrp="1" noChangeArrowheads="1"/>
          </p:cNvSpPr>
          <p:nvPr>
            <p:ph idx="1"/>
          </p:nvPr>
        </p:nvSpPr>
        <p:spPr>
          <a:xfrm>
            <a:off x="1703512" y="1196753"/>
            <a:ext cx="8445624" cy="4860925"/>
          </a:xfrm>
        </p:spPr>
        <p:txBody>
          <a:bodyPr/>
          <a:lstStyle/>
          <a:p>
            <a:pPr>
              <a:spcBef>
                <a:spcPct val="15000"/>
              </a:spcBef>
              <a:buClr>
                <a:srgbClr val="800080"/>
              </a:buClr>
              <a:buSzPct val="50000"/>
              <a:defRPr/>
            </a:pPr>
            <a:r>
              <a:rPr lang="zh-CN" altLang="en-US" sz="2800" b="1" dirty="0">
                <a:solidFill>
                  <a:srgbClr val="000099"/>
                </a:solidFill>
                <a:latin typeface="Times New Roman" panose="02020603050405020304" pitchFamily="18" charset="0"/>
                <a:ea typeface="仿宋_GB2312" pitchFamily="49" charset="-122"/>
              </a:rPr>
              <a:t>主要用途是实现</a:t>
            </a:r>
            <a:r>
              <a:rPr lang="zh-CN" altLang="en-US" sz="2800" b="1" dirty="0" smtClean="0">
                <a:solidFill>
                  <a:srgbClr val="000099"/>
                </a:solidFill>
                <a:latin typeface="Times New Roman" panose="02020603050405020304" pitchFamily="18" charset="0"/>
                <a:ea typeface="仿宋_GB2312" pitchFamily="49" charset="-122"/>
              </a:rPr>
              <a:t>数据压缩。</a:t>
            </a:r>
            <a:endParaRPr lang="en-US" altLang="zh-CN" sz="2800" b="1" dirty="0">
              <a:solidFill>
                <a:srgbClr val="000099"/>
              </a:solidFill>
              <a:latin typeface="Times New Roman" panose="02020603050405020304" pitchFamily="18" charset="0"/>
              <a:ea typeface="仿宋_GB2312" pitchFamily="49" charset="-122"/>
            </a:endParaRPr>
          </a:p>
          <a:p>
            <a:pPr>
              <a:spcBef>
                <a:spcPct val="15000"/>
              </a:spcBef>
              <a:buClr>
                <a:srgbClr val="800080"/>
              </a:buClr>
              <a:buSzPct val="50000"/>
              <a:defRPr/>
            </a:pPr>
            <a:r>
              <a:rPr lang="zh-CN" altLang="en-US" sz="2800" b="1" dirty="0">
                <a:solidFill>
                  <a:srgbClr val="000099"/>
                </a:solidFill>
                <a:latin typeface="Times New Roman" panose="02020603050405020304" pitchFamily="18" charset="0"/>
                <a:ea typeface="仿宋_GB2312" pitchFamily="49" charset="-122"/>
              </a:rPr>
              <a:t>设给出一段报文：</a:t>
            </a:r>
            <a:r>
              <a:rPr lang="zh-CN" altLang="en-US" sz="2800" b="1" dirty="0">
                <a:latin typeface="Times New Roman" panose="02020603050405020304" pitchFamily="18" charset="0"/>
                <a:ea typeface="仿宋_GB2312" pitchFamily="49" charset="-122"/>
              </a:rPr>
              <a:t> </a:t>
            </a:r>
          </a:p>
          <a:p>
            <a:pPr>
              <a:spcBef>
                <a:spcPct val="15000"/>
              </a:spcBef>
              <a:buClr>
                <a:srgbClr val="800080"/>
              </a:buClr>
              <a:buSzPct val="50000"/>
              <a:buFont typeface="Wingdings" panose="05000000000000000000" pitchFamily="2" charset="2"/>
              <a:buNone/>
              <a:defRPr/>
            </a:pPr>
            <a:r>
              <a:rPr lang="zh-CN" altLang="en-US" sz="2800" b="1" dirty="0">
                <a:solidFill>
                  <a:schemeClr val="bg2"/>
                </a:solidFill>
                <a:latin typeface="Times New Roman" panose="02020603050405020304" pitchFamily="18" charset="0"/>
                <a:ea typeface="仿宋_GB2312" pitchFamily="49" charset="-122"/>
              </a:rPr>
              <a:t>           </a:t>
            </a:r>
            <a:r>
              <a:rPr lang="en-US" altLang="zh-CN" sz="2800" b="1" dirty="0">
                <a:solidFill>
                  <a:schemeClr val="tx2"/>
                </a:solidFill>
                <a:latin typeface="Times New Roman" panose="02020603050405020304" pitchFamily="18" charset="0"/>
                <a:ea typeface="仿宋_GB2312" pitchFamily="49" charset="-122"/>
              </a:rPr>
              <a:t>CAST  </a:t>
            </a:r>
            <a:r>
              <a:rPr lang="en-US" altLang="zh-CN" sz="2800" b="1" dirty="0" err="1">
                <a:solidFill>
                  <a:schemeClr val="tx2"/>
                </a:solidFill>
                <a:latin typeface="Times New Roman" panose="02020603050405020304" pitchFamily="18" charset="0"/>
                <a:ea typeface="仿宋_GB2312" pitchFamily="49" charset="-122"/>
              </a:rPr>
              <a:t>CAST</a:t>
            </a:r>
            <a:r>
              <a:rPr lang="en-US" altLang="zh-CN" sz="2800" b="1" dirty="0">
                <a:solidFill>
                  <a:schemeClr val="tx2"/>
                </a:solidFill>
                <a:latin typeface="Times New Roman" panose="02020603050405020304" pitchFamily="18" charset="0"/>
                <a:ea typeface="仿宋_GB2312" pitchFamily="49" charset="-122"/>
              </a:rPr>
              <a:t>  SAT  AT  A  TASA</a:t>
            </a:r>
          </a:p>
          <a:p>
            <a:pPr>
              <a:spcBef>
                <a:spcPct val="15000"/>
              </a:spcBef>
              <a:buClr>
                <a:srgbClr val="800080"/>
              </a:buClr>
              <a:buSzPct val="50000"/>
              <a:defRPr/>
            </a:pPr>
            <a:r>
              <a:rPr lang="zh-CN" altLang="en-US" sz="2800" b="1" dirty="0">
                <a:solidFill>
                  <a:srgbClr val="000099"/>
                </a:solidFill>
                <a:latin typeface="Times New Roman" panose="02020603050405020304" pitchFamily="18" charset="0"/>
                <a:ea typeface="仿宋_GB2312" pitchFamily="49" charset="-122"/>
              </a:rPr>
              <a:t>字符集合是 </a:t>
            </a:r>
            <a:r>
              <a:rPr lang="en-US" altLang="zh-CN" sz="2800" b="1" dirty="0">
                <a:solidFill>
                  <a:srgbClr val="000099"/>
                </a:solidFill>
                <a:latin typeface="Times New Roman" panose="02020603050405020304" pitchFamily="18" charset="0"/>
                <a:ea typeface="仿宋_GB2312" pitchFamily="49" charset="-122"/>
              </a:rPr>
              <a:t>{ C, A, S, T }</a:t>
            </a:r>
            <a:r>
              <a:rPr lang="zh-CN" altLang="en-US" sz="2800" b="1" dirty="0">
                <a:solidFill>
                  <a:srgbClr val="000099"/>
                </a:solidFill>
                <a:latin typeface="Times New Roman" panose="02020603050405020304" pitchFamily="18" charset="0"/>
                <a:ea typeface="仿宋_GB2312" pitchFamily="49" charset="-122"/>
              </a:rPr>
              <a:t>，各个字符出现的频度（次数）是 </a:t>
            </a:r>
            <a:r>
              <a:rPr lang="en-US" altLang="zh-CN" sz="2800" b="1" i="1" dirty="0">
                <a:solidFill>
                  <a:srgbClr val="000099"/>
                </a:solidFill>
                <a:latin typeface="Times New Roman" panose="02020603050405020304" pitchFamily="18" charset="0"/>
                <a:ea typeface="仿宋_GB2312" pitchFamily="49" charset="-122"/>
              </a:rPr>
              <a:t>W</a:t>
            </a:r>
            <a:r>
              <a:rPr lang="zh-CN" altLang="en-US" sz="2800" b="1" dirty="0">
                <a:solidFill>
                  <a:srgbClr val="000099"/>
                </a:solidFill>
                <a:latin typeface="Times New Roman" panose="02020603050405020304" pitchFamily="18" charset="0"/>
                <a:ea typeface="仿宋_GB2312" pitchFamily="49" charset="-122"/>
              </a:rPr>
              <a:t>＝</a:t>
            </a:r>
            <a:r>
              <a:rPr lang="en-US" altLang="zh-CN" sz="2800" b="1" dirty="0">
                <a:solidFill>
                  <a:srgbClr val="000099"/>
                </a:solidFill>
                <a:latin typeface="Times New Roman" panose="02020603050405020304" pitchFamily="18" charset="0"/>
                <a:ea typeface="仿宋_GB2312" pitchFamily="49" charset="-122"/>
              </a:rPr>
              <a:t>{ 2, 7, 4, 5 }</a:t>
            </a:r>
            <a:r>
              <a:rPr lang="zh-CN" altLang="en-US" sz="2800" b="1" dirty="0">
                <a:solidFill>
                  <a:srgbClr val="000099"/>
                </a:solidFill>
                <a:latin typeface="Times New Roman" panose="02020603050405020304" pitchFamily="18" charset="0"/>
                <a:ea typeface="仿宋_GB2312" pitchFamily="49" charset="-122"/>
              </a:rPr>
              <a:t>。</a:t>
            </a:r>
          </a:p>
          <a:p>
            <a:pPr>
              <a:spcBef>
                <a:spcPct val="15000"/>
              </a:spcBef>
              <a:buClr>
                <a:srgbClr val="800080"/>
              </a:buClr>
              <a:buSzPct val="50000"/>
              <a:defRPr/>
            </a:pPr>
            <a:r>
              <a:rPr lang="zh-CN" altLang="en-US" sz="2800" b="1" dirty="0">
                <a:solidFill>
                  <a:srgbClr val="000099"/>
                </a:solidFill>
                <a:latin typeface="Times New Roman" panose="02020603050405020304" pitchFamily="18" charset="0"/>
                <a:ea typeface="仿宋_GB2312" pitchFamily="49" charset="-122"/>
              </a:rPr>
              <a:t>若给每个字符以等长编码（</a:t>
            </a:r>
            <a:r>
              <a:rPr lang="en-US" altLang="zh-CN" sz="2800" b="1" dirty="0">
                <a:solidFill>
                  <a:srgbClr val="000099"/>
                </a:solidFill>
                <a:latin typeface="Times New Roman" panose="02020603050405020304" pitchFamily="18" charset="0"/>
                <a:ea typeface="仿宋_GB2312" pitchFamily="49" charset="-122"/>
              </a:rPr>
              <a:t>2</a:t>
            </a:r>
            <a:r>
              <a:rPr lang="zh-CN" altLang="en-US" sz="2800" b="1" dirty="0">
                <a:solidFill>
                  <a:srgbClr val="000099"/>
                </a:solidFill>
                <a:latin typeface="Times New Roman" panose="02020603050405020304" pitchFamily="18" charset="0"/>
                <a:ea typeface="仿宋_GB2312" pitchFamily="49" charset="-122"/>
              </a:rPr>
              <a:t>位二进制足够）</a:t>
            </a:r>
          </a:p>
          <a:p>
            <a:pPr>
              <a:spcBef>
                <a:spcPct val="15000"/>
              </a:spcBef>
              <a:buClr>
                <a:srgbClr val="800080"/>
              </a:buClr>
              <a:buSzPct val="50000"/>
              <a:buFont typeface="Wingdings" panose="05000000000000000000" pitchFamily="2" charset="2"/>
              <a:buNone/>
              <a:defRPr/>
            </a:pPr>
            <a:r>
              <a:rPr lang="zh-CN" altLang="en-US" sz="2800" b="1" dirty="0">
                <a:latin typeface="Times New Roman" panose="02020603050405020304" pitchFamily="18" charset="0"/>
                <a:ea typeface="仿宋_GB2312" pitchFamily="49" charset="-122"/>
              </a:rPr>
              <a:t>             </a:t>
            </a:r>
            <a:r>
              <a:rPr lang="en-US" altLang="zh-CN" sz="2800" b="1" dirty="0">
                <a:solidFill>
                  <a:schemeClr val="tx2"/>
                </a:solidFill>
                <a:latin typeface="Times New Roman" panose="02020603050405020304" pitchFamily="18" charset="0"/>
                <a:ea typeface="仿宋_GB2312" pitchFamily="49" charset="-122"/>
              </a:rPr>
              <a:t>A</a:t>
            </a:r>
            <a:r>
              <a:rPr lang="en-GB" altLang="zh-CN" sz="2800" b="1" dirty="0">
                <a:solidFill>
                  <a:schemeClr val="tx2"/>
                </a:solidFill>
                <a:latin typeface="Times New Roman" panose="02020603050405020304" pitchFamily="18" charset="0"/>
                <a:ea typeface="仿宋_GB2312" pitchFamily="49" charset="-122"/>
              </a:rPr>
              <a:t> : 00   T : 10    C : 01    S : 11</a:t>
            </a:r>
            <a:endParaRPr lang="en-US" altLang="zh-CN" sz="2800" b="1" dirty="0">
              <a:solidFill>
                <a:schemeClr val="tx2"/>
              </a:solidFill>
              <a:latin typeface="Times New Roman" panose="02020603050405020304" pitchFamily="18" charset="0"/>
              <a:ea typeface="仿宋_GB2312" pitchFamily="49" charset="-122"/>
            </a:endParaRPr>
          </a:p>
          <a:p>
            <a:pPr>
              <a:spcBef>
                <a:spcPct val="15000"/>
              </a:spcBef>
              <a:buClr>
                <a:srgbClr val="800080"/>
              </a:buClr>
              <a:buSzPct val="50000"/>
              <a:defRPr/>
            </a:pPr>
            <a:r>
              <a:rPr lang="zh-CN" altLang="en-US" sz="2800" b="1" dirty="0">
                <a:solidFill>
                  <a:srgbClr val="000099"/>
                </a:solidFill>
                <a:latin typeface="Times New Roman" panose="02020603050405020304" pitchFamily="18" charset="0"/>
                <a:ea typeface="仿宋_GB2312" pitchFamily="49" charset="-122"/>
              </a:rPr>
              <a:t>则总编码长度为</a:t>
            </a:r>
            <a:r>
              <a:rPr lang="zh-CN" altLang="en-US" sz="2800" b="1" dirty="0">
                <a:latin typeface="Times New Roman" panose="02020603050405020304" pitchFamily="18" charset="0"/>
                <a:ea typeface="仿宋_GB2312" pitchFamily="49" charset="-122"/>
              </a:rPr>
              <a:t> </a:t>
            </a:r>
            <a:r>
              <a:rPr lang="en-US" altLang="zh-CN" sz="2800" b="1" dirty="0">
                <a:solidFill>
                  <a:srgbClr val="006600"/>
                </a:solidFill>
                <a:latin typeface="Times New Roman" panose="02020603050405020304" pitchFamily="18" charset="0"/>
                <a:ea typeface="仿宋_GB2312" pitchFamily="49" charset="-122"/>
              </a:rPr>
              <a:t>( 2+7+4+5 ) * 2 = 36</a:t>
            </a:r>
            <a:r>
              <a:rPr lang="zh-CN" altLang="en-US" sz="2800" b="1" dirty="0">
                <a:latin typeface="Times New Roman" panose="02020603050405020304" pitchFamily="18" charset="0"/>
                <a:ea typeface="仿宋_GB2312" pitchFamily="49" charset="-122"/>
              </a:rPr>
              <a:t>。</a:t>
            </a:r>
          </a:p>
          <a:p>
            <a:pPr>
              <a:spcBef>
                <a:spcPct val="15000"/>
              </a:spcBef>
              <a:buClr>
                <a:srgbClr val="800080"/>
              </a:buClr>
              <a:buSzPct val="50000"/>
              <a:defRPr/>
            </a:pPr>
            <a:r>
              <a:rPr lang="zh-CN" altLang="en-US" sz="2800" b="1" dirty="0">
                <a:solidFill>
                  <a:srgbClr val="FF0000"/>
                </a:solidFill>
                <a:latin typeface="Times New Roman" panose="02020603050405020304" pitchFamily="18" charset="0"/>
                <a:ea typeface="仿宋_GB2312" pitchFamily="49" charset="-122"/>
              </a:rPr>
              <a:t>能否减少总编码长度，使得发出同样报文，可以用最少的二进制代码表示？</a:t>
            </a:r>
          </a:p>
        </p:txBody>
      </p:sp>
      <p:grpSp>
        <p:nvGrpSpPr>
          <p:cNvPr id="4" name="Group 28"/>
          <p:cNvGrpSpPr>
            <a:grpSpLocks/>
          </p:cNvGrpSpPr>
          <p:nvPr/>
        </p:nvGrpSpPr>
        <p:grpSpPr bwMode="auto">
          <a:xfrm>
            <a:off x="9768408" y="836712"/>
            <a:ext cx="2195736" cy="1819571"/>
            <a:chOff x="2112" y="487"/>
            <a:chExt cx="1584" cy="1409"/>
          </a:xfrm>
        </p:grpSpPr>
        <p:sp>
          <p:nvSpPr>
            <p:cNvPr id="5" name="Line 2"/>
            <p:cNvSpPr>
              <a:spLocks noChangeShapeType="1"/>
            </p:cNvSpPr>
            <p:nvPr/>
          </p:nvSpPr>
          <p:spPr bwMode="auto">
            <a:xfrm flipH="1">
              <a:off x="3120" y="1159"/>
              <a:ext cx="96" cy="24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600"/>
            </a:p>
          </p:txBody>
        </p:sp>
        <p:sp>
          <p:nvSpPr>
            <p:cNvPr id="6" name="Line 4"/>
            <p:cNvSpPr>
              <a:spLocks noChangeShapeType="1"/>
            </p:cNvSpPr>
            <p:nvPr/>
          </p:nvSpPr>
          <p:spPr bwMode="auto">
            <a:xfrm>
              <a:off x="2928" y="583"/>
              <a:ext cx="576" cy="76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600"/>
            </a:p>
          </p:txBody>
        </p:sp>
        <p:sp>
          <p:nvSpPr>
            <p:cNvPr id="7" name="Line 5"/>
            <p:cNvSpPr>
              <a:spLocks noChangeShapeType="1"/>
            </p:cNvSpPr>
            <p:nvPr/>
          </p:nvSpPr>
          <p:spPr bwMode="auto">
            <a:xfrm>
              <a:off x="2640" y="1015"/>
              <a:ext cx="96" cy="336"/>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600"/>
            </a:p>
          </p:txBody>
        </p:sp>
        <p:sp>
          <p:nvSpPr>
            <p:cNvPr id="8" name="Line 6"/>
            <p:cNvSpPr>
              <a:spLocks noChangeShapeType="1"/>
            </p:cNvSpPr>
            <p:nvPr/>
          </p:nvSpPr>
          <p:spPr bwMode="auto">
            <a:xfrm flipH="1">
              <a:off x="2304" y="679"/>
              <a:ext cx="528" cy="72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600"/>
            </a:p>
          </p:txBody>
        </p:sp>
        <p:sp>
          <p:nvSpPr>
            <p:cNvPr id="9" name="Oval 7"/>
            <p:cNvSpPr>
              <a:spLocks noChangeArrowheads="1"/>
            </p:cNvSpPr>
            <p:nvPr/>
          </p:nvSpPr>
          <p:spPr bwMode="auto">
            <a:xfrm>
              <a:off x="2784" y="487"/>
              <a:ext cx="288" cy="288"/>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0" name="Oval 8"/>
            <p:cNvSpPr>
              <a:spLocks noChangeArrowheads="1"/>
            </p:cNvSpPr>
            <p:nvPr/>
          </p:nvSpPr>
          <p:spPr bwMode="auto">
            <a:xfrm>
              <a:off x="2448" y="871"/>
              <a:ext cx="288" cy="288"/>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1" name="Oval 9"/>
            <p:cNvSpPr>
              <a:spLocks noChangeArrowheads="1"/>
            </p:cNvSpPr>
            <p:nvPr/>
          </p:nvSpPr>
          <p:spPr bwMode="auto">
            <a:xfrm>
              <a:off x="3120" y="871"/>
              <a:ext cx="288" cy="288"/>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2" name="Rectangle 10"/>
            <p:cNvSpPr>
              <a:spLocks noChangeArrowheads="1"/>
            </p:cNvSpPr>
            <p:nvPr/>
          </p:nvSpPr>
          <p:spPr bwMode="auto">
            <a:xfrm>
              <a:off x="2112"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3" name="Text Box 11"/>
            <p:cNvSpPr txBox="1">
              <a:spLocks noChangeArrowheads="1"/>
            </p:cNvSpPr>
            <p:nvPr/>
          </p:nvSpPr>
          <p:spPr bwMode="auto">
            <a:xfrm>
              <a:off x="2152" y="1288"/>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7</a:t>
              </a:r>
              <a:endParaRPr lang="en-US" altLang="zh-CN" sz="2000">
                <a:latin typeface="Times New Roman" panose="02020603050405020304" pitchFamily="18" charset="0"/>
              </a:endParaRPr>
            </a:p>
          </p:txBody>
        </p:sp>
        <p:sp>
          <p:nvSpPr>
            <p:cNvPr id="14" name="Rectangle 12"/>
            <p:cNvSpPr>
              <a:spLocks noChangeArrowheads="1"/>
            </p:cNvSpPr>
            <p:nvPr/>
          </p:nvSpPr>
          <p:spPr bwMode="auto">
            <a:xfrm>
              <a:off x="2544"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5" name="Rectangle 13"/>
            <p:cNvSpPr>
              <a:spLocks noChangeArrowheads="1"/>
            </p:cNvSpPr>
            <p:nvPr/>
          </p:nvSpPr>
          <p:spPr bwMode="auto">
            <a:xfrm>
              <a:off x="3408"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6" name="Rectangle 14"/>
            <p:cNvSpPr>
              <a:spLocks noChangeArrowheads="1"/>
            </p:cNvSpPr>
            <p:nvPr/>
          </p:nvSpPr>
          <p:spPr bwMode="auto">
            <a:xfrm>
              <a:off x="2976"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600"/>
            </a:p>
          </p:txBody>
        </p:sp>
        <p:sp>
          <p:nvSpPr>
            <p:cNvPr id="17" name="Text Box 15"/>
            <p:cNvSpPr txBox="1">
              <a:spLocks noChangeArrowheads="1"/>
            </p:cNvSpPr>
            <p:nvPr/>
          </p:nvSpPr>
          <p:spPr bwMode="auto">
            <a:xfrm>
              <a:off x="2548" y="1288"/>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2</a:t>
              </a:r>
              <a:endParaRPr lang="en-US" altLang="zh-CN" sz="2000">
                <a:latin typeface="Times New Roman" panose="02020603050405020304" pitchFamily="18" charset="0"/>
              </a:endParaRPr>
            </a:p>
          </p:txBody>
        </p:sp>
        <p:sp>
          <p:nvSpPr>
            <p:cNvPr id="18" name="Text Box 16"/>
            <p:cNvSpPr txBox="1">
              <a:spLocks noChangeArrowheads="1"/>
            </p:cNvSpPr>
            <p:nvPr/>
          </p:nvSpPr>
          <p:spPr bwMode="auto">
            <a:xfrm>
              <a:off x="3016" y="1288"/>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5</a:t>
              </a:r>
              <a:endParaRPr lang="en-US" altLang="zh-CN" sz="2000">
                <a:latin typeface="Times New Roman" panose="02020603050405020304" pitchFamily="18" charset="0"/>
              </a:endParaRPr>
            </a:p>
          </p:txBody>
        </p:sp>
        <p:sp>
          <p:nvSpPr>
            <p:cNvPr id="19" name="Text Box 17"/>
            <p:cNvSpPr txBox="1">
              <a:spLocks noChangeArrowheads="1"/>
            </p:cNvSpPr>
            <p:nvPr/>
          </p:nvSpPr>
          <p:spPr bwMode="auto">
            <a:xfrm>
              <a:off x="3412" y="1297"/>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Times New Roman" panose="02020603050405020304" pitchFamily="18" charset="0"/>
                </a:rPr>
                <a:t>4</a:t>
              </a:r>
              <a:endParaRPr lang="en-US" altLang="zh-CN" sz="2000">
                <a:latin typeface="Times New Roman" panose="02020603050405020304" pitchFamily="18" charset="0"/>
              </a:endParaRPr>
            </a:p>
          </p:txBody>
        </p:sp>
        <p:sp>
          <p:nvSpPr>
            <p:cNvPr id="20" name="Text Box 18"/>
            <p:cNvSpPr txBox="1">
              <a:spLocks noChangeArrowheads="1"/>
            </p:cNvSpPr>
            <p:nvPr/>
          </p:nvSpPr>
          <p:spPr bwMode="auto">
            <a:xfrm>
              <a:off x="2548" y="529"/>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0</a:t>
              </a:r>
              <a:endParaRPr lang="en-US" altLang="zh-CN" sz="2000">
                <a:latin typeface="Times New Roman" panose="02020603050405020304" pitchFamily="18" charset="0"/>
              </a:endParaRPr>
            </a:p>
          </p:txBody>
        </p:sp>
        <p:sp>
          <p:nvSpPr>
            <p:cNvPr id="21" name="Text Box 19"/>
            <p:cNvSpPr txBox="1">
              <a:spLocks noChangeArrowheads="1"/>
            </p:cNvSpPr>
            <p:nvPr/>
          </p:nvSpPr>
          <p:spPr bwMode="auto">
            <a:xfrm>
              <a:off x="3124" y="520"/>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1</a:t>
              </a:r>
              <a:endParaRPr lang="en-US" altLang="zh-CN" sz="2000">
                <a:latin typeface="Times New Roman" panose="02020603050405020304" pitchFamily="18" charset="0"/>
              </a:endParaRPr>
            </a:p>
          </p:txBody>
        </p:sp>
        <p:sp>
          <p:nvSpPr>
            <p:cNvPr id="22" name="Text Box 20"/>
            <p:cNvSpPr txBox="1">
              <a:spLocks noChangeArrowheads="1"/>
            </p:cNvSpPr>
            <p:nvPr/>
          </p:nvSpPr>
          <p:spPr bwMode="auto">
            <a:xfrm>
              <a:off x="2968" y="1000"/>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0</a:t>
              </a:r>
              <a:endParaRPr lang="en-US" altLang="zh-CN" sz="2000">
                <a:latin typeface="Times New Roman" panose="02020603050405020304" pitchFamily="18" charset="0"/>
              </a:endParaRPr>
            </a:p>
          </p:txBody>
        </p:sp>
        <p:sp>
          <p:nvSpPr>
            <p:cNvPr id="23" name="Text Box 21"/>
            <p:cNvSpPr txBox="1">
              <a:spLocks noChangeArrowheads="1"/>
            </p:cNvSpPr>
            <p:nvPr/>
          </p:nvSpPr>
          <p:spPr bwMode="auto">
            <a:xfrm>
              <a:off x="2200" y="1000"/>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0</a:t>
              </a:r>
              <a:endParaRPr lang="en-US" altLang="zh-CN" sz="2000">
                <a:latin typeface="Times New Roman" panose="02020603050405020304" pitchFamily="18" charset="0"/>
              </a:endParaRPr>
            </a:p>
          </p:txBody>
        </p:sp>
        <p:sp>
          <p:nvSpPr>
            <p:cNvPr id="24" name="Text Box 22"/>
            <p:cNvSpPr txBox="1">
              <a:spLocks noChangeArrowheads="1"/>
            </p:cNvSpPr>
            <p:nvPr/>
          </p:nvSpPr>
          <p:spPr bwMode="auto">
            <a:xfrm>
              <a:off x="3412" y="1000"/>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1</a:t>
              </a:r>
              <a:endParaRPr lang="en-US" altLang="zh-CN" sz="2000">
                <a:latin typeface="Times New Roman" panose="02020603050405020304" pitchFamily="18" charset="0"/>
              </a:endParaRPr>
            </a:p>
          </p:txBody>
        </p:sp>
        <p:sp>
          <p:nvSpPr>
            <p:cNvPr id="25" name="Text Box 23"/>
            <p:cNvSpPr txBox="1">
              <a:spLocks noChangeArrowheads="1"/>
            </p:cNvSpPr>
            <p:nvPr/>
          </p:nvSpPr>
          <p:spPr bwMode="auto">
            <a:xfrm>
              <a:off x="2680" y="1000"/>
              <a:ext cx="24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1</a:t>
              </a:r>
              <a:endParaRPr lang="en-US" altLang="zh-CN" sz="2000">
                <a:latin typeface="Times New Roman" panose="02020603050405020304" pitchFamily="18" charset="0"/>
              </a:endParaRPr>
            </a:p>
          </p:txBody>
        </p:sp>
        <p:sp>
          <p:nvSpPr>
            <p:cNvPr id="26" name="Text Box 24"/>
            <p:cNvSpPr txBox="1">
              <a:spLocks noChangeArrowheads="1"/>
            </p:cNvSpPr>
            <p:nvPr/>
          </p:nvSpPr>
          <p:spPr bwMode="auto">
            <a:xfrm>
              <a:off x="2152" y="1530"/>
              <a:ext cx="29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400">
                  <a:solidFill>
                    <a:schemeClr val="tx2"/>
                  </a:solidFill>
                  <a:effectLst>
                    <a:outerShdw blurRad="38100" dist="38100" dir="2700000" algn="tl">
                      <a:srgbClr val="C0C0C0"/>
                    </a:outerShdw>
                  </a:effectLst>
                  <a:latin typeface="Times New Roman" panose="02020603050405020304" pitchFamily="18" charset="0"/>
                </a:rPr>
                <a:t>A</a:t>
              </a:r>
              <a:endParaRPr lang="en-US" altLang="zh-CN" sz="2000">
                <a:latin typeface="Times New Roman" panose="02020603050405020304" pitchFamily="18" charset="0"/>
              </a:endParaRPr>
            </a:p>
          </p:txBody>
        </p:sp>
        <p:sp>
          <p:nvSpPr>
            <p:cNvPr id="27" name="Text Box 25"/>
            <p:cNvSpPr txBox="1">
              <a:spLocks noChangeArrowheads="1"/>
            </p:cNvSpPr>
            <p:nvPr/>
          </p:nvSpPr>
          <p:spPr bwMode="auto">
            <a:xfrm>
              <a:off x="2536" y="1530"/>
              <a:ext cx="29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400">
                  <a:solidFill>
                    <a:schemeClr val="tx2"/>
                  </a:solidFill>
                  <a:effectLst>
                    <a:outerShdw blurRad="38100" dist="38100" dir="2700000" algn="tl">
                      <a:srgbClr val="C0C0C0"/>
                    </a:outerShdw>
                  </a:effectLst>
                  <a:latin typeface="Times New Roman" panose="02020603050405020304" pitchFamily="18" charset="0"/>
                </a:rPr>
                <a:t>C</a:t>
              </a:r>
              <a:endParaRPr lang="en-US" altLang="zh-CN" sz="2000">
                <a:latin typeface="Times New Roman" panose="02020603050405020304" pitchFamily="18" charset="0"/>
              </a:endParaRPr>
            </a:p>
          </p:txBody>
        </p:sp>
        <p:sp>
          <p:nvSpPr>
            <p:cNvPr id="28" name="Text Box 26"/>
            <p:cNvSpPr txBox="1">
              <a:spLocks noChangeArrowheads="1"/>
            </p:cNvSpPr>
            <p:nvPr/>
          </p:nvSpPr>
          <p:spPr bwMode="auto">
            <a:xfrm>
              <a:off x="2984" y="1539"/>
              <a:ext cx="281"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400">
                  <a:solidFill>
                    <a:schemeClr val="tx2"/>
                  </a:solidFill>
                  <a:effectLst>
                    <a:outerShdw blurRad="38100" dist="38100" dir="2700000" algn="tl">
                      <a:srgbClr val="C0C0C0"/>
                    </a:outerShdw>
                  </a:effectLst>
                  <a:latin typeface="Times New Roman" panose="02020603050405020304" pitchFamily="18" charset="0"/>
                </a:rPr>
                <a:t>T</a:t>
              </a:r>
              <a:endParaRPr lang="en-US" altLang="zh-CN" sz="2000">
                <a:latin typeface="Times New Roman" panose="02020603050405020304" pitchFamily="18" charset="0"/>
              </a:endParaRPr>
            </a:p>
          </p:txBody>
        </p:sp>
        <p:sp>
          <p:nvSpPr>
            <p:cNvPr id="29" name="Text Box 27"/>
            <p:cNvSpPr txBox="1">
              <a:spLocks noChangeArrowheads="1"/>
            </p:cNvSpPr>
            <p:nvPr/>
          </p:nvSpPr>
          <p:spPr bwMode="auto">
            <a:xfrm>
              <a:off x="3400" y="1530"/>
              <a:ext cx="257"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400">
                  <a:solidFill>
                    <a:schemeClr val="tx2"/>
                  </a:solidFill>
                  <a:effectLst>
                    <a:outerShdw blurRad="38100" dist="38100" dir="2700000" algn="tl">
                      <a:srgbClr val="C0C0C0"/>
                    </a:outerShdw>
                  </a:effectLst>
                  <a:latin typeface="Times New Roman" panose="02020603050405020304" pitchFamily="18" charset="0"/>
                </a:rPr>
                <a:t>S</a:t>
              </a:r>
              <a:endParaRPr lang="en-US" altLang="zh-CN" sz="2000">
                <a:latin typeface="Times New Roman" panose="02020603050405020304" pitchFamily="18" charset="0"/>
              </a:endParaRPr>
            </a:p>
          </p:txBody>
        </p:sp>
      </p:grpSp>
    </p:spTree>
    <p:extLst>
      <p:ext uri="{BB962C8B-B14F-4D97-AF65-F5344CB8AC3E}">
        <p14:creationId xmlns:p14="http://schemas.microsoft.com/office/powerpoint/2010/main" val="499782097"/>
      </p:ext>
    </p:extLst>
  </p:cSld>
  <p:clrMapOvr>
    <a:masterClrMapping/>
  </p:clrMapOvr>
  <p:transition spd="slow"/>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Text Box 3"/>
          <p:cNvSpPr txBox="1">
            <a:spLocks noChangeArrowheads="1"/>
          </p:cNvSpPr>
          <p:nvPr/>
        </p:nvSpPr>
        <p:spPr bwMode="auto">
          <a:xfrm>
            <a:off x="1079896" y="908720"/>
            <a:ext cx="10344696" cy="3453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spcBef>
                <a:spcPct val="15000"/>
              </a:spcBef>
              <a:buClr>
                <a:srgbClr val="800080"/>
              </a:buClr>
              <a:buSzPct val="50000"/>
              <a:buFont typeface="Wingdings" panose="05000000000000000000" pitchFamily="2" charset="2"/>
              <a:buChar char="n"/>
            </a:pPr>
            <a:r>
              <a:rPr lang="zh-CN" altLang="en-US" sz="2800" dirty="0">
                <a:solidFill>
                  <a:srgbClr val="000099"/>
                </a:solidFill>
                <a:latin typeface="Times New Roman" panose="02020603050405020304" pitchFamily="18" charset="0"/>
                <a:ea typeface="仿宋_GB2312" pitchFamily="49" charset="-122"/>
              </a:rPr>
              <a:t>若按各个字符出现的概率不同而给予不等长编码，可望减少总编码长度。</a:t>
            </a:r>
          </a:p>
          <a:p>
            <a:pPr>
              <a:lnSpc>
                <a:spcPct val="105000"/>
              </a:lnSpc>
              <a:spcBef>
                <a:spcPct val="15000"/>
              </a:spcBef>
              <a:buClr>
                <a:srgbClr val="800080"/>
              </a:buClr>
              <a:buSzPct val="50000"/>
              <a:buFont typeface="Wingdings" panose="05000000000000000000" pitchFamily="2" charset="2"/>
              <a:buChar char="n"/>
            </a:pPr>
            <a:r>
              <a:rPr lang="zh-CN" altLang="en-US" sz="2800" dirty="0">
                <a:solidFill>
                  <a:srgbClr val="000099"/>
                </a:solidFill>
                <a:latin typeface="Times New Roman" panose="02020603050405020304" pitchFamily="18" charset="0"/>
                <a:ea typeface="仿宋_GB2312" pitchFamily="49" charset="-122"/>
              </a:rPr>
              <a:t>各字符出现概率为</a:t>
            </a:r>
            <a:r>
              <a:rPr lang="en-US" altLang="zh-CN" sz="2800" dirty="0">
                <a:solidFill>
                  <a:schemeClr val="tx2"/>
                </a:solidFill>
                <a:latin typeface="Times New Roman" panose="02020603050405020304" pitchFamily="18" charset="0"/>
                <a:ea typeface="仿宋_GB2312" pitchFamily="49" charset="-122"/>
              </a:rPr>
              <a:t>{ 2/18, 7/18, 4/18, 5/18</a:t>
            </a:r>
            <a:r>
              <a:rPr lang="en-US" altLang="zh-CN" sz="2800" dirty="0">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rPr>
              <a:t>}</a:t>
            </a:r>
            <a:r>
              <a:rPr lang="zh-CN" altLang="en-US" sz="2800" dirty="0">
                <a:solidFill>
                  <a:schemeClr val="tx2"/>
                </a:solidFill>
                <a:latin typeface="Times New Roman" panose="02020603050405020304" pitchFamily="18" charset="0"/>
                <a:ea typeface="仿宋_GB2312" pitchFamily="49" charset="-122"/>
              </a:rPr>
              <a:t>，</a:t>
            </a:r>
            <a:r>
              <a:rPr lang="zh-CN" altLang="en-US" sz="2800" dirty="0">
                <a:solidFill>
                  <a:srgbClr val="000099"/>
                </a:solidFill>
                <a:latin typeface="Times New Roman" panose="02020603050405020304" pitchFamily="18" charset="0"/>
                <a:ea typeface="仿宋_GB2312" pitchFamily="49" charset="-122"/>
              </a:rPr>
              <a:t>化整为</a:t>
            </a:r>
            <a:r>
              <a:rPr lang="zh-CN" altLang="en-US" sz="2800" dirty="0">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rPr>
              <a:t>{ 2, 7, 4</a:t>
            </a:r>
            <a:r>
              <a:rPr lang="zh-CN" altLang="en-GB" sz="2800" dirty="0">
                <a:solidFill>
                  <a:schemeClr val="tx2"/>
                </a:solidFill>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rPr>
              <a:t>5 }</a:t>
            </a:r>
            <a:r>
              <a:rPr lang="zh-CN" altLang="en-US" sz="2800" dirty="0">
                <a:solidFill>
                  <a:srgbClr val="000099"/>
                </a:solidFill>
                <a:latin typeface="Times New Roman" panose="02020603050405020304" pitchFamily="18" charset="0"/>
                <a:ea typeface="仿宋_GB2312" pitchFamily="49" charset="-122"/>
              </a:rPr>
              <a:t>。以它们为各叶结点上的权值</a:t>
            </a:r>
            <a:r>
              <a:rPr lang="en-US" altLang="zh-CN" sz="2800" dirty="0">
                <a:solidFill>
                  <a:srgbClr val="000099"/>
                </a:solidFill>
                <a:latin typeface="Times New Roman" panose="02020603050405020304" pitchFamily="18" charset="0"/>
                <a:ea typeface="仿宋_GB2312" pitchFamily="49" charset="-122"/>
              </a:rPr>
              <a:t>, </a:t>
            </a:r>
            <a:r>
              <a:rPr lang="zh-CN" altLang="en-US" sz="2800" dirty="0">
                <a:solidFill>
                  <a:srgbClr val="000099"/>
                </a:solidFill>
                <a:latin typeface="Times New Roman" panose="02020603050405020304" pitchFamily="18" charset="0"/>
                <a:ea typeface="仿宋_GB2312" pitchFamily="49" charset="-122"/>
              </a:rPr>
              <a:t>建立</a:t>
            </a:r>
            <a:r>
              <a:rPr lang="en-US" altLang="zh-CN" sz="2800" dirty="0">
                <a:solidFill>
                  <a:srgbClr val="000099"/>
                </a:solidFill>
                <a:latin typeface="Times New Roman" panose="02020603050405020304" pitchFamily="18" charset="0"/>
                <a:ea typeface="仿宋_GB2312" pitchFamily="49" charset="-122"/>
              </a:rPr>
              <a:t>Huffman</a:t>
            </a:r>
            <a:r>
              <a:rPr lang="zh-CN" altLang="en-US" sz="2800" dirty="0">
                <a:solidFill>
                  <a:srgbClr val="000099"/>
                </a:solidFill>
                <a:latin typeface="Times New Roman" panose="02020603050405020304" pitchFamily="18" charset="0"/>
                <a:ea typeface="仿宋_GB2312" pitchFamily="49" charset="-122"/>
              </a:rPr>
              <a:t>树。</a:t>
            </a:r>
            <a:r>
              <a:rPr lang="zh-CN" altLang="en-US" sz="2800" u="sng" dirty="0">
                <a:solidFill>
                  <a:srgbClr val="009900"/>
                </a:solidFill>
                <a:latin typeface="Times New Roman" panose="02020603050405020304" pitchFamily="18" charset="0"/>
                <a:ea typeface="仿宋_GB2312" pitchFamily="49" charset="-122"/>
              </a:rPr>
              <a:t>左分支</a:t>
            </a:r>
            <a:r>
              <a:rPr lang="zh-CN" altLang="en-US" sz="2800" u="sng" dirty="0">
                <a:solidFill>
                  <a:srgbClr val="000099"/>
                </a:solidFill>
                <a:latin typeface="Times New Roman" panose="02020603050405020304" pitchFamily="18" charset="0"/>
                <a:ea typeface="仿宋_GB2312" pitchFamily="49" charset="-122"/>
              </a:rPr>
              <a:t>赋</a:t>
            </a:r>
            <a:r>
              <a:rPr lang="zh-CN" altLang="en-US" sz="2800" u="sng" dirty="0">
                <a:solidFill>
                  <a:schemeClr val="accent2"/>
                </a:solidFill>
                <a:latin typeface="Times New Roman" panose="02020603050405020304" pitchFamily="18" charset="0"/>
                <a:ea typeface="仿宋_GB2312" pitchFamily="49" charset="-122"/>
              </a:rPr>
              <a:t> </a:t>
            </a:r>
            <a:r>
              <a:rPr lang="en-US" altLang="zh-CN" sz="2800" u="sng" dirty="0">
                <a:solidFill>
                  <a:schemeClr val="tx2"/>
                </a:solidFill>
                <a:latin typeface="Times New Roman" panose="02020603050405020304" pitchFamily="18" charset="0"/>
                <a:ea typeface="仿宋_GB2312" pitchFamily="49" charset="-122"/>
              </a:rPr>
              <a:t>0</a:t>
            </a:r>
            <a:r>
              <a:rPr lang="zh-CN" altLang="en-US" sz="2800" u="sng" dirty="0">
                <a:solidFill>
                  <a:srgbClr val="000099"/>
                </a:solidFill>
                <a:latin typeface="Times New Roman" panose="02020603050405020304" pitchFamily="18" charset="0"/>
                <a:ea typeface="仿宋_GB2312" pitchFamily="49" charset="-122"/>
              </a:rPr>
              <a:t>，</a:t>
            </a:r>
            <a:r>
              <a:rPr lang="zh-CN" altLang="en-US" sz="2800" u="sng" dirty="0">
                <a:solidFill>
                  <a:srgbClr val="009900"/>
                </a:solidFill>
                <a:latin typeface="Times New Roman" panose="02020603050405020304" pitchFamily="18" charset="0"/>
                <a:ea typeface="仿宋_GB2312" pitchFamily="49" charset="-122"/>
              </a:rPr>
              <a:t>右分支</a:t>
            </a:r>
            <a:r>
              <a:rPr lang="zh-CN" altLang="en-US" sz="2800" u="sng" dirty="0">
                <a:solidFill>
                  <a:srgbClr val="000099"/>
                </a:solidFill>
                <a:latin typeface="Times New Roman" panose="02020603050405020304" pitchFamily="18" charset="0"/>
                <a:ea typeface="仿宋_GB2312" pitchFamily="49" charset="-122"/>
              </a:rPr>
              <a:t>赋</a:t>
            </a:r>
            <a:r>
              <a:rPr lang="zh-CN" altLang="en-US" sz="2800" u="sng" dirty="0">
                <a:solidFill>
                  <a:schemeClr val="tx2"/>
                </a:solidFill>
                <a:latin typeface="Times New Roman" panose="02020603050405020304" pitchFamily="18" charset="0"/>
                <a:ea typeface="仿宋_GB2312" pitchFamily="49" charset="-122"/>
              </a:rPr>
              <a:t> </a:t>
            </a:r>
            <a:r>
              <a:rPr lang="en-US" altLang="zh-CN" sz="2800" u="sng" dirty="0">
                <a:solidFill>
                  <a:schemeClr val="tx2"/>
                </a:solidFill>
                <a:latin typeface="Times New Roman" panose="02020603050405020304" pitchFamily="18" charset="0"/>
                <a:ea typeface="仿宋_GB2312" pitchFamily="49" charset="-122"/>
              </a:rPr>
              <a:t>1</a:t>
            </a:r>
            <a:r>
              <a:rPr lang="zh-CN" altLang="en-US" sz="2800" dirty="0">
                <a:solidFill>
                  <a:srgbClr val="000099"/>
                </a:solidFill>
                <a:latin typeface="Times New Roman" panose="02020603050405020304" pitchFamily="18" charset="0"/>
                <a:ea typeface="仿宋_GB2312" pitchFamily="49" charset="-122"/>
              </a:rPr>
              <a:t>，得</a:t>
            </a:r>
            <a:r>
              <a:rPr lang="en-US" altLang="zh-CN" sz="2800" dirty="0">
                <a:solidFill>
                  <a:srgbClr val="000099"/>
                </a:solidFill>
                <a:latin typeface="Times New Roman" panose="02020603050405020304" pitchFamily="18" charset="0"/>
                <a:ea typeface="仿宋_GB2312" pitchFamily="49" charset="-122"/>
              </a:rPr>
              <a:t>Huffman</a:t>
            </a:r>
            <a:r>
              <a:rPr lang="zh-CN" altLang="en-US" sz="2800" dirty="0">
                <a:solidFill>
                  <a:srgbClr val="000099"/>
                </a:solidFill>
                <a:latin typeface="Times New Roman" panose="02020603050405020304" pitchFamily="18" charset="0"/>
                <a:ea typeface="仿宋_GB2312" pitchFamily="49" charset="-122"/>
              </a:rPr>
              <a:t>编码</a:t>
            </a:r>
            <a:r>
              <a:rPr lang="zh-CN" altLang="en-GB" sz="2800" dirty="0">
                <a:solidFill>
                  <a:srgbClr val="000099"/>
                </a:solidFill>
                <a:latin typeface="Times New Roman" panose="02020603050405020304" pitchFamily="18" charset="0"/>
                <a:ea typeface="仿宋_GB2312" pitchFamily="49" charset="-122"/>
              </a:rPr>
              <a:t>(变长编码)</a:t>
            </a:r>
            <a:endParaRPr lang="en-US" altLang="zh-CN" sz="2800" dirty="0">
              <a:solidFill>
                <a:srgbClr val="000099"/>
              </a:solidFill>
              <a:latin typeface="Times New Roman" panose="02020603050405020304" pitchFamily="18" charset="0"/>
              <a:ea typeface="仿宋_GB2312" pitchFamily="49" charset="-122"/>
            </a:endParaRPr>
          </a:p>
          <a:p>
            <a:pPr marL="0" indent="0">
              <a:lnSpc>
                <a:spcPct val="105000"/>
              </a:lnSpc>
              <a:spcBef>
                <a:spcPct val="15000"/>
              </a:spcBef>
              <a:buClr>
                <a:srgbClr val="800080"/>
              </a:buClr>
              <a:buSzPct val="50000"/>
            </a:pPr>
            <a:r>
              <a:rPr lang="en-US" altLang="zh-CN" sz="2800" dirty="0">
                <a:solidFill>
                  <a:srgbClr val="000099"/>
                </a:solidFill>
                <a:latin typeface="Times New Roman" panose="02020603050405020304" pitchFamily="18" charset="0"/>
                <a:ea typeface="仿宋_GB2312" pitchFamily="49" charset="-122"/>
              </a:rPr>
              <a:t> 	A : 0    T : 10     C : 110    S : 111</a:t>
            </a:r>
          </a:p>
          <a:p>
            <a:pPr>
              <a:lnSpc>
                <a:spcPct val="105000"/>
              </a:lnSpc>
              <a:spcBef>
                <a:spcPct val="15000"/>
              </a:spcBef>
              <a:buClr>
                <a:srgbClr val="800080"/>
              </a:buClr>
              <a:buSzPct val="50000"/>
              <a:buFont typeface="Wingdings" panose="05000000000000000000" pitchFamily="2" charset="2"/>
              <a:buChar char="n"/>
            </a:pPr>
            <a:r>
              <a:rPr lang="zh-CN" altLang="en-GB" sz="2800" dirty="0">
                <a:solidFill>
                  <a:srgbClr val="000099"/>
                </a:solidFill>
                <a:latin typeface="Times New Roman" panose="02020603050405020304" pitchFamily="18" charset="0"/>
                <a:ea typeface="仿宋_GB2312" pitchFamily="49" charset="-122"/>
              </a:rPr>
              <a:t>总</a:t>
            </a:r>
            <a:r>
              <a:rPr lang="zh-CN" altLang="en-GB" sz="2800" dirty="0">
                <a:solidFill>
                  <a:srgbClr val="000099"/>
                </a:solidFill>
                <a:latin typeface="Times New Roman" panose="02020603050405020304" pitchFamily="18" charset="0"/>
                <a:ea typeface="仿宋_GB2312" pitchFamily="49" charset="-122"/>
                <a:sym typeface="Symbol" panose="05050102010706020507" pitchFamily="18" charset="2"/>
              </a:rPr>
              <a:t>编码长度</a:t>
            </a:r>
            <a:r>
              <a:rPr lang="zh-CN" altLang="en-GB" sz="2800" dirty="0">
                <a:latin typeface="Times New Roman" panose="02020603050405020304" pitchFamily="18" charset="0"/>
                <a:ea typeface="仿宋_GB2312" pitchFamily="49" charset="-122"/>
                <a:sym typeface="Symbol" panose="05050102010706020507" pitchFamily="18" charset="2"/>
              </a:rPr>
              <a:t>：</a:t>
            </a:r>
            <a:r>
              <a:rPr lang="zh-CN" altLang="en-GB" sz="2800" dirty="0">
                <a:solidFill>
                  <a:schemeClr val="tx2"/>
                </a:solidFill>
                <a:latin typeface="Times New Roman" panose="02020603050405020304" pitchFamily="18" charset="0"/>
                <a:ea typeface="仿宋_GB2312" pitchFamily="49" charset="-122"/>
                <a:sym typeface="Symbol" panose="05050102010706020507" pitchFamily="18" charset="2"/>
              </a:rPr>
              <a:t>7*1+5*2+</a:t>
            </a:r>
            <a:r>
              <a:rPr lang="en-US" altLang="zh-CN" sz="2800" dirty="0">
                <a:solidFill>
                  <a:schemeClr val="tx2"/>
                </a:solidFill>
                <a:latin typeface="Times New Roman" panose="02020603050405020304" pitchFamily="18" charset="0"/>
                <a:ea typeface="仿宋_GB2312" pitchFamily="49" charset="-122"/>
                <a:sym typeface="Symbol" panose="05050102010706020507" pitchFamily="18" charset="2"/>
              </a:rPr>
              <a:t>( 2+4 )*3 = 35</a:t>
            </a:r>
            <a:r>
              <a:rPr lang="zh-CN" altLang="en-US" sz="2800" dirty="0">
                <a:solidFill>
                  <a:schemeClr val="tx2"/>
                </a:solidFill>
                <a:latin typeface="Times New Roman" panose="02020603050405020304" pitchFamily="18" charset="0"/>
                <a:ea typeface="仿宋_GB2312" pitchFamily="49" charset="-122"/>
                <a:sym typeface="Symbol" panose="05050102010706020507" pitchFamily="18" charset="2"/>
              </a:rPr>
              <a:t>，</a:t>
            </a:r>
            <a:r>
              <a:rPr lang="zh-CN" altLang="en-US" sz="2800" dirty="0">
                <a:solidFill>
                  <a:srgbClr val="000099"/>
                </a:solidFill>
                <a:latin typeface="Times New Roman" panose="02020603050405020304" pitchFamily="18" charset="0"/>
                <a:ea typeface="仿宋_GB2312" pitchFamily="49" charset="-122"/>
                <a:sym typeface="Symbol" panose="05050102010706020507" pitchFamily="18" charset="2"/>
              </a:rPr>
              <a:t>比等长编码的情形要短</a:t>
            </a:r>
            <a:endParaRPr lang="en-US" altLang="zh-CN" sz="2800" dirty="0">
              <a:solidFill>
                <a:srgbClr val="000099"/>
              </a:solidFill>
              <a:latin typeface="Times New Roman" panose="02020603050405020304" pitchFamily="18" charset="0"/>
              <a:ea typeface="仿宋_GB2312" pitchFamily="49" charset="-122"/>
            </a:endParaRPr>
          </a:p>
        </p:txBody>
      </p:sp>
      <p:sp>
        <p:nvSpPr>
          <p:cNvPr id="5" name="圆角矩形标注 4"/>
          <p:cNvSpPr/>
          <p:nvPr/>
        </p:nvSpPr>
        <p:spPr>
          <a:xfrm>
            <a:off x="7615137" y="3236401"/>
            <a:ext cx="1433191" cy="408623"/>
          </a:xfrm>
          <a:prstGeom prst="wedgeRoundRectCallout">
            <a:avLst>
              <a:gd name="adj1" fmla="val -63641"/>
              <a:gd name="adj2" fmla="val 112734"/>
              <a:gd name="adj3" fmla="val 16667"/>
            </a:avLst>
          </a:prstGeom>
          <a:ln>
            <a:solidFill>
              <a:srgbClr val="FF0000"/>
            </a:solidFill>
          </a:ln>
        </p:spPr>
        <p:txBody>
          <a:bodyPr lIns="0" tIns="0" rIns="0" bIns="0" rtlCol="0" anchor="ctr">
            <a:spAutoFit/>
          </a:bodyPr>
          <a:lstStyle/>
          <a:p>
            <a:pPr algn="ctr"/>
            <a:r>
              <a:rPr lang="en-US" altLang="zh-CN" sz="2400" dirty="0">
                <a:solidFill>
                  <a:srgbClr val="FF0000"/>
                </a:solidFill>
              </a:rPr>
              <a:t>WPL</a:t>
            </a:r>
            <a:endParaRPr lang="zh-CN" altLang="en-US" sz="2400" dirty="0">
              <a:solidFill>
                <a:srgbClr val="FF0000"/>
              </a:solidFill>
            </a:endParaRPr>
          </a:p>
        </p:txBody>
      </p:sp>
      <p:grpSp>
        <p:nvGrpSpPr>
          <p:cNvPr id="59" name="Group 28"/>
          <p:cNvGrpSpPr>
            <a:grpSpLocks/>
          </p:cNvGrpSpPr>
          <p:nvPr/>
        </p:nvGrpSpPr>
        <p:grpSpPr bwMode="auto">
          <a:xfrm>
            <a:off x="2638854" y="4567384"/>
            <a:ext cx="2514600" cy="2212975"/>
            <a:chOff x="2112" y="487"/>
            <a:chExt cx="1584" cy="1394"/>
          </a:xfrm>
        </p:grpSpPr>
        <p:sp>
          <p:nvSpPr>
            <p:cNvPr id="60" name="Line 2"/>
            <p:cNvSpPr>
              <a:spLocks noChangeShapeType="1"/>
            </p:cNvSpPr>
            <p:nvPr/>
          </p:nvSpPr>
          <p:spPr bwMode="auto">
            <a:xfrm flipH="1">
              <a:off x="3120" y="1159"/>
              <a:ext cx="96" cy="24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4"/>
            <p:cNvSpPr>
              <a:spLocks noChangeShapeType="1"/>
            </p:cNvSpPr>
            <p:nvPr/>
          </p:nvSpPr>
          <p:spPr bwMode="auto">
            <a:xfrm>
              <a:off x="2928" y="583"/>
              <a:ext cx="576" cy="76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Line 5"/>
            <p:cNvSpPr>
              <a:spLocks noChangeShapeType="1"/>
            </p:cNvSpPr>
            <p:nvPr/>
          </p:nvSpPr>
          <p:spPr bwMode="auto">
            <a:xfrm>
              <a:off x="2640" y="1015"/>
              <a:ext cx="96" cy="336"/>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6"/>
            <p:cNvSpPr>
              <a:spLocks noChangeShapeType="1"/>
            </p:cNvSpPr>
            <p:nvPr/>
          </p:nvSpPr>
          <p:spPr bwMode="auto">
            <a:xfrm flipH="1">
              <a:off x="2304" y="679"/>
              <a:ext cx="528" cy="72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Oval 7"/>
            <p:cNvSpPr>
              <a:spLocks noChangeArrowheads="1"/>
            </p:cNvSpPr>
            <p:nvPr/>
          </p:nvSpPr>
          <p:spPr bwMode="auto">
            <a:xfrm>
              <a:off x="2784" y="487"/>
              <a:ext cx="288" cy="288"/>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65" name="Oval 8"/>
            <p:cNvSpPr>
              <a:spLocks noChangeArrowheads="1"/>
            </p:cNvSpPr>
            <p:nvPr/>
          </p:nvSpPr>
          <p:spPr bwMode="auto">
            <a:xfrm>
              <a:off x="2448" y="871"/>
              <a:ext cx="288" cy="288"/>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66" name="Oval 9"/>
            <p:cNvSpPr>
              <a:spLocks noChangeArrowheads="1"/>
            </p:cNvSpPr>
            <p:nvPr/>
          </p:nvSpPr>
          <p:spPr bwMode="auto">
            <a:xfrm>
              <a:off x="3120" y="871"/>
              <a:ext cx="288" cy="288"/>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67" name="Rectangle 10"/>
            <p:cNvSpPr>
              <a:spLocks noChangeArrowheads="1"/>
            </p:cNvSpPr>
            <p:nvPr/>
          </p:nvSpPr>
          <p:spPr bwMode="auto">
            <a:xfrm>
              <a:off x="2112"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68" name="Text Box 11"/>
            <p:cNvSpPr txBox="1">
              <a:spLocks noChangeArrowheads="1"/>
            </p:cNvSpPr>
            <p:nvPr/>
          </p:nvSpPr>
          <p:spPr bwMode="auto">
            <a:xfrm>
              <a:off x="2160" y="130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69" name="Rectangle 12"/>
            <p:cNvSpPr>
              <a:spLocks noChangeArrowheads="1"/>
            </p:cNvSpPr>
            <p:nvPr/>
          </p:nvSpPr>
          <p:spPr bwMode="auto">
            <a:xfrm>
              <a:off x="2544"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70" name="Rectangle 13"/>
            <p:cNvSpPr>
              <a:spLocks noChangeArrowheads="1"/>
            </p:cNvSpPr>
            <p:nvPr/>
          </p:nvSpPr>
          <p:spPr bwMode="auto">
            <a:xfrm>
              <a:off x="3408"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71" name="Rectangle 14"/>
            <p:cNvSpPr>
              <a:spLocks noChangeArrowheads="1"/>
            </p:cNvSpPr>
            <p:nvPr/>
          </p:nvSpPr>
          <p:spPr bwMode="auto">
            <a:xfrm>
              <a:off x="2976" y="1351"/>
              <a:ext cx="288" cy="240"/>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127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72" name="Text Box 15"/>
            <p:cNvSpPr txBox="1">
              <a:spLocks noChangeArrowheads="1"/>
            </p:cNvSpPr>
            <p:nvPr/>
          </p:nvSpPr>
          <p:spPr bwMode="auto">
            <a:xfrm>
              <a:off x="2556" y="130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73" name="Text Box 16"/>
            <p:cNvSpPr txBox="1">
              <a:spLocks noChangeArrowheads="1"/>
            </p:cNvSpPr>
            <p:nvPr/>
          </p:nvSpPr>
          <p:spPr bwMode="auto">
            <a:xfrm>
              <a:off x="3024" y="130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74" name="Text Box 17"/>
            <p:cNvSpPr txBox="1">
              <a:spLocks noChangeArrowheads="1"/>
            </p:cNvSpPr>
            <p:nvPr/>
          </p:nvSpPr>
          <p:spPr bwMode="auto">
            <a:xfrm>
              <a:off x="3420" y="131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75" name="Text Box 18"/>
            <p:cNvSpPr txBox="1">
              <a:spLocks noChangeArrowheads="1"/>
            </p:cNvSpPr>
            <p:nvPr/>
          </p:nvSpPr>
          <p:spPr bwMode="auto">
            <a:xfrm>
              <a:off x="2556" y="544"/>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0</a:t>
              </a:r>
              <a:endParaRPr lang="en-US" altLang="zh-CN" sz="2400">
                <a:latin typeface="Times New Roman" panose="02020603050405020304" pitchFamily="18" charset="0"/>
              </a:endParaRPr>
            </a:p>
          </p:txBody>
        </p:sp>
        <p:sp>
          <p:nvSpPr>
            <p:cNvPr id="76" name="Text Box 19"/>
            <p:cNvSpPr txBox="1">
              <a:spLocks noChangeArrowheads="1"/>
            </p:cNvSpPr>
            <p:nvPr/>
          </p:nvSpPr>
          <p:spPr bwMode="auto">
            <a:xfrm>
              <a:off x="3132" y="53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1</a:t>
              </a:r>
              <a:endParaRPr lang="en-US" altLang="zh-CN" sz="2400">
                <a:latin typeface="Times New Roman" panose="02020603050405020304" pitchFamily="18" charset="0"/>
              </a:endParaRPr>
            </a:p>
          </p:txBody>
        </p:sp>
        <p:sp>
          <p:nvSpPr>
            <p:cNvPr id="77" name="Text Box 20"/>
            <p:cNvSpPr txBox="1">
              <a:spLocks noChangeArrowheads="1"/>
            </p:cNvSpPr>
            <p:nvPr/>
          </p:nvSpPr>
          <p:spPr bwMode="auto">
            <a:xfrm>
              <a:off x="2976" y="101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0</a:t>
              </a:r>
              <a:endParaRPr lang="en-US" altLang="zh-CN" sz="2400">
                <a:latin typeface="Times New Roman" panose="02020603050405020304" pitchFamily="18" charset="0"/>
              </a:endParaRPr>
            </a:p>
          </p:txBody>
        </p:sp>
        <p:sp>
          <p:nvSpPr>
            <p:cNvPr id="78" name="Text Box 21"/>
            <p:cNvSpPr txBox="1">
              <a:spLocks noChangeArrowheads="1"/>
            </p:cNvSpPr>
            <p:nvPr/>
          </p:nvSpPr>
          <p:spPr bwMode="auto">
            <a:xfrm>
              <a:off x="2208" y="101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0</a:t>
              </a:r>
              <a:endParaRPr lang="en-US" altLang="zh-CN" sz="2400">
                <a:latin typeface="Times New Roman" panose="02020603050405020304" pitchFamily="18" charset="0"/>
              </a:endParaRPr>
            </a:p>
          </p:txBody>
        </p:sp>
        <p:sp>
          <p:nvSpPr>
            <p:cNvPr id="79" name="Text Box 22"/>
            <p:cNvSpPr txBox="1">
              <a:spLocks noChangeArrowheads="1"/>
            </p:cNvSpPr>
            <p:nvPr/>
          </p:nvSpPr>
          <p:spPr bwMode="auto">
            <a:xfrm>
              <a:off x="3420" y="101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1</a:t>
              </a:r>
              <a:endParaRPr lang="en-US" altLang="zh-CN" sz="2400">
                <a:latin typeface="Times New Roman" panose="02020603050405020304" pitchFamily="18" charset="0"/>
              </a:endParaRPr>
            </a:p>
          </p:txBody>
        </p:sp>
        <p:sp>
          <p:nvSpPr>
            <p:cNvPr id="80" name="Text Box 23"/>
            <p:cNvSpPr txBox="1">
              <a:spLocks noChangeArrowheads="1"/>
            </p:cNvSpPr>
            <p:nvPr/>
          </p:nvSpPr>
          <p:spPr bwMode="auto">
            <a:xfrm>
              <a:off x="2688" y="101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1</a:t>
              </a:r>
              <a:endParaRPr lang="en-US" altLang="zh-CN" sz="2400">
                <a:latin typeface="Times New Roman" panose="02020603050405020304" pitchFamily="18" charset="0"/>
              </a:endParaRPr>
            </a:p>
          </p:txBody>
        </p:sp>
        <p:sp>
          <p:nvSpPr>
            <p:cNvPr id="81" name="Text Box 24"/>
            <p:cNvSpPr txBox="1">
              <a:spLocks noChangeArrowheads="1"/>
            </p:cNvSpPr>
            <p:nvPr/>
          </p:nvSpPr>
          <p:spPr bwMode="auto">
            <a:xfrm>
              <a:off x="2160" y="1545"/>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dirty="0">
                  <a:solidFill>
                    <a:schemeClr val="tx2"/>
                  </a:solidFill>
                  <a:effectLst>
                    <a:outerShdw blurRad="38100" dist="38100" dir="2700000" algn="tl">
                      <a:srgbClr val="C0C0C0"/>
                    </a:outerShdw>
                  </a:effectLst>
                  <a:latin typeface="Times New Roman" panose="02020603050405020304" pitchFamily="18" charset="0"/>
                </a:rPr>
                <a:t>A</a:t>
              </a:r>
              <a:endParaRPr lang="en-US" altLang="zh-CN" sz="2400" dirty="0">
                <a:latin typeface="Times New Roman" panose="02020603050405020304" pitchFamily="18" charset="0"/>
              </a:endParaRPr>
            </a:p>
          </p:txBody>
        </p:sp>
        <p:sp>
          <p:nvSpPr>
            <p:cNvPr id="82" name="Text Box 25"/>
            <p:cNvSpPr txBox="1">
              <a:spLocks noChangeArrowheads="1"/>
            </p:cNvSpPr>
            <p:nvPr/>
          </p:nvSpPr>
          <p:spPr bwMode="auto">
            <a:xfrm>
              <a:off x="2544" y="1545"/>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dirty="0">
                  <a:solidFill>
                    <a:schemeClr val="tx2"/>
                  </a:solidFill>
                  <a:effectLst>
                    <a:outerShdw blurRad="38100" dist="38100" dir="2700000" algn="tl">
                      <a:srgbClr val="C0C0C0"/>
                    </a:outerShdw>
                  </a:effectLst>
                  <a:latin typeface="Times New Roman" panose="02020603050405020304" pitchFamily="18" charset="0"/>
                </a:rPr>
                <a:t>C</a:t>
              </a:r>
              <a:endParaRPr lang="en-US" altLang="zh-CN" sz="2400" dirty="0">
                <a:latin typeface="Times New Roman" panose="02020603050405020304" pitchFamily="18" charset="0"/>
              </a:endParaRPr>
            </a:p>
          </p:txBody>
        </p:sp>
        <p:sp>
          <p:nvSpPr>
            <p:cNvPr id="83" name="Text Box 26"/>
            <p:cNvSpPr txBox="1">
              <a:spLocks noChangeArrowheads="1"/>
            </p:cNvSpPr>
            <p:nvPr/>
          </p:nvSpPr>
          <p:spPr bwMode="auto">
            <a:xfrm>
              <a:off x="2992" y="1554"/>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dirty="0">
                  <a:solidFill>
                    <a:schemeClr val="tx2"/>
                  </a:solidFill>
                  <a:effectLst>
                    <a:outerShdw blurRad="38100" dist="38100" dir="2700000" algn="tl">
                      <a:srgbClr val="C0C0C0"/>
                    </a:outerShdw>
                  </a:effectLst>
                  <a:latin typeface="Times New Roman" panose="02020603050405020304" pitchFamily="18" charset="0"/>
                </a:rPr>
                <a:t>T</a:t>
              </a:r>
              <a:endParaRPr lang="en-US" altLang="zh-CN" sz="2400" dirty="0">
                <a:latin typeface="Times New Roman" panose="02020603050405020304" pitchFamily="18" charset="0"/>
              </a:endParaRPr>
            </a:p>
          </p:txBody>
        </p:sp>
        <p:sp>
          <p:nvSpPr>
            <p:cNvPr id="84" name="Text Box 27"/>
            <p:cNvSpPr txBox="1">
              <a:spLocks noChangeArrowheads="1"/>
            </p:cNvSpPr>
            <p:nvPr/>
          </p:nvSpPr>
          <p:spPr bwMode="auto">
            <a:xfrm>
              <a:off x="3408" y="1545"/>
              <a:ext cx="24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dirty="0">
                  <a:solidFill>
                    <a:schemeClr val="tx2"/>
                  </a:solidFill>
                  <a:effectLst>
                    <a:outerShdw blurRad="38100" dist="38100" dir="2700000" algn="tl">
                      <a:srgbClr val="C0C0C0"/>
                    </a:outerShdw>
                  </a:effectLst>
                  <a:latin typeface="Times New Roman" panose="02020603050405020304" pitchFamily="18" charset="0"/>
                </a:rPr>
                <a:t>S</a:t>
              </a:r>
              <a:endParaRPr lang="en-US" altLang="zh-CN" sz="2400" dirty="0">
                <a:latin typeface="Times New Roman" panose="02020603050405020304" pitchFamily="18" charset="0"/>
              </a:endParaRPr>
            </a:p>
          </p:txBody>
        </p:sp>
      </p:grpSp>
      <p:grpSp>
        <p:nvGrpSpPr>
          <p:cNvPr id="85" name="Group 3"/>
          <p:cNvGrpSpPr>
            <a:grpSpLocks/>
          </p:cNvGrpSpPr>
          <p:nvPr/>
        </p:nvGrpSpPr>
        <p:grpSpPr bwMode="auto">
          <a:xfrm>
            <a:off x="7319374" y="4418037"/>
            <a:ext cx="2304256" cy="2368671"/>
            <a:chOff x="3696" y="1872"/>
            <a:chExt cx="1488" cy="1607"/>
          </a:xfrm>
        </p:grpSpPr>
        <p:sp>
          <p:nvSpPr>
            <p:cNvPr id="86" name="Line 5"/>
            <p:cNvSpPr>
              <a:spLocks noChangeShapeType="1"/>
            </p:cNvSpPr>
            <p:nvPr/>
          </p:nvSpPr>
          <p:spPr bwMode="auto">
            <a:xfrm flipH="1">
              <a:off x="3840" y="2121"/>
              <a:ext cx="240"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 name="Line 6"/>
            <p:cNvSpPr>
              <a:spLocks noChangeShapeType="1"/>
            </p:cNvSpPr>
            <p:nvPr/>
          </p:nvSpPr>
          <p:spPr bwMode="auto">
            <a:xfrm flipH="1">
              <a:off x="4176" y="2505"/>
              <a:ext cx="240"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 name="Line 7"/>
            <p:cNvSpPr>
              <a:spLocks noChangeShapeType="1"/>
            </p:cNvSpPr>
            <p:nvPr/>
          </p:nvSpPr>
          <p:spPr bwMode="auto">
            <a:xfrm flipH="1">
              <a:off x="4464" y="2889"/>
              <a:ext cx="240"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 name="Line 8"/>
            <p:cNvSpPr>
              <a:spLocks noChangeShapeType="1"/>
            </p:cNvSpPr>
            <p:nvPr/>
          </p:nvSpPr>
          <p:spPr bwMode="auto">
            <a:xfrm>
              <a:off x="4176" y="2025"/>
              <a:ext cx="816" cy="1152"/>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 name="Oval 9"/>
            <p:cNvSpPr>
              <a:spLocks noChangeArrowheads="1"/>
            </p:cNvSpPr>
            <p:nvPr/>
          </p:nvSpPr>
          <p:spPr bwMode="auto">
            <a:xfrm>
              <a:off x="3984" y="1872"/>
              <a:ext cx="288" cy="297"/>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1" name="Oval 10"/>
            <p:cNvSpPr>
              <a:spLocks noChangeArrowheads="1"/>
            </p:cNvSpPr>
            <p:nvPr/>
          </p:nvSpPr>
          <p:spPr bwMode="auto">
            <a:xfrm>
              <a:off x="4608" y="2745"/>
              <a:ext cx="288" cy="279"/>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 name="Oval 11"/>
            <p:cNvSpPr>
              <a:spLocks noChangeArrowheads="1"/>
            </p:cNvSpPr>
            <p:nvPr/>
          </p:nvSpPr>
          <p:spPr bwMode="auto">
            <a:xfrm>
              <a:off x="4320" y="2313"/>
              <a:ext cx="288" cy="279"/>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3" name="Text Box 12"/>
            <p:cNvSpPr txBox="1">
              <a:spLocks noChangeArrowheads="1"/>
            </p:cNvSpPr>
            <p:nvPr/>
          </p:nvSpPr>
          <p:spPr bwMode="auto">
            <a:xfrm>
              <a:off x="3740" y="1963"/>
              <a:ext cx="235"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0</a:t>
              </a:r>
              <a:endParaRPr lang="en-US" altLang="zh-CN" sz="2400">
                <a:latin typeface="Times New Roman" panose="02020603050405020304" pitchFamily="18" charset="0"/>
              </a:endParaRPr>
            </a:p>
          </p:txBody>
        </p:sp>
        <p:sp>
          <p:nvSpPr>
            <p:cNvPr id="94" name="Text Box 13"/>
            <p:cNvSpPr txBox="1">
              <a:spLocks noChangeArrowheads="1"/>
            </p:cNvSpPr>
            <p:nvPr/>
          </p:nvSpPr>
          <p:spPr bwMode="auto">
            <a:xfrm>
              <a:off x="4088" y="2395"/>
              <a:ext cx="235"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0</a:t>
              </a:r>
              <a:endParaRPr lang="en-US" altLang="zh-CN" sz="2400">
                <a:latin typeface="Times New Roman" panose="02020603050405020304" pitchFamily="18" charset="0"/>
              </a:endParaRPr>
            </a:p>
          </p:txBody>
        </p:sp>
        <p:sp>
          <p:nvSpPr>
            <p:cNvPr id="95" name="Text Box 14"/>
            <p:cNvSpPr txBox="1">
              <a:spLocks noChangeArrowheads="1"/>
            </p:cNvSpPr>
            <p:nvPr/>
          </p:nvSpPr>
          <p:spPr bwMode="auto">
            <a:xfrm>
              <a:off x="4376" y="2770"/>
              <a:ext cx="235"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0</a:t>
              </a:r>
              <a:endParaRPr lang="en-US" altLang="zh-CN" sz="2400">
                <a:latin typeface="Times New Roman" panose="02020603050405020304" pitchFamily="18" charset="0"/>
              </a:endParaRPr>
            </a:p>
          </p:txBody>
        </p:sp>
        <p:sp>
          <p:nvSpPr>
            <p:cNvPr id="96" name="Text Box 15"/>
            <p:cNvSpPr txBox="1">
              <a:spLocks noChangeArrowheads="1"/>
            </p:cNvSpPr>
            <p:nvPr/>
          </p:nvSpPr>
          <p:spPr bwMode="auto">
            <a:xfrm>
              <a:off x="4316" y="1954"/>
              <a:ext cx="235"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1</a:t>
              </a:r>
              <a:endParaRPr lang="en-US" altLang="zh-CN" sz="2400">
                <a:latin typeface="Times New Roman" panose="02020603050405020304" pitchFamily="18" charset="0"/>
              </a:endParaRPr>
            </a:p>
          </p:txBody>
        </p:sp>
        <p:sp>
          <p:nvSpPr>
            <p:cNvPr id="97" name="Text Box 16"/>
            <p:cNvSpPr txBox="1">
              <a:spLocks noChangeArrowheads="1"/>
            </p:cNvSpPr>
            <p:nvPr/>
          </p:nvSpPr>
          <p:spPr bwMode="auto">
            <a:xfrm>
              <a:off x="4616" y="2386"/>
              <a:ext cx="235"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1</a:t>
              </a:r>
              <a:endParaRPr lang="en-US" altLang="zh-CN" sz="2400">
                <a:latin typeface="Times New Roman" panose="02020603050405020304" pitchFamily="18" charset="0"/>
              </a:endParaRPr>
            </a:p>
          </p:txBody>
        </p:sp>
        <p:sp>
          <p:nvSpPr>
            <p:cNvPr id="98" name="Text Box 17"/>
            <p:cNvSpPr txBox="1">
              <a:spLocks noChangeArrowheads="1"/>
            </p:cNvSpPr>
            <p:nvPr/>
          </p:nvSpPr>
          <p:spPr bwMode="auto">
            <a:xfrm>
              <a:off x="4844" y="2770"/>
              <a:ext cx="235"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1</a:t>
              </a:r>
              <a:endParaRPr lang="en-US" altLang="zh-CN" sz="2400">
                <a:latin typeface="Times New Roman" panose="02020603050405020304" pitchFamily="18" charset="0"/>
              </a:endParaRPr>
            </a:p>
          </p:txBody>
        </p:sp>
        <p:sp>
          <p:nvSpPr>
            <p:cNvPr id="99" name="Rectangle 18"/>
            <p:cNvSpPr>
              <a:spLocks noChangeArrowheads="1"/>
            </p:cNvSpPr>
            <p:nvPr/>
          </p:nvSpPr>
          <p:spPr bwMode="auto">
            <a:xfrm>
              <a:off x="3696" y="2313"/>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0" name="Rectangle 19"/>
            <p:cNvSpPr>
              <a:spLocks noChangeArrowheads="1"/>
            </p:cNvSpPr>
            <p:nvPr/>
          </p:nvSpPr>
          <p:spPr bwMode="auto">
            <a:xfrm>
              <a:off x="3984" y="2745"/>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1" name="Rectangle 20"/>
            <p:cNvSpPr>
              <a:spLocks noChangeArrowheads="1"/>
            </p:cNvSpPr>
            <p:nvPr/>
          </p:nvSpPr>
          <p:spPr bwMode="auto">
            <a:xfrm>
              <a:off x="4272" y="3177"/>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2" name="Rectangle 21"/>
            <p:cNvSpPr>
              <a:spLocks noChangeArrowheads="1"/>
            </p:cNvSpPr>
            <p:nvPr/>
          </p:nvSpPr>
          <p:spPr bwMode="auto">
            <a:xfrm>
              <a:off x="4896" y="3177"/>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3" name="Text Box 22"/>
            <p:cNvSpPr txBox="1">
              <a:spLocks noChangeArrowheads="1"/>
            </p:cNvSpPr>
            <p:nvPr/>
          </p:nvSpPr>
          <p:spPr bwMode="auto">
            <a:xfrm>
              <a:off x="4316" y="3124"/>
              <a:ext cx="235"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800">
                <a:latin typeface="Times New Roman" panose="02020603050405020304" pitchFamily="18" charset="0"/>
              </a:endParaRPr>
            </a:p>
          </p:txBody>
        </p:sp>
        <p:sp>
          <p:nvSpPr>
            <p:cNvPr id="104" name="Text Box 23"/>
            <p:cNvSpPr txBox="1">
              <a:spLocks noChangeArrowheads="1"/>
            </p:cNvSpPr>
            <p:nvPr/>
          </p:nvSpPr>
          <p:spPr bwMode="auto">
            <a:xfrm>
              <a:off x="4904" y="3124"/>
              <a:ext cx="235"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800">
                <a:latin typeface="Times New Roman" panose="02020603050405020304" pitchFamily="18" charset="0"/>
              </a:endParaRPr>
            </a:p>
          </p:txBody>
        </p:sp>
        <p:sp>
          <p:nvSpPr>
            <p:cNvPr id="105" name="Text Box 24"/>
            <p:cNvSpPr txBox="1">
              <a:spLocks noChangeArrowheads="1"/>
            </p:cNvSpPr>
            <p:nvPr/>
          </p:nvSpPr>
          <p:spPr bwMode="auto">
            <a:xfrm>
              <a:off x="4040" y="2692"/>
              <a:ext cx="235"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800">
                <a:latin typeface="Times New Roman" panose="02020603050405020304" pitchFamily="18" charset="0"/>
              </a:endParaRPr>
            </a:p>
          </p:txBody>
        </p:sp>
        <p:sp>
          <p:nvSpPr>
            <p:cNvPr id="106" name="Text Box 25"/>
            <p:cNvSpPr txBox="1">
              <a:spLocks noChangeArrowheads="1"/>
            </p:cNvSpPr>
            <p:nvPr/>
          </p:nvSpPr>
          <p:spPr bwMode="auto">
            <a:xfrm>
              <a:off x="3740" y="2260"/>
              <a:ext cx="235"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800">
                <a:latin typeface="Times New Roman" panose="02020603050405020304" pitchFamily="18" charset="0"/>
              </a:endParaRPr>
            </a:p>
          </p:txBody>
        </p:sp>
      </p:grpSp>
      <p:cxnSp>
        <p:nvCxnSpPr>
          <p:cNvPr id="107" name="直接箭头连接符 106"/>
          <p:cNvCxnSpPr/>
          <p:nvPr/>
        </p:nvCxnSpPr>
        <p:spPr bwMode="auto">
          <a:xfrm>
            <a:off x="5735198" y="5634183"/>
            <a:ext cx="1008112" cy="0"/>
          </a:xfrm>
          <a:prstGeom prst="straightConnector1">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sp>
        <p:nvSpPr>
          <p:cNvPr id="108" name="Text Box 24"/>
          <p:cNvSpPr txBox="1">
            <a:spLocks noChangeArrowheads="1"/>
          </p:cNvSpPr>
          <p:nvPr/>
        </p:nvSpPr>
        <p:spPr bwMode="auto">
          <a:xfrm>
            <a:off x="6930064" y="4997308"/>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dirty="0">
                <a:solidFill>
                  <a:schemeClr val="tx2"/>
                </a:solidFill>
                <a:effectLst>
                  <a:outerShdw blurRad="38100" dist="38100" dir="2700000" algn="tl">
                    <a:srgbClr val="C0C0C0"/>
                  </a:outerShdw>
                </a:effectLst>
                <a:latin typeface="Times New Roman" panose="02020603050405020304" pitchFamily="18" charset="0"/>
              </a:rPr>
              <a:t>A</a:t>
            </a:r>
            <a:endParaRPr lang="en-US" altLang="zh-CN" sz="2400" dirty="0">
              <a:latin typeface="Times New Roman" panose="02020603050405020304" pitchFamily="18" charset="0"/>
            </a:endParaRPr>
          </a:p>
        </p:txBody>
      </p:sp>
      <p:sp>
        <p:nvSpPr>
          <p:cNvPr id="109" name="Text Box 26"/>
          <p:cNvSpPr txBox="1">
            <a:spLocks noChangeArrowheads="1"/>
          </p:cNvSpPr>
          <p:nvPr/>
        </p:nvSpPr>
        <p:spPr bwMode="auto">
          <a:xfrm>
            <a:off x="7413511" y="5637388"/>
            <a:ext cx="4206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dirty="0">
                <a:solidFill>
                  <a:schemeClr val="tx2"/>
                </a:solidFill>
                <a:effectLst>
                  <a:outerShdw blurRad="38100" dist="38100" dir="2700000" algn="tl">
                    <a:srgbClr val="C0C0C0"/>
                  </a:outerShdw>
                </a:effectLst>
                <a:latin typeface="Times New Roman" panose="02020603050405020304" pitchFamily="18" charset="0"/>
              </a:rPr>
              <a:t>T</a:t>
            </a:r>
            <a:endParaRPr lang="en-US" altLang="zh-CN" sz="2400" dirty="0">
              <a:latin typeface="Times New Roman" panose="02020603050405020304" pitchFamily="18" charset="0"/>
            </a:endParaRPr>
          </a:p>
        </p:txBody>
      </p:sp>
      <p:sp>
        <p:nvSpPr>
          <p:cNvPr id="110" name="Text Box 25"/>
          <p:cNvSpPr txBox="1">
            <a:spLocks noChangeArrowheads="1"/>
          </p:cNvSpPr>
          <p:nvPr/>
        </p:nvSpPr>
        <p:spPr bwMode="auto">
          <a:xfrm>
            <a:off x="7837389" y="6276907"/>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dirty="0">
                <a:solidFill>
                  <a:schemeClr val="tx2"/>
                </a:solidFill>
                <a:effectLst>
                  <a:outerShdw blurRad="38100" dist="38100" dir="2700000" algn="tl">
                    <a:srgbClr val="C0C0C0"/>
                  </a:outerShdw>
                </a:effectLst>
                <a:latin typeface="Times New Roman" panose="02020603050405020304" pitchFamily="18" charset="0"/>
              </a:rPr>
              <a:t>C</a:t>
            </a:r>
            <a:endParaRPr lang="en-US" altLang="zh-CN" sz="2400" dirty="0">
              <a:latin typeface="Times New Roman" panose="02020603050405020304" pitchFamily="18" charset="0"/>
            </a:endParaRPr>
          </a:p>
        </p:txBody>
      </p:sp>
      <p:sp>
        <p:nvSpPr>
          <p:cNvPr id="111" name="Text Box 27"/>
          <p:cNvSpPr txBox="1">
            <a:spLocks noChangeArrowheads="1"/>
          </p:cNvSpPr>
          <p:nvPr/>
        </p:nvSpPr>
        <p:spPr bwMode="auto">
          <a:xfrm>
            <a:off x="9601844" y="6294263"/>
            <a:ext cx="3825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800" dirty="0">
                <a:solidFill>
                  <a:schemeClr val="tx2"/>
                </a:solidFill>
                <a:effectLst>
                  <a:outerShdw blurRad="38100" dist="38100" dir="2700000" algn="tl">
                    <a:srgbClr val="C0C0C0"/>
                  </a:outerShdw>
                </a:effectLst>
                <a:latin typeface="Times New Roman" panose="02020603050405020304" pitchFamily="18" charset="0"/>
              </a:rPr>
              <a:t>S</a:t>
            </a:r>
            <a:endParaRPr lang="en-US" altLang="zh-CN" sz="2400" dirty="0">
              <a:latin typeface="Times New Roman" panose="02020603050405020304" pitchFamily="18" charset="0"/>
            </a:endParaRPr>
          </a:p>
        </p:txBody>
      </p:sp>
    </p:spTree>
    <p:extLst>
      <p:ext uri="{BB962C8B-B14F-4D97-AF65-F5344CB8AC3E}">
        <p14:creationId xmlns:p14="http://schemas.microsoft.com/office/powerpoint/2010/main" val="1140612552"/>
      </p:ext>
    </p:extLst>
  </p:cSld>
  <p:clrMapOvr>
    <a:masterClrMapping/>
  </p:clrMapOvr>
  <p:transition spd="slow"/>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392" y="44624"/>
            <a:ext cx="10155560" cy="687611"/>
          </a:xfrm>
        </p:spPr>
        <p:txBody>
          <a:bodyPr>
            <a:normAutofit fontScale="90000"/>
          </a:bodyPr>
          <a:lstStyle/>
          <a:p>
            <a:r>
              <a:rPr lang="en-US" altLang="zh-CN" b="1" dirty="0">
                <a:latin typeface="华文新魏" panose="02010800040101010101" pitchFamily="2" charset="-122"/>
                <a:ea typeface="华文新魏" panose="02010800040101010101" pitchFamily="2" charset="-122"/>
              </a:rPr>
              <a:t>Huffman</a:t>
            </a:r>
            <a:r>
              <a:rPr lang="zh-CN" altLang="en-US" b="1" dirty="0">
                <a:latin typeface="华文新魏" panose="02010800040101010101" pitchFamily="2" charset="-122"/>
                <a:ea typeface="华文新魏" panose="02010800040101010101" pitchFamily="2" charset="-122"/>
              </a:rPr>
              <a:t>编码</a:t>
            </a:r>
            <a:endParaRPr lang="zh-CN" altLang="en-US" dirty="0"/>
          </a:p>
        </p:txBody>
      </p:sp>
      <p:sp>
        <p:nvSpPr>
          <p:cNvPr id="3" name="内容占位符 2"/>
          <p:cNvSpPr>
            <a:spLocks noGrp="1"/>
          </p:cNvSpPr>
          <p:nvPr>
            <p:ph idx="1"/>
          </p:nvPr>
        </p:nvSpPr>
        <p:spPr>
          <a:xfrm>
            <a:off x="1682119" y="1290063"/>
            <a:ext cx="7157278" cy="4491360"/>
          </a:xfrm>
        </p:spPr>
        <p:txBody>
          <a:bodyPr>
            <a:normAutofit/>
          </a:bodyPr>
          <a:lstStyle/>
          <a:p>
            <a:pPr marL="457200" indent="-457200"/>
            <a:r>
              <a:rPr lang="zh-CN" altLang="en-US" sz="3200" dirty="0"/>
              <a:t>哈夫曼编码是一种不等长</a:t>
            </a:r>
            <a:r>
              <a:rPr lang="zh-CN" altLang="en-US" sz="3200" dirty="0" smtClean="0"/>
              <a:t>编码方案</a:t>
            </a:r>
            <a:endParaRPr lang="en-US" altLang="zh-CN" sz="3200" dirty="0" smtClean="0"/>
          </a:p>
          <a:p>
            <a:pPr marL="457200" indent="-457200"/>
            <a:r>
              <a:rPr lang="zh-CN" altLang="en-US" sz="3200" dirty="0" smtClean="0"/>
              <a:t>不等长编码方案要求</a:t>
            </a:r>
            <a:endParaRPr lang="en-US" altLang="zh-CN" sz="3200" dirty="0" smtClean="0"/>
          </a:p>
          <a:p>
            <a:pPr marL="800100" lvl="1" indent="-342900"/>
            <a:r>
              <a:rPr lang="zh-CN" altLang="en-US" sz="2800" dirty="0">
                <a:solidFill>
                  <a:srgbClr val="0000CC"/>
                </a:solidFill>
              </a:rPr>
              <a:t>前缀码</a:t>
            </a:r>
            <a:r>
              <a:rPr lang="zh-CN" altLang="en-US" sz="2800" dirty="0" smtClean="0">
                <a:solidFill>
                  <a:srgbClr val="0000CC"/>
                </a:solidFill>
              </a:rPr>
              <a:t>：</a:t>
            </a:r>
            <a:r>
              <a:rPr lang="zh-CN" altLang="en-US" sz="2800" dirty="0" smtClean="0"/>
              <a:t>在编码</a:t>
            </a:r>
            <a:r>
              <a:rPr lang="zh-CN" altLang="en-US" sz="2800" dirty="0"/>
              <a:t>系统中，任一个编码都不是其他任何编码的前缀（最左子串</a:t>
            </a:r>
            <a:r>
              <a:rPr lang="zh-CN" altLang="en-US" sz="2800" dirty="0" smtClean="0"/>
              <a:t>），这样</a:t>
            </a:r>
            <a:r>
              <a:rPr lang="zh-CN" altLang="en-US" sz="2800" dirty="0"/>
              <a:t>才能保证译码的</a:t>
            </a:r>
            <a:r>
              <a:rPr lang="zh-CN" altLang="en-US" sz="2800" dirty="0" smtClean="0"/>
              <a:t>唯一性</a:t>
            </a:r>
            <a:endParaRPr lang="en-US" altLang="zh-CN" sz="2800" dirty="0" smtClean="0"/>
          </a:p>
          <a:p>
            <a:pPr marL="800100" lvl="1" indent="-342900"/>
            <a:r>
              <a:rPr lang="en-US" altLang="zh-CN" sz="2800" dirty="0">
                <a:solidFill>
                  <a:srgbClr val="FF0000"/>
                </a:solidFill>
              </a:rPr>
              <a:t>01</a:t>
            </a:r>
            <a:r>
              <a:rPr lang="zh-CN" altLang="en-US" sz="2800" dirty="0">
                <a:solidFill>
                  <a:srgbClr val="FF0000"/>
                </a:solidFill>
              </a:rPr>
              <a:t>，</a:t>
            </a:r>
            <a:r>
              <a:rPr lang="en-US" altLang="zh-CN" sz="2800" dirty="0">
                <a:solidFill>
                  <a:srgbClr val="FF0000"/>
                </a:solidFill>
              </a:rPr>
              <a:t>001</a:t>
            </a:r>
            <a:r>
              <a:rPr lang="zh-CN" altLang="en-US" sz="2800" dirty="0">
                <a:solidFill>
                  <a:srgbClr val="FF0000"/>
                </a:solidFill>
              </a:rPr>
              <a:t>，</a:t>
            </a:r>
            <a:r>
              <a:rPr lang="en-US" altLang="zh-CN" sz="2800" dirty="0">
                <a:solidFill>
                  <a:srgbClr val="FF0000"/>
                </a:solidFill>
              </a:rPr>
              <a:t>010</a:t>
            </a:r>
            <a:r>
              <a:rPr lang="zh-CN" altLang="en-US" sz="2800" dirty="0">
                <a:solidFill>
                  <a:srgbClr val="FF0000"/>
                </a:solidFill>
              </a:rPr>
              <a:t>，</a:t>
            </a:r>
            <a:r>
              <a:rPr lang="en-US" altLang="zh-CN" sz="2800" dirty="0">
                <a:solidFill>
                  <a:srgbClr val="FF0000"/>
                </a:solidFill>
              </a:rPr>
              <a:t>100</a:t>
            </a:r>
            <a:r>
              <a:rPr lang="zh-CN" altLang="en-US" sz="2800" dirty="0">
                <a:solidFill>
                  <a:srgbClr val="FF0000"/>
                </a:solidFill>
              </a:rPr>
              <a:t>，</a:t>
            </a:r>
            <a:r>
              <a:rPr lang="en-US" altLang="zh-CN" sz="2800" dirty="0" smtClean="0">
                <a:solidFill>
                  <a:srgbClr val="FF0000"/>
                </a:solidFill>
              </a:rPr>
              <a:t>110</a:t>
            </a:r>
            <a:r>
              <a:rPr lang="zh-CN" altLang="en-US" sz="2800" dirty="0" smtClean="0">
                <a:solidFill>
                  <a:srgbClr val="FF0000"/>
                </a:solidFill>
              </a:rPr>
              <a:t>是否是前缀码？</a:t>
            </a:r>
            <a:endParaRPr lang="zh-CN" altLang="en-US" sz="2800" dirty="0">
              <a:solidFill>
                <a:srgbClr val="FF0000"/>
              </a:solidFill>
            </a:endParaRPr>
          </a:p>
          <a:p>
            <a:pPr marL="457200" indent="-457200"/>
            <a:r>
              <a:rPr lang="zh-CN" altLang="en-US" sz="3200" dirty="0" smtClean="0"/>
              <a:t>利用</a:t>
            </a:r>
            <a:r>
              <a:rPr lang="zh-CN" altLang="en-US" sz="3200" dirty="0"/>
              <a:t>哈夫曼树，我们可以得到平均长度最短的</a:t>
            </a:r>
            <a:r>
              <a:rPr lang="zh-CN" altLang="en-US" sz="3200" dirty="0" smtClean="0"/>
              <a:t>编码</a:t>
            </a:r>
            <a:endParaRPr lang="en-US" altLang="zh-CN" sz="3200" dirty="0" smtClean="0"/>
          </a:p>
          <a:p>
            <a:pPr marL="344487" lvl="1" indent="0">
              <a:buNone/>
            </a:pPr>
            <a:endParaRPr lang="zh-CN" altLang="en-US" sz="2800" dirty="0"/>
          </a:p>
        </p:txBody>
      </p:sp>
      <p:grpSp>
        <p:nvGrpSpPr>
          <p:cNvPr id="5" name="Group 3"/>
          <p:cNvGrpSpPr>
            <a:grpSpLocks/>
          </p:cNvGrpSpPr>
          <p:nvPr/>
        </p:nvGrpSpPr>
        <p:grpSpPr bwMode="auto">
          <a:xfrm>
            <a:off x="9377536" y="1087466"/>
            <a:ext cx="1759024" cy="1725575"/>
            <a:chOff x="3696" y="1872"/>
            <a:chExt cx="1488" cy="1617"/>
          </a:xfrm>
        </p:grpSpPr>
        <p:sp>
          <p:nvSpPr>
            <p:cNvPr id="6" name="Line 5"/>
            <p:cNvSpPr>
              <a:spLocks noChangeShapeType="1"/>
            </p:cNvSpPr>
            <p:nvPr/>
          </p:nvSpPr>
          <p:spPr bwMode="auto">
            <a:xfrm flipH="1">
              <a:off x="3840" y="2121"/>
              <a:ext cx="240"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a:p>
          </p:txBody>
        </p:sp>
        <p:sp>
          <p:nvSpPr>
            <p:cNvPr id="7" name="Line 6"/>
            <p:cNvSpPr>
              <a:spLocks noChangeShapeType="1"/>
            </p:cNvSpPr>
            <p:nvPr/>
          </p:nvSpPr>
          <p:spPr bwMode="auto">
            <a:xfrm flipH="1">
              <a:off x="4176" y="2505"/>
              <a:ext cx="240"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a:p>
          </p:txBody>
        </p:sp>
        <p:sp>
          <p:nvSpPr>
            <p:cNvPr id="8" name="Line 7"/>
            <p:cNvSpPr>
              <a:spLocks noChangeShapeType="1"/>
            </p:cNvSpPr>
            <p:nvPr/>
          </p:nvSpPr>
          <p:spPr bwMode="auto">
            <a:xfrm flipH="1">
              <a:off x="4464" y="2889"/>
              <a:ext cx="240" cy="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a:p>
          </p:txBody>
        </p:sp>
        <p:sp>
          <p:nvSpPr>
            <p:cNvPr id="9" name="Line 8"/>
            <p:cNvSpPr>
              <a:spLocks noChangeShapeType="1"/>
            </p:cNvSpPr>
            <p:nvPr/>
          </p:nvSpPr>
          <p:spPr bwMode="auto">
            <a:xfrm>
              <a:off x="4176" y="2025"/>
              <a:ext cx="816" cy="1152"/>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a:p>
          </p:txBody>
        </p:sp>
        <p:sp>
          <p:nvSpPr>
            <p:cNvPr id="10" name="Oval 9"/>
            <p:cNvSpPr>
              <a:spLocks noChangeArrowheads="1"/>
            </p:cNvSpPr>
            <p:nvPr/>
          </p:nvSpPr>
          <p:spPr bwMode="auto">
            <a:xfrm>
              <a:off x="3984" y="1872"/>
              <a:ext cx="288" cy="297"/>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11" name="Oval 10"/>
            <p:cNvSpPr>
              <a:spLocks noChangeArrowheads="1"/>
            </p:cNvSpPr>
            <p:nvPr/>
          </p:nvSpPr>
          <p:spPr bwMode="auto">
            <a:xfrm>
              <a:off x="4608" y="2745"/>
              <a:ext cx="288" cy="279"/>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12" name="Oval 11"/>
            <p:cNvSpPr>
              <a:spLocks noChangeArrowheads="1"/>
            </p:cNvSpPr>
            <p:nvPr/>
          </p:nvSpPr>
          <p:spPr bwMode="auto">
            <a:xfrm>
              <a:off x="4320" y="2313"/>
              <a:ext cx="288" cy="279"/>
            </a:xfrm>
            <a:prstGeom prst="ellipse">
              <a:avLst/>
            </a:prstGeom>
            <a:solidFill>
              <a:schemeClr val="folHlink"/>
            </a:solidFill>
            <a:ln>
              <a:noFill/>
            </a:ln>
            <a:effectLst>
              <a:outerShdw dist="35921" dir="2700000" algn="ctr" rotWithShape="0">
                <a:schemeClr val="bg2"/>
              </a:outerShdw>
            </a:effectLst>
            <a:extLst>
              <a:ext uri="{91240B29-F687-4F45-9708-019B960494DF}">
                <a14:hiddenLine xmlns:a14="http://schemas.microsoft.com/office/drawing/2010/main" w="19050">
                  <a:solidFill>
                    <a:srgbClr val="009900"/>
                  </a:solidFill>
                  <a:round/>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13" name="Text Box 12"/>
            <p:cNvSpPr txBox="1">
              <a:spLocks noChangeArrowheads="1"/>
            </p:cNvSpPr>
            <p:nvPr/>
          </p:nvSpPr>
          <p:spPr bwMode="auto">
            <a:xfrm>
              <a:off x="3726" y="1953"/>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0</a:t>
              </a:r>
              <a:endParaRPr lang="en-US" altLang="zh-CN" sz="1800">
                <a:latin typeface="Times New Roman" panose="02020603050405020304" pitchFamily="18" charset="0"/>
              </a:endParaRPr>
            </a:p>
          </p:txBody>
        </p:sp>
        <p:sp>
          <p:nvSpPr>
            <p:cNvPr id="14" name="Text Box 13"/>
            <p:cNvSpPr txBox="1">
              <a:spLocks noChangeArrowheads="1"/>
            </p:cNvSpPr>
            <p:nvPr/>
          </p:nvSpPr>
          <p:spPr bwMode="auto">
            <a:xfrm>
              <a:off x="4074" y="2385"/>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0</a:t>
              </a:r>
              <a:endParaRPr lang="en-US" altLang="zh-CN" sz="1800">
                <a:latin typeface="Times New Roman" panose="02020603050405020304" pitchFamily="18" charset="0"/>
              </a:endParaRPr>
            </a:p>
          </p:txBody>
        </p:sp>
        <p:sp>
          <p:nvSpPr>
            <p:cNvPr id="15" name="Text Box 14"/>
            <p:cNvSpPr txBox="1">
              <a:spLocks noChangeArrowheads="1"/>
            </p:cNvSpPr>
            <p:nvPr/>
          </p:nvSpPr>
          <p:spPr bwMode="auto">
            <a:xfrm>
              <a:off x="4362" y="2760"/>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0</a:t>
              </a:r>
              <a:endParaRPr lang="en-US" altLang="zh-CN" sz="1800">
                <a:latin typeface="Times New Roman" panose="02020603050405020304" pitchFamily="18" charset="0"/>
              </a:endParaRPr>
            </a:p>
          </p:txBody>
        </p:sp>
        <p:sp>
          <p:nvSpPr>
            <p:cNvPr id="16" name="Text Box 15"/>
            <p:cNvSpPr txBox="1">
              <a:spLocks noChangeArrowheads="1"/>
            </p:cNvSpPr>
            <p:nvPr/>
          </p:nvSpPr>
          <p:spPr bwMode="auto">
            <a:xfrm>
              <a:off x="4302" y="1944"/>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1</a:t>
              </a:r>
              <a:endParaRPr lang="en-US" altLang="zh-CN" sz="1800">
                <a:latin typeface="Times New Roman" panose="02020603050405020304" pitchFamily="18" charset="0"/>
              </a:endParaRPr>
            </a:p>
          </p:txBody>
        </p:sp>
        <p:sp>
          <p:nvSpPr>
            <p:cNvPr id="17" name="Text Box 16"/>
            <p:cNvSpPr txBox="1">
              <a:spLocks noChangeArrowheads="1"/>
            </p:cNvSpPr>
            <p:nvPr/>
          </p:nvSpPr>
          <p:spPr bwMode="auto">
            <a:xfrm>
              <a:off x="4602" y="2376"/>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1</a:t>
              </a:r>
              <a:endParaRPr lang="en-US" altLang="zh-CN" sz="1800">
                <a:latin typeface="Times New Roman" panose="02020603050405020304" pitchFamily="18" charset="0"/>
              </a:endParaRPr>
            </a:p>
          </p:txBody>
        </p:sp>
        <p:sp>
          <p:nvSpPr>
            <p:cNvPr id="18" name="Text Box 17"/>
            <p:cNvSpPr txBox="1">
              <a:spLocks noChangeArrowheads="1"/>
            </p:cNvSpPr>
            <p:nvPr/>
          </p:nvSpPr>
          <p:spPr bwMode="auto">
            <a:xfrm>
              <a:off x="4830" y="2760"/>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latin typeface="Times New Roman" panose="02020603050405020304" pitchFamily="18" charset="0"/>
                </a:rPr>
                <a:t>1</a:t>
              </a:r>
              <a:endParaRPr lang="en-US" altLang="zh-CN" sz="1800">
                <a:latin typeface="Times New Roman" panose="02020603050405020304" pitchFamily="18" charset="0"/>
              </a:endParaRPr>
            </a:p>
          </p:txBody>
        </p:sp>
        <p:sp>
          <p:nvSpPr>
            <p:cNvPr id="19" name="Rectangle 18"/>
            <p:cNvSpPr>
              <a:spLocks noChangeArrowheads="1"/>
            </p:cNvSpPr>
            <p:nvPr/>
          </p:nvSpPr>
          <p:spPr bwMode="auto">
            <a:xfrm>
              <a:off x="3696" y="2313"/>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20" name="Rectangle 19"/>
            <p:cNvSpPr>
              <a:spLocks noChangeArrowheads="1"/>
            </p:cNvSpPr>
            <p:nvPr/>
          </p:nvSpPr>
          <p:spPr bwMode="auto">
            <a:xfrm>
              <a:off x="3984" y="2745"/>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21" name="Rectangle 20"/>
            <p:cNvSpPr>
              <a:spLocks noChangeArrowheads="1"/>
            </p:cNvSpPr>
            <p:nvPr/>
          </p:nvSpPr>
          <p:spPr bwMode="auto">
            <a:xfrm>
              <a:off x="4272" y="3177"/>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22" name="Rectangle 21"/>
            <p:cNvSpPr>
              <a:spLocks noChangeArrowheads="1"/>
            </p:cNvSpPr>
            <p:nvPr/>
          </p:nvSpPr>
          <p:spPr bwMode="auto">
            <a:xfrm>
              <a:off x="4896" y="3177"/>
              <a:ext cx="288" cy="288"/>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23" name="Text Box 22"/>
            <p:cNvSpPr txBox="1">
              <a:spLocks noChangeArrowheads="1"/>
            </p:cNvSpPr>
            <p:nvPr/>
          </p:nvSpPr>
          <p:spPr bwMode="auto">
            <a:xfrm>
              <a:off x="4302" y="3114"/>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2</a:t>
              </a:r>
              <a:endParaRPr lang="en-US" altLang="zh-CN" sz="2000">
                <a:latin typeface="Times New Roman" panose="02020603050405020304" pitchFamily="18" charset="0"/>
              </a:endParaRPr>
            </a:p>
          </p:txBody>
        </p:sp>
        <p:sp>
          <p:nvSpPr>
            <p:cNvPr id="24" name="Text Box 23"/>
            <p:cNvSpPr txBox="1">
              <a:spLocks noChangeArrowheads="1"/>
            </p:cNvSpPr>
            <p:nvPr/>
          </p:nvSpPr>
          <p:spPr bwMode="auto">
            <a:xfrm>
              <a:off x="4890" y="3114"/>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4</a:t>
              </a:r>
              <a:endParaRPr lang="en-US" altLang="zh-CN" sz="2000">
                <a:latin typeface="Times New Roman" panose="02020603050405020304" pitchFamily="18" charset="0"/>
              </a:endParaRPr>
            </a:p>
          </p:txBody>
        </p:sp>
        <p:sp>
          <p:nvSpPr>
            <p:cNvPr id="25" name="Text Box 24"/>
            <p:cNvSpPr txBox="1">
              <a:spLocks noChangeArrowheads="1"/>
            </p:cNvSpPr>
            <p:nvPr/>
          </p:nvSpPr>
          <p:spPr bwMode="auto">
            <a:xfrm>
              <a:off x="4026" y="2682"/>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5</a:t>
              </a:r>
              <a:endParaRPr lang="en-US" altLang="zh-CN" sz="2000">
                <a:latin typeface="Times New Roman" panose="02020603050405020304" pitchFamily="18" charset="0"/>
              </a:endParaRPr>
            </a:p>
          </p:txBody>
        </p:sp>
        <p:sp>
          <p:nvSpPr>
            <p:cNvPr id="26" name="Text Box 25"/>
            <p:cNvSpPr txBox="1">
              <a:spLocks noChangeArrowheads="1"/>
            </p:cNvSpPr>
            <p:nvPr/>
          </p:nvSpPr>
          <p:spPr bwMode="auto">
            <a:xfrm>
              <a:off x="3726" y="2250"/>
              <a:ext cx="26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tx2"/>
                  </a:solidFill>
                  <a:latin typeface="Times New Roman" panose="02020603050405020304" pitchFamily="18" charset="0"/>
                </a:rPr>
                <a:t>7</a:t>
              </a:r>
              <a:endParaRPr lang="en-US" altLang="zh-CN" sz="2000">
                <a:latin typeface="Times New Roman" panose="02020603050405020304" pitchFamily="18" charset="0"/>
              </a:endParaRPr>
            </a:p>
          </p:txBody>
        </p:sp>
      </p:grpSp>
      <p:sp>
        <p:nvSpPr>
          <p:cNvPr id="27" name="矩形 26"/>
          <p:cNvSpPr/>
          <p:nvPr/>
        </p:nvSpPr>
        <p:spPr>
          <a:xfrm>
            <a:off x="10015478" y="3201650"/>
            <a:ext cx="1086800" cy="1523494"/>
          </a:xfrm>
          <a:prstGeom prst="rect">
            <a:avLst/>
          </a:prstGeom>
        </p:spPr>
        <p:txBody>
          <a:bodyPr wrap="square">
            <a:spAutoFit/>
          </a:bodyPr>
          <a:lstStyle/>
          <a:p>
            <a:pPr>
              <a:lnSpc>
                <a:spcPct val="105000"/>
              </a:lnSpc>
              <a:spcBef>
                <a:spcPct val="15000"/>
              </a:spcBef>
              <a:buClr>
                <a:srgbClr val="800080"/>
              </a:buClr>
              <a:buSzPct val="50000"/>
            </a:pPr>
            <a:r>
              <a:rPr lang="en-US" altLang="zh-CN" sz="2000" dirty="0">
                <a:solidFill>
                  <a:srgbClr val="000099"/>
                </a:solidFill>
                <a:latin typeface="Times New Roman" panose="02020603050405020304" pitchFamily="18" charset="0"/>
                <a:ea typeface="仿宋_GB2312" pitchFamily="49" charset="-122"/>
              </a:rPr>
              <a:t>A : 0</a:t>
            </a:r>
          </a:p>
          <a:p>
            <a:pPr>
              <a:lnSpc>
                <a:spcPct val="105000"/>
              </a:lnSpc>
              <a:spcBef>
                <a:spcPct val="15000"/>
              </a:spcBef>
              <a:buClr>
                <a:srgbClr val="800080"/>
              </a:buClr>
              <a:buSzPct val="50000"/>
            </a:pPr>
            <a:r>
              <a:rPr lang="en-US" altLang="zh-CN" sz="2000" dirty="0">
                <a:solidFill>
                  <a:srgbClr val="000099"/>
                </a:solidFill>
                <a:latin typeface="Times New Roman" panose="02020603050405020304" pitchFamily="18" charset="0"/>
                <a:ea typeface="仿宋_GB2312" pitchFamily="49" charset="-122"/>
              </a:rPr>
              <a:t>T : 10</a:t>
            </a:r>
          </a:p>
          <a:p>
            <a:pPr>
              <a:lnSpc>
                <a:spcPct val="105000"/>
              </a:lnSpc>
              <a:spcBef>
                <a:spcPct val="15000"/>
              </a:spcBef>
              <a:buClr>
                <a:srgbClr val="800080"/>
              </a:buClr>
              <a:buSzPct val="50000"/>
            </a:pPr>
            <a:r>
              <a:rPr lang="en-US" altLang="zh-CN" sz="2000" dirty="0">
                <a:solidFill>
                  <a:srgbClr val="000099"/>
                </a:solidFill>
                <a:latin typeface="Times New Roman" panose="02020603050405020304" pitchFamily="18" charset="0"/>
                <a:ea typeface="仿宋_GB2312" pitchFamily="49" charset="-122"/>
              </a:rPr>
              <a:t>C : 110</a:t>
            </a:r>
          </a:p>
          <a:p>
            <a:pPr>
              <a:lnSpc>
                <a:spcPct val="105000"/>
              </a:lnSpc>
              <a:spcBef>
                <a:spcPct val="15000"/>
              </a:spcBef>
              <a:buClr>
                <a:srgbClr val="800080"/>
              </a:buClr>
              <a:buSzPct val="50000"/>
            </a:pPr>
            <a:r>
              <a:rPr lang="en-US" altLang="zh-CN" sz="2000" dirty="0">
                <a:solidFill>
                  <a:srgbClr val="000099"/>
                </a:solidFill>
                <a:latin typeface="Times New Roman" panose="02020603050405020304" pitchFamily="18" charset="0"/>
                <a:ea typeface="仿宋_GB2312" pitchFamily="49" charset="-122"/>
              </a:rPr>
              <a:t>S :  111</a:t>
            </a:r>
          </a:p>
        </p:txBody>
      </p:sp>
      <p:sp>
        <p:nvSpPr>
          <p:cNvPr id="28" name="Text Box 24"/>
          <p:cNvSpPr txBox="1">
            <a:spLocks noChangeArrowheads="1"/>
          </p:cNvSpPr>
          <p:nvPr/>
        </p:nvSpPr>
        <p:spPr bwMode="auto">
          <a:xfrm>
            <a:off x="9068540" y="1506887"/>
            <a:ext cx="370614"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000" dirty="0">
                <a:solidFill>
                  <a:schemeClr val="tx2"/>
                </a:solidFill>
                <a:effectLst>
                  <a:outerShdw blurRad="38100" dist="38100" dir="2700000" algn="tl">
                    <a:srgbClr val="C0C0C0"/>
                  </a:outerShdw>
                </a:effectLst>
                <a:latin typeface="Times New Roman" panose="02020603050405020304" pitchFamily="18" charset="0"/>
              </a:rPr>
              <a:t>A</a:t>
            </a:r>
            <a:endParaRPr lang="en-US" altLang="zh-CN" sz="1800" dirty="0">
              <a:latin typeface="Times New Roman" panose="02020603050405020304" pitchFamily="18" charset="0"/>
            </a:endParaRPr>
          </a:p>
        </p:txBody>
      </p:sp>
      <p:sp>
        <p:nvSpPr>
          <p:cNvPr id="29" name="Text Box 26"/>
          <p:cNvSpPr txBox="1">
            <a:spLocks noChangeArrowheads="1"/>
          </p:cNvSpPr>
          <p:nvPr/>
        </p:nvSpPr>
        <p:spPr bwMode="auto">
          <a:xfrm>
            <a:off x="9453398" y="1980700"/>
            <a:ext cx="356187"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000" dirty="0">
                <a:solidFill>
                  <a:schemeClr val="tx2"/>
                </a:solidFill>
                <a:effectLst>
                  <a:outerShdw blurRad="38100" dist="38100" dir="2700000" algn="tl">
                    <a:srgbClr val="C0C0C0"/>
                  </a:outerShdw>
                </a:effectLst>
                <a:latin typeface="Times New Roman" panose="02020603050405020304" pitchFamily="18" charset="0"/>
              </a:rPr>
              <a:t>T</a:t>
            </a:r>
            <a:endParaRPr lang="en-US" altLang="zh-CN" sz="1800" dirty="0">
              <a:latin typeface="Times New Roman" panose="02020603050405020304" pitchFamily="18" charset="0"/>
            </a:endParaRPr>
          </a:p>
        </p:txBody>
      </p:sp>
      <p:sp>
        <p:nvSpPr>
          <p:cNvPr id="30" name="Text Box 25"/>
          <p:cNvSpPr txBox="1">
            <a:spLocks noChangeArrowheads="1"/>
          </p:cNvSpPr>
          <p:nvPr/>
        </p:nvSpPr>
        <p:spPr bwMode="auto">
          <a:xfrm>
            <a:off x="9737576" y="2435923"/>
            <a:ext cx="370614"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000" dirty="0">
                <a:solidFill>
                  <a:schemeClr val="tx2"/>
                </a:solidFill>
                <a:effectLst>
                  <a:outerShdw blurRad="38100" dist="38100" dir="2700000" algn="tl">
                    <a:srgbClr val="C0C0C0"/>
                  </a:outerShdw>
                </a:effectLst>
                <a:latin typeface="Times New Roman" panose="02020603050405020304" pitchFamily="18" charset="0"/>
              </a:rPr>
              <a:t>C</a:t>
            </a:r>
            <a:endParaRPr lang="en-US" altLang="zh-CN" sz="1800" dirty="0">
              <a:latin typeface="Times New Roman" panose="02020603050405020304" pitchFamily="18" charset="0"/>
            </a:endParaRPr>
          </a:p>
        </p:txBody>
      </p:sp>
      <p:sp>
        <p:nvSpPr>
          <p:cNvPr id="31" name="Text Box 27"/>
          <p:cNvSpPr txBox="1">
            <a:spLocks noChangeArrowheads="1"/>
          </p:cNvSpPr>
          <p:nvPr/>
        </p:nvSpPr>
        <p:spPr bwMode="auto">
          <a:xfrm>
            <a:off x="10555384" y="2427292"/>
            <a:ext cx="327334"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2000" dirty="0">
                <a:solidFill>
                  <a:schemeClr val="tx2"/>
                </a:solidFill>
                <a:effectLst>
                  <a:outerShdw blurRad="38100" dist="38100" dir="2700000" algn="tl">
                    <a:srgbClr val="C0C0C0"/>
                  </a:outerShdw>
                </a:effectLst>
                <a:latin typeface="Times New Roman" panose="02020603050405020304" pitchFamily="18" charset="0"/>
              </a:rPr>
              <a:t>S</a:t>
            </a:r>
            <a:endParaRPr lang="en-US" altLang="zh-CN" sz="1800" dirty="0">
              <a:latin typeface="Times New Roman" panose="02020603050405020304" pitchFamily="18" charset="0"/>
            </a:endParaRPr>
          </a:p>
        </p:txBody>
      </p:sp>
      <p:sp>
        <p:nvSpPr>
          <p:cNvPr id="32" name="矩形 31"/>
          <p:cNvSpPr/>
          <p:nvPr/>
        </p:nvSpPr>
        <p:spPr>
          <a:xfrm>
            <a:off x="8616280" y="6083818"/>
            <a:ext cx="3860094" cy="461665"/>
          </a:xfrm>
          <a:prstGeom prst="rect">
            <a:avLst/>
          </a:prstGeom>
        </p:spPr>
        <p:txBody>
          <a:bodyPr wrap="square">
            <a:spAutoFit/>
          </a:bodyPr>
          <a:lstStyle/>
          <a:p>
            <a:r>
              <a:rPr lang="en-US" altLang="zh-CN" sz="2400" dirty="0" err="1" smtClean="0">
                <a:solidFill>
                  <a:srgbClr val="0000CC"/>
                </a:solidFill>
              </a:rPr>
              <a:t>KMP</a:t>
            </a:r>
            <a:r>
              <a:rPr lang="zh-CN" altLang="en-US" sz="2400" dirty="0" smtClean="0">
                <a:solidFill>
                  <a:srgbClr val="0000CC"/>
                </a:solidFill>
              </a:rPr>
              <a:t>算法中的最长前缀</a:t>
            </a:r>
            <a:endParaRPr lang="zh-CN" altLang="en-US" sz="2400" dirty="0">
              <a:solidFill>
                <a:srgbClr val="0000CC"/>
              </a:solidFill>
            </a:endParaRPr>
          </a:p>
        </p:txBody>
      </p:sp>
      <p:pic>
        <p:nvPicPr>
          <p:cNvPr id="33" name="Picture 2" descr="http://ts1.mm.bing.net/th?&amp;id=HN.608022753602833226&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95124" y="4789304"/>
            <a:ext cx="969961" cy="1334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2065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1199456" y="692696"/>
            <a:ext cx="77724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n"/>
              <a:defRPr sz="2800" b="1">
                <a:solidFill>
                  <a:srgbClr val="000066"/>
                </a:solidFill>
                <a:latin typeface="黑体" pitchFamily="49" charset="-122"/>
                <a:ea typeface="黑体" pitchFamily="49" charset="-122"/>
                <a:cs typeface="+mn-cs"/>
              </a:defRPr>
            </a:lvl1pPr>
            <a:lvl2pPr marL="692150" indent="-347663" algn="l" rtl="0" eaLnBrk="1" fontAlgn="base" hangingPunct="1">
              <a:lnSpc>
                <a:spcPts val="3600"/>
              </a:lnSpc>
              <a:spcBef>
                <a:spcPct val="20000"/>
              </a:spcBef>
              <a:spcAft>
                <a:spcPct val="0"/>
              </a:spcAft>
              <a:buClr>
                <a:schemeClr val="accent2"/>
              </a:buClr>
              <a:buSzPct val="70000"/>
              <a:buFont typeface="Wingdings" pitchFamily="2" charset="2"/>
              <a:buChar char="u"/>
              <a:defRPr sz="2400">
                <a:solidFill>
                  <a:srgbClr val="E307D9"/>
                </a:solidFill>
                <a:latin typeface="黑体" pitchFamily="49" charset="-122"/>
                <a:ea typeface="黑体" pitchFamily="49" charset="-122"/>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000">
                <a:solidFill>
                  <a:schemeClr val="tx1"/>
                </a:solidFill>
                <a:latin typeface="黑体" pitchFamily="49" charset="-122"/>
                <a:ea typeface="黑体" pitchFamily="49" charset="-122"/>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a:solidFill>
                  <a:schemeClr val="tx1"/>
                </a:solidFill>
                <a:latin typeface="+mn-lt"/>
                <a:ea typeface="+mn-ea"/>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1600">
                <a:solidFill>
                  <a:schemeClr val="tx1"/>
                </a:solidFill>
                <a:latin typeface="+mn-lt"/>
                <a:ea typeface="+mn-ea"/>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algn="just">
              <a:buFontTx/>
              <a:buNone/>
            </a:pPr>
            <a:r>
              <a:rPr lang="zh-CN" altLang="en-US" sz="2400" dirty="0">
                <a:solidFill>
                  <a:schemeClr val="tx1"/>
                </a:solidFill>
                <a:latin typeface="Times New Roman" pitchFamily="18" charset="0"/>
              </a:rPr>
              <a:t>例：给出下面一个文本：</a:t>
            </a:r>
          </a:p>
          <a:p>
            <a:pPr algn="just">
              <a:buFontTx/>
              <a:buNone/>
            </a:pPr>
            <a:r>
              <a:rPr lang="zh-CN" altLang="en-US" sz="2400" dirty="0">
                <a:solidFill>
                  <a:schemeClr val="tx1"/>
                </a:solidFill>
                <a:latin typeface="Times New Roman" pitchFamily="18" charset="0"/>
              </a:rPr>
              <a:t>                 </a:t>
            </a:r>
            <a:r>
              <a:rPr lang="en-US" altLang="zh-CN" sz="2400" dirty="0">
                <a:solidFill>
                  <a:schemeClr val="tx1"/>
                </a:solidFill>
                <a:latin typeface="Times New Roman" pitchFamily="18" charset="0"/>
              </a:rPr>
              <a:t>CASTP CATS SAT AT A TASA </a:t>
            </a:r>
          </a:p>
          <a:p>
            <a:pPr algn="just">
              <a:buFontTx/>
              <a:buNone/>
            </a:pPr>
            <a:r>
              <a:rPr lang="en-US" altLang="zh-CN" sz="2400" dirty="0">
                <a:solidFill>
                  <a:schemeClr val="tx1"/>
                </a:solidFill>
                <a:latin typeface="Times New Roman" pitchFamily="18" charset="0"/>
              </a:rPr>
              <a:t>    </a:t>
            </a:r>
            <a:r>
              <a:rPr lang="zh-CN" altLang="en-US" sz="2400" dirty="0">
                <a:solidFill>
                  <a:schemeClr val="tx1"/>
                </a:solidFill>
                <a:latin typeface="Times New Roman" pitchFamily="18" charset="0"/>
              </a:rPr>
              <a:t>字符的集合</a:t>
            </a:r>
            <a:r>
              <a:rPr lang="en-US" altLang="zh-CN" sz="2400" dirty="0">
                <a:solidFill>
                  <a:schemeClr val="tx1"/>
                </a:solidFill>
                <a:latin typeface="Times New Roman" pitchFamily="18" charset="0"/>
              </a:rPr>
              <a:t>D</a:t>
            </a:r>
            <a:r>
              <a:rPr lang="zh-CN" altLang="en-US" sz="2400" dirty="0">
                <a:solidFill>
                  <a:schemeClr val="tx1"/>
                </a:solidFill>
                <a:latin typeface="Times New Roman" pitchFamily="18" charset="0"/>
              </a:rPr>
              <a:t>＝</a:t>
            </a:r>
            <a:r>
              <a:rPr lang="en-US" altLang="zh-CN" sz="2400" dirty="0">
                <a:solidFill>
                  <a:schemeClr val="tx1"/>
                </a:solidFill>
                <a:latin typeface="Times New Roman" pitchFamily="18" charset="0"/>
              </a:rPr>
              <a:t>{C, A, S, T, P,︺}</a:t>
            </a:r>
            <a:endParaRPr lang="zh-CN" altLang="en-US" sz="2400" dirty="0">
              <a:solidFill>
                <a:schemeClr val="tx1"/>
              </a:solidFill>
              <a:latin typeface="Times New Roman" pitchFamily="18" charset="0"/>
            </a:endParaRPr>
          </a:p>
          <a:p>
            <a:pPr algn="just">
              <a:buFontTx/>
              <a:buNone/>
            </a:pPr>
            <a:r>
              <a:rPr lang="zh-CN" altLang="en-US" sz="2400" dirty="0">
                <a:solidFill>
                  <a:schemeClr val="tx1"/>
                </a:solidFill>
                <a:latin typeface="Times New Roman" pitchFamily="18" charset="0"/>
              </a:rPr>
              <a:t>    出现的频率</a:t>
            </a:r>
            <a:r>
              <a:rPr lang="en-US" altLang="zh-CN" sz="2400" dirty="0">
                <a:solidFill>
                  <a:schemeClr val="tx1"/>
                </a:solidFill>
                <a:latin typeface="Times New Roman" pitchFamily="18" charset="0"/>
              </a:rPr>
              <a:t>W</a:t>
            </a:r>
            <a:r>
              <a:rPr lang="zh-CN" altLang="en-US" sz="2400" dirty="0">
                <a:solidFill>
                  <a:schemeClr val="tx1"/>
                </a:solidFill>
                <a:latin typeface="Times New Roman" pitchFamily="18" charset="0"/>
              </a:rPr>
              <a:t>＝</a:t>
            </a:r>
            <a:r>
              <a:rPr lang="en-US" altLang="zh-CN" sz="2400" dirty="0">
                <a:solidFill>
                  <a:schemeClr val="tx1"/>
                </a:solidFill>
                <a:latin typeface="Times New Roman" pitchFamily="18" charset="0"/>
              </a:rPr>
              <a:t>{2, 7, 4, 5, 1, 5}</a:t>
            </a:r>
            <a:r>
              <a:rPr lang="zh-CN" altLang="en-US" sz="2400" dirty="0">
                <a:solidFill>
                  <a:schemeClr val="tx1"/>
                </a:solidFill>
                <a:latin typeface="Times New Roman" pitchFamily="18" charset="0"/>
              </a:rPr>
              <a:t> </a:t>
            </a:r>
            <a:endParaRPr lang="zh-CN" altLang="en-US" sz="2400" dirty="0">
              <a:solidFill>
                <a:schemeClr val="tx1"/>
              </a:solidFill>
            </a:endParaRPr>
          </a:p>
        </p:txBody>
      </p:sp>
      <p:sp>
        <p:nvSpPr>
          <p:cNvPr id="5" name="Text Box 62"/>
          <p:cNvSpPr txBox="1">
            <a:spLocks noChangeArrowheads="1"/>
          </p:cNvSpPr>
          <p:nvPr/>
        </p:nvSpPr>
        <p:spPr bwMode="auto">
          <a:xfrm>
            <a:off x="7212384" y="1255166"/>
            <a:ext cx="4140200" cy="364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5125">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spcBef>
                <a:spcPct val="50000"/>
              </a:spcBef>
            </a:pPr>
            <a:endParaRPr lang="en-US" altLang="zh-CN" sz="2400" dirty="0">
              <a:latin typeface="Times New Roman" pitchFamily="18" charset="0"/>
            </a:endParaRPr>
          </a:p>
          <a:p>
            <a:pPr eaLnBrk="1" hangingPunct="1">
              <a:spcBef>
                <a:spcPct val="50000"/>
              </a:spcBef>
            </a:pPr>
            <a:endParaRPr lang="en-US" altLang="zh-CN" sz="2400" dirty="0">
              <a:latin typeface="Times New Roman" pitchFamily="18" charset="0"/>
            </a:endParaRPr>
          </a:p>
          <a:p>
            <a:pPr eaLnBrk="1" hangingPunct="1">
              <a:spcBef>
                <a:spcPct val="50000"/>
              </a:spcBef>
            </a:pPr>
            <a:endParaRPr lang="en-US" altLang="zh-CN" sz="2400" dirty="0">
              <a:latin typeface="Times New Roman" pitchFamily="18" charset="0"/>
            </a:endParaRPr>
          </a:p>
          <a:p>
            <a:pPr eaLnBrk="1" hangingPunct="1">
              <a:spcBef>
                <a:spcPct val="50000"/>
              </a:spcBef>
            </a:pPr>
            <a:endParaRPr lang="en-US" altLang="zh-CN" sz="2400" dirty="0">
              <a:latin typeface="Times New Roman" pitchFamily="18" charset="0"/>
            </a:endParaRPr>
          </a:p>
          <a:p>
            <a:pPr eaLnBrk="1" hangingPunct="1">
              <a:spcBef>
                <a:spcPct val="50000"/>
              </a:spcBef>
            </a:pPr>
            <a:r>
              <a:rPr lang="zh-CN" altLang="en-US" sz="1800" dirty="0">
                <a:latin typeface="Times New Roman" pitchFamily="18" charset="0"/>
              </a:rPr>
              <a:t>基于以上字典得到的二进制编码为：       </a:t>
            </a:r>
            <a:r>
              <a:rPr lang="en-US" altLang="zh-CN" sz="2400" dirty="0">
                <a:solidFill>
                  <a:srgbClr val="C00000"/>
                </a:solidFill>
                <a:latin typeface="Times New Roman" pitchFamily="18" charset="0"/>
              </a:rPr>
              <a:t>1101101110011000111011000111011111000011000011001001011110</a:t>
            </a:r>
          </a:p>
        </p:txBody>
      </p:sp>
      <p:grpSp>
        <p:nvGrpSpPr>
          <p:cNvPr id="6" name="Group 55"/>
          <p:cNvGrpSpPr>
            <a:grpSpLocks/>
          </p:cNvGrpSpPr>
          <p:nvPr/>
        </p:nvGrpSpPr>
        <p:grpSpPr bwMode="auto">
          <a:xfrm>
            <a:off x="2133600" y="2590800"/>
            <a:ext cx="2971800" cy="3221038"/>
            <a:chOff x="384" y="1632"/>
            <a:chExt cx="1872" cy="2029"/>
          </a:xfrm>
        </p:grpSpPr>
        <p:sp>
          <p:nvSpPr>
            <p:cNvPr id="7" name="Text Box 16"/>
            <p:cNvSpPr txBox="1">
              <a:spLocks noChangeArrowheads="1"/>
            </p:cNvSpPr>
            <p:nvPr/>
          </p:nvSpPr>
          <p:spPr bwMode="auto">
            <a:xfrm>
              <a:off x="384" y="2160"/>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0</a:t>
              </a:r>
            </a:p>
          </p:txBody>
        </p:sp>
        <p:sp>
          <p:nvSpPr>
            <p:cNvPr id="8" name="Text Box 21"/>
            <p:cNvSpPr txBox="1">
              <a:spLocks noChangeArrowheads="1"/>
            </p:cNvSpPr>
            <p:nvPr/>
          </p:nvSpPr>
          <p:spPr bwMode="auto">
            <a:xfrm>
              <a:off x="922" y="1632"/>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0</a:t>
              </a:r>
            </a:p>
          </p:txBody>
        </p:sp>
        <p:sp>
          <p:nvSpPr>
            <p:cNvPr id="9" name="Text Box 44"/>
            <p:cNvSpPr txBox="1">
              <a:spLocks noChangeArrowheads="1"/>
            </p:cNvSpPr>
            <p:nvPr/>
          </p:nvSpPr>
          <p:spPr bwMode="auto">
            <a:xfrm>
              <a:off x="1498" y="3312"/>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0</a:t>
              </a:r>
            </a:p>
          </p:txBody>
        </p:sp>
        <p:sp>
          <p:nvSpPr>
            <p:cNvPr id="10" name="Text Box 46"/>
            <p:cNvSpPr txBox="1">
              <a:spLocks noChangeArrowheads="1"/>
            </p:cNvSpPr>
            <p:nvPr/>
          </p:nvSpPr>
          <p:spPr bwMode="auto">
            <a:xfrm>
              <a:off x="1882" y="2740"/>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0</a:t>
              </a:r>
            </a:p>
          </p:txBody>
        </p:sp>
        <p:sp>
          <p:nvSpPr>
            <p:cNvPr id="11" name="Text Box 57"/>
            <p:cNvSpPr txBox="1">
              <a:spLocks noChangeArrowheads="1"/>
            </p:cNvSpPr>
            <p:nvPr/>
          </p:nvSpPr>
          <p:spPr bwMode="auto">
            <a:xfrm>
              <a:off x="1595" y="2254"/>
              <a:ext cx="373"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0</a:t>
              </a:r>
            </a:p>
          </p:txBody>
        </p:sp>
      </p:grpSp>
      <p:grpSp>
        <p:nvGrpSpPr>
          <p:cNvPr id="12" name="Group 56"/>
          <p:cNvGrpSpPr>
            <a:grpSpLocks/>
          </p:cNvGrpSpPr>
          <p:nvPr/>
        </p:nvGrpSpPr>
        <p:grpSpPr bwMode="auto">
          <a:xfrm>
            <a:off x="3048001" y="2590800"/>
            <a:ext cx="3032125" cy="3219450"/>
            <a:chOff x="960" y="1632"/>
            <a:chExt cx="1910" cy="2028"/>
          </a:xfrm>
        </p:grpSpPr>
        <p:sp>
          <p:nvSpPr>
            <p:cNvPr id="13" name="Text Box 17"/>
            <p:cNvSpPr txBox="1">
              <a:spLocks noChangeArrowheads="1"/>
            </p:cNvSpPr>
            <p:nvPr/>
          </p:nvSpPr>
          <p:spPr bwMode="auto">
            <a:xfrm>
              <a:off x="960" y="2112"/>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a:t>
              </a:r>
            </a:p>
          </p:txBody>
        </p:sp>
        <p:sp>
          <p:nvSpPr>
            <p:cNvPr id="14" name="Text Box 22"/>
            <p:cNvSpPr txBox="1">
              <a:spLocks noChangeArrowheads="1"/>
            </p:cNvSpPr>
            <p:nvPr/>
          </p:nvSpPr>
          <p:spPr bwMode="auto">
            <a:xfrm>
              <a:off x="1632" y="1632"/>
              <a:ext cx="373"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a:t>
              </a:r>
            </a:p>
          </p:txBody>
        </p:sp>
        <p:sp>
          <p:nvSpPr>
            <p:cNvPr id="15" name="Text Box 45"/>
            <p:cNvSpPr txBox="1">
              <a:spLocks noChangeArrowheads="1"/>
            </p:cNvSpPr>
            <p:nvPr/>
          </p:nvSpPr>
          <p:spPr bwMode="auto">
            <a:xfrm>
              <a:off x="2074" y="3312"/>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a:t>
              </a:r>
            </a:p>
          </p:txBody>
        </p:sp>
        <p:sp>
          <p:nvSpPr>
            <p:cNvPr id="16" name="Text Box 47"/>
            <p:cNvSpPr txBox="1">
              <a:spLocks noChangeArrowheads="1"/>
            </p:cNvSpPr>
            <p:nvPr/>
          </p:nvSpPr>
          <p:spPr bwMode="auto">
            <a:xfrm>
              <a:off x="2496" y="2814"/>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a:t>
              </a:r>
            </a:p>
          </p:txBody>
        </p:sp>
        <p:sp>
          <p:nvSpPr>
            <p:cNvPr id="17" name="Text Box 58"/>
            <p:cNvSpPr txBox="1">
              <a:spLocks noChangeArrowheads="1"/>
            </p:cNvSpPr>
            <p:nvPr/>
          </p:nvSpPr>
          <p:spPr bwMode="auto">
            <a:xfrm>
              <a:off x="2112" y="2233"/>
              <a:ext cx="373"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a:t>
              </a:r>
            </a:p>
          </p:txBody>
        </p:sp>
      </p:grpSp>
      <p:grpSp>
        <p:nvGrpSpPr>
          <p:cNvPr id="18" name="Group 54"/>
          <p:cNvGrpSpPr>
            <a:grpSpLocks/>
          </p:cNvGrpSpPr>
          <p:nvPr/>
        </p:nvGrpSpPr>
        <p:grpSpPr bwMode="auto">
          <a:xfrm>
            <a:off x="1963738" y="2438401"/>
            <a:ext cx="4056062" cy="4327525"/>
            <a:chOff x="277" y="1536"/>
            <a:chExt cx="2555" cy="2726"/>
          </a:xfrm>
        </p:grpSpPr>
        <p:sp>
          <p:nvSpPr>
            <p:cNvPr id="19" name="Text Box 5"/>
            <p:cNvSpPr txBox="1">
              <a:spLocks noChangeArrowheads="1"/>
            </p:cNvSpPr>
            <p:nvPr/>
          </p:nvSpPr>
          <p:spPr bwMode="auto">
            <a:xfrm>
              <a:off x="1534" y="2626"/>
              <a:ext cx="249"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20" name="Text Box 6"/>
            <p:cNvSpPr txBox="1">
              <a:spLocks noChangeArrowheads="1"/>
            </p:cNvSpPr>
            <p:nvPr/>
          </p:nvSpPr>
          <p:spPr bwMode="auto">
            <a:xfrm>
              <a:off x="1534" y="2581"/>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7</a:t>
              </a:r>
            </a:p>
          </p:txBody>
        </p:sp>
        <p:sp>
          <p:nvSpPr>
            <p:cNvPr id="21" name="Oval 8"/>
            <p:cNvSpPr>
              <a:spLocks noChangeArrowheads="1"/>
            </p:cNvSpPr>
            <p:nvPr/>
          </p:nvSpPr>
          <p:spPr bwMode="auto">
            <a:xfrm>
              <a:off x="662" y="2048"/>
              <a:ext cx="249" cy="270"/>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22" name="Text Box 9"/>
            <p:cNvSpPr txBox="1">
              <a:spLocks noChangeArrowheads="1"/>
            </p:cNvSpPr>
            <p:nvPr/>
          </p:nvSpPr>
          <p:spPr bwMode="auto">
            <a:xfrm>
              <a:off x="610" y="2001"/>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10</a:t>
              </a:r>
            </a:p>
          </p:txBody>
        </p:sp>
        <p:sp>
          <p:nvSpPr>
            <p:cNvPr id="23" name="Line 11"/>
            <p:cNvSpPr>
              <a:spLocks noChangeShapeType="1"/>
            </p:cNvSpPr>
            <p:nvPr/>
          </p:nvSpPr>
          <p:spPr bwMode="auto">
            <a:xfrm flipH="1">
              <a:off x="423" y="2233"/>
              <a:ext cx="249" cy="3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12"/>
            <p:cNvSpPr>
              <a:spLocks noChangeShapeType="1"/>
            </p:cNvSpPr>
            <p:nvPr/>
          </p:nvSpPr>
          <p:spPr bwMode="auto">
            <a:xfrm>
              <a:off x="921" y="2233"/>
              <a:ext cx="250" cy="3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Text Box 14"/>
            <p:cNvSpPr txBox="1">
              <a:spLocks noChangeArrowheads="1"/>
            </p:cNvSpPr>
            <p:nvPr/>
          </p:nvSpPr>
          <p:spPr bwMode="auto">
            <a:xfrm>
              <a:off x="298" y="2582"/>
              <a:ext cx="250"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26" name="Text Box 15"/>
            <p:cNvSpPr txBox="1">
              <a:spLocks noChangeArrowheads="1"/>
            </p:cNvSpPr>
            <p:nvPr/>
          </p:nvSpPr>
          <p:spPr bwMode="auto">
            <a:xfrm>
              <a:off x="288" y="2537"/>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5</a:t>
              </a:r>
            </a:p>
          </p:txBody>
        </p:sp>
        <p:sp>
          <p:nvSpPr>
            <p:cNvPr id="27" name="Oval 19"/>
            <p:cNvSpPr>
              <a:spLocks noChangeArrowheads="1"/>
            </p:cNvSpPr>
            <p:nvPr/>
          </p:nvSpPr>
          <p:spPr bwMode="auto">
            <a:xfrm>
              <a:off x="1241" y="1583"/>
              <a:ext cx="272" cy="292"/>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28" name="Text Box 20"/>
            <p:cNvSpPr txBox="1">
              <a:spLocks noChangeArrowheads="1"/>
            </p:cNvSpPr>
            <p:nvPr/>
          </p:nvSpPr>
          <p:spPr bwMode="auto">
            <a:xfrm>
              <a:off x="1210" y="1536"/>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24</a:t>
              </a:r>
            </a:p>
          </p:txBody>
        </p:sp>
        <p:sp>
          <p:nvSpPr>
            <p:cNvPr id="29" name="Line 24"/>
            <p:cNvSpPr>
              <a:spLocks noChangeShapeType="1"/>
            </p:cNvSpPr>
            <p:nvPr/>
          </p:nvSpPr>
          <p:spPr bwMode="auto">
            <a:xfrm flipH="1">
              <a:off x="859" y="1757"/>
              <a:ext cx="393" cy="3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25"/>
            <p:cNvSpPr>
              <a:spLocks noChangeShapeType="1"/>
            </p:cNvSpPr>
            <p:nvPr/>
          </p:nvSpPr>
          <p:spPr bwMode="auto">
            <a:xfrm>
              <a:off x="1503" y="1755"/>
              <a:ext cx="405" cy="3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27"/>
            <p:cNvSpPr>
              <a:spLocks noChangeShapeType="1"/>
            </p:cNvSpPr>
            <p:nvPr/>
          </p:nvSpPr>
          <p:spPr bwMode="auto">
            <a:xfrm flipH="1">
              <a:off x="1908" y="2793"/>
              <a:ext cx="249" cy="3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28"/>
            <p:cNvSpPr>
              <a:spLocks noChangeShapeType="1"/>
            </p:cNvSpPr>
            <p:nvPr/>
          </p:nvSpPr>
          <p:spPr bwMode="auto">
            <a:xfrm>
              <a:off x="2386" y="2853"/>
              <a:ext cx="249" cy="3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Text Box 30"/>
            <p:cNvSpPr txBox="1">
              <a:spLocks noChangeArrowheads="1"/>
            </p:cNvSpPr>
            <p:nvPr/>
          </p:nvSpPr>
          <p:spPr bwMode="auto">
            <a:xfrm>
              <a:off x="2469" y="3190"/>
              <a:ext cx="249"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34" name="Text Box 31"/>
            <p:cNvSpPr txBox="1">
              <a:spLocks noChangeArrowheads="1"/>
            </p:cNvSpPr>
            <p:nvPr/>
          </p:nvSpPr>
          <p:spPr bwMode="auto">
            <a:xfrm>
              <a:off x="2458" y="3145"/>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4</a:t>
              </a:r>
            </a:p>
          </p:txBody>
        </p:sp>
        <p:sp>
          <p:nvSpPr>
            <p:cNvPr id="35" name="Oval 33"/>
            <p:cNvSpPr>
              <a:spLocks noChangeArrowheads="1"/>
            </p:cNvSpPr>
            <p:nvPr/>
          </p:nvSpPr>
          <p:spPr bwMode="auto">
            <a:xfrm>
              <a:off x="1773" y="3156"/>
              <a:ext cx="249" cy="271"/>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36" name="Text Box 34"/>
            <p:cNvSpPr txBox="1">
              <a:spLocks noChangeArrowheads="1"/>
            </p:cNvSpPr>
            <p:nvPr/>
          </p:nvSpPr>
          <p:spPr bwMode="auto">
            <a:xfrm>
              <a:off x="1752" y="3109"/>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3</a:t>
              </a:r>
            </a:p>
          </p:txBody>
        </p:sp>
        <p:sp>
          <p:nvSpPr>
            <p:cNvPr id="37" name="Line 36"/>
            <p:cNvSpPr>
              <a:spLocks noChangeShapeType="1"/>
            </p:cNvSpPr>
            <p:nvPr/>
          </p:nvSpPr>
          <p:spPr bwMode="auto">
            <a:xfrm flipH="1">
              <a:off x="1524" y="3386"/>
              <a:ext cx="249" cy="34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37"/>
            <p:cNvSpPr>
              <a:spLocks noChangeShapeType="1"/>
            </p:cNvSpPr>
            <p:nvPr/>
          </p:nvSpPr>
          <p:spPr bwMode="auto">
            <a:xfrm>
              <a:off x="2022" y="3386"/>
              <a:ext cx="249" cy="34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Text Box 39"/>
            <p:cNvSpPr txBox="1">
              <a:spLocks noChangeArrowheads="1"/>
            </p:cNvSpPr>
            <p:nvPr/>
          </p:nvSpPr>
          <p:spPr bwMode="auto">
            <a:xfrm>
              <a:off x="2126" y="3713"/>
              <a:ext cx="249"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40" name="Text Box 40"/>
            <p:cNvSpPr txBox="1">
              <a:spLocks noChangeArrowheads="1"/>
            </p:cNvSpPr>
            <p:nvPr/>
          </p:nvSpPr>
          <p:spPr bwMode="auto">
            <a:xfrm>
              <a:off x="2116" y="3668"/>
              <a:ext cx="373"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2</a:t>
              </a:r>
            </a:p>
          </p:txBody>
        </p:sp>
        <p:sp>
          <p:nvSpPr>
            <p:cNvPr id="41" name="Text Box 42"/>
            <p:cNvSpPr txBox="1">
              <a:spLocks noChangeArrowheads="1"/>
            </p:cNvSpPr>
            <p:nvPr/>
          </p:nvSpPr>
          <p:spPr bwMode="auto">
            <a:xfrm>
              <a:off x="1420" y="3728"/>
              <a:ext cx="249" cy="233"/>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42" name="Text Box 43"/>
            <p:cNvSpPr txBox="1">
              <a:spLocks noChangeArrowheads="1"/>
            </p:cNvSpPr>
            <p:nvPr/>
          </p:nvSpPr>
          <p:spPr bwMode="auto">
            <a:xfrm>
              <a:off x="1409" y="3684"/>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a:t>
              </a:r>
            </a:p>
          </p:txBody>
        </p:sp>
        <p:sp>
          <p:nvSpPr>
            <p:cNvPr id="43" name="Oval 49"/>
            <p:cNvSpPr>
              <a:spLocks noChangeArrowheads="1"/>
            </p:cNvSpPr>
            <p:nvPr/>
          </p:nvSpPr>
          <p:spPr bwMode="auto">
            <a:xfrm>
              <a:off x="2157" y="2606"/>
              <a:ext cx="249" cy="271"/>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44" name="Text Box 50"/>
            <p:cNvSpPr txBox="1">
              <a:spLocks noChangeArrowheads="1"/>
            </p:cNvSpPr>
            <p:nvPr/>
          </p:nvSpPr>
          <p:spPr bwMode="auto">
            <a:xfrm>
              <a:off x="2157" y="2581"/>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7</a:t>
              </a:r>
            </a:p>
          </p:txBody>
        </p:sp>
        <p:sp>
          <p:nvSpPr>
            <p:cNvPr id="45" name="Oval 52"/>
            <p:cNvSpPr>
              <a:spLocks noChangeArrowheads="1"/>
            </p:cNvSpPr>
            <p:nvPr/>
          </p:nvSpPr>
          <p:spPr bwMode="auto">
            <a:xfrm>
              <a:off x="1801" y="2100"/>
              <a:ext cx="249" cy="270"/>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46" name="Text Box 53"/>
            <p:cNvSpPr txBox="1">
              <a:spLocks noChangeArrowheads="1"/>
            </p:cNvSpPr>
            <p:nvPr/>
          </p:nvSpPr>
          <p:spPr bwMode="auto">
            <a:xfrm>
              <a:off x="1768" y="2072"/>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14</a:t>
              </a:r>
            </a:p>
          </p:txBody>
        </p:sp>
        <p:sp>
          <p:nvSpPr>
            <p:cNvPr id="47" name="Line 55"/>
            <p:cNvSpPr>
              <a:spLocks noChangeShapeType="1"/>
            </p:cNvSpPr>
            <p:nvPr/>
          </p:nvSpPr>
          <p:spPr bwMode="auto">
            <a:xfrm rot="20788486" flipV="1">
              <a:off x="1648" y="2392"/>
              <a:ext cx="249" cy="2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Line 56"/>
            <p:cNvSpPr>
              <a:spLocks noChangeShapeType="1"/>
            </p:cNvSpPr>
            <p:nvPr/>
          </p:nvSpPr>
          <p:spPr bwMode="auto">
            <a:xfrm>
              <a:off x="2032" y="2349"/>
              <a:ext cx="250" cy="2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Text Box 60"/>
            <p:cNvSpPr txBox="1">
              <a:spLocks noChangeArrowheads="1"/>
            </p:cNvSpPr>
            <p:nvPr/>
          </p:nvSpPr>
          <p:spPr bwMode="auto">
            <a:xfrm>
              <a:off x="1070" y="2574"/>
              <a:ext cx="250"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50" name="Text Box 61"/>
            <p:cNvSpPr txBox="1">
              <a:spLocks noChangeArrowheads="1"/>
            </p:cNvSpPr>
            <p:nvPr/>
          </p:nvSpPr>
          <p:spPr bwMode="auto">
            <a:xfrm>
              <a:off x="1060" y="2529"/>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5</a:t>
              </a:r>
            </a:p>
          </p:txBody>
        </p:sp>
        <p:sp>
          <p:nvSpPr>
            <p:cNvPr id="51" name="Rectangle 63"/>
            <p:cNvSpPr>
              <a:spLocks noChangeArrowheads="1"/>
            </p:cNvSpPr>
            <p:nvPr/>
          </p:nvSpPr>
          <p:spPr bwMode="auto">
            <a:xfrm>
              <a:off x="2126" y="3959"/>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2400">
                  <a:latin typeface="Times New Roman" pitchFamily="18" charset="0"/>
                </a:rPr>
                <a:t>C</a:t>
              </a:r>
            </a:p>
          </p:txBody>
        </p:sp>
        <p:sp>
          <p:nvSpPr>
            <p:cNvPr id="52" name="Rectangle 64"/>
            <p:cNvSpPr>
              <a:spLocks noChangeArrowheads="1"/>
            </p:cNvSpPr>
            <p:nvPr/>
          </p:nvSpPr>
          <p:spPr bwMode="auto">
            <a:xfrm>
              <a:off x="1422" y="3974"/>
              <a:ext cx="2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2400">
                  <a:latin typeface="Times New Roman" pitchFamily="18" charset="0"/>
                </a:rPr>
                <a:t>P</a:t>
              </a:r>
            </a:p>
          </p:txBody>
        </p:sp>
        <p:sp>
          <p:nvSpPr>
            <p:cNvPr id="53" name="Rectangle 65"/>
            <p:cNvSpPr>
              <a:spLocks noChangeArrowheads="1"/>
            </p:cNvSpPr>
            <p:nvPr/>
          </p:nvSpPr>
          <p:spPr bwMode="auto">
            <a:xfrm>
              <a:off x="2472" y="341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2400">
                  <a:latin typeface="Times New Roman" pitchFamily="18" charset="0"/>
                </a:rPr>
                <a:t>S</a:t>
              </a:r>
            </a:p>
          </p:txBody>
        </p:sp>
        <p:sp>
          <p:nvSpPr>
            <p:cNvPr id="54" name="Rectangle 66"/>
            <p:cNvSpPr>
              <a:spLocks noChangeArrowheads="1"/>
            </p:cNvSpPr>
            <p:nvPr/>
          </p:nvSpPr>
          <p:spPr bwMode="auto">
            <a:xfrm>
              <a:off x="277" y="2840"/>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2400">
                  <a:latin typeface="Times New Roman" pitchFamily="18" charset="0"/>
                </a:rPr>
                <a:t>T</a:t>
              </a:r>
            </a:p>
          </p:txBody>
        </p:sp>
        <p:sp>
          <p:nvSpPr>
            <p:cNvPr id="55" name="Rectangle 67"/>
            <p:cNvSpPr>
              <a:spLocks noChangeArrowheads="1"/>
            </p:cNvSpPr>
            <p:nvPr/>
          </p:nvSpPr>
          <p:spPr bwMode="auto">
            <a:xfrm>
              <a:off x="1519" y="2825"/>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2400">
                  <a:latin typeface="Times New Roman" pitchFamily="18" charset="0"/>
                </a:rPr>
                <a:t>A</a:t>
              </a:r>
            </a:p>
          </p:txBody>
        </p:sp>
        <p:sp>
          <p:nvSpPr>
            <p:cNvPr id="56" name="Rectangle 68"/>
            <p:cNvSpPr>
              <a:spLocks noChangeArrowheads="1"/>
            </p:cNvSpPr>
            <p:nvPr/>
          </p:nvSpPr>
          <p:spPr bwMode="auto">
            <a:xfrm>
              <a:off x="1020" y="2915"/>
              <a:ext cx="3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2400">
                  <a:latin typeface="Times New Roman" pitchFamily="18" charset="0"/>
                </a:rPr>
                <a:t>︺</a:t>
              </a:r>
            </a:p>
          </p:txBody>
        </p:sp>
      </p:grpSp>
      <p:sp>
        <p:nvSpPr>
          <p:cNvPr id="57" name="Text Box 57"/>
          <p:cNvSpPr txBox="1">
            <a:spLocks noChangeArrowheads="1"/>
          </p:cNvSpPr>
          <p:nvPr/>
        </p:nvSpPr>
        <p:spPr bwMode="auto">
          <a:xfrm>
            <a:off x="1524001" y="5362576"/>
            <a:ext cx="24114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r>
              <a:rPr lang="en-US" altLang="zh-CN" sz="1800" dirty="0">
                <a:latin typeface="Times New Roman" pitchFamily="18" charset="0"/>
              </a:rPr>
              <a:t>WPL=2*(5+5+7)+3*4+4*(1+2)=58</a:t>
            </a:r>
          </a:p>
        </p:txBody>
      </p:sp>
      <p:sp>
        <p:nvSpPr>
          <p:cNvPr id="58" name="矩形 57"/>
          <p:cNvSpPr/>
          <p:nvPr/>
        </p:nvSpPr>
        <p:spPr>
          <a:xfrm>
            <a:off x="6196644" y="5311810"/>
            <a:ext cx="4468688" cy="1123384"/>
          </a:xfrm>
          <a:prstGeom prst="rect">
            <a:avLst/>
          </a:prstGeom>
          <a:ln>
            <a:solidFill>
              <a:srgbClr val="006600"/>
            </a:solidFill>
          </a:ln>
          <a:scene3d>
            <a:camera prst="perspectiveAbove"/>
            <a:lightRig rig="threePt" dir="t"/>
          </a:scene3d>
        </p:spPr>
        <p:style>
          <a:lnRef idx="2">
            <a:schemeClr val="accent2"/>
          </a:lnRef>
          <a:fillRef idx="1">
            <a:schemeClr val="lt1"/>
          </a:fillRef>
          <a:effectRef idx="0">
            <a:schemeClr val="accent2"/>
          </a:effectRef>
          <a:fontRef idx="minor">
            <a:schemeClr val="dk1"/>
          </a:fontRef>
        </p:style>
        <p:txBody>
          <a:bodyPr wrap="square">
            <a:spAutoFit/>
          </a:bodyPr>
          <a:lstStyle/>
          <a:p>
            <a:pPr marL="609600" indent="-609600" algn="just" eaLnBrk="1" hangingPunct="1"/>
            <a:r>
              <a:rPr lang="zh-CN" altLang="en-US" sz="1600" dirty="0">
                <a:solidFill>
                  <a:srgbClr val="006600"/>
                </a:solidFill>
                <a:latin typeface="Times New Roman" pitchFamily="18" charset="0"/>
              </a:rPr>
              <a:t>优点：</a:t>
            </a:r>
          </a:p>
          <a:p>
            <a:pPr marL="609600" indent="-609600" algn="just" eaLnBrk="1" hangingPunct="1"/>
            <a:r>
              <a:rPr lang="zh-CN" altLang="en-US" sz="1600" dirty="0">
                <a:latin typeface="Times New Roman" pitchFamily="18" charset="0"/>
              </a:rPr>
              <a:t>      对给出的电文，其编码是最短的</a:t>
            </a:r>
          </a:p>
          <a:p>
            <a:pPr marL="609600" indent="-609600" algn="just" eaLnBrk="1" hangingPunct="1"/>
            <a:endParaRPr lang="zh-CN" altLang="en-US" sz="300" dirty="0">
              <a:solidFill>
                <a:srgbClr val="FF6600"/>
              </a:solidFill>
              <a:latin typeface="Times New Roman" pitchFamily="18" charset="0"/>
            </a:endParaRPr>
          </a:p>
          <a:p>
            <a:pPr marL="609600" indent="-609600" algn="just" eaLnBrk="1" hangingPunct="1"/>
            <a:r>
              <a:rPr lang="zh-CN" altLang="en-US" sz="1600" dirty="0">
                <a:solidFill>
                  <a:srgbClr val="FF0000"/>
                </a:solidFill>
                <a:latin typeface="Times New Roman" pitchFamily="18" charset="0"/>
              </a:rPr>
              <a:t>缺点：</a:t>
            </a:r>
          </a:p>
          <a:p>
            <a:pPr marL="609600" indent="-609600" algn="just" eaLnBrk="1" hangingPunct="1"/>
            <a:r>
              <a:rPr lang="en-US" altLang="zh-CN" sz="1600" dirty="0">
                <a:latin typeface="+mn-ea"/>
              </a:rPr>
              <a:t>   </a:t>
            </a:r>
            <a:r>
              <a:rPr lang="zh-CN" altLang="en-US" sz="1600" dirty="0">
                <a:latin typeface="+mn-ea"/>
              </a:rPr>
              <a:t>每个字符的编码长度不相等，译码时较困难</a:t>
            </a:r>
          </a:p>
        </p:txBody>
      </p:sp>
      <p:pic>
        <p:nvPicPr>
          <p:cNvPr id="60" name="图片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5303" y="0"/>
            <a:ext cx="2328122" cy="1412776"/>
          </a:xfrm>
          <a:prstGeom prst="rect">
            <a:avLst/>
          </a:prstGeom>
        </p:spPr>
      </p:pic>
      <p:sp>
        <p:nvSpPr>
          <p:cNvPr id="64" name="Rectangle 4"/>
          <p:cNvSpPr>
            <a:spLocks noChangeArrowheads="1"/>
          </p:cNvSpPr>
          <p:nvPr/>
        </p:nvSpPr>
        <p:spPr bwMode="auto">
          <a:xfrm>
            <a:off x="7218016" y="2265280"/>
            <a:ext cx="4099073" cy="607903"/>
          </a:xfrm>
          <a:prstGeom prst="rect">
            <a:avLst/>
          </a:prstGeom>
          <a:solidFill>
            <a:schemeClr val="accent1">
              <a:lumMod val="20000"/>
              <a:lumOff val="80000"/>
            </a:schemeClr>
          </a:solidFill>
          <a:ln w="12700" cap="sq">
            <a:solidFill>
              <a:schemeClr val="tx1"/>
            </a:solidFill>
            <a:miter lim="800000"/>
            <a:headEnd type="none" w="sm" len="sm"/>
            <a:tailEnd type="none" w="sm" len="sm"/>
          </a:ln>
          <a:effectLs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lgn="ctr"/>
            <a:endParaRPr lang="zh-CN" altLang="zh-CN" sz="1200">
              <a:ea typeface="宋体" pitchFamily="2" charset="-122"/>
            </a:endParaRPr>
          </a:p>
        </p:txBody>
      </p:sp>
      <p:sp>
        <p:nvSpPr>
          <p:cNvPr id="65" name="Line 5"/>
          <p:cNvSpPr>
            <a:spLocks noChangeShapeType="1"/>
          </p:cNvSpPr>
          <p:nvPr/>
        </p:nvSpPr>
        <p:spPr bwMode="auto">
          <a:xfrm flipV="1">
            <a:off x="7356648" y="2585151"/>
            <a:ext cx="3888432" cy="1239"/>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endParaRPr lang="zh-CN" altLang="en-US" sz="1800"/>
          </a:p>
        </p:txBody>
      </p:sp>
      <p:sp>
        <p:nvSpPr>
          <p:cNvPr id="66" name="Text Box 6"/>
          <p:cNvSpPr txBox="1">
            <a:spLocks noChangeArrowheads="1"/>
          </p:cNvSpPr>
          <p:nvPr/>
        </p:nvSpPr>
        <p:spPr bwMode="auto">
          <a:xfrm>
            <a:off x="7212632" y="2226350"/>
            <a:ext cx="40187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r>
              <a:rPr lang="en-US" altLang="zh-CN" sz="1600" dirty="0">
                <a:ea typeface="宋体" pitchFamily="2" charset="-122"/>
              </a:rPr>
              <a:t>   C           P            S           T           A         ︺</a:t>
            </a:r>
          </a:p>
        </p:txBody>
      </p:sp>
      <p:sp>
        <p:nvSpPr>
          <p:cNvPr id="67" name="Text Box 7"/>
          <p:cNvSpPr txBox="1">
            <a:spLocks noChangeArrowheads="1"/>
          </p:cNvSpPr>
          <p:nvPr/>
        </p:nvSpPr>
        <p:spPr bwMode="auto">
          <a:xfrm>
            <a:off x="7367944" y="2586390"/>
            <a:ext cx="3863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a:lstStyle>
          <a:p>
            <a:pPr>
              <a:spcBef>
                <a:spcPct val="50000"/>
              </a:spcBef>
            </a:pPr>
            <a:r>
              <a:rPr lang="en-US" altLang="zh-CN" sz="1600" dirty="0">
                <a:ea typeface="宋体" pitchFamily="2" charset="-122"/>
              </a:rPr>
              <a:t>1101      1100      111        00         10         01</a:t>
            </a:r>
          </a:p>
        </p:txBody>
      </p:sp>
      <p:sp>
        <p:nvSpPr>
          <p:cNvPr id="2" name="文本框 1"/>
          <p:cNvSpPr txBox="1"/>
          <p:nvPr/>
        </p:nvSpPr>
        <p:spPr>
          <a:xfrm>
            <a:off x="8465944" y="1477163"/>
            <a:ext cx="1512168" cy="707886"/>
          </a:xfrm>
          <a:prstGeom prst="rect">
            <a:avLst/>
          </a:prstGeom>
          <a:noFill/>
        </p:spPr>
        <p:txBody>
          <a:bodyPr wrap="square" rtlCol="0">
            <a:spAutoFit/>
          </a:bodyPr>
          <a:lstStyle/>
          <a:p>
            <a:pPr algn="ctr"/>
            <a:r>
              <a:rPr lang="zh-CN" altLang="en-US" dirty="0"/>
              <a:t>字  典</a:t>
            </a:r>
          </a:p>
        </p:txBody>
      </p:sp>
      <p:sp>
        <p:nvSpPr>
          <p:cNvPr id="63" name="标题 4"/>
          <p:cNvSpPr>
            <a:spLocks noGrp="1"/>
          </p:cNvSpPr>
          <p:nvPr>
            <p:ph type="title"/>
          </p:nvPr>
        </p:nvSpPr>
        <p:spPr>
          <a:xfrm>
            <a:off x="832860" y="90353"/>
            <a:ext cx="6446406" cy="531784"/>
          </a:xfrm>
        </p:spPr>
        <p:txBody>
          <a:bodyPr>
            <a:noAutofit/>
          </a:bodyPr>
          <a:lstStyle/>
          <a:p>
            <a:r>
              <a:rPr lang="zh-CN" altLang="en-US" sz="3600" dirty="0"/>
              <a:t>权值如何得到？字典如何得到？</a:t>
            </a:r>
          </a:p>
        </p:txBody>
      </p:sp>
      <p:pic>
        <p:nvPicPr>
          <p:cNvPr id="68" name="图片 6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6308" y="5468939"/>
            <a:ext cx="1158875"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矩形标注 68"/>
          <p:cNvSpPr/>
          <p:nvPr/>
        </p:nvSpPr>
        <p:spPr>
          <a:xfrm>
            <a:off x="3420120" y="5334000"/>
            <a:ext cx="6564312" cy="1487488"/>
          </a:xfrm>
          <a:prstGeom prst="wedgeRectCallout">
            <a:avLst>
              <a:gd name="adj1" fmla="val -30917"/>
              <a:gd name="adj2" fmla="val -7576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800" dirty="0"/>
              <a:t>作业</a:t>
            </a:r>
            <a:r>
              <a:rPr lang="en-US" altLang="zh-CN" sz="1800" dirty="0"/>
              <a:t>6</a:t>
            </a:r>
            <a:r>
              <a:rPr lang="zh-CN" altLang="en-US" sz="1800" dirty="0"/>
              <a:t>：传送数据：</a:t>
            </a:r>
            <a:r>
              <a:rPr lang="en-US" altLang="zh-CN" sz="1800" dirty="0" smtClean="0"/>
              <a:t>YYY 521(</a:t>
            </a:r>
            <a:r>
              <a:rPr lang="zh-CN" altLang="en-US" sz="1800" dirty="0" smtClean="0"/>
              <a:t>请将</a:t>
            </a:r>
            <a:r>
              <a:rPr lang="en-US" altLang="zh-CN" sz="1800" dirty="0"/>
              <a:t>YYY</a:t>
            </a:r>
            <a:r>
              <a:rPr lang="zh-CN" altLang="en-US" sz="1800" dirty="0" smtClean="0"/>
              <a:t>替换为你</a:t>
            </a:r>
            <a:r>
              <a:rPr lang="zh-CN" altLang="en-US" sz="1800" dirty="0"/>
              <a:t>妈妈的手机号码</a:t>
            </a:r>
            <a:r>
              <a:rPr lang="en-US" altLang="zh-CN" sz="1800" dirty="0"/>
              <a:t>)</a:t>
            </a:r>
            <a:r>
              <a:rPr lang="zh-CN" altLang="en-US" sz="1800" dirty="0"/>
              <a:t>，要求：</a:t>
            </a:r>
            <a:r>
              <a:rPr lang="en-US" altLang="zh-CN" sz="1800" dirty="0"/>
              <a:t>1</a:t>
            </a:r>
            <a:r>
              <a:rPr lang="zh-CN" altLang="en-US" sz="1800" dirty="0"/>
              <a:t>、画出对应的哈夫曼树及其构造过程；</a:t>
            </a:r>
            <a:r>
              <a:rPr lang="en-US" altLang="zh-CN" sz="1800" dirty="0"/>
              <a:t>2</a:t>
            </a:r>
            <a:r>
              <a:rPr lang="zh-CN" altLang="en-US" sz="1800" dirty="0"/>
              <a:t>、给出编码表和编码后的二进制串及相应的解码方式（二进制串中划线表示）；</a:t>
            </a:r>
            <a:r>
              <a:rPr lang="en-US" altLang="zh-CN" sz="1800" dirty="0"/>
              <a:t>3</a:t>
            </a:r>
            <a:r>
              <a:rPr lang="zh-CN" altLang="en-US" sz="1800" dirty="0"/>
              <a:t>、画出构造过程中矩阵变化；</a:t>
            </a:r>
            <a:r>
              <a:rPr lang="en-US" altLang="zh-CN" sz="1800" dirty="0"/>
              <a:t>4</a:t>
            </a:r>
            <a:r>
              <a:rPr lang="zh-CN" altLang="en-US" sz="1800" dirty="0"/>
              <a:t>、计算</a:t>
            </a:r>
            <a:r>
              <a:rPr lang="en-US" altLang="zh-CN" sz="1800" dirty="0" smtClean="0"/>
              <a:t>WPL</a:t>
            </a:r>
            <a:r>
              <a:rPr lang="zh-CN" altLang="en-US" sz="1800" dirty="0" smtClean="0"/>
              <a:t>。</a:t>
            </a:r>
            <a:endParaRPr lang="zh-CN" altLang="en-US" sz="1800" dirty="0"/>
          </a:p>
        </p:txBody>
      </p:sp>
    </p:spTree>
    <p:extLst>
      <p:ext uri="{BB962C8B-B14F-4D97-AF65-F5344CB8AC3E}">
        <p14:creationId xmlns:p14="http://schemas.microsoft.com/office/powerpoint/2010/main" val="2528120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blinds(horizontal)">
                                      <p:cBhvr>
                                        <p:cTn id="11" dur="500"/>
                                        <p:tgtEl>
                                          <p:spTgt spid="57"/>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0-#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wipe(down)">
                                      <p:cBhvr>
                                        <p:cTn id="28" dur="500"/>
                                        <p:tgtEl>
                                          <p:spTgt spid="64"/>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wipe(down)">
                                      <p:cBhvr>
                                        <p:cTn id="31" dur="500"/>
                                        <p:tgtEl>
                                          <p:spTgt spid="65"/>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wipe(down)">
                                      <p:cBhvr>
                                        <p:cTn id="34" dur="500"/>
                                        <p:tgtEl>
                                          <p:spTgt spid="66"/>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67"/>
                                        </p:tgtEl>
                                        <p:attrNameLst>
                                          <p:attrName>style.visibility</p:attrName>
                                        </p:attrNameLst>
                                      </p:cBhvr>
                                      <p:to>
                                        <p:strVal val="visible"/>
                                      </p:to>
                                    </p:set>
                                    <p:animEffect transition="in" filter="wipe(down)">
                                      <p:cBhvr>
                                        <p:cTn id="37" dur="500"/>
                                        <p:tgtEl>
                                          <p:spTgt spid="67"/>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wipe(down)">
                                      <p:cBhvr>
                                        <p:cTn id="40" dur="500"/>
                                        <p:tgtEl>
                                          <p:spTgt spid="2"/>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additive="base">
                                        <p:cTn id="45" dur="500" fill="hold"/>
                                        <p:tgtEl>
                                          <p:spTgt spid="5"/>
                                        </p:tgtEl>
                                        <p:attrNameLst>
                                          <p:attrName>ppt_x</p:attrName>
                                        </p:attrNameLst>
                                      </p:cBhvr>
                                      <p:tavLst>
                                        <p:tav tm="0">
                                          <p:val>
                                            <p:strVal val="1+#ppt_w/2"/>
                                          </p:val>
                                        </p:tav>
                                        <p:tav tm="100000">
                                          <p:val>
                                            <p:strVal val="#ppt_x"/>
                                          </p:val>
                                        </p:tav>
                                      </p:tavLst>
                                    </p:anim>
                                    <p:anim calcmode="lin" valueType="num">
                                      <p:cBhvr additive="base">
                                        <p:cTn id="46"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58"/>
                                        </p:tgtEl>
                                        <p:attrNameLst>
                                          <p:attrName>style.visibility</p:attrName>
                                        </p:attrNameLst>
                                      </p:cBhvr>
                                      <p:to>
                                        <p:strVal val="visible"/>
                                      </p:to>
                                    </p:set>
                                    <p:anim calcmode="lin" valueType="num">
                                      <p:cBhvr additive="base">
                                        <p:cTn id="51" dur="500" fill="hold"/>
                                        <p:tgtEl>
                                          <p:spTgt spid="58"/>
                                        </p:tgtEl>
                                        <p:attrNameLst>
                                          <p:attrName>ppt_x</p:attrName>
                                        </p:attrNameLst>
                                      </p:cBhvr>
                                      <p:tavLst>
                                        <p:tav tm="0">
                                          <p:val>
                                            <p:strVal val="#ppt_x"/>
                                          </p:val>
                                        </p:tav>
                                        <p:tav tm="100000">
                                          <p:val>
                                            <p:strVal val="#ppt_x"/>
                                          </p:val>
                                        </p:tav>
                                      </p:tavLst>
                                    </p:anim>
                                    <p:anim calcmode="lin" valueType="num">
                                      <p:cBhvr additive="base">
                                        <p:cTn id="52"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69"/>
                                        </p:tgtEl>
                                        <p:attrNameLst>
                                          <p:attrName>style.visibility</p:attrName>
                                        </p:attrNameLst>
                                      </p:cBhvr>
                                      <p:to>
                                        <p:strVal val="visible"/>
                                      </p:to>
                                    </p:set>
                                    <p:animEffect transition="in" filter="wipe(down)">
                                      <p:cBhvr>
                                        <p:cTn id="57" dur="500"/>
                                        <p:tgtEl>
                                          <p:spTgt spid="69"/>
                                        </p:tgtEl>
                                      </p:cBhvr>
                                    </p:animEffect>
                                  </p:childTnLst>
                                </p:cTn>
                              </p:par>
                              <p:par>
                                <p:cTn id="58" presetID="22" presetClass="entr" presetSubtype="4" fill="hold" nodeType="withEffect">
                                  <p:stCondLst>
                                    <p:cond delay="0"/>
                                  </p:stCondLst>
                                  <p:childTnLst>
                                    <p:set>
                                      <p:cBhvr>
                                        <p:cTn id="59" dur="1" fill="hold">
                                          <p:stCondLst>
                                            <p:cond delay="0"/>
                                          </p:stCondLst>
                                        </p:cTn>
                                        <p:tgtEl>
                                          <p:spTgt spid="68"/>
                                        </p:tgtEl>
                                        <p:attrNameLst>
                                          <p:attrName>style.visibility</p:attrName>
                                        </p:attrNameLst>
                                      </p:cBhvr>
                                      <p:to>
                                        <p:strVal val="visible"/>
                                      </p:to>
                                    </p:set>
                                    <p:animEffect transition="in" filter="wipe(down)">
                                      <p:cBhvr>
                                        <p:cTn id="60"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7" grpId="0"/>
      <p:bldP spid="58" grpId="0" animBg="1"/>
      <p:bldP spid="64" grpId="0" animBg="1"/>
      <p:bldP spid="65" grpId="0" animBg="1"/>
      <p:bldP spid="66" grpId="0"/>
      <p:bldP spid="67" grpId="0"/>
      <p:bldP spid="2" grpId="0"/>
      <p:bldP spid="69"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9336" y="0"/>
            <a:ext cx="7488832" cy="707886"/>
          </a:xfrm>
          <a:prstGeom prst="rect">
            <a:avLst/>
          </a:prstGeom>
        </p:spPr>
        <p:txBody>
          <a:bodyPr wrap="square">
            <a:spAutoFit/>
          </a:bodyPr>
          <a:lstStyle/>
          <a:p>
            <a:pPr algn="just">
              <a:spcBef>
                <a:spcPct val="20000"/>
              </a:spcBef>
            </a:pPr>
            <a:r>
              <a:rPr lang="zh-CN" altLang="en-US" sz="2000" dirty="0">
                <a:solidFill>
                  <a:srgbClr val="0000FF"/>
                </a:solidFill>
              </a:rPr>
              <a:t>例</a:t>
            </a:r>
            <a:r>
              <a:rPr lang="en-US" altLang="zh-CN" sz="2000" dirty="0">
                <a:solidFill>
                  <a:srgbClr val="0000FF"/>
                </a:solidFill>
              </a:rPr>
              <a:t>7-5 </a:t>
            </a:r>
            <a:r>
              <a:rPr lang="zh-CN" altLang="en-US" sz="2000" dirty="0">
                <a:solidFill>
                  <a:srgbClr val="0000FF"/>
                </a:solidFill>
              </a:rPr>
              <a:t>设有字符集</a:t>
            </a:r>
            <a:r>
              <a:rPr lang="en-US" altLang="zh-CN" sz="2000" dirty="0">
                <a:solidFill>
                  <a:srgbClr val="0000FF"/>
                </a:solidFill>
              </a:rPr>
              <a:t>{A, B, C, D}</a:t>
            </a:r>
            <a:r>
              <a:rPr lang="zh-CN" altLang="en-US" sz="2000" dirty="0">
                <a:solidFill>
                  <a:srgbClr val="0000FF"/>
                </a:solidFill>
              </a:rPr>
              <a:t>，各字符在电文中出现的次数集为</a:t>
            </a:r>
            <a:r>
              <a:rPr lang="en-US" altLang="zh-CN" sz="2000" dirty="0">
                <a:solidFill>
                  <a:srgbClr val="0000FF"/>
                </a:solidFill>
              </a:rPr>
              <a:t>{1, 3, 5, 7}</a:t>
            </a:r>
            <a:r>
              <a:rPr lang="zh-CN" altLang="en-US" sz="2000" dirty="0">
                <a:solidFill>
                  <a:srgbClr val="0000FF"/>
                </a:solidFill>
              </a:rPr>
              <a:t>，设计各字符的哈夫曼编码。</a:t>
            </a:r>
          </a:p>
        </p:txBody>
      </p:sp>
      <p:sp>
        <p:nvSpPr>
          <p:cNvPr id="5" name="矩形 4"/>
          <p:cNvSpPr/>
          <p:nvPr/>
        </p:nvSpPr>
        <p:spPr>
          <a:xfrm>
            <a:off x="839416" y="764704"/>
            <a:ext cx="10945216" cy="6186309"/>
          </a:xfrm>
          <a:prstGeom prst="rect">
            <a:avLst/>
          </a:prstGeom>
        </p:spPr>
        <p:txBody>
          <a:bodyPr wrap="square">
            <a:spAutoFit/>
          </a:bodyPr>
          <a:lstStyle/>
          <a:p>
            <a:pPr algn="just">
              <a:spcBef>
                <a:spcPct val="20000"/>
              </a:spcBef>
            </a:pPr>
            <a:r>
              <a:rPr lang="en-US" altLang="zh-CN" sz="1800" dirty="0" err="1" smtClean="0">
                <a:solidFill>
                  <a:srgbClr val="080808"/>
                </a:solidFill>
              </a:rPr>
              <a:t>const</a:t>
            </a:r>
            <a:r>
              <a:rPr lang="en-US" altLang="zh-CN" sz="1800" dirty="0" smtClean="0">
                <a:solidFill>
                  <a:srgbClr val="080808"/>
                </a:solidFill>
              </a:rPr>
              <a:t> </a:t>
            </a:r>
            <a:r>
              <a:rPr lang="en-US" altLang="zh-CN" sz="1800" dirty="0" err="1">
                <a:solidFill>
                  <a:srgbClr val="080808"/>
                </a:solidFill>
              </a:rPr>
              <a:t>int</a:t>
            </a:r>
            <a:r>
              <a:rPr lang="en-US" altLang="zh-CN" sz="1800" dirty="0">
                <a:solidFill>
                  <a:srgbClr val="080808"/>
                </a:solidFill>
              </a:rPr>
              <a:t> </a:t>
            </a:r>
            <a:r>
              <a:rPr lang="en-US" altLang="zh-CN" sz="1800" dirty="0" err="1">
                <a:solidFill>
                  <a:srgbClr val="080808"/>
                </a:solidFill>
              </a:rPr>
              <a:t>MaxValue</a:t>
            </a:r>
            <a:r>
              <a:rPr lang="en-US" altLang="zh-CN" sz="1800" dirty="0">
                <a:solidFill>
                  <a:srgbClr val="080808"/>
                </a:solidFill>
              </a:rPr>
              <a:t> = 10000;	//</a:t>
            </a:r>
            <a:r>
              <a:rPr lang="zh-CN" altLang="en-US" sz="1800" dirty="0">
                <a:solidFill>
                  <a:srgbClr val="080808"/>
                </a:solidFill>
              </a:rPr>
              <a:t>初始设定的权值最大值</a:t>
            </a:r>
          </a:p>
          <a:p>
            <a:pPr algn="just">
              <a:spcBef>
                <a:spcPct val="20000"/>
              </a:spcBef>
            </a:pPr>
            <a:r>
              <a:rPr lang="en-US" altLang="zh-CN" sz="1800" dirty="0" err="1">
                <a:solidFill>
                  <a:srgbClr val="080808"/>
                </a:solidFill>
              </a:rPr>
              <a:t>const</a:t>
            </a:r>
            <a:r>
              <a:rPr lang="en-US" altLang="zh-CN" sz="1800" dirty="0">
                <a:solidFill>
                  <a:srgbClr val="080808"/>
                </a:solidFill>
              </a:rPr>
              <a:t> </a:t>
            </a:r>
            <a:r>
              <a:rPr lang="en-US" altLang="zh-CN" sz="1800" dirty="0" err="1">
                <a:solidFill>
                  <a:srgbClr val="080808"/>
                </a:solidFill>
              </a:rPr>
              <a:t>int</a:t>
            </a:r>
            <a:r>
              <a:rPr lang="en-US" altLang="zh-CN" sz="1800" dirty="0">
                <a:solidFill>
                  <a:srgbClr val="080808"/>
                </a:solidFill>
              </a:rPr>
              <a:t> </a:t>
            </a:r>
            <a:r>
              <a:rPr lang="en-US" altLang="zh-CN" sz="1800" dirty="0" err="1">
                <a:solidFill>
                  <a:srgbClr val="080808"/>
                </a:solidFill>
              </a:rPr>
              <a:t>MaxBit</a:t>
            </a:r>
            <a:r>
              <a:rPr lang="en-US" altLang="zh-CN" sz="1800" dirty="0">
                <a:solidFill>
                  <a:srgbClr val="080808"/>
                </a:solidFill>
              </a:rPr>
              <a:t> = 4;	</a:t>
            </a:r>
            <a:r>
              <a:rPr lang="en-US" altLang="zh-CN" sz="1800" dirty="0" smtClean="0">
                <a:solidFill>
                  <a:srgbClr val="080808"/>
                </a:solidFill>
              </a:rPr>
              <a:t>	//</a:t>
            </a:r>
            <a:r>
              <a:rPr lang="zh-CN" altLang="en-US" sz="1800" dirty="0">
                <a:solidFill>
                  <a:srgbClr val="080808"/>
                </a:solidFill>
              </a:rPr>
              <a:t>初始设定的最大编码位数</a:t>
            </a:r>
          </a:p>
          <a:p>
            <a:pPr algn="just">
              <a:spcBef>
                <a:spcPct val="20000"/>
              </a:spcBef>
            </a:pPr>
            <a:r>
              <a:rPr lang="en-US" altLang="zh-CN" sz="1800" dirty="0" err="1">
                <a:solidFill>
                  <a:srgbClr val="080808"/>
                </a:solidFill>
              </a:rPr>
              <a:t>const</a:t>
            </a:r>
            <a:r>
              <a:rPr lang="en-US" altLang="zh-CN" sz="1800" dirty="0">
                <a:solidFill>
                  <a:srgbClr val="080808"/>
                </a:solidFill>
              </a:rPr>
              <a:t> </a:t>
            </a:r>
            <a:r>
              <a:rPr lang="en-US" altLang="zh-CN" sz="1800" dirty="0" err="1">
                <a:solidFill>
                  <a:srgbClr val="080808"/>
                </a:solidFill>
              </a:rPr>
              <a:t>int</a:t>
            </a:r>
            <a:r>
              <a:rPr lang="en-US" altLang="zh-CN" sz="1800" dirty="0">
                <a:solidFill>
                  <a:srgbClr val="080808"/>
                </a:solidFill>
              </a:rPr>
              <a:t> </a:t>
            </a:r>
            <a:r>
              <a:rPr lang="en-US" altLang="zh-CN" sz="1800" dirty="0" err="1">
                <a:solidFill>
                  <a:srgbClr val="080808"/>
                </a:solidFill>
              </a:rPr>
              <a:t>MaxN</a:t>
            </a:r>
            <a:r>
              <a:rPr lang="en-US" altLang="zh-CN" sz="1800" dirty="0">
                <a:solidFill>
                  <a:srgbClr val="080808"/>
                </a:solidFill>
              </a:rPr>
              <a:t> = 10;		//</a:t>
            </a:r>
            <a:r>
              <a:rPr lang="zh-CN" altLang="en-US" sz="1800" dirty="0">
                <a:solidFill>
                  <a:srgbClr val="080808"/>
                </a:solidFill>
              </a:rPr>
              <a:t>初始设定的最大结点个数</a:t>
            </a:r>
          </a:p>
          <a:p>
            <a:pPr algn="just">
              <a:spcBef>
                <a:spcPct val="20000"/>
              </a:spcBef>
            </a:pPr>
            <a:r>
              <a:rPr lang="zh-CN" altLang="en-US" sz="1800" dirty="0">
                <a:solidFill>
                  <a:srgbClr val="080808"/>
                </a:solidFill>
              </a:rPr>
              <a:t> </a:t>
            </a:r>
          </a:p>
          <a:p>
            <a:pPr>
              <a:spcBef>
                <a:spcPct val="20000"/>
              </a:spcBef>
            </a:pPr>
            <a:r>
              <a:rPr lang="en-US" altLang="zh-CN" sz="1800" dirty="0" smtClean="0">
                <a:solidFill>
                  <a:srgbClr val="080808"/>
                </a:solidFill>
              </a:rPr>
              <a:t>void </a:t>
            </a:r>
            <a:r>
              <a:rPr lang="en-US" altLang="zh-CN" sz="1800" dirty="0">
                <a:solidFill>
                  <a:srgbClr val="080808"/>
                </a:solidFill>
              </a:rPr>
              <a:t>main(void)</a:t>
            </a:r>
          </a:p>
          <a:p>
            <a:pPr>
              <a:spcBef>
                <a:spcPct val="20000"/>
              </a:spcBef>
            </a:pPr>
            <a:r>
              <a:rPr lang="en-US" altLang="zh-CN" sz="1800" dirty="0">
                <a:solidFill>
                  <a:srgbClr val="080808"/>
                </a:solidFill>
              </a:rPr>
              <a:t>{	</a:t>
            </a:r>
            <a:r>
              <a:rPr lang="en-US" altLang="zh-CN" sz="1800" dirty="0" err="1">
                <a:solidFill>
                  <a:srgbClr val="080808"/>
                </a:solidFill>
              </a:rPr>
              <a:t>int</a:t>
            </a:r>
            <a:r>
              <a:rPr lang="en-US" altLang="zh-CN" sz="1800" dirty="0">
                <a:solidFill>
                  <a:srgbClr val="080808"/>
                </a:solidFill>
              </a:rPr>
              <a:t> i, j, n = 4, weight[] = {1,3,5,7};</a:t>
            </a:r>
          </a:p>
          <a:p>
            <a:pPr>
              <a:spcBef>
                <a:spcPct val="20000"/>
              </a:spcBef>
            </a:pPr>
            <a:r>
              <a:rPr lang="en-US" altLang="zh-CN" sz="1800" dirty="0">
                <a:solidFill>
                  <a:srgbClr val="080808"/>
                </a:solidFill>
              </a:rPr>
              <a:t>	</a:t>
            </a:r>
            <a:r>
              <a:rPr lang="en-US" altLang="zh-CN" sz="1800" dirty="0" err="1">
                <a:solidFill>
                  <a:srgbClr val="080808"/>
                </a:solidFill>
              </a:rPr>
              <a:t>HaffNode</a:t>
            </a:r>
            <a:r>
              <a:rPr lang="en-US" altLang="zh-CN" sz="1800" dirty="0">
                <a:solidFill>
                  <a:srgbClr val="080808"/>
                </a:solidFill>
              </a:rPr>
              <a:t> *</a:t>
            </a:r>
            <a:r>
              <a:rPr lang="en-US" altLang="zh-CN" sz="1800" dirty="0" err="1">
                <a:solidFill>
                  <a:srgbClr val="080808"/>
                </a:solidFill>
              </a:rPr>
              <a:t>myHaffTree</a:t>
            </a:r>
            <a:r>
              <a:rPr lang="en-US" altLang="zh-CN" sz="1800" dirty="0">
                <a:solidFill>
                  <a:srgbClr val="080808"/>
                </a:solidFill>
              </a:rPr>
              <a:t> = new </a:t>
            </a:r>
            <a:r>
              <a:rPr lang="en-US" altLang="zh-CN" sz="1800" dirty="0" err="1">
                <a:solidFill>
                  <a:srgbClr val="080808"/>
                </a:solidFill>
              </a:rPr>
              <a:t>HaffNode</a:t>
            </a:r>
            <a:r>
              <a:rPr lang="en-US" altLang="zh-CN" sz="1800" dirty="0">
                <a:solidFill>
                  <a:srgbClr val="080808"/>
                </a:solidFill>
              </a:rPr>
              <a:t>[2*n+1];</a:t>
            </a:r>
          </a:p>
          <a:p>
            <a:pPr>
              <a:spcBef>
                <a:spcPct val="20000"/>
              </a:spcBef>
            </a:pPr>
            <a:r>
              <a:rPr lang="en-US" altLang="zh-CN" sz="1800" dirty="0">
                <a:solidFill>
                  <a:srgbClr val="080808"/>
                </a:solidFill>
              </a:rPr>
              <a:t>	Code *</a:t>
            </a:r>
            <a:r>
              <a:rPr lang="en-US" altLang="zh-CN" sz="1800" dirty="0" err="1">
                <a:solidFill>
                  <a:srgbClr val="080808"/>
                </a:solidFill>
              </a:rPr>
              <a:t>myHaffCode</a:t>
            </a:r>
            <a:r>
              <a:rPr lang="en-US" altLang="zh-CN" sz="1800" dirty="0">
                <a:solidFill>
                  <a:srgbClr val="080808"/>
                </a:solidFill>
              </a:rPr>
              <a:t> = new Code[n];</a:t>
            </a:r>
          </a:p>
          <a:p>
            <a:pPr>
              <a:spcBef>
                <a:spcPct val="20000"/>
              </a:spcBef>
            </a:pPr>
            <a:r>
              <a:rPr lang="en-US" altLang="zh-CN" sz="1800" dirty="0">
                <a:solidFill>
                  <a:srgbClr val="080808"/>
                </a:solidFill>
              </a:rPr>
              <a:t>	if(n &gt; </a:t>
            </a:r>
            <a:r>
              <a:rPr lang="en-US" altLang="zh-CN" sz="1800" dirty="0" err="1">
                <a:solidFill>
                  <a:srgbClr val="080808"/>
                </a:solidFill>
              </a:rPr>
              <a:t>MaxN</a:t>
            </a:r>
            <a:r>
              <a:rPr lang="en-US" altLang="zh-CN" sz="1800" dirty="0">
                <a:solidFill>
                  <a:srgbClr val="080808"/>
                </a:solidFill>
              </a:rPr>
              <a:t>)     {</a:t>
            </a:r>
            <a:r>
              <a:rPr lang="en-US" altLang="zh-CN" sz="1800" dirty="0" err="1">
                <a:solidFill>
                  <a:srgbClr val="080808"/>
                </a:solidFill>
              </a:rPr>
              <a:t>cout</a:t>
            </a:r>
            <a:r>
              <a:rPr lang="en-US" altLang="zh-CN" sz="1800" dirty="0">
                <a:solidFill>
                  <a:srgbClr val="080808"/>
                </a:solidFill>
              </a:rPr>
              <a:t> &lt;&lt; "</a:t>
            </a:r>
            <a:r>
              <a:rPr lang="zh-CN" altLang="en-US" sz="1800" dirty="0">
                <a:solidFill>
                  <a:srgbClr val="080808"/>
                </a:solidFill>
              </a:rPr>
              <a:t>定义的</a:t>
            </a:r>
            <a:r>
              <a:rPr lang="en-US" altLang="zh-CN" sz="1800" dirty="0">
                <a:solidFill>
                  <a:srgbClr val="080808"/>
                </a:solidFill>
              </a:rPr>
              <a:t>n</a:t>
            </a:r>
            <a:r>
              <a:rPr lang="zh-CN" altLang="en-US" sz="1800" dirty="0">
                <a:solidFill>
                  <a:srgbClr val="080808"/>
                </a:solidFill>
              </a:rPr>
              <a:t>越界，修改</a:t>
            </a:r>
            <a:r>
              <a:rPr lang="en-US" altLang="zh-CN" sz="1800" dirty="0" err="1">
                <a:solidFill>
                  <a:srgbClr val="080808"/>
                </a:solidFill>
              </a:rPr>
              <a:t>MaxN</a:t>
            </a:r>
            <a:r>
              <a:rPr lang="en-US" altLang="zh-CN" sz="1800" dirty="0">
                <a:solidFill>
                  <a:srgbClr val="080808"/>
                </a:solidFill>
              </a:rPr>
              <a:t>! " &lt;&lt; </a:t>
            </a:r>
            <a:r>
              <a:rPr lang="en-US" altLang="zh-CN" sz="1800" dirty="0" err="1">
                <a:solidFill>
                  <a:srgbClr val="080808"/>
                </a:solidFill>
              </a:rPr>
              <a:t>endl</a:t>
            </a:r>
            <a:r>
              <a:rPr lang="en-US" altLang="zh-CN" sz="1800" dirty="0">
                <a:solidFill>
                  <a:srgbClr val="080808"/>
                </a:solidFill>
              </a:rPr>
              <a:t>;  exit(0);}</a:t>
            </a:r>
          </a:p>
          <a:p>
            <a:pPr>
              <a:spcBef>
                <a:spcPct val="20000"/>
              </a:spcBef>
            </a:pPr>
            <a:r>
              <a:rPr lang="en-US" altLang="zh-CN" sz="1800" dirty="0">
                <a:solidFill>
                  <a:srgbClr val="080808"/>
                </a:solidFill>
              </a:rPr>
              <a:t>	Haffman(weight, n, </a:t>
            </a:r>
            <a:r>
              <a:rPr lang="en-US" altLang="zh-CN" sz="1800" dirty="0" err="1">
                <a:solidFill>
                  <a:srgbClr val="080808"/>
                </a:solidFill>
              </a:rPr>
              <a:t>myHaffTree</a:t>
            </a:r>
            <a:r>
              <a:rPr lang="en-US" altLang="zh-CN" sz="1800" dirty="0">
                <a:solidFill>
                  <a:srgbClr val="080808"/>
                </a:solidFill>
              </a:rPr>
              <a:t>);</a:t>
            </a:r>
          </a:p>
          <a:p>
            <a:pPr>
              <a:spcBef>
                <a:spcPct val="20000"/>
              </a:spcBef>
            </a:pPr>
            <a:r>
              <a:rPr lang="en-US" altLang="zh-CN" sz="1800" dirty="0">
                <a:solidFill>
                  <a:srgbClr val="080808"/>
                </a:solidFill>
              </a:rPr>
              <a:t>	</a:t>
            </a:r>
            <a:r>
              <a:rPr lang="en-US" altLang="zh-CN" sz="1800" dirty="0" err="1">
                <a:solidFill>
                  <a:srgbClr val="080808"/>
                </a:solidFill>
              </a:rPr>
              <a:t>HaffmanCode</a:t>
            </a:r>
            <a:r>
              <a:rPr lang="en-US" altLang="zh-CN" sz="1800" dirty="0">
                <a:solidFill>
                  <a:srgbClr val="080808"/>
                </a:solidFill>
              </a:rPr>
              <a:t>(</a:t>
            </a:r>
            <a:r>
              <a:rPr lang="en-US" altLang="zh-CN" sz="1800" dirty="0" err="1">
                <a:solidFill>
                  <a:srgbClr val="080808"/>
                </a:solidFill>
              </a:rPr>
              <a:t>myHaffTree</a:t>
            </a:r>
            <a:r>
              <a:rPr lang="en-US" altLang="zh-CN" sz="1800" dirty="0">
                <a:solidFill>
                  <a:srgbClr val="080808"/>
                </a:solidFill>
              </a:rPr>
              <a:t>, n, </a:t>
            </a:r>
            <a:r>
              <a:rPr lang="en-US" altLang="zh-CN" sz="1800" dirty="0" err="1">
                <a:solidFill>
                  <a:srgbClr val="080808"/>
                </a:solidFill>
              </a:rPr>
              <a:t>myHaffCode</a:t>
            </a:r>
            <a:r>
              <a:rPr lang="en-US" altLang="zh-CN" sz="1800" dirty="0">
                <a:solidFill>
                  <a:srgbClr val="080808"/>
                </a:solidFill>
              </a:rPr>
              <a:t>);</a:t>
            </a:r>
          </a:p>
          <a:p>
            <a:pPr>
              <a:spcBef>
                <a:spcPct val="50000"/>
              </a:spcBef>
            </a:pPr>
            <a:r>
              <a:rPr lang="zh-CN" altLang="en-US" sz="1800" dirty="0">
                <a:solidFill>
                  <a:srgbClr val="080808"/>
                </a:solidFill>
              </a:rPr>
              <a:t>	</a:t>
            </a:r>
            <a:r>
              <a:rPr lang="en-US" altLang="zh-CN" sz="1800" dirty="0">
                <a:solidFill>
                  <a:srgbClr val="080808"/>
                </a:solidFill>
              </a:rPr>
              <a:t>for(i = 0; i &lt; n; i++) //</a:t>
            </a:r>
            <a:r>
              <a:rPr lang="zh-CN" altLang="en-US" sz="1800" dirty="0">
                <a:solidFill>
                  <a:srgbClr val="080808"/>
                </a:solidFill>
              </a:rPr>
              <a:t>输出每个叶结点的哈夫曼编码</a:t>
            </a:r>
            <a:endParaRPr lang="en-US" altLang="zh-CN" sz="1800" dirty="0">
              <a:solidFill>
                <a:srgbClr val="080808"/>
              </a:solidFill>
            </a:endParaRPr>
          </a:p>
          <a:p>
            <a:pPr>
              <a:spcBef>
                <a:spcPct val="50000"/>
              </a:spcBef>
            </a:pPr>
            <a:r>
              <a:rPr lang="en-US" altLang="zh-CN" sz="1800" dirty="0">
                <a:solidFill>
                  <a:srgbClr val="080808"/>
                </a:solidFill>
              </a:rPr>
              <a:t>	{	</a:t>
            </a:r>
            <a:r>
              <a:rPr lang="en-US" altLang="zh-CN" sz="1800" dirty="0" err="1">
                <a:solidFill>
                  <a:srgbClr val="080808"/>
                </a:solidFill>
              </a:rPr>
              <a:t>cout</a:t>
            </a:r>
            <a:r>
              <a:rPr lang="en-US" altLang="zh-CN" sz="1800" dirty="0">
                <a:solidFill>
                  <a:srgbClr val="080808"/>
                </a:solidFill>
              </a:rPr>
              <a:t> &lt;&lt; "Weight = " &lt;&lt; </a:t>
            </a:r>
            <a:r>
              <a:rPr lang="en-US" altLang="zh-CN" sz="1800" dirty="0" err="1">
                <a:solidFill>
                  <a:srgbClr val="080808"/>
                </a:solidFill>
              </a:rPr>
              <a:t>myHaffCode</a:t>
            </a:r>
            <a:r>
              <a:rPr lang="en-US" altLang="zh-CN" sz="1800" dirty="0">
                <a:solidFill>
                  <a:srgbClr val="080808"/>
                </a:solidFill>
              </a:rPr>
              <a:t>[i].weight &lt;&lt; "   Code = ";</a:t>
            </a:r>
          </a:p>
          <a:p>
            <a:pPr>
              <a:spcBef>
                <a:spcPct val="50000"/>
              </a:spcBef>
            </a:pPr>
            <a:r>
              <a:rPr lang="en-US" altLang="zh-CN" sz="1800" dirty="0">
                <a:solidFill>
                  <a:srgbClr val="080808"/>
                </a:solidFill>
              </a:rPr>
              <a:t>		for(j = </a:t>
            </a:r>
            <a:r>
              <a:rPr lang="en-US" altLang="zh-CN" sz="1800" dirty="0" err="1">
                <a:solidFill>
                  <a:srgbClr val="080808"/>
                </a:solidFill>
              </a:rPr>
              <a:t>myHaffCode</a:t>
            </a:r>
            <a:r>
              <a:rPr lang="en-US" altLang="zh-CN" sz="1800" dirty="0">
                <a:solidFill>
                  <a:srgbClr val="080808"/>
                </a:solidFill>
              </a:rPr>
              <a:t>[i].start+1; j &lt; n; j++)	</a:t>
            </a:r>
            <a:r>
              <a:rPr lang="en-US" altLang="zh-CN" sz="1800" dirty="0" err="1">
                <a:solidFill>
                  <a:srgbClr val="080808"/>
                </a:solidFill>
              </a:rPr>
              <a:t>cout</a:t>
            </a:r>
            <a:r>
              <a:rPr lang="en-US" altLang="zh-CN" sz="1800" dirty="0">
                <a:solidFill>
                  <a:srgbClr val="080808"/>
                </a:solidFill>
              </a:rPr>
              <a:t> &lt;&lt; </a:t>
            </a:r>
            <a:r>
              <a:rPr lang="en-US" altLang="zh-CN" sz="1800" dirty="0" err="1">
                <a:solidFill>
                  <a:srgbClr val="080808"/>
                </a:solidFill>
              </a:rPr>
              <a:t>myHaffCode</a:t>
            </a:r>
            <a:r>
              <a:rPr lang="en-US" altLang="zh-CN" sz="1800" dirty="0">
                <a:solidFill>
                  <a:srgbClr val="080808"/>
                </a:solidFill>
              </a:rPr>
              <a:t>[i].bit[j];</a:t>
            </a:r>
          </a:p>
          <a:p>
            <a:pPr>
              <a:spcBef>
                <a:spcPct val="50000"/>
              </a:spcBef>
            </a:pPr>
            <a:r>
              <a:rPr lang="en-US" altLang="zh-CN" sz="1800" dirty="0">
                <a:solidFill>
                  <a:srgbClr val="080808"/>
                </a:solidFill>
              </a:rPr>
              <a:t>		</a:t>
            </a:r>
            <a:r>
              <a:rPr lang="en-US" altLang="zh-CN" sz="1800" dirty="0" err="1">
                <a:solidFill>
                  <a:srgbClr val="080808"/>
                </a:solidFill>
              </a:rPr>
              <a:t>cout</a:t>
            </a:r>
            <a:r>
              <a:rPr lang="en-US" altLang="zh-CN" sz="1800" dirty="0">
                <a:solidFill>
                  <a:srgbClr val="080808"/>
                </a:solidFill>
              </a:rPr>
              <a:t> &lt;&lt; </a:t>
            </a:r>
            <a:r>
              <a:rPr lang="en-US" altLang="zh-CN" sz="1800" dirty="0" err="1">
                <a:solidFill>
                  <a:srgbClr val="080808"/>
                </a:solidFill>
              </a:rPr>
              <a:t>endl</a:t>
            </a:r>
            <a:r>
              <a:rPr lang="en-US" altLang="zh-CN" sz="1800" dirty="0">
                <a:solidFill>
                  <a:srgbClr val="080808"/>
                </a:solidFill>
              </a:rPr>
              <a:t>;</a:t>
            </a:r>
          </a:p>
          <a:p>
            <a:pPr>
              <a:spcBef>
                <a:spcPct val="50000"/>
              </a:spcBef>
            </a:pPr>
            <a:r>
              <a:rPr lang="en-US" altLang="zh-CN" sz="1800" dirty="0">
                <a:solidFill>
                  <a:srgbClr val="080808"/>
                </a:solidFill>
              </a:rPr>
              <a:t>	}</a:t>
            </a:r>
          </a:p>
          <a:p>
            <a:pPr>
              <a:spcBef>
                <a:spcPct val="50000"/>
              </a:spcBef>
            </a:pPr>
            <a:r>
              <a:rPr lang="en-US" altLang="zh-CN" sz="1800" dirty="0">
                <a:solidFill>
                  <a:srgbClr val="080808"/>
                </a:solidFill>
              </a:rPr>
              <a:t>}</a:t>
            </a:r>
          </a:p>
        </p:txBody>
      </p:sp>
    </p:spTree>
    <p:extLst>
      <p:ext uri="{BB962C8B-B14F-4D97-AF65-F5344CB8AC3E}">
        <p14:creationId xmlns:p14="http://schemas.microsoft.com/office/powerpoint/2010/main" val="3905113922"/>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5"/>
          <p:cNvGraphicFramePr>
            <a:graphicFrameLocks noChangeAspect="1"/>
          </p:cNvGraphicFramePr>
          <p:nvPr>
            <p:extLst>
              <p:ext uri="{D42A27DB-BD31-4B8C-83A1-F6EECF244321}">
                <p14:modId xmlns:p14="http://schemas.microsoft.com/office/powerpoint/2010/main" val="1625730589"/>
              </p:ext>
            </p:extLst>
          </p:nvPr>
        </p:nvGraphicFramePr>
        <p:xfrm>
          <a:off x="1847528" y="908719"/>
          <a:ext cx="6334636" cy="2376264"/>
        </p:xfrm>
        <a:graphic>
          <a:graphicData uri="http://schemas.openxmlformats.org/presentationml/2006/ole">
            <mc:AlternateContent xmlns:mc="http://schemas.openxmlformats.org/markup-compatibility/2006">
              <mc:Choice xmlns:v="urn:schemas-microsoft-com:vml" Requires="v">
                <p:oleObj spid="_x0000_s214086" name="Picture" r:id="rId3" imgW="2971800" imgH="1847880" progId="Word.Picture.8">
                  <p:embed/>
                </p:oleObj>
              </mc:Choice>
              <mc:Fallback>
                <p:oleObj name="Picture" r:id="rId3" imgW="2971800" imgH="1847880" progId="Word.Picture.8">
                  <p:embed/>
                  <p:pic>
                    <p:nvPicPr>
                      <p:cNvPr id="0" name=""/>
                      <p:cNvPicPr>
                        <a:picLocks noChangeAspect="1" noChangeArrowheads="1"/>
                      </p:cNvPicPr>
                      <p:nvPr/>
                    </p:nvPicPr>
                    <p:blipFill>
                      <a:blip r:embed="rId4"/>
                      <a:srcRect b="39743"/>
                      <a:stretch>
                        <a:fillRect/>
                      </a:stretch>
                    </p:blipFill>
                    <p:spPr bwMode="auto">
                      <a:xfrm>
                        <a:off x="1847528" y="908719"/>
                        <a:ext cx="6334636" cy="2376264"/>
                      </a:xfrm>
                      <a:prstGeom prst="rect">
                        <a:avLst/>
                      </a:prstGeom>
                      <a:noFill/>
                    </p:spPr>
                  </p:pic>
                </p:oleObj>
              </mc:Fallback>
            </mc:AlternateContent>
          </a:graphicData>
        </a:graphic>
      </p:graphicFrame>
      <p:sp>
        <p:nvSpPr>
          <p:cNvPr id="5" name="Text Box 7"/>
          <p:cNvSpPr txBox="1">
            <a:spLocks noChangeArrowheads="1"/>
          </p:cNvSpPr>
          <p:nvPr/>
        </p:nvSpPr>
        <p:spPr bwMode="auto">
          <a:xfrm>
            <a:off x="2135560" y="3419708"/>
            <a:ext cx="59753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800" dirty="0"/>
              <a:t>（</a:t>
            </a:r>
            <a:r>
              <a:rPr lang="en-US" altLang="zh-CN" sz="1800" dirty="0"/>
              <a:t>a</a:t>
            </a:r>
            <a:r>
              <a:rPr lang="zh-CN" altLang="en-US" sz="1800" dirty="0"/>
              <a:t>）哈夫曼树           （</a:t>
            </a:r>
            <a:r>
              <a:rPr lang="en-US" altLang="zh-CN" sz="1800" dirty="0"/>
              <a:t>b</a:t>
            </a:r>
            <a:r>
              <a:rPr lang="zh-CN" altLang="en-US" sz="1800" dirty="0"/>
              <a:t>）哈夫曼编码</a:t>
            </a:r>
          </a:p>
        </p:txBody>
      </p:sp>
      <p:sp>
        <p:nvSpPr>
          <p:cNvPr id="6" name="Text Box 4"/>
          <p:cNvSpPr txBox="1">
            <a:spLocks noChangeArrowheads="1"/>
          </p:cNvSpPr>
          <p:nvPr/>
        </p:nvSpPr>
        <p:spPr bwMode="auto">
          <a:xfrm>
            <a:off x="3072034" y="4518534"/>
            <a:ext cx="828055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dirty="0"/>
              <a:t>例如，哈夫曼编码见图</a:t>
            </a:r>
            <a:r>
              <a:rPr lang="en-US" altLang="zh-CN" sz="2000" dirty="0"/>
              <a:t>6-34</a:t>
            </a:r>
            <a:r>
              <a:rPr lang="zh-CN" altLang="en-US" sz="2000" dirty="0"/>
              <a:t>，假设发送的通信信息为：</a:t>
            </a:r>
            <a:endParaRPr lang="zh-CN" altLang="en-US" sz="2000" u="sng" dirty="0"/>
          </a:p>
          <a:p>
            <a:r>
              <a:rPr lang="en-US" altLang="zh-CN" sz="2000" u="sng" dirty="0"/>
              <a:t>11</a:t>
            </a:r>
            <a:r>
              <a:rPr lang="en-US" altLang="zh-CN" sz="2000" dirty="0"/>
              <a:t> </a:t>
            </a:r>
            <a:r>
              <a:rPr lang="en-US" altLang="zh-CN" sz="2000" u="sng" dirty="0"/>
              <a:t>0</a:t>
            </a:r>
            <a:r>
              <a:rPr lang="en-US" altLang="zh-CN" sz="2000" dirty="0"/>
              <a:t> </a:t>
            </a:r>
            <a:r>
              <a:rPr lang="en-US" altLang="zh-CN" sz="2000" u="sng" dirty="0"/>
              <a:t>101</a:t>
            </a:r>
            <a:r>
              <a:rPr lang="en-US" altLang="zh-CN" sz="2000" dirty="0"/>
              <a:t> </a:t>
            </a:r>
            <a:r>
              <a:rPr lang="en-US" altLang="zh-CN" sz="2000" u="sng" dirty="0"/>
              <a:t>0</a:t>
            </a:r>
            <a:r>
              <a:rPr lang="en-US" altLang="zh-CN" sz="2000" dirty="0"/>
              <a:t> </a:t>
            </a:r>
            <a:r>
              <a:rPr lang="en-US" altLang="zh-CN" sz="2000" u="sng" dirty="0"/>
              <a:t>0</a:t>
            </a:r>
            <a:r>
              <a:rPr lang="en-US" altLang="zh-CN" sz="2000" dirty="0"/>
              <a:t> </a:t>
            </a:r>
            <a:r>
              <a:rPr lang="en-US" altLang="zh-CN" sz="2000" u="sng" dirty="0"/>
              <a:t>11</a:t>
            </a:r>
            <a:r>
              <a:rPr lang="en-US" altLang="zh-CN" sz="2000" dirty="0"/>
              <a:t> </a:t>
            </a:r>
            <a:r>
              <a:rPr lang="en-US" altLang="zh-CN" sz="2000" u="sng" dirty="0"/>
              <a:t>100</a:t>
            </a:r>
            <a:r>
              <a:rPr lang="en-US" altLang="zh-CN" sz="2000" dirty="0"/>
              <a:t> </a:t>
            </a:r>
            <a:r>
              <a:rPr lang="en-US" altLang="zh-CN" sz="2000" u="sng" dirty="0"/>
              <a:t>0</a:t>
            </a:r>
            <a:r>
              <a:rPr lang="en-US" altLang="zh-CN" sz="2000" dirty="0"/>
              <a:t> </a:t>
            </a:r>
            <a:r>
              <a:rPr lang="en-US" altLang="zh-CN" sz="2000" u="sng" dirty="0"/>
              <a:t>11</a:t>
            </a:r>
            <a:r>
              <a:rPr lang="en-US" altLang="zh-CN" sz="2000" dirty="0"/>
              <a:t> </a:t>
            </a:r>
            <a:r>
              <a:rPr lang="en-US" altLang="zh-CN" sz="2000" u="sng" dirty="0"/>
              <a:t>101</a:t>
            </a:r>
            <a:r>
              <a:rPr lang="zh-CN" altLang="en-US" sz="2000" dirty="0"/>
              <a:t>，则译码成原文为：</a:t>
            </a:r>
          </a:p>
          <a:p>
            <a:r>
              <a:rPr lang="en-US" altLang="zh-CN" sz="2000" dirty="0"/>
              <a:t>5   7   </a:t>
            </a:r>
            <a:r>
              <a:rPr lang="en-US" altLang="zh-CN" sz="2000" dirty="0" smtClean="0"/>
              <a:t>3   7  </a:t>
            </a:r>
            <a:r>
              <a:rPr lang="en-US" altLang="zh-CN" sz="2000" dirty="0"/>
              <a:t>7  5   </a:t>
            </a:r>
            <a:r>
              <a:rPr lang="en-US" altLang="zh-CN" sz="2000" dirty="0" smtClean="0"/>
              <a:t> 1   </a:t>
            </a:r>
            <a:r>
              <a:rPr lang="en-US" altLang="zh-CN" sz="2000" dirty="0"/>
              <a:t>7   </a:t>
            </a:r>
            <a:r>
              <a:rPr lang="en-US" altLang="zh-CN" sz="2000" dirty="0" smtClean="0"/>
              <a:t>5    3</a:t>
            </a:r>
            <a:endParaRPr lang="en-US" altLang="zh-CN" sz="2000" dirty="0"/>
          </a:p>
        </p:txBody>
      </p:sp>
      <p:sp>
        <p:nvSpPr>
          <p:cNvPr id="7" name="Rectangle 2"/>
          <p:cNvSpPr>
            <a:spLocks noChangeArrowheads="1"/>
          </p:cNvSpPr>
          <p:nvPr/>
        </p:nvSpPr>
        <p:spPr bwMode="auto">
          <a:xfrm>
            <a:off x="6623854" y="2924943"/>
            <a:ext cx="4416900" cy="369332"/>
          </a:xfrm>
          <a:prstGeom prst="rect">
            <a:avLst/>
          </a:prstGeom>
          <a:noFill/>
          <a:ln w="9525">
            <a:noFill/>
            <a:miter lim="800000"/>
            <a:headEnd/>
            <a:tailEnd/>
          </a:ln>
        </p:spPr>
        <p:txBody>
          <a:bodyPr wrap="square">
            <a:spAutoFit/>
          </a:bodyPr>
          <a:lstStyle/>
          <a:p>
            <a:pPr algn="ctr" eaLnBrk="1" hangingPunct="1">
              <a:defRPr/>
            </a:pPr>
            <a:r>
              <a:rPr lang="zh-CN" altLang="en-US" sz="1800" dirty="0">
                <a:latin typeface="Times New Roman" pitchFamily="18" charset="0"/>
                <a:ea typeface="+mn-ea"/>
                <a:cs typeface="Times New Roman" pitchFamily="18" charset="0"/>
              </a:rPr>
              <a:t>哈夫曼编码数组</a:t>
            </a:r>
            <a:r>
              <a:rPr lang="en-US" altLang="zh-CN" sz="1800" dirty="0" err="1">
                <a:latin typeface="Times New Roman" pitchFamily="18" charset="0"/>
                <a:ea typeface="+mn-ea"/>
                <a:cs typeface="Times New Roman" pitchFamily="18" charset="0"/>
              </a:rPr>
              <a:t>haffCode</a:t>
            </a:r>
            <a:r>
              <a:rPr lang="en-US" altLang="zh-CN" sz="1800" dirty="0">
                <a:latin typeface="Times New Roman" pitchFamily="18" charset="0"/>
                <a:ea typeface="+mn-ea"/>
                <a:cs typeface="Times New Roman" pitchFamily="18" charset="0"/>
              </a:rPr>
              <a:t>[ ]</a:t>
            </a:r>
            <a:r>
              <a:rPr lang="zh-CN" altLang="en-US" sz="1800" dirty="0">
                <a:latin typeface="Times New Roman" pitchFamily="18" charset="0"/>
                <a:ea typeface="+mn-ea"/>
                <a:cs typeface="Times New Roman" pitchFamily="18" charset="0"/>
              </a:rPr>
              <a:t>的结果</a:t>
            </a:r>
          </a:p>
        </p:txBody>
      </p:sp>
      <p:grpSp>
        <p:nvGrpSpPr>
          <p:cNvPr id="8" name="Group 3"/>
          <p:cNvGrpSpPr>
            <a:grpSpLocks/>
          </p:cNvGrpSpPr>
          <p:nvPr/>
        </p:nvGrpSpPr>
        <p:grpSpPr bwMode="auto">
          <a:xfrm>
            <a:off x="6837901" y="1771999"/>
            <a:ext cx="3740109" cy="938757"/>
            <a:chOff x="-3" y="-3"/>
            <a:chExt cx="1890" cy="1542"/>
          </a:xfrm>
        </p:grpSpPr>
        <p:grpSp>
          <p:nvGrpSpPr>
            <p:cNvPr id="9" name="Group 4"/>
            <p:cNvGrpSpPr>
              <a:grpSpLocks/>
            </p:cNvGrpSpPr>
            <p:nvPr/>
          </p:nvGrpSpPr>
          <p:grpSpPr bwMode="auto">
            <a:xfrm>
              <a:off x="0" y="0"/>
              <a:ext cx="1884" cy="1536"/>
              <a:chOff x="0" y="0"/>
              <a:chExt cx="1884" cy="1536"/>
            </a:xfrm>
          </p:grpSpPr>
          <p:grpSp>
            <p:nvGrpSpPr>
              <p:cNvPr id="11" name="Group 5"/>
              <p:cNvGrpSpPr>
                <a:grpSpLocks/>
              </p:cNvGrpSpPr>
              <p:nvPr/>
            </p:nvGrpSpPr>
            <p:grpSpPr bwMode="auto">
              <a:xfrm>
                <a:off x="0" y="0"/>
                <a:ext cx="323" cy="384"/>
                <a:chOff x="0" y="0"/>
                <a:chExt cx="323" cy="384"/>
              </a:xfrm>
            </p:grpSpPr>
            <p:sp>
              <p:nvSpPr>
                <p:cNvPr id="81" name="Rectangle 6"/>
                <p:cNvSpPr>
                  <a:spLocks noChangeArrowheads="1"/>
                </p:cNvSpPr>
                <p:nvPr/>
              </p:nvSpPr>
              <p:spPr bwMode="auto">
                <a:xfrm>
                  <a:off x="43" y="0"/>
                  <a:ext cx="237" cy="384"/>
                </a:xfrm>
                <a:prstGeom prst="rect">
                  <a:avLst/>
                </a:prstGeom>
                <a:noFill/>
                <a:ln w="9525">
                  <a:noFill/>
                  <a:miter lim="800000"/>
                  <a:headEnd/>
                  <a:tailEnd/>
                </a:ln>
              </p:spPr>
              <p:txBody>
                <a:bodyPr anchor="ctr"/>
                <a:lstStyle/>
                <a:p>
                  <a:pPr algn="just" eaLnBrk="1" hangingPunct="1">
                    <a:defRPr/>
                  </a:pPr>
                  <a:r>
                    <a:rPr lang="zh-CN" altLang="en-US" sz="1800">
                      <a:latin typeface="Times New Roman" pitchFamily="18" charset="0"/>
                      <a:ea typeface="+mn-ea"/>
                      <a:cs typeface="Times New Roman" pitchFamily="18" charset="0"/>
                    </a:rPr>
                    <a:t> </a:t>
                  </a:r>
                </a:p>
                <a:p>
                  <a:pPr algn="just">
                    <a:defRPr/>
                  </a:pPr>
                  <a:endParaRPr lang="zh-CN" altLang="en-US" sz="1800">
                    <a:latin typeface="Times New Roman" pitchFamily="18" charset="0"/>
                    <a:ea typeface="+mn-ea"/>
                    <a:cs typeface="Times New Roman" pitchFamily="18" charset="0"/>
                  </a:endParaRPr>
                </a:p>
              </p:txBody>
            </p:sp>
            <p:sp>
              <p:nvSpPr>
                <p:cNvPr id="82" name="Rectangle 7"/>
                <p:cNvSpPr>
                  <a:spLocks noChangeArrowheads="1"/>
                </p:cNvSpPr>
                <p:nvPr/>
              </p:nvSpPr>
              <p:spPr bwMode="auto">
                <a:xfrm>
                  <a:off x="0" y="0"/>
                  <a:ext cx="323"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12" name="Group 8"/>
              <p:cNvGrpSpPr>
                <a:grpSpLocks/>
              </p:cNvGrpSpPr>
              <p:nvPr/>
            </p:nvGrpSpPr>
            <p:grpSpPr bwMode="auto">
              <a:xfrm>
                <a:off x="323" y="0"/>
                <a:ext cx="353" cy="384"/>
                <a:chOff x="323" y="0"/>
                <a:chExt cx="353" cy="384"/>
              </a:xfrm>
            </p:grpSpPr>
            <p:sp>
              <p:nvSpPr>
                <p:cNvPr id="79" name="Rectangle 9"/>
                <p:cNvSpPr>
                  <a:spLocks noChangeArrowheads="1"/>
                </p:cNvSpPr>
                <p:nvPr/>
              </p:nvSpPr>
              <p:spPr bwMode="auto">
                <a:xfrm>
                  <a:off x="365" y="0"/>
                  <a:ext cx="268"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1</a:t>
                  </a:r>
                </a:p>
              </p:txBody>
            </p:sp>
            <p:sp>
              <p:nvSpPr>
                <p:cNvPr id="80" name="Rectangle 10"/>
                <p:cNvSpPr>
                  <a:spLocks noChangeArrowheads="1"/>
                </p:cNvSpPr>
                <p:nvPr/>
              </p:nvSpPr>
              <p:spPr bwMode="auto">
                <a:xfrm>
                  <a:off x="323" y="0"/>
                  <a:ext cx="353"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13" name="Group 11"/>
              <p:cNvGrpSpPr>
                <a:grpSpLocks/>
              </p:cNvGrpSpPr>
              <p:nvPr/>
            </p:nvGrpSpPr>
            <p:grpSpPr bwMode="auto">
              <a:xfrm>
                <a:off x="676" y="0"/>
                <a:ext cx="302" cy="384"/>
                <a:chOff x="676" y="0"/>
                <a:chExt cx="302" cy="384"/>
              </a:xfrm>
            </p:grpSpPr>
            <p:sp>
              <p:nvSpPr>
                <p:cNvPr id="77" name="Rectangle 12"/>
                <p:cNvSpPr>
                  <a:spLocks noChangeArrowheads="1"/>
                </p:cNvSpPr>
                <p:nvPr/>
              </p:nvSpPr>
              <p:spPr bwMode="auto">
                <a:xfrm>
                  <a:off x="719" y="0"/>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0</a:t>
                  </a:r>
                </a:p>
              </p:txBody>
            </p:sp>
            <p:sp>
              <p:nvSpPr>
                <p:cNvPr id="78" name="Rectangle 13"/>
                <p:cNvSpPr>
                  <a:spLocks noChangeArrowheads="1"/>
                </p:cNvSpPr>
                <p:nvPr/>
              </p:nvSpPr>
              <p:spPr bwMode="auto">
                <a:xfrm>
                  <a:off x="676" y="0"/>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14" name="Group 14"/>
              <p:cNvGrpSpPr>
                <a:grpSpLocks/>
              </p:cNvGrpSpPr>
              <p:nvPr/>
            </p:nvGrpSpPr>
            <p:grpSpPr bwMode="auto">
              <a:xfrm>
                <a:off x="978" y="0"/>
                <a:ext cx="302" cy="384"/>
                <a:chOff x="978" y="0"/>
                <a:chExt cx="302" cy="384"/>
              </a:xfrm>
            </p:grpSpPr>
            <p:sp>
              <p:nvSpPr>
                <p:cNvPr id="75" name="Rectangle 15"/>
                <p:cNvSpPr>
                  <a:spLocks noChangeArrowheads="1"/>
                </p:cNvSpPr>
                <p:nvPr/>
              </p:nvSpPr>
              <p:spPr bwMode="auto">
                <a:xfrm>
                  <a:off x="1021" y="0"/>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0</a:t>
                  </a:r>
                </a:p>
              </p:txBody>
            </p:sp>
            <p:sp>
              <p:nvSpPr>
                <p:cNvPr id="76" name="Rectangle 16"/>
                <p:cNvSpPr>
                  <a:spLocks noChangeArrowheads="1"/>
                </p:cNvSpPr>
                <p:nvPr/>
              </p:nvSpPr>
              <p:spPr bwMode="auto">
                <a:xfrm>
                  <a:off x="978" y="0"/>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15" name="Group 17"/>
              <p:cNvGrpSpPr>
                <a:grpSpLocks/>
              </p:cNvGrpSpPr>
              <p:nvPr/>
            </p:nvGrpSpPr>
            <p:grpSpPr bwMode="auto">
              <a:xfrm>
                <a:off x="1280" y="0"/>
                <a:ext cx="302" cy="384"/>
                <a:chOff x="1280" y="0"/>
                <a:chExt cx="302" cy="384"/>
              </a:xfrm>
            </p:grpSpPr>
            <p:sp>
              <p:nvSpPr>
                <p:cNvPr id="73" name="Rectangle 18"/>
                <p:cNvSpPr>
                  <a:spLocks noChangeArrowheads="1"/>
                </p:cNvSpPr>
                <p:nvPr/>
              </p:nvSpPr>
              <p:spPr bwMode="auto">
                <a:xfrm>
                  <a:off x="1323" y="0"/>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1</a:t>
                  </a:r>
                </a:p>
              </p:txBody>
            </p:sp>
            <p:sp>
              <p:nvSpPr>
                <p:cNvPr id="74" name="Rectangle 19"/>
                <p:cNvSpPr>
                  <a:spLocks noChangeArrowheads="1"/>
                </p:cNvSpPr>
                <p:nvPr/>
              </p:nvSpPr>
              <p:spPr bwMode="auto">
                <a:xfrm>
                  <a:off x="1280" y="0"/>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16" name="Group 20"/>
              <p:cNvGrpSpPr>
                <a:grpSpLocks/>
              </p:cNvGrpSpPr>
              <p:nvPr/>
            </p:nvGrpSpPr>
            <p:grpSpPr bwMode="auto">
              <a:xfrm>
                <a:off x="1582" y="0"/>
                <a:ext cx="302" cy="384"/>
                <a:chOff x="1582" y="0"/>
                <a:chExt cx="302" cy="384"/>
              </a:xfrm>
            </p:grpSpPr>
            <p:sp>
              <p:nvSpPr>
                <p:cNvPr id="71" name="Rectangle 21"/>
                <p:cNvSpPr>
                  <a:spLocks noChangeArrowheads="1"/>
                </p:cNvSpPr>
                <p:nvPr/>
              </p:nvSpPr>
              <p:spPr bwMode="auto">
                <a:xfrm>
                  <a:off x="1625" y="0"/>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1</a:t>
                  </a:r>
                </a:p>
              </p:txBody>
            </p:sp>
            <p:sp>
              <p:nvSpPr>
                <p:cNvPr id="72" name="Rectangle 22"/>
                <p:cNvSpPr>
                  <a:spLocks noChangeArrowheads="1"/>
                </p:cNvSpPr>
                <p:nvPr/>
              </p:nvSpPr>
              <p:spPr bwMode="auto">
                <a:xfrm>
                  <a:off x="1582" y="0"/>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17" name="Group 23"/>
              <p:cNvGrpSpPr>
                <a:grpSpLocks/>
              </p:cNvGrpSpPr>
              <p:nvPr/>
            </p:nvGrpSpPr>
            <p:grpSpPr bwMode="auto">
              <a:xfrm>
                <a:off x="0" y="384"/>
                <a:ext cx="323" cy="384"/>
                <a:chOff x="0" y="384"/>
                <a:chExt cx="323" cy="384"/>
              </a:xfrm>
            </p:grpSpPr>
            <p:sp>
              <p:nvSpPr>
                <p:cNvPr id="69" name="Rectangle 24"/>
                <p:cNvSpPr>
                  <a:spLocks noChangeArrowheads="1"/>
                </p:cNvSpPr>
                <p:nvPr/>
              </p:nvSpPr>
              <p:spPr bwMode="auto">
                <a:xfrm>
                  <a:off x="43" y="384"/>
                  <a:ext cx="237" cy="384"/>
                </a:xfrm>
                <a:prstGeom prst="rect">
                  <a:avLst/>
                </a:prstGeom>
                <a:noFill/>
                <a:ln w="9525">
                  <a:noFill/>
                  <a:miter lim="800000"/>
                  <a:headEnd/>
                  <a:tailEnd/>
                </a:ln>
              </p:spPr>
              <p:txBody>
                <a:bodyPr anchor="ctr"/>
                <a:lstStyle/>
                <a:p>
                  <a:pPr algn="just" eaLnBrk="1" hangingPunct="1">
                    <a:defRPr/>
                  </a:pPr>
                  <a:r>
                    <a:rPr lang="zh-CN" altLang="en-US" sz="1800">
                      <a:latin typeface="Times New Roman" pitchFamily="18" charset="0"/>
                      <a:ea typeface="+mn-ea"/>
                      <a:cs typeface="Times New Roman" pitchFamily="18" charset="0"/>
                    </a:rPr>
                    <a:t> </a:t>
                  </a:r>
                </a:p>
                <a:p>
                  <a:pPr algn="just">
                    <a:defRPr/>
                  </a:pPr>
                  <a:endParaRPr lang="zh-CN" altLang="en-US" sz="1800">
                    <a:latin typeface="Times New Roman" pitchFamily="18" charset="0"/>
                    <a:ea typeface="+mn-ea"/>
                    <a:cs typeface="Times New Roman" pitchFamily="18" charset="0"/>
                  </a:endParaRPr>
                </a:p>
              </p:txBody>
            </p:sp>
            <p:sp>
              <p:nvSpPr>
                <p:cNvPr id="70" name="Rectangle 25"/>
                <p:cNvSpPr>
                  <a:spLocks noChangeArrowheads="1"/>
                </p:cNvSpPr>
                <p:nvPr/>
              </p:nvSpPr>
              <p:spPr bwMode="auto">
                <a:xfrm>
                  <a:off x="0" y="384"/>
                  <a:ext cx="323"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18" name="Group 26"/>
              <p:cNvGrpSpPr>
                <a:grpSpLocks/>
              </p:cNvGrpSpPr>
              <p:nvPr/>
            </p:nvGrpSpPr>
            <p:grpSpPr bwMode="auto">
              <a:xfrm>
                <a:off x="323" y="384"/>
                <a:ext cx="353" cy="384"/>
                <a:chOff x="323" y="384"/>
                <a:chExt cx="353" cy="384"/>
              </a:xfrm>
            </p:grpSpPr>
            <p:sp>
              <p:nvSpPr>
                <p:cNvPr id="67" name="Rectangle 27"/>
                <p:cNvSpPr>
                  <a:spLocks noChangeArrowheads="1"/>
                </p:cNvSpPr>
                <p:nvPr/>
              </p:nvSpPr>
              <p:spPr bwMode="auto">
                <a:xfrm>
                  <a:off x="365" y="384"/>
                  <a:ext cx="268"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1</a:t>
                  </a:r>
                </a:p>
              </p:txBody>
            </p:sp>
            <p:sp>
              <p:nvSpPr>
                <p:cNvPr id="68" name="Rectangle 28"/>
                <p:cNvSpPr>
                  <a:spLocks noChangeArrowheads="1"/>
                </p:cNvSpPr>
                <p:nvPr/>
              </p:nvSpPr>
              <p:spPr bwMode="auto">
                <a:xfrm>
                  <a:off x="323" y="384"/>
                  <a:ext cx="353"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19" name="Group 29"/>
              <p:cNvGrpSpPr>
                <a:grpSpLocks/>
              </p:cNvGrpSpPr>
              <p:nvPr/>
            </p:nvGrpSpPr>
            <p:grpSpPr bwMode="auto">
              <a:xfrm>
                <a:off x="676" y="384"/>
                <a:ext cx="302" cy="384"/>
                <a:chOff x="676" y="384"/>
                <a:chExt cx="302" cy="384"/>
              </a:xfrm>
            </p:grpSpPr>
            <p:sp>
              <p:nvSpPr>
                <p:cNvPr id="65" name="Rectangle 30"/>
                <p:cNvSpPr>
                  <a:spLocks noChangeArrowheads="1"/>
                </p:cNvSpPr>
                <p:nvPr/>
              </p:nvSpPr>
              <p:spPr bwMode="auto">
                <a:xfrm>
                  <a:off x="719" y="384"/>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0</a:t>
                  </a:r>
                </a:p>
              </p:txBody>
            </p:sp>
            <p:sp>
              <p:nvSpPr>
                <p:cNvPr id="66" name="Rectangle 31"/>
                <p:cNvSpPr>
                  <a:spLocks noChangeArrowheads="1"/>
                </p:cNvSpPr>
                <p:nvPr/>
              </p:nvSpPr>
              <p:spPr bwMode="auto">
                <a:xfrm>
                  <a:off x="676" y="384"/>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20" name="Group 32"/>
              <p:cNvGrpSpPr>
                <a:grpSpLocks/>
              </p:cNvGrpSpPr>
              <p:nvPr/>
            </p:nvGrpSpPr>
            <p:grpSpPr bwMode="auto">
              <a:xfrm>
                <a:off x="978" y="384"/>
                <a:ext cx="302" cy="384"/>
                <a:chOff x="978" y="384"/>
                <a:chExt cx="302" cy="384"/>
              </a:xfrm>
            </p:grpSpPr>
            <p:sp>
              <p:nvSpPr>
                <p:cNvPr id="63" name="Rectangle 33"/>
                <p:cNvSpPr>
                  <a:spLocks noChangeArrowheads="1"/>
                </p:cNvSpPr>
                <p:nvPr/>
              </p:nvSpPr>
              <p:spPr bwMode="auto">
                <a:xfrm>
                  <a:off x="1021" y="384"/>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1</a:t>
                  </a:r>
                </a:p>
              </p:txBody>
            </p:sp>
            <p:sp>
              <p:nvSpPr>
                <p:cNvPr id="64" name="Rectangle 34"/>
                <p:cNvSpPr>
                  <a:spLocks noChangeArrowheads="1"/>
                </p:cNvSpPr>
                <p:nvPr/>
              </p:nvSpPr>
              <p:spPr bwMode="auto">
                <a:xfrm>
                  <a:off x="978" y="384"/>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21" name="Group 35"/>
              <p:cNvGrpSpPr>
                <a:grpSpLocks/>
              </p:cNvGrpSpPr>
              <p:nvPr/>
            </p:nvGrpSpPr>
            <p:grpSpPr bwMode="auto">
              <a:xfrm>
                <a:off x="1280" y="384"/>
                <a:ext cx="302" cy="384"/>
                <a:chOff x="1280" y="384"/>
                <a:chExt cx="302" cy="384"/>
              </a:xfrm>
            </p:grpSpPr>
            <p:sp>
              <p:nvSpPr>
                <p:cNvPr id="61" name="Rectangle 36"/>
                <p:cNvSpPr>
                  <a:spLocks noChangeArrowheads="1"/>
                </p:cNvSpPr>
                <p:nvPr/>
              </p:nvSpPr>
              <p:spPr bwMode="auto">
                <a:xfrm>
                  <a:off x="1323" y="384"/>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1</a:t>
                  </a:r>
                </a:p>
              </p:txBody>
            </p:sp>
            <p:sp>
              <p:nvSpPr>
                <p:cNvPr id="62" name="Rectangle 37"/>
                <p:cNvSpPr>
                  <a:spLocks noChangeArrowheads="1"/>
                </p:cNvSpPr>
                <p:nvPr/>
              </p:nvSpPr>
              <p:spPr bwMode="auto">
                <a:xfrm>
                  <a:off x="1280" y="384"/>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22" name="Group 38"/>
              <p:cNvGrpSpPr>
                <a:grpSpLocks/>
              </p:cNvGrpSpPr>
              <p:nvPr/>
            </p:nvGrpSpPr>
            <p:grpSpPr bwMode="auto">
              <a:xfrm>
                <a:off x="1582" y="384"/>
                <a:ext cx="302" cy="384"/>
                <a:chOff x="1582" y="384"/>
                <a:chExt cx="302" cy="384"/>
              </a:xfrm>
            </p:grpSpPr>
            <p:sp>
              <p:nvSpPr>
                <p:cNvPr id="59" name="Rectangle 39"/>
                <p:cNvSpPr>
                  <a:spLocks noChangeArrowheads="1"/>
                </p:cNvSpPr>
                <p:nvPr/>
              </p:nvSpPr>
              <p:spPr bwMode="auto">
                <a:xfrm>
                  <a:off x="1625" y="384"/>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3</a:t>
                  </a:r>
                </a:p>
              </p:txBody>
            </p:sp>
            <p:sp>
              <p:nvSpPr>
                <p:cNvPr id="60" name="Rectangle 40"/>
                <p:cNvSpPr>
                  <a:spLocks noChangeArrowheads="1"/>
                </p:cNvSpPr>
                <p:nvPr/>
              </p:nvSpPr>
              <p:spPr bwMode="auto">
                <a:xfrm>
                  <a:off x="1582" y="384"/>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23" name="Group 41"/>
              <p:cNvGrpSpPr>
                <a:grpSpLocks/>
              </p:cNvGrpSpPr>
              <p:nvPr/>
            </p:nvGrpSpPr>
            <p:grpSpPr bwMode="auto">
              <a:xfrm>
                <a:off x="0" y="768"/>
                <a:ext cx="323" cy="384"/>
                <a:chOff x="0" y="768"/>
                <a:chExt cx="323" cy="384"/>
              </a:xfrm>
            </p:grpSpPr>
            <p:sp>
              <p:nvSpPr>
                <p:cNvPr id="57" name="Rectangle 42"/>
                <p:cNvSpPr>
                  <a:spLocks noChangeArrowheads="1"/>
                </p:cNvSpPr>
                <p:nvPr/>
              </p:nvSpPr>
              <p:spPr bwMode="auto">
                <a:xfrm>
                  <a:off x="43" y="768"/>
                  <a:ext cx="237" cy="384"/>
                </a:xfrm>
                <a:prstGeom prst="rect">
                  <a:avLst/>
                </a:prstGeom>
                <a:noFill/>
                <a:ln w="9525">
                  <a:noFill/>
                  <a:miter lim="800000"/>
                  <a:headEnd/>
                  <a:tailEnd/>
                </a:ln>
              </p:spPr>
              <p:txBody>
                <a:bodyPr anchor="ctr"/>
                <a:lstStyle/>
                <a:p>
                  <a:pPr algn="just" eaLnBrk="1" hangingPunct="1">
                    <a:defRPr/>
                  </a:pPr>
                  <a:r>
                    <a:rPr lang="zh-CN" altLang="en-US" sz="1800">
                      <a:latin typeface="Times New Roman" pitchFamily="18" charset="0"/>
                      <a:ea typeface="+mn-ea"/>
                      <a:cs typeface="Times New Roman" pitchFamily="18" charset="0"/>
                    </a:rPr>
                    <a:t> </a:t>
                  </a:r>
                </a:p>
                <a:p>
                  <a:pPr algn="just">
                    <a:defRPr/>
                  </a:pPr>
                  <a:endParaRPr lang="zh-CN" altLang="en-US" sz="1800">
                    <a:latin typeface="Times New Roman" pitchFamily="18" charset="0"/>
                    <a:ea typeface="+mn-ea"/>
                    <a:cs typeface="Times New Roman" pitchFamily="18" charset="0"/>
                  </a:endParaRPr>
                </a:p>
              </p:txBody>
            </p:sp>
            <p:sp>
              <p:nvSpPr>
                <p:cNvPr id="58" name="Rectangle 43"/>
                <p:cNvSpPr>
                  <a:spLocks noChangeArrowheads="1"/>
                </p:cNvSpPr>
                <p:nvPr/>
              </p:nvSpPr>
              <p:spPr bwMode="auto">
                <a:xfrm>
                  <a:off x="0" y="768"/>
                  <a:ext cx="323"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24" name="Group 44"/>
              <p:cNvGrpSpPr>
                <a:grpSpLocks/>
              </p:cNvGrpSpPr>
              <p:nvPr/>
            </p:nvGrpSpPr>
            <p:grpSpPr bwMode="auto">
              <a:xfrm>
                <a:off x="323" y="768"/>
                <a:ext cx="353" cy="384"/>
                <a:chOff x="323" y="768"/>
                <a:chExt cx="353" cy="384"/>
              </a:xfrm>
            </p:grpSpPr>
            <p:sp>
              <p:nvSpPr>
                <p:cNvPr id="55" name="Rectangle 45"/>
                <p:cNvSpPr>
                  <a:spLocks noChangeArrowheads="1"/>
                </p:cNvSpPr>
                <p:nvPr/>
              </p:nvSpPr>
              <p:spPr bwMode="auto">
                <a:xfrm>
                  <a:off x="365" y="768"/>
                  <a:ext cx="268" cy="384"/>
                </a:xfrm>
                <a:prstGeom prst="rect">
                  <a:avLst/>
                </a:prstGeom>
                <a:noFill/>
                <a:ln w="9525">
                  <a:noFill/>
                  <a:miter lim="800000"/>
                  <a:headEnd/>
                  <a:tailEnd/>
                </a:ln>
              </p:spPr>
              <p:txBody>
                <a:bodyPr anchor="ctr"/>
                <a:lstStyle/>
                <a:p>
                  <a:pPr algn="just" eaLnBrk="1" hangingPunct="1">
                    <a:defRPr/>
                  </a:pPr>
                  <a:r>
                    <a:rPr lang="zh-CN" altLang="en-US" sz="1800">
                      <a:latin typeface="Times New Roman" pitchFamily="18" charset="0"/>
                      <a:ea typeface="+mn-ea"/>
                      <a:cs typeface="Times New Roman" pitchFamily="18" charset="0"/>
                    </a:rPr>
                    <a:t> </a:t>
                  </a:r>
                </a:p>
                <a:p>
                  <a:pPr algn="just">
                    <a:defRPr/>
                  </a:pPr>
                  <a:endParaRPr lang="zh-CN" altLang="en-US" sz="1800">
                    <a:latin typeface="Times New Roman" pitchFamily="18" charset="0"/>
                    <a:ea typeface="+mn-ea"/>
                    <a:cs typeface="Times New Roman" pitchFamily="18" charset="0"/>
                  </a:endParaRPr>
                </a:p>
              </p:txBody>
            </p:sp>
            <p:sp>
              <p:nvSpPr>
                <p:cNvPr id="56" name="Rectangle 46"/>
                <p:cNvSpPr>
                  <a:spLocks noChangeArrowheads="1"/>
                </p:cNvSpPr>
                <p:nvPr/>
              </p:nvSpPr>
              <p:spPr bwMode="auto">
                <a:xfrm>
                  <a:off x="323" y="768"/>
                  <a:ext cx="353"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25" name="Group 47"/>
              <p:cNvGrpSpPr>
                <a:grpSpLocks/>
              </p:cNvGrpSpPr>
              <p:nvPr/>
            </p:nvGrpSpPr>
            <p:grpSpPr bwMode="auto">
              <a:xfrm>
                <a:off x="676" y="768"/>
                <a:ext cx="302" cy="384"/>
                <a:chOff x="676" y="768"/>
                <a:chExt cx="302" cy="384"/>
              </a:xfrm>
            </p:grpSpPr>
            <p:sp>
              <p:nvSpPr>
                <p:cNvPr id="53" name="Rectangle 48"/>
                <p:cNvSpPr>
                  <a:spLocks noChangeArrowheads="1"/>
                </p:cNvSpPr>
                <p:nvPr/>
              </p:nvSpPr>
              <p:spPr bwMode="auto">
                <a:xfrm>
                  <a:off x="719" y="768"/>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1</a:t>
                  </a:r>
                </a:p>
              </p:txBody>
            </p:sp>
            <p:sp>
              <p:nvSpPr>
                <p:cNvPr id="54" name="Rectangle 49"/>
                <p:cNvSpPr>
                  <a:spLocks noChangeArrowheads="1"/>
                </p:cNvSpPr>
                <p:nvPr/>
              </p:nvSpPr>
              <p:spPr bwMode="auto">
                <a:xfrm>
                  <a:off x="676" y="768"/>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26" name="Group 50"/>
              <p:cNvGrpSpPr>
                <a:grpSpLocks/>
              </p:cNvGrpSpPr>
              <p:nvPr/>
            </p:nvGrpSpPr>
            <p:grpSpPr bwMode="auto">
              <a:xfrm>
                <a:off x="978" y="768"/>
                <a:ext cx="302" cy="384"/>
                <a:chOff x="978" y="768"/>
                <a:chExt cx="302" cy="384"/>
              </a:xfrm>
            </p:grpSpPr>
            <p:sp>
              <p:nvSpPr>
                <p:cNvPr id="51" name="Rectangle 51"/>
                <p:cNvSpPr>
                  <a:spLocks noChangeArrowheads="1"/>
                </p:cNvSpPr>
                <p:nvPr/>
              </p:nvSpPr>
              <p:spPr bwMode="auto">
                <a:xfrm>
                  <a:off x="1021" y="768"/>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1</a:t>
                  </a:r>
                </a:p>
              </p:txBody>
            </p:sp>
            <p:sp>
              <p:nvSpPr>
                <p:cNvPr id="52" name="Rectangle 52"/>
                <p:cNvSpPr>
                  <a:spLocks noChangeArrowheads="1"/>
                </p:cNvSpPr>
                <p:nvPr/>
              </p:nvSpPr>
              <p:spPr bwMode="auto">
                <a:xfrm>
                  <a:off x="978" y="768"/>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27" name="Group 53"/>
              <p:cNvGrpSpPr>
                <a:grpSpLocks/>
              </p:cNvGrpSpPr>
              <p:nvPr/>
            </p:nvGrpSpPr>
            <p:grpSpPr bwMode="auto">
              <a:xfrm>
                <a:off x="1280" y="768"/>
                <a:ext cx="302" cy="384"/>
                <a:chOff x="1280" y="768"/>
                <a:chExt cx="302" cy="384"/>
              </a:xfrm>
            </p:grpSpPr>
            <p:sp>
              <p:nvSpPr>
                <p:cNvPr id="49" name="Rectangle 54"/>
                <p:cNvSpPr>
                  <a:spLocks noChangeArrowheads="1"/>
                </p:cNvSpPr>
                <p:nvPr/>
              </p:nvSpPr>
              <p:spPr bwMode="auto">
                <a:xfrm>
                  <a:off x="1323" y="768"/>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2</a:t>
                  </a:r>
                </a:p>
              </p:txBody>
            </p:sp>
            <p:sp>
              <p:nvSpPr>
                <p:cNvPr id="50" name="Rectangle 55"/>
                <p:cNvSpPr>
                  <a:spLocks noChangeArrowheads="1"/>
                </p:cNvSpPr>
                <p:nvPr/>
              </p:nvSpPr>
              <p:spPr bwMode="auto">
                <a:xfrm>
                  <a:off x="1280" y="768"/>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28" name="Group 56"/>
              <p:cNvGrpSpPr>
                <a:grpSpLocks/>
              </p:cNvGrpSpPr>
              <p:nvPr/>
            </p:nvGrpSpPr>
            <p:grpSpPr bwMode="auto">
              <a:xfrm>
                <a:off x="1582" y="768"/>
                <a:ext cx="302" cy="384"/>
                <a:chOff x="1582" y="768"/>
                <a:chExt cx="302" cy="384"/>
              </a:xfrm>
            </p:grpSpPr>
            <p:sp>
              <p:nvSpPr>
                <p:cNvPr id="47" name="Rectangle 57"/>
                <p:cNvSpPr>
                  <a:spLocks noChangeArrowheads="1"/>
                </p:cNvSpPr>
                <p:nvPr/>
              </p:nvSpPr>
              <p:spPr bwMode="auto">
                <a:xfrm>
                  <a:off x="1625" y="768"/>
                  <a:ext cx="217" cy="384"/>
                </a:xfrm>
                <a:prstGeom prst="rect">
                  <a:avLst/>
                </a:prstGeom>
                <a:noFill/>
                <a:ln w="9525">
                  <a:noFill/>
                  <a:miter lim="800000"/>
                  <a:headEnd/>
                  <a:tailEnd/>
                </a:ln>
              </p:spPr>
              <p:txBody>
                <a:bodyPr anchor="ctr"/>
                <a:lstStyle/>
                <a:p>
                  <a:pPr algn="just" eaLnBrk="1" hangingPunct="1"/>
                  <a:r>
                    <a:rPr lang="en-US" altLang="zh-CN" sz="1800" dirty="0">
                      <a:latin typeface="Times New Roman" pitchFamily="18" charset="0"/>
                      <a:cs typeface="Times New Roman" pitchFamily="18" charset="0"/>
                    </a:rPr>
                    <a:t>5</a:t>
                  </a:r>
                </a:p>
              </p:txBody>
            </p:sp>
            <p:sp>
              <p:nvSpPr>
                <p:cNvPr id="48" name="Rectangle 58"/>
                <p:cNvSpPr>
                  <a:spLocks noChangeArrowheads="1"/>
                </p:cNvSpPr>
                <p:nvPr/>
              </p:nvSpPr>
              <p:spPr bwMode="auto">
                <a:xfrm>
                  <a:off x="1582" y="768"/>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29" name="Group 59"/>
              <p:cNvGrpSpPr>
                <a:grpSpLocks/>
              </p:cNvGrpSpPr>
              <p:nvPr/>
            </p:nvGrpSpPr>
            <p:grpSpPr bwMode="auto">
              <a:xfrm>
                <a:off x="0" y="1152"/>
                <a:ext cx="323" cy="384"/>
                <a:chOff x="0" y="1152"/>
                <a:chExt cx="323" cy="384"/>
              </a:xfrm>
            </p:grpSpPr>
            <p:sp>
              <p:nvSpPr>
                <p:cNvPr id="45" name="Rectangle 60"/>
                <p:cNvSpPr>
                  <a:spLocks noChangeArrowheads="1"/>
                </p:cNvSpPr>
                <p:nvPr/>
              </p:nvSpPr>
              <p:spPr bwMode="auto">
                <a:xfrm>
                  <a:off x="43" y="1152"/>
                  <a:ext cx="237" cy="384"/>
                </a:xfrm>
                <a:prstGeom prst="rect">
                  <a:avLst/>
                </a:prstGeom>
                <a:noFill/>
                <a:ln w="9525">
                  <a:noFill/>
                  <a:miter lim="800000"/>
                  <a:headEnd/>
                  <a:tailEnd/>
                </a:ln>
              </p:spPr>
              <p:txBody>
                <a:bodyPr anchor="ctr"/>
                <a:lstStyle/>
                <a:p>
                  <a:pPr algn="just" eaLnBrk="1" hangingPunct="1">
                    <a:defRPr/>
                  </a:pPr>
                  <a:r>
                    <a:rPr lang="zh-CN" altLang="en-US" sz="1800">
                      <a:latin typeface="Times New Roman" pitchFamily="18" charset="0"/>
                      <a:ea typeface="+mn-ea"/>
                      <a:cs typeface="Times New Roman" pitchFamily="18" charset="0"/>
                    </a:rPr>
                    <a:t> </a:t>
                  </a:r>
                </a:p>
                <a:p>
                  <a:pPr algn="just">
                    <a:defRPr/>
                  </a:pPr>
                  <a:endParaRPr lang="zh-CN" altLang="en-US" sz="1800">
                    <a:latin typeface="Times New Roman" pitchFamily="18" charset="0"/>
                    <a:ea typeface="+mn-ea"/>
                    <a:cs typeface="Times New Roman" pitchFamily="18" charset="0"/>
                  </a:endParaRPr>
                </a:p>
              </p:txBody>
            </p:sp>
            <p:sp>
              <p:nvSpPr>
                <p:cNvPr id="46" name="Rectangle 61"/>
                <p:cNvSpPr>
                  <a:spLocks noChangeArrowheads="1"/>
                </p:cNvSpPr>
                <p:nvPr/>
              </p:nvSpPr>
              <p:spPr bwMode="auto">
                <a:xfrm>
                  <a:off x="0" y="1152"/>
                  <a:ext cx="323"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30" name="Group 62"/>
              <p:cNvGrpSpPr>
                <a:grpSpLocks/>
              </p:cNvGrpSpPr>
              <p:nvPr/>
            </p:nvGrpSpPr>
            <p:grpSpPr bwMode="auto">
              <a:xfrm>
                <a:off x="323" y="1152"/>
                <a:ext cx="353" cy="384"/>
                <a:chOff x="323" y="1152"/>
                <a:chExt cx="353" cy="384"/>
              </a:xfrm>
            </p:grpSpPr>
            <p:sp>
              <p:nvSpPr>
                <p:cNvPr id="43" name="Rectangle 63"/>
                <p:cNvSpPr>
                  <a:spLocks noChangeArrowheads="1"/>
                </p:cNvSpPr>
                <p:nvPr/>
              </p:nvSpPr>
              <p:spPr bwMode="auto">
                <a:xfrm>
                  <a:off x="365" y="1152"/>
                  <a:ext cx="268" cy="384"/>
                </a:xfrm>
                <a:prstGeom prst="rect">
                  <a:avLst/>
                </a:prstGeom>
                <a:noFill/>
                <a:ln w="9525">
                  <a:noFill/>
                  <a:miter lim="800000"/>
                  <a:headEnd/>
                  <a:tailEnd/>
                </a:ln>
              </p:spPr>
              <p:txBody>
                <a:bodyPr anchor="ctr"/>
                <a:lstStyle/>
                <a:p>
                  <a:pPr algn="just" eaLnBrk="1" hangingPunct="1">
                    <a:defRPr/>
                  </a:pPr>
                  <a:r>
                    <a:rPr lang="zh-CN" altLang="en-US" sz="1800">
                      <a:latin typeface="Times New Roman" pitchFamily="18" charset="0"/>
                      <a:ea typeface="+mn-ea"/>
                      <a:cs typeface="Times New Roman" pitchFamily="18" charset="0"/>
                    </a:rPr>
                    <a:t> </a:t>
                  </a:r>
                </a:p>
                <a:p>
                  <a:pPr algn="just">
                    <a:defRPr/>
                  </a:pPr>
                  <a:endParaRPr lang="zh-CN" altLang="en-US" sz="1800">
                    <a:latin typeface="Times New Roman" pitchFamily="18" charset="0"/>
                    <a:ea typeface="+mn-ea"/>
                    <a:cs typeface="Times New Roman" pitchFamily="18" charset="0"/>
                  </a:endParaRPr>
                </a:p>
              </p:txBody>
            </p:sp>
            <p:sp>
              <p:nvSpPr>
                <p:cNvPr id="44" name="Rectangle 64"/>
                <p:cNvSpPr>
                  <a:spLocks noChangeArrowheads="1"/>
                </p:cNvSpPr>
                <p:nvPr/>
              </p:nvSpPr>
              <p:spPr bwMode="auto">
                <a:xfrm>
                  <a:off x="323" y="1152"/>
                  <a:ext cx="353"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31" name="Group 65"/>
              <p:cNvGrpSpPr>
                <a:grpSpLocks/>
              </p:cNvGrpSpPr>
              <p:nvPr/>
            </p:nvGrpSpPr>
            <p:grpSpPr bwMode="auto">
              <a:xfrm>
                <a:off x="676" y="1152"/>
                <a:ext cx="302" cy="384"/>
                <a:chOff x="676" y="1152"/>
                <a:chExt cx="302" cy="384"/>
              </a:xfrm>
            </p:grpSpPr>
            <p:sp>
              <p:nvSpPr>
                <p:cNvPr id="41" name="Rectangle 66"/>
                <p:cNvSpPr>
                  <a:spLocks noChangeArrowheads="1"/>
                </p:cNvSpPr>
                <p:nvPr/>
              </p:nvSpPr>
              <p:spPr bwMode="auto">
                <a:xfrm>
                  <a:off x="719" y="1152"/>
                  <a:ext cx="217" cy="384"/>
                </a:xfrm>
                <a:prstGeom prst="rect">
                  <a:avLst/>
                </a:prstGeom>
                <a:noFill/>
                <a:ln w="9525">
                  <a:noFill/>
                  <a:miter lim="800000"/>
                  <a:headEnd/>
                  <a:tailEnd/>
                </a:ln>
              </p:spPr>
              <p:txBody>
                <a:bodyPr anchor="ctr"/>
                <a:lstStyle/>
                <a:p>
                  <a:pPr algn="just" eaLnBrk="1" hangingPunct="1">
                    <a:defRPr/>
                  </a:pPr>
                  <a:r>
                    <a:rPr lang="zh-CN" altLang="en-US" sz="1800">
                      <a:latin typeface="Times New Roman" pitchFamily="18" charset="0"/>
                      <a:ea typeface="+mn-ea"/>
                      <a:cs typeface="Times New Roman" pitchFamily="18" charset="0"/>
                    </a:rPr>
                    <a:t> </a:t>
                  </a:r>
                </a:p>
                <a:p>
                  <a:pPr algn="just">
                    <a:defRPr/>
                  </a:pPr>
                  <a:endParaRPr lang="zh-CN" altLang="en-US" sz="1800">
                    <a:latin typeface="Times New Roman" pitchFamily="18" charset="0"/>
                    <a:ea typeface="+mn-ea"/>
                    <a:cs typeface="Times New Roman" pitchFamily="18" charset="0"/>
                  </a:endParaRPr>
                </a:p>
              </p:txBody>
            </p:sp>
            <p:sp>
              <p:nvSpPr>
                <p:cNvPr id="42" name="Rectangle 67"/>
                <p:cNvSpPr>
                  <a:spLocks noChangeArrowheads="1"/>
                </p:cNvSpPr>
                <p:nvPr/>
              </p:nvSpPr>
              <p:spPr bwMode="auto">
                <a:xfrm>
                  <a:off x="676" y="1152"/>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32" name="Group 68"/>
              <p:cNvGrpSpPr>
                <a:grpSpLocks/>
              </p:cNvGrpSpPr>
              <p:nvPr/>
            </p:nvGrpSpPr>
            <p:grpSpPr bwMode="auto">
              <a:xfrm>
                <a:off x="978" y="1152"/>
                <a:ext cx="302" cy="384"/>
                <a:chOff x="978" y="1152"/>
                <a:chExt cx="302" cy="384"/>
              </a:xfrm>
            </p:grpSpPr>
            <p:sp>
              <p:nvSpPr>
                <p:cNvPr id="39" name="Rectangle 69"/>
                <p:cNvSpPr>
                  <a:spLocks noChangeArrowheads="1"/>
                </p:cNvSpPr>
                <p:nvPr/>
              </p:nvSpPr>
              <p:spPr bwMode="auto">
                <a:xfrm>
                  <a:off x="1021" y="1152"/>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0</a:t>
                  </a:r>
                </a:p>
              </p:txBody>
            </p:sp>
            <p:sp>
              <p:nvSpPr>
                <p:cNvPr id="40" name="Rectangle 70"/>
                <p:cNvSpPr>
                  <a:spLocks noChangeArrowheads="1"/>
                </p:cNvSpPr>
                <p:nvPr/>
              </p:nvSpPr>
              <p:spPr bwMode="auto">
                <a:xfrm>
                  <a:off x="978" y="1152"/>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33" name="Group 71"/>
              <p:cNvGrpSpPr>
                <a:grpSpLocks/>
              </p:cNvGrpSpPr>
              <p:nvPr/>
            </p:nvGrpSpPr>
            <p:grpSpPr bwMode="auto">
              <a:xfrm>
                <a:off x="1280" y="1152"/>
                <a:ext cx="302" cy="384"/>
                <a:chOff x="1280" y="1152"/>
                <a:chExt cx="302" cy="384"/>
              </a:xfrm>
            </p:grpSpPr>
            <p:sp>
              <p:nvSpPr>
                <p:cNvPr id="37" name="Rectangle 72"/>
                <p:cNvSpPr>
                  <a:spLocks noChangeArrowheads="1"/>
                </p:cNvSpPr>
                <p:nvPr/>
              </p:nvSpPr>
              <p:spPr bwMode="auto">
                <a:xfrm>
                  <a:off x="1323" y="1152"/>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3</a:t>
                  </a:r>
                </a:p>
              </p:txBody>
            </p:sp>
            <p:sp>
              <p:nvSpPr>
                <p:cNvPr id="38" name="Rectangle 73"/>
                <p:cNvSpPr>
                  <a:spLocks noChangeArrowheads="1"/>
                </p:cNvSpPr>
                <p:nvPr/>
              </p:nvSpPr>
              <p:spPr bwMode="auto">
                <a:xfrm>
                  <a:off x="1280" y="1152"/>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nvGrpSpPr>
              <p:cNvPr id="34" name="Group 74"/>
              <p:cNvGrpSpPr>
                <a:grpSpLocks/>
              </p:cNvGrpSpPr>
              <p:nvPr/>
            </p:nvGrpSpPr>
            <p:grpSpPr bwMode="auto">
              <a:xfrm>
                <a:off x="1582" y="1152"/>
                <a:ext cx="302" cy="384"/>
                <a:chOff x="1582" y="1152"/>
                <a:chExt cx="302" cy="384"/>
              </a:xfrm>
            </p:grpSpPr>
            <p:sp>
              <p:nvSpPr>
                <p:cNvPr id="35" name="Rectangle 75"/>
                <p:cNvSpPr>
                  <a:spLocks noChangeArrowheads="1"/>
                </p:cNvSpPr>
                <p:nvPr/>
              </p:nvSpPr>
              <p:spPr bwMode="auto">
                <a:xfrm>
                  <a:off x="1625" y="1152"/>
                  <a:ext cx="217" cy="384"/>
                </a:xfrm>
                <a:prstGeom prst="rect">
                  <a:avLst/>
                </a:prstGeom>
                <a:noFill/>
                <a:ln w="9525">
                  <a:noFill/>
                  <a:miter lim="800000"/>
                  <a:headEnd/>
                  <a:tailEnd/>
                </a:ln>
              </p:spPr>
              <p:txBody>
                <a:bodyPr anchor="ctr"/>
                <a:lstStyle/>
                <a:p>
                  <a:pPr algn="just" eaLnBrk="1" hangingPunct="1"/>
                  <a:r>
                    <a:rPr lang="en-US" altLang="zh-CN" sz="1800">
                      <a:latin typeface="Times New Roman" pitchFamily="18" charset="0"/>
                      <a:cs typeface="Times New Roman" pitchFamily="18" charset="0"/>
                    </a:rPr>
                    <a:t>7</a:t>
                  </a:r>
                </a:p>
              </p:txBody>
            </p:sp>
            <p:sp>
              <p:nvSpPr>
                <p:cNvPr id="36" name="Rectangle 76"/>
                <p:cNvSpPr>
                  <a:spLocks noChangeArrowheads="1"/>
                </p:cNvSpPr>
                <p:nvPr/>
              </p:nvSpPr>
              <p:spPr bwMode="auto">
                <a:xfrm>
                  <a:off x="1582" y="1152"/>
                  <a:ext cx="302" cy="384"/>
                </a:xfrm>
                <a:prstGeom prst="rect">
                  <a:avLst/>
                </a:prstGeom>
                <a:noFill/>
                <a:ln w="7">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grpSp>
        <p:sp>
          <p:nvSpPr>
            <p:cNvPr id="10" name="Rectangle 77"/>
            <p:cNvSpPr>
              <a:spLocks noChangeArrowheads="1"/>
            </p:cNvSpPr>
            <p:nvPr/>
          </p:nvSpPr>
          <p:spPr bwMode="auto">
            <a:xfrm>
              <a:off x="-3" y="-3"/>
              <a:ext cx="1890" cy="1542"/>
            </a:xfrm>
            <a:prstGeom prst="rect">
              <a:avLst/>
            </a:prstGeom>
            <a:noFill/>
            <a:ln w="11112">
              <a:solidFill>
                <a:srgbClr val="A0A0A0"/>
              </a:solidFill>
              <a:miter lim="800000"/>
              <a:headEnd/>
              <a:tailEnd/>
            </a:ln>
          </p:spPr>
          <p:txBody>
            <a:bodyPr wrap="none"/>
            <a:lstStyle/>
            <a:p>
              <a:pPr>
                <a:defRPr/>
              </a:pPr>
              <a:endParaRPr lang="zh-CN" altLang="en-US" sz="1800">
                <a:latin typeface="Times New Roman" pitchFamily="18" charset="0"/>
                <a:ea typeface="+mn-ea"/>
                <a:cs typeface="Times New Roman" pitchFamily="18" charset="0"/>
              </a:endParaRPr>
            </a:p>
          </p:txBody>
        </p:sp>
      </p:grpSp>
      <p:sp>
        <p:nvSpPr>
          <p:cNvPr id="83" name="AutoShape 78"/>
          <p:cNvSpPr>
            <a:spLocks/>
          </p:cNvSpPr>
          <p:nvPr/>
        </p:nvSpPr>
        <p:spPr bwMode="auto">
          <a:xfrm rot="16200000">
            <a:off x="7987093" y="178263"/>
            <a:ext cx="216118" cy="2397111"/>
          </a:xfrm>
          <a:prstGeom prst="rightBrace">
            <a:avLst>
              <a:gd name="adj1" fmla="val 83260"/>
              <a:gd name="adj2" fmla="val 50000"/>
            </a:avLst>
          </a:prstGeom>
          <a:noFill/>
          <a:ln w="9525">
            <a:solidFill>
              <a:schemeClr val="tx1"/>
            </a:solidFill>
            <a:round/>
            <a:headEnd/>
            <a:tailEnd/>
          </a:ln>
        </p:spPr>
        <p:txBody>
          <a:bodyPr wrap="none" anchor="ctr"/>
          <a:lstStyle/>
          <a:p>
            <a:pPr>
              <a:defRPr/>
            </a:pPr>
            <a:endParaRPr lang="zh-CN" altLang="en-US" sz="1800">
              <a:latin typeface="Times New Roman" pitchFamily="18" charset="0"/>
              <a:ea typeface="+mn-ea"/>
              <a:cs typeface="Times New Roman" pitchFamily="18" charset="0"/>
            </a:endParaRPr>
          </a:p>
        </p:txBody>
      </p:sp>
      <p:sp>
        <p:nvSpPr>
          <p:cNvPr id="84" name="Rectangle 79"/>
          <p:cNvSpPr>
            <a:spLocks noChangeArrowheads="1"/>
          </p:cNvSpPr>
          <p:nvPr/>
        </p:nvSpPr>
        <p:spPr bwMode="auto">
          <a:xfrm>
            <a:off x="7875048" y="894327"/>
            <a:ext cx="957256" cy="369332"/>
          </a:xfrm>
          <a:prstGeom prst="rect">
            <a:avLst/>
          </a:prstGeom>
          <a:noFill/>
          <a:ln w="9525">
            <a:noFill/>
            <a:miter lim="800000"/>
            <a:headEnd/>
            <a:tailEnd/>
          </a:ln>
        </p:spPr>
        <p:txBody>
          <a:bodyPr wrap="square">
            <a:spAutoFit/>
          </a:bodyPr>
          <a:lstStyle/>
          <a:p>
            <a:pPr>
              <a:defRPr/>
            </a:pPr>
            <a:r>
              <a:rPr lang="en-US" altLang="zh-CN" sz="1800" dirty="0">
                <a:latin typeface="Times New Roman" pitchFamily="18" charset="0"/>
                <a:ea typeface="+mn-ea"/>
                <a:cs typeface="Times New Roman" pitchFamily="18" charset="0"/>
              </a:rPr>
              <a:t>bit</a:t>
            </a:r>
            <a:endParaRPr lang="zh-CN" altLang="en-US" sz="1800" dirty="0">
              <a:latin typeface="Times New Roman" pitchFamily="18" charset="0"/>
              <a:ea typeface="+mn-ea"/>
              <a:cs typeface="Times New Roman" pitchFamily="18" charset="0"/>
            </a:endParaRPr>
          </a:p>
        </p:txBody>
      </p:sp>
      <p:sp>
        <p:nvSpPr>
          <p:cNvPr id="85" name="Rectangle 80"/>
          <p:cNvSpPr>
            <a:spLocks noChangeArrowheads="1"/>
          </p:cNvSpPr>
          <p:nvPr/>
        </p:nvSpPr>
        <p:spPr bwMode="auto">
          <a:xfrm>
            <a:off x="10057374" y="1342603"/>
            <a:ext cx="863162" cy="369332"/>
          </a:xfrm>
          <a:prstGeom prst="rect">
            <a:avLst/>
          </a:prstGeom>
          <a:noFill/>
          <a:ln w="9525">
            <a:noFill/>
            <a:miter lim="800000"/>
            <a:headEnd/>
            <a:tailEnd/>
          </a:ln>
        </p:spPr>
        <p:txBody>
          <a:bodyPr wrap="square">
            <a:spAutoFit/>
          </a:bodyPr>
          <a:lstStyle/>
          <a:p>
            <a:pPr>
              <a:defRPr/>
            </a:pPr>
            <a:r>
              <a:rPr lang="en-US" altLang="zh-CN" sz="1800" dirty="0">
                <a:latin typeface="Times New Roman" pitchFamily="18" charset="0"/>
                <a:ea typeface="+mn-ea"/>
                <a:cs typeface="Times New Roman" pitchFamily="18" charset="0"/>
              </a:rPr>
              <a:t>weight</a:t>
            </a:r>
            <a:endParaRPr lang="zh-CN" altLang="en-US" sz="1800" dirty="0">
              <a:latin typeface="Times New Roman" pitchFamily="18" charset="0"/>
              <a:ea typeface="+mn-ea"/>
              <a:cs typeface="Times New Roman" pitchFamily="18" charset="0"/>
            </a:endParaRPr>
          </a:p>
        </p:txBody>
      </p:sp>
      <p:sp>
        <p:nvSpPr>
          <p:cNvPr id="86" name="Rectangle 81"/>
          <p:cNvSpPr>
            <a:spLocks noChangeArrowheads="1"/>
          </p:cNvSpPr>
          <p:nvPr/>
        </p:nvSpPr>
        <p:spPr bwMode="auto">
          <a:xfrm>
            <a:off x="9322361" y="1342603"/>
            <a:ext cx="653204" cy="369332"/>
          </a:xfrm>
          <a:prstGeom prst="rect">
            <a:avLst/>
          </a:prstGeom>
          <a:noFill/>
          <a:ln w="9525">
            <a:noFill/>
            <a:miter lim="800000"/>
            <a:headEnd/>
            <a:tailEnd/>
          </a:ln>
        </p:spPr>
        <p:txBody>
          <a:bodyPr wrap="square">
            <a:spAutoFit/>
          </a:bodyPr>
          <a:lstStyle/>
          <a:p>
            <a:pPr>
              <a:defRPr/>
            </a:pPr>
            <a:r>
              <a:rPr lang="en-US" altLang="zh-CN" sz="1800" dirty="0">
                <a:latin typeface="Times New Roman" pitchFamily="18" charset="0"/>
                <a:ea typeface="+mn-ea"/>
                <a:cs typeface="Times New Roman" pitchFamily="18" charset="0"/>
              </a:rPr>
              <a:t>start</a:t>
            </a:r>
            <a:endParaRPr lang="zh-CN" altLang="en-US" sz="1800" dirty="0">
              <a:latin typeface="Times New Roman" pitchFamily="18" charset="0"/>
              <a:ea typeface="+mn-ea"/>
              <a:cs typeface="Times New Roman" pitchFamily="18" charset="0"/>
            </a:endParaRPr>
          </a:p>
        </p:txBody>
      </p:sp>
      <p:sp>
        <p:nvSpPr>
          <p:cNvPr id="87" name="Rectangle 82"/>
          <p:cNvSpPr>
            <a:spLocks noChangeArrowheads="1"/>
          </p:cNvSpPr>
          <p:nvPr/>
        </p:nvSpPr>
        <p:spPr bwMode="auto">
          <a:xfrm>
            <a:off x="6768008" y="1406873"/>
            <a:ext cx="3432447" cy="369332"/>
          </a:xfrm>
          <a:prstGeom prst="rect">
            <a:avLst/>
          </a:prstGeom>
          <a:noFill/>
          <a:ln w="9525">
            <a:noFill/>
            <a:miter lim="800000"/>
            <a:headEnd/>
            <a:tailEnd/>
          </a:ln>
        </p:spPr>
        <p:txBody>
          <a:bodyPr wrap="square">
            <a:spAutoFit/>
          </a:bodyPr>
          <a:lstStyle/>
          <a:p>
            <a:pPr eaLnBrk="1" hangingPunct="1">
              <a:defRPr/>
            </a:pPr>
            <a:r>
              <a:rPr lang="zh-CN" altLang="en-US" sz="1800" dirty="0">
                <a:latin typeface="Times New Roman" pitchFamily="18" charset="0"/>
                <a:ea typeface="+mn-ea"/>
                <a:cs typeface="Times New Roman" pitchFamily="18" charset="0"/>
              </a:rPr>
              <a:t>    </a:t>
            </a:r>
            <a:r>
              <a:rPr lang="en-US" altLang="zh-CN" sz="1800" dirty="0">
                <a:latin typeface="Times New Roman" pitchFamily="18" charset="0"/>
                <a:ea typeface="+mn-ea"/>
                <a:cs typeface="Times New Roman" pitchFamily="18" charset="0"/>
              </a:rPr>
              <a:t>0           1          2          3      </a:t>
            </a:r>
          </a:p>
        </p:txBody>
      </p:sp>
      <p:sp>
        <p:nvSpPr>
          <p:cNvPr id="88" name="爆炸形 2 87"/>
          <p:cNvSpPr/>
          <p:nvPr/>
        </p:nvSpPr>
        <p:spPr bwMode="auto">
          <a:xfrm>
            <a:off x="8073525" y="5445224"/>
            <a:ext cx="2967229" cy="1313232"/>
          </a:xfrm>
          <a:prstGeom prst="irregularSeal2">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r>
              <a:rPr lang="zh-CN" altLang="en-US" sz="2000" dirty="0" smtClean="0">
                <a:solidFill>
                  <a:schemeClr val="bg1"/>
                </a:solidFill>
                <a:ea typeface="黑体" panose="02010609060101010101" pitchFamily="49" charset="-122"/>
              </a:rPr>
              <a:t>译码程序如何写？</a:t>
            </a:r>
            <a:endParaRPr lang="zh-CN" altLang="en-US" sz="2000" dirty="0">
              <a:solidFill>
                <a:schemeClr val="bg1"/>
              </a:solidFill>
              <a:ea typeface="黑体" panose="02010609060101010101" pitchFamily="49" charset="-122"/>
            </a:endParaRPr>
          </a:p>
        </p:txBody>
      </p:sp>
    </p:spTree>
    <p:extLst>
      <p:ext uri="{BB962C8B-B14F-4D97-AF65-F5344CB8AC3E}">
        <p14:creationId xmlns:p14="http://schemas.microsoft.com/office/powerpoint/2010/main" val="1461262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8"/>
                                        </p:tgtEl>
                                        <p:attrNameLst>
                                          <p:attrName>style.visibility</p:attrName>
                                        </p:attrNameLst>
                                      </p:cBhvr>
                                      <p:to>
                                        <p:strVal val="visible"/>
                                      </p:to>
                                    </p:set>
                                    <p:animEffect transition="in" filter="fade">
                                      <p:cBhvr>
                                        <p:cTn id="13"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8"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063552" y="692696"/>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n"/>
              <a:defRPr sz="2800" b="1">
                <a:solidFill>
                  <a:srgbClr val="000066"/>
                </a:solidFill>
                <a:latin typeface="楷体" pitchFamily="49" charset="-122"/>
                <a:ea typeface="楷体" pitchFamily="49" charset="-122"/>
                <a:cs typeface="+mn-cs"/>
              </a:defRPr>
            </a:lvl1pPr>
            <a:lvl2pPr marL="692150" indent="-347663" algn="l" rtl="0" eaLnBrk="1" fontAlgn="base" hangingPunct="1">
              <a:lnSpc>
                <a:spcPts val="3600"/>
              </a:lnSpc>
              <a:spcBef>
                <a:spcPct val="20000"/>
              </a:spcBef>
              <a:spcAft>
                <a:spcPct val="0"/>
              </a:spcAft>
              <a:buClr>
                <a:schemeClr val="accent2"/>
              </a:buClr>
              <a:buSzPct val="70000"/>
              <a:buFont typeface="Wingdings" pitchFamily="2" charset="2"/>
              <a:buChar char="u"/>
              <a:defRPr sz="2400">
                <a:solidFill>
                  <a:srgbClr val="E307D9"/>
                </a:solidFill>
                <a:latin typeface="楷体" pitchFamily="49" charset="-122"/>
                <a:ea typeface="楷体" pitchFamily="49" charset="-122"/>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000">
                <a:solidFill>
                  <a:schemeClr val="tx1"/>
                </a:solidFill>
                <a:latin typeface="楷体" pitchFamily="49" charset="-122"/>
                <a:ea typeface="楷体" pitchFamily="49" charset="-122"/>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a:solidFill>
                  <a:schemeClr val="tx1"/>
                </a:solidFill>
                <a:latin typeface="楷体" pitchFamily="49" charset="-122"/>
                <a:ea typeface="楷体" pitchFamily="49" charset="-122"/>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1600">
                <a:solidFill>
                  <a:schemeClr val="tx1"/>
                </a:solidFill>
                <a:latin typeface="楷体" pitchFamily="49" charset="-122"/>
                <a:ea typeface="楷体" pitchFamily="49" charset="-122"/>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a:buSzTx/>
              <a:buFontTx/>
              <a:buNone/>
              <a:defRPr/>
            </a:pPr>
            <a:r>
              <a:rPr lang="en-US" altLang="zh-CN" sz="2400" dirty="0" err="1">
                <a:solidFill>
                  <a:schemeClr val="tx1"/>
                </a:solidFill>
                <a:latin typeface="Times New Roman" pitchFamily="18" charset="0"/>
              </a:rPr>
              <a:t>struct</a:t>
            </a:r>
            <a:r>
              <a:rPr lang="en-US" altLang="zh-CN" sz="2400" dirty="0">
                <a:solidFill>
                  <a:schemeClr val="tx1"/>
                </a:solidFill>
                <a:latin typeface="Times New Roman" pitchFamily="18" charset="0"/>
              </a:rPr>
              <a:t> Code</a:t>
            </a:r>
          </a:p>
          <a:p>
            <a:pPr>
              <a:buSzTx/>
              <a:buFontTx/>
              <a:buNone/>
              <a:defRPr/>
            </a:pPr>
            <a:r>
              <a:rPr lang="en-US" altLang="zh-CN" sz="2400" dirty="0">
                <a:solidFill>
                  <a:schemeClr val="tx1"/>
                </a:solidFill>
                <a:latin typeface="Times New Roman" pitchFamily="18" charset="0"/>
              </a:rPr>
              <a:t>{   </a:t>
            </a:r>
          </a:p>
          <a:p>
            <a:pPr>
              <a:buSzTx/>
              <a:buFontTx/>
              <a:buNone/>
              <a:defRPr/>
            </a:pPr>
            <a:r>
              <a:rPr lang="en-US" altLang="zh-CN" sz="2400" dirty="0">
                <a:solidFill>
                  <a:schemeClr val="tx1"/>
                </a:solidFill>
                <a:latin typeface="Times New Roman" pitchFamily="18" charset="0"/>
              </a:rPr>
              <a:t>    </a:t>
            </a:r>
            <a:r>
              <a:rPr lang="en-US" altLang="zh-CN" sz="2400" dirty="0" err="1">
                <a:solidFill>
                  <a:schemeClr val="tx1"/>
                </a:solidFill>
                <a:latin typeface="Times New Roman" pitchFamily="18" charset="0"/>
              </a:rPr>
              <a:t>int</a:t>
            </a:r>
            <a:r>
              <a:rPr lang="en-US" altLang="zh-CN" sz="2400" dirty="0">
                <a:solidFill>
                  <a:schemeClr val="tx1"/>
                </a:solidFill>
                <a:latin typeface="Times New Roman" pitchFamily="18" charset="0"/>
              </a:rPr>
              <a:t> bit [</a:t>
            </a:r>
            <a:r>
              <a:rPr lang="en-US" altLang="zh-CN" sz="2400" dirty="0" err="1">
                <a:solidFill>
                  <a:schemeClr val="tx1"/>
                </a:solidFill>
                <a:latin typeface="Times New Roman" pitchFamily="18" charset="0"/>
              </a:rPr>
              <a:t>maxN</a:t>
            </a:r>
            <a:r>
              <a:rPr lang="en-US" altLang="zh-CN" sz="2400" dirty="0">
                <a:solidFill>
                  <a:schemeClr val="tx1"/>
                </a:solidFill>
                <a:latin typeface="Times New Roman" pitchFamily="18" charset="0"/>
              </a:rPr>
              <a:t>];</a:t>
            </a:r>
          </a:p>
          <a:p>
            <a:pPr lvl="1">
              <a:buSzTx/>
              <a:buFont typeface="Wingdings" pitchFamily="2" charset="2"/>
              <a:buNone/>
              <a:defRPr/>
            </a:pPr>
            <a:r>
              <a:rPr lang="en-US" altLang="zh-CN" dirty="0" err="1">
                <a:solidFill>
                  <a:schemeClr val="tx1"/>
                </a:solidFill>
                <a:latin typeface="Times New Roman" pitchFamily="18" charset="0"/>
              </a:rPr>
              <a:t>int</a:t>
            </a:r>
            <a:r>
              <a:rPr lang="en-US" altLang="zh-CN" dirty="0">
                <a:solidFill>
                  <a:schemeClr val="tx1"/>
                </a:solidFill>
                <a:latin typeface="Times New Roman" pitchFamily="18" charset="0"/>
              </a:rPr>
              <a:t> start;</a:t>
            </a:r>
          </a:p>
          <a:p>
            <a:pPr lvl="1">
              <a:buSzTx/>
              <a:buFont typeface="Wingdings" pitchFamily="2" charset="2"/>
              <a:buNone/>
              <a:defRPr/>
            </a:pPr>
            <a:r>
              <a:rPr lang="en-US" altLang="zh-CN" dirty="0" err="1">
                <a:solidFill>
                  <a:schemeClr val="tx1"/>
                </a:solidFill>
                <a:latin typeface="Times New Roman" pitchFamily="18" charset="0"/>
              </a:rPr>
              <a:t>int</a:t>
            </a:r>
            <a:r>
              <a:rPr lang="en-US" altLang="zh-CN" dirty="0">
                <a:solidFill>
                  <a:schemeClr val="tx1"/>
                </a:solidFill>
                <a:latin typeface="Times New Roman" pitchFamily="18" charset="0"/>
              </a:rPr>
              <a:t> weight;</a:t>
            </a:r>
          </a:p>
          <a:p>
            <a:pPr lvl="1" indent="-742950">
              <a:buSzTx/>
              <a:buNone/>
              <a:defRPr/>
            </a:pPr>
            <a:r>
              <a:rPr lang="en-US" altLang="zh-CN" dirty="0">
                <a:solidFill>
                  <a:schemeClr val="tx1"/>
                </a:solidFill>
                <a:latin typeface="Times New Roman" pitchFamily="18" charset="0"/>
              </a:rPr>
              <a:t>};</a:t>
            </a:r>
          </a:p>
          <a:p>
            <a:pPr lvl="1">
              <a:defRPr/>
            </a:pPr>
            <a:endParaRPr lang="en-US" altLang="zh-CN" sz="2000" dirty="0">
              <a:solidFill>
                <a:schemeClr val="tx1"/>
              </a:solidFill>
            </a:endParaRPr>
          </a:p>
          <a:p>
            <a:pPr>
              <a:defRPr/>
            </a:pPr>
            <a:endParaRPr lang="zh-CN" altLang="en-US" sz="2400" dirty="0">
              <a:solidFill>
                <a:schemeClr val="tx1"/>
              </a:solidFill>
            </a:endParaRPr>
          </a:p>
        </p:txBody>
      </p:sp>
      <p:grpSp>
        <p:nvGrpSpPr>
          <p:cNvPr id="5" name="Group 85"/>
          <p:cNvGrpSpPr>
            <a:grpSpLocks/>
          </p:cNvGrpSpPr>
          <p:nvPr/>
        </p:nvGrpSpPr>
        <p:grpSpPr bwMode="auto">
          <a:xfrm>
            <a:off x="5104258" y="1412776"/>
            <a:ext cx="5456238" cy="1547812"/>
            <a:chOff x="1075" y="2795"/>
            <a:chExt cx="3437" cy="975"/>
          </a:xfrm>
        </p:grpSpPr>
        <p:grpSp>
          <p:nvGrpSpPr>
            <p:cNvPr id="6" name="Group 5"/>
            <p:cNvGrpSpPr>
              <a:grpSpLocks/>
            </p:cNvGrpSpPr>
            <p:nvPr/>
          </p:nvGrpSpPr>
          <p:grpSpPr bwMode="auto">
            <a:xfrm>
              <a:off x="1161" y="3386"/>
              <a:ext cx="574" cy="384"/>
              <a:chOff x="0" y="0"/>
              <a:chExt cx="323" cy="384"/>
            </a:xfrm>
          </p:grpSpPr>
          <p:sp>
            <p:nvSpPr>
              <p:cNvPr id="27" name="Rectangle 6"/>
              <p:cNvSpPr>
                <a:spLocks noChangeArrowheads="1"/>
              </p:cNvSpPr>
              <p:nvPr/>
            </p:nvSpPr>
            <p:spPr bwMode="auto">
              <a:xfrm>
                <a:off x="43" y="0"/>
                <a:ext cx="237" cy="384"/>
              </a:xfrm>
              <a:prstGeom prst="rect">
                <a:avLst/>
              </a:prstGeom>
              <a:noFill/>
              <a:ln w="9525">
                <a:noFill/>
                <a:miter lim="800000"/>
                <a:headEnd/>
                <a:tailEnd/>
              </a:ln>
            </p:spPr>
            <p:txBody>
              <a:bodyPr anchor="ctr"/>
              <a:lstStyle/>
              <a:p>
                <a:pPr algn="just" eaLnBrk="1" hangingPunct="1">
                  <a:defRPr/>
                </a:pPr>
                <a:r>
                  <a:rPr lang="zh-CN" altLang="en-US" sz="2000">
                    <a:latin typeface="Times New Roman" pitchFamily="18" charset="0"/>
                    <a:ea typeface="+mn-ea"/>
                    <a:cs typeface="Times New Roman" pitchFamily="18" charset="0"/>
                  </a:rPr>
                  <a:t> </a:t>
                </a:r>
              </a:p>
              <a:p>
                <a:pPr algn="just">
                  <a:defRPr/>
                </a:pPr>
                <a:endParaRPr lang="zh-CN" altLang="en-US" sz="2000">
                  <a:latin typeface="Times New Roman" pitchFamily="18" charset="0"/>
                  <a:ea typeface="+mn-ea"/>
                  <a:cs typeface="Times New Roman" pitchFamily="18" charset="0"/>
                </a:endParaRPr>
              </a:p>
            </p:txBody>
          </p:sp>
          <p:sp>
            <p:nvSpPr>
              <p:cNvPr id="28" name="Rectangle 7"/>
              <p:cNvSpPr>
                <a:spLocks noChangeArrowheads="1"/>
              </p:cNvSpPr>
              <p:nvPr/>
            </p:nvSpPr>
            <p:spPr bwMode="auto">
              <a:xfrm>
                <a:off x="0" y="0"/>
                <a:ext cx="323" cy="384"/>
              </a:xfrm>
              <a:prstGeom prst="rect">
                <a:avLst/>
              </a:prstGeom>
              <a:noFill/>
              <a:ln w="7">
                <a:solidFill>
                  <a:srgbClr val="A0A0A0"/>
                </a:solidFill>
                <a:miter lim="800000"/>
                <a:headEnd/>
                <a:tailEnd/>
              </a:ln>
            </p:spPr>
            <p:txBody>
              <a:bodyPr wrap="none"/>
              <a:lstStyle/>
              <a:p>
                <a:pPr>
                  <a:defRPr/>
                </a:pPr>
                <a:endParaRPr lang="zh-CN" altLang="en-US" sz="2000">
                  <a:latin typeface="Times New Roman" pitchFamily="18" charset="0"/>
                  <a:ea typeface="+mn-ea"/>
                  <a:cs typeface="Times New Roman" pitchFamily="18" charset="0"/>
                </a:endParaRPr>
              </a:p>
            </p:txBody>
          </p:sp>
        </p:grpSp>
        <p:grpSp>
          <p:nvGrpSpPr>
            <p:cNvPr id="7" name="Group 8"/>
            <p:cNvGrpSpPr>
              <a:grpSpLocks/>
            </p:cNvGrpSpPr>
            <p:nvPr/>
          </p:nvGrpSpPr>
          <p:grpSpPr bwMode="auto">
            <a:xfrm>
              <a:off x="1735" y="3386"/>
              <a:ext cx="628" cy="384"/>
              <a:chOff x="323" y="0"/>
              <a:chExt cx="353" cy="384"/>
            </a:xfrm>
          </p:grpSpPr>
          <p:sp>
            <p:nvSpPr>
              <p:cNvPr id="25" name="Rectangle 9"/>
              <p:cNvSpPr>
                <a:spLocks noChangeArrowheads="1"/>
              </p:cNvSpPr>
              <p:nvPr/>
            </p:nvSpPr>
            <p:spPr bwMode="auto">
              <a:xfrm>
                <a:off x="365" y="0"/>
                <a:ext cx="26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eaLnBrk="1" hangingPunct="1"/>
                <a:endParaRPr lang="en-US" altLang="zh-CN" sz="2000">
                  <a:latin typeface="Times New Roman" pitchFamily="18" charset="0"/>
                  <a:cs typeface="Times New Roman" pitchFamily="18" charset="0"/>
                </a:endParaRPr>
              </a:p>
            </p:txBody>
          </p:sp>
          <p:sp>
            <p:nvSpPr>
              <p:cNvPr id="26" name="Rectangle 10"/>
              <p:cNvSpPr>
                <a:spLocks noChangeArrowheads="1"/>
              </p:cNvSpPr>
              <p:nvPr/>
            </p:nvSpPr>
            <p:spPr bwMode="auto">
              <a:xfrm>
                <a:off x="323" y="0"/>
                <a:ext cx="353" cy="384"/>
              </a:xfrm>
              <a:prstGeom prst="rect">
                <a:avLst/>
              </a:prstGeom>
              <a:noFill/>
              <a:ln w="7">
                <a:solidFill>
                  <a:srgbClr val="A0A0A0"/>
                </a:solidFill>
                <a:miter lim="800000"/>
                <a:headEnd/>
                <a:tailEnd/>
              </a:ln>
            </p:spPr>
            <p:txBody>
              <a:bodyPr wrap="none"/>
              <a:lstStyle/>
              <a:p>
                <a:pPr>
                  <a:defRPr/>
                </a:pPr>
                <a:endParaRPr lang="zh-CN" altLang="en-US" sz="2000">
                  <a:latin typeface="Times New Roman" pitchFamily="18" charset="0"/>
                  <a:ea typeface="+mn-ea"/>
                  <a:cs typeface="Times New Roman" pitchFamily="18" charset="0"/>
                </a:endParaRPr>
              </a:p>
            </p:txBody>
          </p:sp>
        </p:grpSp>
        <p:grpSp>
          <p:nvGrpSpPr>
            <p:cNvPr id="8" name="Group 11"/>
            <p:cNvGrpSpPr>
              <a:grpSpLocks/>
            </p:cNvGrpSpPr>
            <p:nvPr/>
          </p:nvGrpSpPr>
          <p:grpSpPr bwMode="auto">
            <a:xfrm>
              <a:off x="2363" y="3386"/>
              <a:ext cx="537" cy="384"/>
              <a:chOff x="676" y="0"/>
              <a:chExt cx="302" cy="384"/>
            </a:xfrm>
          </p:grpSpPr>
          <p:sp>
            <p:nvSpPr>
              <p:cNvPr id="23" name="Rectangle 12"/>
              <p:cNvSpPr>
                <a:spLocks noChangeArrowheads="1"/>
              </p:cNvSpPr>
              <p:nvPr/>
            </p:nvSpPr>
            <p:spPr bwMode="auto">
              <a:xfrm>
                <a:off x="719" y="0"/>
                <a:ext cx="21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eaLnBrk="1" hangingPunct="1"/>
                <a:endParaRPr lang="en-US" altLang="zh-CN" sz="2000">
                  <a:latin typeface="Times New Roman" pitchFamily="18" charset="0"/>
                  <a:cs typeface="Times New Roman" pitchFamily="18" charset="0"/>
                </a:endParaRPr>
              </a:p>
            </p:txBody>
          </p:sp>
          <p:sp>
            <p:nvSpPr>
              <p:cNvPr id="24" name="Rectangle 13"/>
              <p:cNvSpPr>
                <a:spLocks noChangeArrowheads="1"/>
              </p:cNvSpPr>
              <p:nvPr/>
            </p:nvSpPr>
            <p:spPr bwMode="auto">
              <a:xfrm>
                <a:off x="676" y="0"/>
                <a:ext cx="302" cy="384"/>
              </a:xfrm>
              <a:prstGeom prst="rect">
                <a:avLst/>
              </a:prstGeom>
              <a:noFill/>
              <a:ln w="7">
                <a:solidFill>
                  <a:srgbClr val="A0A0A0"/>
                </a:solidFill>
                <a:miter lim="800000"/>
                <a:headEnd/>
                <a:tailEnd/>
              </a:ln>
            </p:spPr>
            <p:txBody>
              <a:bodyPr wrap="none"/>
              <a:lstStyle/>
              <a:p>
                <a:pPr>
                  <a:defRPr/>
                </a:pPr>
                <a:endParaRPr lang="zh-CN" altLang="en-US" sz="2000">
                  <a:latin typeface="Times New Roman" pitchFamily="18" charset="0"/>
                  <a:ea typeface="+mn-ea"/>
                  <a:cs typeface="Times New Roman" pitchFamily="18" charset="0"/>
                </a:endParaRPr>
              </a:p>
            </p:txBody>
          </p:sp>
        </p:grpSp>
        <p:grpSp>
          <p:nvGrpSpPr>
            <p:cNvPr id="9" name="Group 14"/>
            <p:cNvGrpSpPr>
              <a:grpSpLocks/>
            </p:cNvGrpSpPr>
            <p:nvPr/>
          </p:nvGrpSpPr>
          <p:grpSpPr bwMode="auto">
            <a:xfrm>
              <a:off x="2900" y="3386"/>
              <a:ext cx="537" cy="384"/>
              <a:chOff x="978" y="0"/>
              <a:chExt cx="302" cy="384"/>
            </a:xfrm>
          </p:grpSpPr>
          <p:sp>
            <p:nvSpPr>
              <p:cNvPr id="21" name="Rectangle 15"/>
              <p:cNvSpPr>
                <a:spLocks noChangeArrowheads="1"/>
              </p:cNvSpPr>
              <p:nvPr/>
            </p:nvSpPr>
            <p:spPr bwMode="auto">
              <a:xfrm>
                <a:off x="1021" y="0"/>
                <a:ext cx="21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eaLnBrk="1" hangingPunct="1"/>
                <a:endParaRPr lang="en-US" altLang="zh-CN" sz="2000">
                  <a:latin typeface="Times New Roman" pitchFamily="18" charset="0"/>
                  <a:cs typeface="Times New Roman" pitchFamily="18" charset="0"/>
                </a:endParaRPr>
              </a:p>
            </p:txBody>
          </p:sp>
          <p:sp>
            <p:nvSpPr>
              <p:cNvPr id="22" name="Rectangle 16"/>
              <p:cNvSpPr>
                <a:spLocks noChangeArrowheads="1"/>
              </p:cNvSpPr>
              <p:nvPr/>
            </p:nvSpPr>
            <p:spPr bwMode="auto">
              <a:xfrm>
                <a:off x="978" y="0"/>
                <a:ext cx="302" cy="384"/>
              </a:xfrm>
              <a:prstGeom prst="rect">
                <a:avLst/>
              </a:prstGeom>
              <a:noFill/>
              <a:ln w="7">
                <a:solidFill>
                  <a:srgbClr val="A0A0A0"/>
                </a:solidFill>
                <a:miter lim="800000"/>
                <a:headEnd/>
                <a:tailEnd/>
              </a:ln>
            </p:spPr>
            <p:txBody>
              <a:bodyPr wrap="none"/>
              <a:lstStyle/>
              <a:p>
                <a:pPr>
                  <a:defRPr/>
                </a:pPr>
                <a:endParaRPr lang="zh-CN" altLang="en-US" sz="2000">
                  <a:latin typeface="Times New Roman" pitchFamily="18" charset="0"/>
                  <a:ea typeface="+mn-ea"/>
                  <a:cs typeface="Times New Roman" pitchFamily="18" charset="0"/>
                </a:endParaRPr>
              </a:p>
            </p:txBody>
          </p:sp>
        </p:grpSp>
        <p:grpSp>
          <p:nvGrpSpPr>
            <p:cNvPr id="10" name="Group 17"/>
            <p:cNvGrpSpPr>
              <a:grpSpLocks/>
            </p:cNvGrpSpPr>
            <p:nvPr/>
          </p:nvGrpSpPr>
          <p:grpSpPr bwMode="auto">
            <a:xfrm>
              <a:off x="3437" y="3386"/>
              <a:ext cx="537" cy="384"/>
              <a:chOff x="1280" y="0"/>
              <a:chExt cx="302" cy="384"/>
            </a:xfrm>
          </p:grpSpPr>
          <p:sp>
            <p:nvSpPr>
              <p:cNvPr id="19" name="Rectangle 18"/>
              <p:cNvSpPr>
                <a:spLocks noChangeArrowheads="1"/>
              </p:cNvSpPr>
              <p:nvPr/>
            </p:nvSpPr>
            <p:spPr bwMode="auto">
              <a:xfrm>
                <a:off x="1323" y="0"/>
                <a:ext cx="21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eaLnBrk="1" hangingPunct="1"/>
                <a:endParaRPr lang="en-US" altLang="zh-CN" sz="2000">
                  <a:latin typeface="Times New Roman" pitchFamily="18" charset="0"/>
                  <a:cs typeface="Times New Roman" pitchFamily="18" charset="0"/>
                </a:endParaRPr>
              </a:p>
            </p:txBody>
          </p:sp>
          <p:sp>
            <p:nvSpPr>
              <p:cNvPr id="20" name="Rectangle 19"/>
              <p:cNvSpPr>
                <a:spLocks noChangeArrowheads="1"/>
              </p:cNvSpPr>
              <p:nvPr/>
            </p:nvSpPr>
            <p:spPr bwMode="auto">
              <a:xfrm>
                <a:off x="1280" y="0"/>
                <a:ext cx="302" cy="384"/>
              </a:xfrm>
              <a:prstGeom prst="rect">
                <a:avLst/>
              </a:prstGeom>
              <a:noFill/>
              <a:ln w="7">
                <a:solidFill>
                  <a:srgbClr val="A0A0A0"/>
                </a:solidFill>
                <a:miter lim="800000"/>
                <a:headEnd/>
                <a:tailEnd/>
              </a:ln>
            </p:spPr>
            <p:txBody>
              <a:bodyPr wrap="none"/>
              <a:lstStyle/>
              <a:p>
                <a:pPr>
                  <a:defRPr/>
                </a:pPr>
                <a:endParaRPr lang="zh-CN" altLang="en-US" sz="2000">
                  <a:latin typeface="Times New Roman" pitchFamily="18" charset="0"/>
                  <a:ea typeface="+mn-ea"/>
                  <a:cs typeface="Times New Roman" pitchFamily="18" charset="0"/>
                </a:endParaRPr>
              </a:p>
            </p:txBody>
          </p:sp>
        </p:grpSp>
        <p:grpSp>
          <p:nvGrpSpPr>
            <p:cNvPr id="11" name="Group 20"/>
            <p:cNvGrpSpPr>
              <a:grpSpLocks/>
            </p:cNvGrpSpPr>
            <p:nvPr/>
          </p:nvGrpSpPr>
          <p:grpSpPr bwMode="auto">
            <a:xfrm>
              <a:off x="3974" y="3386"/>
              <a:ext cx="537" cy="384"/>
              <a:chOff x="1582" y="0"/>
              <a:chExt cx="302" cy="384"/>
            </a:xfrm>
          </p:grpSpPr>
          <p:sp>
            <p:nvSpPr>
              <p:cNvPr id="17" name="Rectangle 21"/>
              <p:cNvSpPr>
                <a:spLocks noChangeArrowheads="1"/>
              </p:cNvSpPr>
              <p:nvPr/>
            </p:nvSpPr>
            <p:spPr bwMode="auto">
              <a:xfrm>
                <a:off x="1625" y="0"/>
                <a:ext cx="21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eaLnBrk="1" hangingPunct="1"/>
                <a:endParaRPr lang="en-US" altLang="zh-CN" sz="2000">
                  <a:latin typeface="Times New Roman" pitchFamily="18" charset="0"/>
                  <a:cs typeface="Times New Roman" pitchFamily="18" charset="0"/>
                </a:endParaRPr>
              </a:p>
            </p:txBody>
          </p:sp>
          <p:sp>
            <p:nvSpPr>
              <p:cNvPr id="18" name="Rectangle 22"/>
              <p:cNvSpPr>
                <a:spLocks noChangeArrowheads="1"/>
              </p:cNvSpPr>
              <p:nvPr/>
            </p:nvSpPr>
            <p:spPr bwMode="auto">
              <a:xfrm>
                <a:off x="1582" y="0"/>
                <a:ext cx="302" cy="384"/>
              </a:xfrm>
              <a:prstGeom prst="rect">
                <a:avLst/>
              </a:prstGeom>
              <a:noFill/>
              <a:ln w="7">
                <a:solidFill>
                  <a:srgbClr val="A0A0A0"/>
                </a:solidFill>
                <a:miter lim="800000"/>
                <a:headEnd/>
                <a:tailEnd/>
              </a:ln>
            </p:spPr>
            <p:txBody>
              <a:bodyPr wrap="none"/>
              <a:lstStyle/>
              <a:p>
                <a:pPr>
                  <a:defRPr/>
                </a:pPr>
                <a:endParaRPr lang="zh-CN" altLang="en-US" sz="2000">
                  <a:latin typeface="Times New Roman" pitchFamily="18" charset="0"/>
                  <a:ea typeface="+mn-ea"/>
                  <a:cs typeface="Times New Roman" pitchFamily="18" charset="0"/>
                </a:endParaRPr>
              </a:p>
            </p:txBody>
          </p:sp>
        </p:grpSp>
        <p:sp>
          <p:nvSpPr>
            <p:cNvPr id="12" name="AutoShape 78"/>
            <p:cNvSpPr>
              <a:spLocks/>
            </p:cNvSpPr>
            <p:nvPr/>
          </p:nvSpPr>
          <p:spPr bwMode="auto">
            <a:xfrm rot="-5400000">
              <a:off x="2177" y="2046"/>
              <a:ext cx="227" cy="2268"/>
            </a:xfrm>
            <a:prstGeom prst="rightBrace">
              <a:avLst>
                <a:gd name="adj1" fmla="val 83260"/>
                <a:gd name="adj2" fmla="val 50000"/>
              </a:avLst>
            </a:prstGeom>
            <a:noFill/>
            <a:ln w="9525">
              <a:solidFill>
                <a:schemeClr val="tx1"/>
              </a:solidFill>
              <a:round/>
              <a:headEnd/>
              <a:tailEnd/>
            </a:ln>
          </p:spPr>
          <p:txBody>
            <a:bodyPr vert="eaVert" wrap="none" anchor="ctr"/>
            <a:lstStyle/>
            <a:p>
              <a:pPr>
                <a:defRPr/>
              </a:pPr>
              <a:endParaRPr lang="zh-CN" altLang="en-US" sz="2000">
                <a:latin typeface="Times New Roman" pitchFamily="18" charset="0"/>
                <a:ea typeface="+mn-ea"/>
                <a:cs typeface="Times New Roman" pitchFamily="18" charset="0"/>
              </a:endParaRPr>
            </a:p>
          </p:txBody>
        </p:sp>
        <p:sp>
          <p:nvSpPr>
            <p:cNvPr id="13" name="Rectangle 79"/>
            <p:cNvSpPr>
              <a:spLocks noChangeArrowheads="1"/>
            </p:cNvSpPr>
            <p:nvPr/>
          </p:nvSpPr>
          <p:spPr bwMode="auto">
            <a:xfrm>
              <a:off x="2154" y="2795"/>
              <a:ext cx="304" cy="252"/>
            </a:xfrm>
            <a:prstGeom prst="rect">
              <a:avLst/>
            </a:prstGeom>
            <a:noFill/>
            <a:ln w="9525">
              <a:noFill/>
              <a:miter lim="800000"/>
              <a:headEnd/>
              <a:tailEnd/>
            </a:ln>
          </p:spPr>
          <p:txBody>
            <a:bodyPr wrap="none">
              <a:spAutoFit/>
            </a:bodyPr>
            <a:lstStyle/>
            <a:p>
              <a:pPr>
                <a:defRPr/>
              </a:pPr>
              <a:r>
                <a:rPr lang="en-US" altLang="zh-CN" sz="2000">
                  <a:latin typeface="Times New Roman" pitchFamily="18" charset="0"/>
                  <a:ea typeface="+mn-ea"/>
                  <a:cs typeface="Times New Roman" pitchFamily="18" charset="0"/>
                </a:rPr>
                <a:t>bit</a:t>
              </a:r>
              <a:endParaRPr lang="zh-CN" altLang="en-US" sz="2000">
                <a:latin typeface="Times New Roman" pitchFamily="18" charset="0"/>
                <a:ea typeface="+mn-ea"/>
                <a:cs typeface="Times New Roman" pitchFamily="18" charset="0"/>
              </a:endParaRPr>
            </a:p>
          </p:txBody>
        </p:sp>
        <p:sp>
          <p:nvSpPr>
            <p:cNvPr id="14" name="Rectangle 80"/>
            <p:cNvSpPr>
              <a:spLocks noChangeArrowheads="1"/>
            </p:cNvSpPr>
            <p:nvPr/>
          </p:nvSpPr>
          <p:spPr bwMode="auto">
            <a:xfrm>
              <a:off x="3938" y="2956"/>
              <a:ext cx="574" cy="252"/>
            </a:xfrm>
            <a:prstGeom prst="rect">
              <a:avLst/>
            </a:prstGeom>
            <a:noFill/>
            <a:ln w="9525">
              <a:noFill/>
              <a:miter lim="800000"/>
              <a:headEnd/>
              <a:tailEnd/>
            </a:ln>
          </p:spPr>
          <p:txBody>
            <a:bodyPr wrap="none">
              <a:spAutoFit/>
            </a:bodyPr>
            <a:lstStyle/>
            <a:p>
              <a:pPr>
                <a:defRPr/>
              </a:pPr>
              <a:r>
                <a:rPr lang="en-US" altLang="zh-CN" sz="2000" dirty="0">
                  <a:latin typeface="Times New Roman" pitchFamily="18" charset="0"/>
                  <a:ea typeface="+mn-ea"/>
                  <a:cs typeface="Times New Roman" pitchFamily="18" charset="0"/>
                </a:rPr>
                <a:t>weight</a:t>
              </a:r>
              <a:endParaRPr lang="zh-CN" altLang="en-US" sz="2000" dirty="0">
                <a:latin typeface="Times New Roman" pitchFamily="18" charset="0"/>
                <a:ea typeface="+mn-ea"/>
                <a:cs typeface="Times New Roman" pitchFamily="18" charset="0"/>
              </a:endParaRPr>
            </a:p>
          </p:txBody>
        </p:sp>
        <p:sp>
          <p:nvSpPr>
            <p:cNvPr id="15" name="Rectangle 81"/>
            <p:cNvSpPr>
              <a:spLocks noChangeArrowheads="1"/>
            </p:cNvSpPr>
            <p:nvPr/>
          </p:nvSpPr>
          <p:spPr bwMode="auto">
            <a:xfrm>
              <a:off x="3475" y="2956"/>
              <a:ext cx="438" cy="252"/>
            </a:xfrm>
            <a:prstGeom prst="rect">
              <a:avLst/>
            </a:prstGeom>
            <a:noFill/>
            <a:ln w="9525">
              <a:noFill/>
              <a:miter lim="800000"/>
              <a:headEnd/>
              <a:tailEnd/>
            </a:ln>
          </p:spPr>
          <p:txBody>
            <a:bodyPr wrap="none">
              <a:spAutoFit/>
            </a:bodyPr>
            <a:lstStyle/>
            <a:p>
              <a:pPr>
                <a:defRPr/>
              </a:pPr>
              <a:r>
                <a:rPr lang="en-US" altLang="zh-CN" sz="2000" dirty="0">
                  <a:latin typeface="Times New Roman" pitchFamily="18" charset="0"/>
                  <a:ea typeface="+mn-ea"/>
                  <a:cs typeface="Times New Roman" pitchFamily="18" charset="0"/>
                </a:rPr>
                <a:t>start</a:t>
              </a:r>
              <a:endParaRPr lang="zh-CN" altLang="en-US" sz="2000" dirty="0">
                <a:latin typeface="Times New Roman" pitchFamily="18" charset="0"/>
                <a:ea typeface="+mn-ea"/>
                <a:cs typeface="Times New Roman" pitchFamily="18" charset="0"/>
              </a:endParaRPr>
            </a:p>
          </p:txBody>
        </p:sp>
        <p:sp>
          <p:nvSpPr>
            <p:cNvPr id="16" name="Rectangle 82"/>
            <p:cNvSpPr>
              <a:spLocks noChangeArrowheads="1"/>
            </p:cNvSpPr>
            <p:nvPr/>
          </p:nvSpPr>
          <p:spPr bwMode="auto">
            <a:xfrm>
              <a:off x="1075" y="3153"/>
              <a:ext cx="254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2000" dirty="0">
                  <a:latin typeface="Times New Roman" pitchFamily="18" charset="0"/>
                  <a:cs typeface="Times New Roman" pitchFamily="18" charset="0"/>
                </a:rPr>
                <a:t>    </a:t>
              </a:r>
              <a:r>
                <a:rPr lang="en-US" altLang="zh-CN" sz="2000" dirty="0">
                  <a:latin typeface="Times New Roman" pitchFamily="18" charset="0"/>
                  <a:cs typeface="Times New Roman" pitchFamily="18" charset="0"/>
                </a:rPr>
                <a:t>0           1          …             </a:t>
              </a:r>
              <a:r>
                <a:rPr lang="en-US" altLang="zh-CN" sz="1600" dirty="0" err="1">
                  <a:latin typeface="Times New Roman" pitchFamily="18" charset="0"/>
                  <a:cs typeface="Times New Roman" pitchFamily="18" charset="0"/>
                </a:rPr>
                <a:t>maxN</a:t>
              </a:r>
              <a:r>
                <a:rPr lang="en-US" altLang="zh-CN" sz="1600" dirty="0">
                  <a:latin typeface="Times New Roman" pitchFamily="18" charset="0"/>
                  <a:cs typeface="Times New Roman" pitchFamily="18" charset="0"/>
                </a:rPr>
                <a:t>     </a:t>
              </a:r>
              <a:r>
                <a:rPr lang="en-US" altLang="zh-CN" sz="2000" dirty="0">
                  <a:latin typeface="Times New Roman" pitchFamily="18" charset="0"/>
                  <a:cs typeface="Times New Roman" pitchFamily="18" charset="0"/>
                </a:rPr>
                <a:t> </a:t>
              </a:r>
            </a:p>
          </p:txBody>
        </p:sp>
      </p:grpSp>
      <p:sp>
        <p:nvSpPr>
          <p:cNvPr id="29" name="矩形 28"/>
          <p:cNvSpPr/>
          <p:nvPr/>
        </p:nvSpPr>
        <p:spPr>
          <a:xfrm>
            <a:off x="784168" y="46365"/>
            <a:ext cx="6670416" cy="646331"/>
          </a:xfrm>
          <a:prstGeom prst="rect">
            <a:avLst/>
          </a:prstGeom>
        </p:spPr>
        <p:txBody>
          <a:bodyPr wrap="none">
            <a:spAutoFit/>
          </a:bodyPr>
          <a:lstStyle/>
          <a:p>
            <a:r>
              <a:rPr lang="zh-CN" altLang="en-US" sz="3600" dirty="0">
                <a:solidFill>
                  <a:srgbClr val="0000FF"/>
                </a:solidFill>
                <a:latin typeface="楷体_GB2312" pitchFamily="49" charset="-122"/>
              </a:rPr>
              <a:t>哈夫曼</a:t>
            </a:r>
            <a:r>
              <a:rPr lang="zh-CN" altLang="en-US" sz="3600" dirty="0" smtClean="0">
                <a:solidFill>
                  <a:srgbClr val="0000FF"/>
                </a:solidFill>
                <a:latin typeface="楷体_GB2312" pitchFamily="49" charset="-122"/>
              </a:rPr>
              <a:t>解码算法的</a:t>
            </a:r>
            <a:r>
              <a:rPr lang="zh-CN" altLang="en-US" sz="3600" dirty="0">
                <a:solidFill>
                  <a:srgbClr val="0000FF"/>
                </a:solidFill>
                <a:latin typeface="楷体_GB2312" pitchFamily="49" charset="-122"/>
              </a:rPr>
              <a:t>数据结构设计</a:t>
            </a:r>
            <a:endParaRPr lang="zh-CN" altLang="en-US" sz="3600" dirty="0"/>
          </a:p>
        </p:txBody>
      </p:sp>
      <p:sp>
        <p:nvSpPr>
          <p:cNvPr id="30" name="Rectangle 2"/>
          <p:cNvSpPr>
            <a:spLocks noChangeArrowheads="1"/>
          </p:cNvSpPr>
          <p:nvPr/>
        </p:nvSpPr>
        <p:spPr bwMode="auto">
          <a:xfrm>
            <a:off x="2063552" y="6453336"/>
            <a:ext cx="5410200" cy="400110"/>
          </a:xfrm>
          <a:prstGeom prst="rect">
            <a:avLst/>
          </a:prstGeom>
          <a:noFill/>
          <a:ln w="9525">
            <a:noFill/>
            <a:miter lim="800000"/>
            <a:headEnd/>
            <a:tailEnd/>
          </a:ln>
        </p:spPr>
        <p:txBody>
          <a:bodyPr>
            <a:spAutoFit/>
          </a:bodyPr>
          <a:lstStyle/>
          <a:p>
            <a:pPr algn="ctr" eaLnBrk="1" hangingPunct="1">
              <a:defRPr/>
            </a:pPr>
            <a:r>
              <a:rPr lang="zh-CN" altLang="en-US" sz="2000" dirty="0">
                <a:latin typeface="Times New Roman" pitchFamily="18" charset="0"/>
                <a:ea typeface="+mn-ea"/>
                <a:cs typeface="Times New Roman" pitchFamily="18" charset="0"/>
              </a:rPr>
              <a:t>哈夫曼编码数组</a:t>
            </a:r>
            <a:r>
              <a:rPr lang="en-US" altLang="zh-CN" sz="2000" dirty="0" err="1">
                <a:latin typeface="Times New Roman" pitchFamily="18" charset="0"/>
                <a:ea typeface="+mn-ea"/>
                <a:cs typeface="Times New Roman" pitchFamily="18" charset="0"/>
              </a:rPr>
              <a:t>haffCode</a:t>
            </a:r>
            <a:r>
              <a:rPr lang="en-US" altLang="zh-CN" sz="2000" dirty="0">
                <a:latin typeface="Times New Roman" pitchFamily="18" charset="0"/>
                <a:ea typeface="+mn-ea"/>
                <a:cs typeface="Times New Roman" pitchFamily="18" charset="0"/>
              </a:rPr>
              <a:t>[ ]</a:t>
            </a:r>
            <a:r>
              <a:rPr lang="zh-CN" altLang="en-US" sz="2000" dirty="0">
                <a:latin typeface="Times New Roman" pitchFamily="18" charset="0"/>
                <a:ea typeface="+mn-ea"/>
                <a:cs typeface="Times New Roman" pitchFamily="18" charset="0"/>
              </a:rPr>
              <a:t>的结果</a:t>
            </a:r>
          </a:p>
        </p:txBody>
      </p:sp>
      <p:grpSp>
        <p:nvGrpSpPr>
          <p:cNvPr id="31" name="Group 3"/>
          <p:cNvGrpSpPr>
            <a:grpSpLocks/>
          </p:cNvGrpSpPr>
          <p:nvPr/>
        </p:nvGrpSpPr>
        <p:grpSpPr bwMode="auto">
          <a:xfrm>
            <a:off x="2229388" y="4722491"/>
            <a:ext cx="5435468" cy="1658838"/>
            <a:chOff x="-3" y="-3"/>
            <a:chExt cx="1890" cy="1542"/>
          </a:xfrm>
        </p:grpSpPr>
        <p:grpSp>
          <p:nvGrpSpPr>
            <p:cNvPr id="32" name="Group 4"/>
            <p:cNvGrpSpPr>
              <a:grpSpLocks/>
            </p:cNvGrpSpPr>
            <p:nvPr/>
          </p:nvGrpSpPr>
          <p:grpSpPr bwMode="auto">
            <a:xfrm>
              <a:off x="0" y="0"/>
              <a:ext cx="1884" cy="1536"/>
              <a:chOff x="0" y="0"/>
              <a:chExt cx="1884" cy="1536"/>
            </a:xfrm>
          </p:grpSpPr>
          <p:grpSp>
            <p:nvGrpSpPr>
              <p:cNvPr id="34" name="Group 5"/>
              <p:cNvGrpSpPr>
                <a:grpSpLocks/>
              </p:cNvGrpSpPr>
              <p:nvPr/>
            </p:nvGrpSpPr>
            <p:grpSpPr bwMode="auto">
              <a:xfrm>
                <a:off x="0" y="0"/>
                <a:ext cx="323" cy="384"/>
                <a:chOff x="0" y="0"/>
                <a:chExt cx="323" cy="384"/>
              </a:xfrm>
            </p:grpSpPr>
            <p:sp>
              <p:nvSpPr>
                <p:cNvPr id="104" name="Rectangle 6"/>
                <p:cNvSpPr>
                  <a:spLocks noChangeArrowheads="1"/>
                </p:cNvSpPr>
                <p:nvPr/>
              </p:nvSpPr>
              <p:spPr bwMode="auto">
                <a:xfrm>
                  <a:off x="43" y="0"/>
                  <a:ext cx="237" cy="384"/>
                </a:xfrm>
                <a:prstGeom prst="rect">
                  <a:avLst/>
                </a:prstGeom>
                <a:noFill/>
                <a:ln w="9525">
                  <a:noFill/>
                  <a:miter lim="800000"/>
                  <a:headEnd/>
                  <a:tailEnd/>
                </a:ln>
              </p:spPr>
              <p:txBody>
                <a:bodyPr anchor="ctr"/>
                <a:lstStyle/>
                <a:p>
                  <a:pPr algn="just" eaLnBrk="1" hangingPunct="1">
                    <a:defRPr/>
                  </a:pPr>
                  <a:r>
                    <a:rPr lang="zh-CN" altLang="en-US" sz="2400">
                      <a:latin typeface="Times New Roman" pitchFamily="18" charset="0"/>
                      <a:ea typeface="+mn-ea"/>
                      <a:cs typeface="Times New Roman" pitchFamily="18" charset="0"/>
                    </a:rPr>
                    <a:t> </a:t>
                  </a:r>
                </a:p>
                <a:p>
                  <a:pPr algn="just">
                    <a:defRPr/>
                  </a:pPr>
                  <a:endParaRPr lang="zh-CN" altLang="en-US" sz="2400">
                    <a:latin typeface="Times New Roman" pitchFamily="18" charset="0"/>
                    <a:ea typeface="+mn-ea"/>
                    <a:cs typeface="Times New Roman" pitchFamily="18" charset="0"/>
                  </a:endParaRPr>
                </a:p>
              </p:txBody>
            </p:sp>
            <p:sp>
              <p:nvSpPr>
                <p:cNvPr id="105" name="Rectangle 7"/>
                <p:cNvSpPr>
                  <a:spLocks noChangeArrowheads="1"/>
                </p:cNvSpPr>
                <p:nvPr/>
              </p:nvSpPr>
              <p:spPr bwMode="auto">
                <a:xfrm>
                  <a:off x="0" y="0"/>
                  <a:ext cx="323"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35" name="Group 8"/>
              <p:cNvGrpSpPr>
                <a:grpSpLocks/>
              </p:cNvGrpSpPr>
              <p:nvPr/>
            </p:nvGrpSpPr>
            <p:grpSpPr bwMode="auto">
              <a:xfrm>
                <a:off x="323" y="0"/>
                <a:ext cx="353" cy="384"/>
                <a:chOff x="323" y="0"/>
                <a:chExt cx="353" cy="384"/>
              </a:xfrm>
            </p:grpSpPr>
            <p:sp>
              <p:nvSpPr>
                <p:cNvPr id="102" name="Rectangle 9"/>
                <p:cNvSpPr>
                  <a:spLocks noChangeArrowheads="1"/>
                </p:cNvSpPr>
                <p:nvPr/>
              </p:nvSpPr>
              <p:spPr bwMode="auto">
                <a:xfrm>
                  <a:off x="365" y="0"/>
                  <a:ext cx="268"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1</a:t>
                  </a:r>
                </a:p>
              </p:txBody>
            </p:sp>
            <p:sp>
              <p:nvSpPr>
                <p:cNvPr id="103" name="Rectangle 10"/>
                <p:cNvSpPr>
                  <a:spLocks noChangeArrowheads="1"/>
                </p:cNvSpPr>
                <p:nvPr/>
              </p:nvSpPr>
              <p:spPr bwMode="auto">
                <a:xfrm>
                  <a:off x="323" y="0"/>
                  <a:ext cx="353"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36" name="Group 11"/>
              <p:cNvGrpSpPr>
                <a:grpSpLocks/>
              </p:cNvGrpSpPr>
              <p:nvPr/>
            </p:nvGrpSpPr>
            <p:grpSpPr bwMode="auto">
              <a:xfrm>
                <a:off x="676" y="0"/>
                <a:ext cx="302" cy="384"/>
                <a:chOff x="676" y="0"/>
                <a:chExt cx="302" cy="384"/>
              </a:xfrm>
            </p:grpSpPr>
            <p:sp>
              <p:nvSpPr>
                <p:cNvPr id="100" name="Rectangle 12"/>
                <p:cNvSpPr>
                  <a:spLocks noChangeArrowheads="1"/>
                </p:cNvSpPr>
                <p:nvPr/>
              </p:nvSpPr>
              <p:spPr bwMode="auto">
                <a:xfrm>
                  <a:off x="719" y="0"/>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0</a:t>
                  </a:r>
                </a:p>
              </p:txBody>
            </p:sp>
            <p:sp>
              <p:nvSpPr>
                <p:cNvPr id="101" name="Rectangle 13"/>
                <p:cNvSpPr>
                  <a:spLocks noChangeArrowheads="1"/>
                </p:cNvSpPr>
                <p:nvPr/>
              </p:nvSpPr>
              <p:spPr bwMode="auto">
                <a:xfrm>
                  <a:off x="676" y="0"/>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37" name="Group 14"/>
              <p:cNvGrpSpPr>
                <a:grpSpLocks/>
              </p:cNvGrpSpPr>
              <p:nvPr/>
            </p:nvGrpSpPr>
            <p:grpSpPr bwMode="auto">
              <a:xfrm>
                <a:off x="978" y="0"/>
                <a:ext cx="302" cy="384"/>
                <a:chOff x="978" y="0"/>
                <a:chExt cx="302" cy="384"/>
              </a:xfrm>
            </p:grpSpPr>
            <p:sp>
              <p:nvSpPr>
                <p:cNvPr id="98" name="Rectangle 15"/>
                <p:cNvSpPr>
                  <a:spLocks noChangeArrowheads="1"/>
                </p:cNvSpPr>
                <p:nvPr/>
              </p:nvSpPr>
              <p:spPr bwMode="auto">
                <a:xfrm>
                  <a:off x="1021" y="0"/>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0</a:t>
                  </a:r>
                </a:p>
              </p:txBody>
            </p:sp>
            <p:sp>
              <p:nvSpPr>
                <p:cNvPr id="99" name="Rectangle 16"/>
                <p:cNvSpPr>
                  <a:spLocks noChangeArrowheads="1"/>
                </p:cNvSpPr>
                <p:nvPr/>
              </p:nvSpPr>
              <p:spPr bwMode="auto">
                <a:xfrm>
                  <a:off x="978" y="0"/>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38" name="Group 17"/>
              <p:cNvGrpSpPr>
                <a:grpSpLocks/>
              </p:cNvGrpSpPr>
              <p:nvPr/>
            </p:nvGrpSpPr>
            <p:grpSpPr bwMode="auto">
              <a:xfrm>
                <a:off x="1280" y="0"/>
                <a:ext cx="302" cy="384"/>
                <a:chOff x="1280" y="0"/>
                <a:chExt cx="302" cy="384"/>
              </a:xfrm>
            </p:grpSpPr>
            <p:sp>
              <p:nvSpPr>
                <p:cNvPr id="96" name="Rectangle 18"/>
                <p:cNvSpPr>
                  <a:spLocks noChangeArrowheads="1"/>
                </p:cNvSpPr>
                <p:nvPr/>
              </p:nvSpPr>
              <p:spPr bwMode="auto">
                <a:xfrm>
                  <a:off x="1323" y="0"/>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1</a:t>
                  </a:r>
                </a:p>
              </p:txBody>
            </p:sp>
            <p:sp>
              <p:nvSpPr>
                <p:cNvPr id="97" name="Rectangle 19"/>
                <p:cNvSpPr>
                  <a:spLocks noChangeArrowheads="1"/>
                </p:cNvSpPr>
                <p:nvPr/>
              </p:nvSpPr>
              <p:spPr bwMode="auto">
                <a:xfrm>
                  <a:off x="1280" y="0"/>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39" name="Group 20"/>
              <p:cNvGrpSpPr>
                <a:grpSpLocks/>
              </p:cNvGrpSpPr>
              <p:nvPr/>
            </p:nvGrpSpPr>
            <p:grpSpPr bwMode="auto">
              <a:xfrm>
                <a:off x="1582" y="0"/>
                <a:ext cx="302" cy="384"/>
                <a:chOff x="1582" y="0"/>
                <a:chExt cx="302" cy="384"/>
              </a:xfrm>
            </p:grpSpPr>
            <p:sp>
              <p:nvSpPr>
                <p:cNvPr id="94" name="Rectangle 21"/>
                <p:cNvSpPr>
                  <a:spLocks noChangeArrowheads="1"/>
                </p:cNvSpPr>
                <p:nvPr/>
              </p:nvSpPr>
              <p:spPr bwMode="auto">
                <a:xfrm>
                  <a:off x="1625" y="0"/>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1</a:t>
                  </a:r>
                </a:p>
              </p:txBody>
            </p:sp>
            <p:sp>
              <p:nvSpPr>
                <p:cNvPr id="95" name="Rectangle 22"/>
                <p:cNvSpPr>
                  <a:spLocks noChangeArrowheads="1"/>
                </p:cNvSpPr>
                <p:nvPr/>
              </p:nvSpPr>
              <p:spPr bwMode="auto">
                <a:xfrm>
                  <a:off x="1582" y="0"/>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40" name="Group 23"/>
              <p:cNvGrpSpPr>
                <a:grpSpLocks/>
              </p:cNvGrpSpPr>
              <p:nvPr/>
            </p:nvGrpSpPr>
            <p:grpSpPr bwMode="auto">
              <a:xfrm>
                <a:off x="0" y="384"/>
                <a:ext cx="323" cy="384"/>
                <a:chOff x="0" y="384"/>
                <a:chExt cx="323" cy="384"/>
              </a:xfrm>
            </p:grpSpPr>
            <p:sp>
              <p:nvSpPr>
                <p:cNvPr id="92" name="Rectangle 24"/>
                <p:cNvSpPr>
                  <a:spLocks noChangeArrowheads="1"/>
                </p:cNvSpPr>
                <p:nvPr/>
              </p:nvSpPr>
              <p:spPr bwMode="auto">
                <a:xfrm>
                  <a:off x="43" y="384"/>
                  <a:ext cx="237" cy="384"/>
                </a:xfrm>
                <a:prstGeom prst="rect">
                  <a:avLst/>
                </a:prstGeom>
                <a:noFill/>
                <a:ln w="9525">
                  <a:noFill/>
                  <a:miter lim="800000"/>
                  <a:headEnd/>
                  <a:tailEnd/>
                </a:ln>
              </p:spPr>
              <p:txBody>
                <a:bodyPr anchor="ctr"/>
                <a:lstStyle/>
                <a:p>
                  <a:pPr algn="just" eaLnBrk="1" hangingPunct="1">
                    <a:defRPr/>
                  </a:pPr>
                  <a:r>
                    <a:rPr lang="zh-CN" altLang="en-US" sz="2400">
                      <a:latin typeface="Times New Roman" pitchFamily="18" charset="0"/>
                      <a:ea typeface="+mn-ea"/>
                      <a:cs typeface="Times New Roman" pitchFamily="18" charset="0"/>
                    </a:rPr>
                    <a:t> </a:t>
                  </a:r>
                </a:p>
                <a:p>
                  <a:pPr algn="just">
                    <a:defRPr/>
                  </a:pPr>
                  <a:endParaRPr lang="zh-CN" altLang="en-US" sz="2400">
                    <a:latin typeface="Times New Roman" pitchFamily="18" charset="0"/>
                    <a:ea typeface="+mn-ea"/>
                    <a:cs typeface="Times New Roman" pitchFamily="18" charset="0"/>
                  </a:endParaRPr>
                </a:p>
              </p:txBody>
            </p:sp>
            <p:sp>
              <p:nvSpPr>
                <p:cNvPr id="93" name="Rectangle 25"/>
                <p:cNvSpPr>
                  <a:spLocks noChangeArrowheads="1"/>
                </p:cNvSpPr>
                <p:nvPr/>
              </p:nvSpPr>
              <p:spPr bwMode="auto">
                <a:xfrm>
                  <a:off x="0" y="384"/>
                  <a:ext cx="323"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41" name="Group 26"/>
              <p:cNvGrpSpPr>
                <a:grpSpLocks/>
              </p:cNvGrpSpPr>
              <p:nvPr/>
            </p:nvGrpSpPr>
            <p:grpSpPr bwMode="auto">
              <a:xfrm>
                <a:off x="323" y="384"/>
                <a:ext cx="353" cy="384"/>
                <a:chOff x="323" y="384"/>
                <a:chExt cx="353" cy="384"/>
              </a:xfrm>
            </p:grpSpPr>
            <p:sp>
              <p:nvSpPr>
                <p:cNvPr id="90" name="Rectangle 27"/>
                <p:cNvSpPr>
                  <a:spLocks noChangeArrowheads="1"/>
                </p:cNvSpPr>
                <p:nvPr/>
              </p:nvSpPr>
              <p:spPr bwMode="auto">
                <a:xfrm>
                  <a:off x="365" y="384"/>
                  <a:ext cx="268"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1</a:t>
                  </a:r>
                </a:p>
              </p:txBody>
            </p:sp>
            <p:sp>
              <p:nvSpPr>
                <p:cNvPr id="91" name="Rectangle 28"/>
                <p:cNvSpPr>
                  <a:spLocks noChangeArrowheads="1"/>
                </p:cNvSpPr>
                <p:nvPr/>
              </p:nvSpPr>
              <p:spPr bwMode="auto">
                <a:xfrm>
                  <a:off x="323" y="384"/>
                  <a:ext cx="353"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42" name="Group 29"/>
              <p:cNvGrpSpPr>
                <a:grpSpLocks/>
              </p:cNvGrpSpPr>
              <p:nvPr/>
            </p:nvGrpSpPr>
            <p:grpSpPr bwMode="auto">
              <a:xfrm>
                <a:off x="676" y="384"/>
                <a:ext cx="302" cy="384"/>
                <a:chOff x="676" y="384"/>
                <a:chExt cx="302" cy="384"/>
              </a:xfrm>
            </p:grpSpPr>
            <p:sp>
              <p:nvSpPr>
                <p:cNvPr id="88" name="Rectangle 30"/>
                <p:cNvSpPr>
                  <a:spLocks noChangeArrowheads="1"/>
                </p:cNvSpPr>
                <p:nvPr/>
              </p:nvSpPr>
              <p:spPr bwMode="auto">
                <a:xfrm>
                  <a:off x="719" y="384"/>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0</a:t>
                  </a:r>
                </a:p>
              </p:txBody>
            </p:sp>
            <p:sp>
              <p:nvSpPr>
                <p:cNvPr id="89" name="Rectangle 31"/>
                <p:cNvSpPr>
                  <a:spLocks noChangeArrowheads="1"/>
                </p:cNvSpPr>
                <p:nvPr/>
              </p:nvSpPr>
              <p:spPr bwMode="auto">
                <a:xfrm>
                  <a:off x="676" y="384"/>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43" name="Group 32"/>
              <p:cNvGrpSpPr>
                <a:grpSpLocks/>
              </p:cNvGrpSpPr>
              <p:nvPr/>
            </p:nvGrpSpPr>
            <p:grpSpPr bwMode="auto">
              <a:xfrm>
                <a:off x="978" y="384"/>
                <a:ext cx="302" cy="384"/>
                <a:chOff x="978" y="384"/>
                <a:chExt cx="302" cy="384"/>
              </a:xfrm>
            </p:grpSpPr>
            <p:sp>
              <p:nvSpPr>
                <p:cNvPr id="86" name="Rectangle 33"/>
                <p:cNvSpPr>
                  <a:spLocks noChangeArrowheads="1"/>
                </p:cNvSpPr>
                <p:nvPr/>
              </p:nvSpPr>
              <p:spPr bwMode="auto">
                <a:xfrm>
                  <a:off x="1021" y="384"/>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1</a:t>
                  </a:r>
                </a:p>
              </p:txBody>
            </p:sp>
            <p:sp>
              <p:nvSpPr>
                <p:cNvPr id="87" name="Rectangle 34"/>
                <p:cNvSpPr>
                  <a:spLocks noChangeArrowheads="1"/>
                </p:cNvSpPr>
                <p:nvPr/>
              </p:nvSpPr>
              <p:spPr bwMode="auto">
                <a:xfrm>
                  <a:off x="978" y="384"/>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44" name="Group 35"/>
              <p:cNvGrpSpPr>
                <a:grpSpLocks/>
              </p:cNvGrpSpPr>
              <p:nvPr/>
            </p:nvGrpSpPr>
            <p:grpSpPr bwMode="auto">
              <a:xfrm>
                <a:off x="1280" y="384"/>
                <a:ext cx="302" cy="384"/>
                <a:chOff x="1280" y="384"/>
                <a:chExt cx="302" cy="384"/>
              </a:xfrm>
            </p:grpSpPr>
            <p:sp>
              <p:nvSpPr>
                <p:cNvPr id="84" name="Rectangle 36"/>
                <p:cNvSpPr>
                  <a:spLocks noChangeArrowheads="1"/>
                </p:cNvSpPr>
                <p:nvPr/>
              </p:nvSpPr>
              <p:spPr bwMode="auto">
                <a:xfrm>
                  <a:off x="1323" y="384"/>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1</a:t>
                  </a:r>
                </a:p>
              </p:txBody>
            </p:sp>
            <p:sp>
              <p:nvSpPr>
                <p:cNvPr id="85" name="Rectangle 37"/>
                <p:cNvSpPr>
                  <a:spLocks noChangeArrowheads="1"/>
                </p:cNvSpPr>
                <p:nvPr/>
              </p:nvSpPr>
              <p:spPr bwMode="auto">
                <a:xfrm>
                  <a:off x="1280" y="384"/>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45" name="Group 38"/>
              <p:cNvGrpSpPr>
                <a:grpSpLocks/>
              </p:cNvGrpSpPr>
              <p:nvPr/>
            </p:nvGrpSpPr>
            <p:grpSpPr bwMode="auto">
              <a:xfrm>
                <a:off x="1582" y="384"/>
                <a:ext cx="302" cy="384"/>
                <a:chOff x="1582" y="384"/>
                <a:chExt cx="302" cy="384"/>
              </a:xfrm>
            </p:grpSpPr>
            <p:sp>
              <p:nvSpPr>
                <p:cNvPr id="82" name="Rectangle 39"/>
                <p:cNvSpPr>
                  <a:spLocks noChangeArrowheads="1"/>
                </p:cNvSpPr>
                <p:nvPr/>
              </p:nvSpPr>
              <p:spPr bwMode="auto">
                <a:xfrm>
                  <a:off x="1625" y="384"/>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3</a:t>
                  </a:r>
                </a:p>
              </p:txBody>
            </p:sp>
            <p:sp>
              <p:nvSpPr>
                <p:cNvPr id="83" name="Rectangle 40"/>
                <p:cNvSpPr>
                  <a:spLocks noChangeArrowheads="1"/>
                </p:cNvSpPr>
                <p:nvPr/>
              </p:nvSpPr>
              <p:spPr bwMode="auto">
                <a:xfrm>
                  <a:off x="1582" y="384"/>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46" name="Group 41"/>
              <p:cNvGrpSpPr>
                <a:grpSpLocks/>
              </p:cNvGrpSpPr>
              <p:nvPr/>
            </p:nvGrpSpPr>
            <p:grpSpPr bwMode="auto">
              <a:xfrm>
                <a:off x="0" y="768"/>
                <a:ext cx="323" cy="384"/>
                <a:chOff x="0" y="768"/>
                <a:chExt cx="323" cy="384"/>
              </a:xfrm>
            </p:grpSpPr>
            <p:sp>
              <p:nvSpPr>
                <p:cNvPr id="80" name="Rectangle 42"/>
                <p:cNvSpPr>
                  <a:spLocks noChangeArrowheads="1"/>
                </p:cNvSpPr>
                <p:nvPr/>
              </p:nvSpPr>
              <p:spPr bwMode="auto">
                <a:xfrm>
                  <a:off x="43" y="768"/>
                  <a:ext cx="237" cy="384"/>
                </a:xfrm>
                <a:prstGeom prst="rect">
                  <a:avLst/>
                </a:prstGeom>
                <a:noFill/>
                <a:ln w="9525">
                  <a:noFill/>
                  <a:miter lim="800000"/>
                  <a:headEnd/>
                  <a:tailEnd/>
                </a:ln>
              </p:spPr>
              <p:txBody>
                <a:bodyPr anchor="ctr"/>
                <a:lstStyle/>
                <a:p>
                  <a:pPr algn="just" eaLnBrk="1" hangingPunct="1">
                    <a:defRPr/>
                  </a:pPr>
                  <a:r>
                    <a:rPr lang="zh-CN" altLang="en-US" sz="2400">
                      <a:latin typeface="Times New Roman" pitchFamily="18" charset="0"/>
                      <a:ea typeface="+mn-ea"/>
                      <a:cs typeface="Times New Roman" pitchFamily="18" charset="0"/>
                    </a:rPr>
                    <a:t> </a:t>
                  </a:r>
                </a:p>
                <a:p>
                  <a:pPr algn="just">
                    <a:defRPr/>
                  </a:pPr>
                  <a:endParaRPr lang="zh-CN" altLang="en-US" sz="2400">
                    <a:latin typeface="Times New Roman" pitchFamily="18" charset="0"/>
                    <a:ea typeface="+mn-ea"/>
                    <a:cs typeface="Times New Roman" pitchFamily="18" charset="0"/>
                  </a:endParaRPr>
                </a:p>
              </p:txBody>
            </p:sp>
            <p:sp>
              <p:nvSpPr>
                <p:cNvPr id="81" name="Rectangle 43"/>
                <p:cNvSpPr>
                  <a:spLocks noChangeArrowheads="1"/>
                </p:cNvSpPr>
                <p:nvPr/>
              </p:nvSpPr>
              <p:spPr bwMode="auto">
                <a:xfrm>
                  <a:off x="0" y="768"/>
                  <a:ext cx="323"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47" name="Group 44"/>
              <p:cNvGrpSpPr>
                <a:grpSpLocks/>
              </p:cNvGrpSpPr>
              <p:nvPr/>
            </p:nvGrpSpPr>
            <p:grpSpPr bwMode="auto">
              <a:xfrm>
                <a:off x="323" y="768"/>
                <a:ext cx="353" cy="384"/>
                <a:chOff x="323" y="768"/>
                <a:chExt cx="353" cy="384"/>
              </a:xfrm>
            </p:grpSpPr>
            <p:sp>
              <p:nvSpPr>
                <p:cNvPr id="78" name="Rectangle 45"/>
                <p:cNvSpPr>
                  <a:spLocks noChangeArrowheads="1"/>
                </p:cNvSpPr>
                <p:nvPr/>
              </p:nvSpPr>
              <p:spPr bwMode="auto">
                <a:xfrm>
                  <a:off x="365" y="768"/>
                  <a:ext cx="268" cy="384"/>
                </a:xfrm>
                <a:prstGeom prst="rect">
                  <a:avLst/>
                </a:prstGeom>
                <a:noFill/>
                <a:ln w="9525">
                  <a:noFill/>
                  <a:miter lim="800000"/>
                  <a:headEnd/>
                  <a:tailEnd/>
                </a:ln>
              </p:spPr>
              <p:txBody>
                <a:bodyPr anchor="ctr"/>
                <a:lstStyle/>
                <a:p>
                  <a:pPr algn="just" eaLnBrk="1" hangingPunct="1">
                    <a:defRPr/>
                  </a:pPr>
                  <a:r>
                    <a:rPr lang="zh-CN" altLang="en-US" sz="2400">
                      <a:latin typeface="Times New Roman" pitchFamily="18" charset="0"/>
                      <a:ea typeface="+mn-ea"/>
                      <a:cs typeface="Times New Roman" pitchFamily="18" charset="0"/>
                    </a:rPr>
                    <a:t> </a:t>
                  </a:r>
                </a:p>
                <a:p>
                  <a:pPr algn="just">
                    <a:defRPr/>
                  </a:pPr>
                  <a:endParaRPr lang="zh-CN" altLang="en-US" sz="2400">
                    <a:latin typeface="Times New Roman" pitchFamily="18" charset="0"/>
                    <a:ea typeface="+mn-ea"/>
                    <a:cs typeface="Times New Roman" pitchFamily="18" charset="0"/>
                  </a:endParaRPr>
                </a:p>
              </p:txBody>
            </p:sp>
            <p:sp>
              <p:nvSpPr>
                <p:cNvPr id="79" name="Rectangle 46"/>
                <p:cNvSpPr>
                  <a:spLocks noChangeArrowheads="1"/>
                </p:cNvSpPr>
                <p:nvPr/>
              </p:nvSpPr>
              <p:spPr bwMode="auto">
                <a:xfrm>
                  <a:off x="323" y="768"/>
                  <a:ext cx="353"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48" name="Group 47"/>
              <p:cNvGrpSpPr>
                <a:grpSpLocks/>
              </p:cNvGrpSpPr>
              <p:nvPr/>
            </p:nvGrpSpPr>
            <p:grpSpPr bwMode="auto">
              <a:xfrm>
                <a:off x="676" y="768"/>
                <a:ext cx="302" cy="384"/>
                <a:chOff x="676" y="768"/>
                <a:chExt cx="302" cy="384"/>
              </a:xfrm>
            </p:grpSpPr>
            <p:sp>
              <p:nvSpPr>
                <p:cNvPr id="76" name="Rectangle 48"/>
                <p:cNvSpPr>
                  <a:spLocks noChangeArrowheads="1"/>
                </p:cNvSpPr>
                <p:nvPr/>
              </p:nvSpPr>
              <p:spPr bwMode="auto">
                <a:xfrm>
                  <a:off x="719" y="768"/>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1</a:t>
                  </a:r>
                </a:p>
              </p:txBody>
            </p:sp>
            <p:sp>
              <p:nvSpPr>
                <p:cNvPr id="77" name="Rectangle 49"/>
                <p:cNvSpPr>
                  <a:spLocks noChangeArrowheads="1"/>
                </p:cNvSpPr>
                <p:nvPr/>
              </p:nvSpPr>
              <p:spPr bwMode="auto">
                <a:xfrm>
                  <a:off x="676" y="768"/>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49" name="Group 50"/>
              <p:cNvGrpSpPr>
                <a:grpSpLocks/>
              </p:cNvGrpSpPr>
              <p:nvPr/>
            </p:nvGrpSpPr>
            <p:grpSpPr bwMode="auto">
              <a:xfrm>
                <a:off x="978" y="768"/>
                <a:ext cx="302" cy="384"/>
                <a:chOff x="978" y="768"/>
                <a:chExt cx="302" cy="384"/>
              </a:xfrm>
            </p:grpSpPr>
            <p:sp>
              <p:nvSpPr>
                <p:cNvPr id="74" name="Rectangle 51"/>
                <p:cNvSpPr>
                  <a:spLocks noChangeArrowheads="1"/>
                </p:cNvSpPr>
                <p:nvPr/>
              </p:nvSpPr>
              <p:spPr bwMode="auto">
                <a:xfrm>
                  <a:off x="1021" y="768"/>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1</a:t>
                  </a:r>
                </a:p>
              </p:txBody>
            </p:sp>
            <p:sp>
              <p:nvSpPr>
                <p:cNvPr id="75" name="Rectangle 52"/>
                <p:cNvSpPr>
                  <a:spLocks noChangeArrowheads="1"/>
                </p:cNvSpPr>
                <p:nvPr/>
              </p:nvSpPr>
              <p:spPr bwMode="auto">
                <a:xfrm>
                  <a:off x="978" y="768"/>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50" name="Group 53"/>
              <p:cNvGrpSpPr>
                <a:grpSpLocks/>
              </p:cNvGrpSpPr>
              <p:nvPr/>
            </p:nvGrpSpPr>
            <p:grpSpPr bwMode="auto">
              <a:xfrm>
                <a:off x="1280" y="768"/>
                <a:ext cx="302" cy="384"/>
                <a:chOff x="1280" y="768"/>
                <a:chExt cx="302" cy="384"/>
              </a:xfrm>
            </p:grpSpPr>
            <p:sp>
              <p:nvSpPr>
                <p:cNvPr id="72" name="Rectangle 54"/>
                <p:cNvSpPr>
                  <a:spLocks noChangeArrowheads="1"/>
                </p:cNvSpPr>
                <p:nvPr/>
              </p:nvSpPr>
              <p:spPr bwMode="auto">
                <a:xfrm>
                  <a:off x="1323" y="768"/>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2</a:t>
                  </a:r>
                </a:p>
              </p:txBody>
            </p:sp>
            <p:sp>
              <p:nvSpPr>
                <p:cNvPr id="73" name="Rectangle 55"/>
                <p:cNvSpPr>
                  <a:spLocks noChangeArrowheads="1"/>
                </p:cNvSpPr>
                <p:nvPr/>
              </p:nvSpPr>
              <p:spPr bwMode="auto">
                <a:xfrm>
                  <a:off x="1280" y="768"/>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51" name="Group 56"/>
              <p:cNvGrpSpPr>
                <a:grpSpLocks/>
              </p:cNvGrpSpPr>
              <p:nvPr/>
            </p:nvGrpSpPr>
            <p:grpSpPr bwMode="auto">
              <a:xfrm>
                <a:off x="1582" y="768"/>
                <a:ext cx="302" cy="384"/>
                <a:chOff x="1582" y="768"/>
                <a:chExt cx="302" cy="384"/>
              </a:xfrm>
            </p:grpSpPr>
            <p:sp>
              <p:nvSpPr>
                <p:cNvPr id="70" name="Rectangle 57"/>
                <p:cNvSpPr>
                  <a:spLocks noChangeArrowheads="1"/>
                </p:cNvSpPr>
                <p:nvPr/>
              </p:nvSpPr>
              <p:spPr bwMode="auto">
                <a:xfrm>
                  <a:off x="1625" y="768"/>
                  <a:ext cx="217" cy="384"/>
                </a:xfrm>
                <a:prstGeom prst="rect">
                  <a:avLst/>
                </a:prstGeom>
                <a:noFill/>
                <a:ln w="9525">
                  <a:noFill/>
                  <a:miter lim="800000"/>
                  <a:headEnd/>
                  <a:tailEnd/>
                </a:ln>
              </p:spPr>
              <p:txBody>
                <a:bodyPr anchor="ctr"/>
                <a:lstStyle/>
                <a:p>
                  <a:pPr algn="just" eaLnBrk="1" hangingPunct="1"/>
                  <a:r>
                    <a:rPr lang="en-US" altLang="zh-CN" sz="2400" dirty="0">
                      <a:latin typeface="Times New Roman" pitchFamily="18" charset="0"/>
                      <a:cs typeface="Times New Roman" pitchFamily="18" charset="0"/>
                    </a:rPr>
                    <a:t>5</a:t>
                  </a:r>
                </a:p>
              </p:txBody>
            </p:sp>
            <p:sp>
              <p:nvSpPr>
                <p:cNvPr id="71" name="Rectangle 58"/>
                <p:cNvSpPr>
                  <a:spLocks noChangeArrowheads="1"/>
                </p:cNvSpPr>
                <p:nvPr/>
              </p:nvSpPr>
              <p:spPr bwMode="auto">
                <a:xfrm>
                  <a:off x="1582" y="768"/>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52" name="Group 59"/>
              <p:cNvGrpSpPr>
                <a:grpSpLocks/>
              </p:cNvGrpSpPr>
              <p:nvPr/>
            </p:nvGrpSpPr>
            <p:grpSpPr bwMode="auto">
              <a:xfrm>
                <a:off x="0" y="1152"/>
                <a:ext cx="323" cy="384"/>
                <a:chOff x="0" y="1152"/>
                <a:chExt cx="323" cy="384"/>
              </a:xfrm>
            </p:grpSpPr>
            <p:sp>
              <p:nvSpPr>
                <p:cNvPr id="68" name="Rectangle 60"/>
                <p:cNvSpPr>
                  <a:spLocks noChangeArrowheads="1"/>
                </p:cNvSpPr>
                <p:nvPr/>
              </p:nvSpPr>
              <p:spPr bwMode="auto">
                <a:xfrm>
                  <a:off x="43" y="1152"/>
                  <a:ext cx="237" cy="384"/>
                </a:xfrm>
                <a:prstGeom prst="rect">
                  <a:avLst/>
                </a:prstGeom>
                <a:noFill/>
                <a:ln w="9525">
                  <a:noFill/>
                  <a:miter lim="800000"/>
                  <a:headEnd/>
                  <a:tailEnd/>
                </a:ln>
              </p:spPr>
              <p:txBody>
                <a:bodyPr anchor="ctr"/>
                <a:lstStyle/>
                <a:p>
                  <a:pPr algn="just" eaLnBrk="1" hangingPunct="1">
                    <a:defRPr/>
                  </a:pPr>
                  <a:r>
                    <a:rPr lang="zh-CN" altLang="en-US" sz="2400">
                      <a:latin typeface="Times New Roman" pitchFamily="18" charset="0"/>
                      <a:ea typeface="+mn-ea"/>
                      <a:cs typeface="Times New Roman" pitchFamily="18" charset="0"/>
                    </a:rPr>
                    <a:t> </a:t>
                  </a:r>
                </a:p>
                <a:p>
                  <a:pPr algn="just">
                    <a:defRPr/>
                  </a:pPr>
                  <a:endParaRPr lang="zh-CN" altLang="en-US" sz="2400">
                    <a:latin typeface="Times New Roman" pitchFamily="18" charset="0"/>
                    <a:ea typeface="+mn-ea"/>
                    <a:cs typeface="Times New Roman" pitchFamily="18" charset="0"/>
                  </a:endParaRPr>
                </a:p>
              </p:txBody>
            </p:sp>
            <p:sp>
              <p:nvSpPr>
                <p:cNvPr id="69" name="Rectangle 61"/>
                <p:cNvSpPr>
                  <a:spLocks noChangeArrowheads="1"/>
                </p:cNvSpPr>
                <p:nvPr/>
              </p:nvSpPr>
              <p:spPr bwMode="auto">
                <a:xfrm>
                  <a:off x="0" y="1152"/>
                  <a:ext cx="323"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53" name="Group 62"/>
              <p:cNvGrpSpPr>
                <a:grpSpLocks/>
              </p:cNvGrpSpPr>
              <p:nvPr/>
            </p:nvGrpSpPr>
            <p:grpSpPr bwMode="auto">
              <a:xfrm>
                <a:off x="323" y="1152"/>
                <a:ext cx="353" cy="384"/>
                <a:chOff x="323" y="1152"/>
                <a:chExt cx="353" cy="384"/>
              </a:xfrm>
            </p:grpSpPr>
            <p:sp>
              <p:nvSpPr>
                <p:cNvPr id="66" name="Rectangle 63"/>
                <p:cNvSpPr>
                  <a:spLocks noChangeArrowheads="1"/>
                </p:cNvSpPr>
                <p:nvPr/>
              </p:nvSpPr>
              <p:spPr bwMode="auto">
                <a:xfrm>
                  <a:off x="365" y="1152"/>
                  <a:ext cx="268" cy="384"/>
                </a:xfrm>
                <a:prstGeom prst="rect">
                  <a:avLst/>
                </a:prstGeom>
                <a:noFill/>
                <a:ln w="9525">
                  <a:noFill/>
                  <a:miter lim="800000"/>
                  <a:headEnd/>
                  <a:tailEnd/>
                </a:ln>
              </p:spPr>
              <p:txBody>
                <a:bodyPr anchor="ctr"/>
                <a:lstStyle/>
                <a:p>
                  <a:pPr algn="just" eaLnBrk="1" hangingPunct="1">
                    <a:defRPr/>
                  </a:pPr>
                  <a:r>
                    <a:rPr lang="zh-CN" altLang="en-US" sz="2400">
                      <a:latin typeface="Times New Roman" pitchFamily="18" charset="0"/>
                      <a:ea typeface="+mn-ea"/>
                      <a:cs typeface="Times New Roman" pitchFamily="18" charset="0"/>
                    </a:rPr>
                    <a:t> </a:t>
                  </a:r>
                </a:p>
                <a:p>
                  <a:pPr algn="just">
                    <a:defRPr/>
                  </a:pPr>
                  <a:endParaRPr lang="zh-CN" altLang="en-US" sz="2400">
                    <a:latin typeface="Times New Roman" pitchFamily="18" charset="0"/>
                    <a:ea typeface="+mn-ea"/>
                    <a:cs typeface="Times New Roman" pitchFamily="18" charset="0"/>
                  </a:endParaRPr>
                </a:p>
              </p:txBody>
            </p:sp>
            <p:sp>
              <p:nvSpPr>
                <p:cNvPr id="67" name="Rectangle 64"/>
                <p:cNvSpPr>
                  <a:spLocks noChangeArrowheads="1"/>
                </p:cNvSpPr>
                <p:nvPr/>
              </p:nvSpPr>
              <p:spPr bwMode="auto">
                <a:xfrm>
                  <a:off x="323" y="1152"/>
                  <a:ext cx="353"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54" name="Group 65"/>
              <p:cNvGrpSpPr>
                <a:grpSpLocks/>
              </p:cNvGrpSpPr>
              <p:nvPr/>
            </p:nvGrpSpPr>
            <p:grpSpPr bwMode="auto">
              <a:xfrm>
                <a:off x="676" y="1152"/>
                <a:ext cx="302" cy="384"/>
                <a:chOff x="676" y="1152"/>
                <a:chExt cx="302" cy="384"/>
              </a:xfrm>
            </p:grpSpPr>
            <p:sp>
              <p:nvSpPr>
                <p:cNvPr id="64" name="Rectangle 66"/>
                <p:cNvSpPr>
                  <a:spLocks noChangeArrowheads="1"/>
                </p:cNvSpPr>
                <p:nvPr/>
              </p:nvSpPr>
              <p:spPr bwMode="auto">
                <a:xfrm>
                  <a:off x="719" y="1152"/>
                  <a:ext cx="217" cy="384"/>
                </a:xfrm>
                <a:prstGeom prst="rect">
                  <a:avLst/>
                </a:prstGeom>
                <a:noFill/>
                <a:ln w="9525">
                  <a:noFill/>
                  <a:miter lim="800000"/>
                  <a:headEnd/>
                  <a:tailEnd/>
                </a:ln>
              </p:spPr>
              <p:txBody>
                <a:bodyPr anchor="ctr"/>
                <a:lstStyle/>
                <a:p>
                  <a:pPr algn="just" eaLnBrk="1" hangingPunct="1">
                    <a:defRPr/>
                  </a:pPr>
                  <a:r>
                    <a:rPr lang="zh-CN" altLang="en-US" sz="2400">
                      <a:latin typeface="Times New Roman" pitchFamily="18" charset="0"/>
                      <a:ea typeface="+mn-ea"/>
                      <a:cs typeface="Times New Roman" pitchFamily="18" charset="0"/>
                    </a:rPr>
                    <a:t> </a:t>
                  </a:r>
                </a:p>
                <a:p>
                  <a:pPr algn="just">
                    <a:defRPr/>
                  </a:pPr>
                  <a:endParaRPr lang="zh-CN" altLang="en-US" sz="2400">
                    <a:latin typeface="Times New Roman" pitchFamily="18" charset="0"/>
                    <a:ea typeface="+mn-ea"/>
                    <a:cs typeface="Times New Roman" pitchFamily="18" charset="0"/>
                  </a:endParaRPr>
                </a:p>
              </p:txBody>
            </p:sp>
            <p:sp>
              <p:nvSpPr>
                <p:cNvPr id="65" name="Rectangle 67"/>
                <p:cNvSpPr>
                  <a:spLocks noChangeArrowheads="1"/>
                </p:cNvSpPr>
                <p:nvPr/>
              </p:nvSpPr>
              <p:spPr bwMode="auto">
                <a:xfrm>
                  <a:off x="676" y="1152"/>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55" name="Group 68"/>
              <p:cNvGrpSpPr>
                <a:grpSpLocks/>
              </p:cNvGrpSpPr>
              <p:nvPr/>
            </p:nvGrpSpPr>
            <p:grpSpPr bwMode="auto">
              <a:xfrm>
                <a:off x="978" y="1152"/>
                <a:ext cx="302" cy="384"/>
                <a:chOff x="978" y="1152"/>
                <a:chExt cx="302" cy="384"/>
              </a:xfrm>
            </p:grpSpPr>
            <p:sp>
              <p:nvSpPr>
                <p:cNvPr id="62" name="Rectangle 69"/>
                <p:cNvSpPr>
                  <a:spLocks noChangeArrowheads="1"/>
                </p:cNvSpPr>
                <p:nvPr/>
              </p:nvSpPr>
              <p:spPr bwMode="auto">
                <a:xfrm>
                  <a:off x="1021" y="1152"/>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0</a:t>
                  </a:r>
                </a:p>
              </p:txBody>
            </p:sp>
            <p:sp>
              <p:nvSpPr>
                <p:cNvPr id="63" name="Rectangle 70"/>
                <p:cNvSpPr>
                  <a:spLocks noChangeArrowheads="1"/>
                </p:cNvSpPr>
                <p:nvPr/>
              </p:nvSpPr>
              <p:spPr bwMode="auto">
                <a:xfrm>
                  <a:off x="978" y="1152"/>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56" name="Group 71"/>
              <p:cNvGrpSpPr>
                <a:grpSpLocks/>
              </p:cNvGrpSpPr>
              <p:nvPr/>
            </p:nvGrpSpPr>
            <p:grpSpPr bwMode="auto">
              <a:xfrm>
                <a:off x="1280" y="1152"/>
                <a:ext cx="302" cy="384"/>
                <a:chOff x="1280" y="1152"/>
                <a:chExt cx="302" cy="384"/>
              </a:xfrm>
            </p:grpSpPr>
            <p:sp>
              <p:nvSpPr>
                <p:cNvPr id="60" name="Rectangle 72"/>
                <p:cNvSpPr>
                  <a:spLocks noChangeArrowheads="1"/>
                </p:cNvSpPr>
                <p:nvPr/>
              </p:nvSpPr>
              <p:spPr bwMode="auto">
                <a:xfrm>
                  <a:off x="1323" y="1152"/>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3</a:t>
                  </a:r>
                </a:p>
              </p:txBody>
            </p:sp>
            <p:sp>
              <p:nvSpPr>
                <p:cNvPr id="61" name="Rectangle 73"/>
                <p:cNvSpPr>
                  <a:spLocks noChangeArrowheads="1"/>
                </p:cNvSpPr>
                <p:nvPr/>
              </p:nvSpPr>
              <p:spPr bwMode="auto">
                <a:xfrm>
                  <a:off x="1280" y="1152"/>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nvGrpSpPr>
              <p:cNvPr id="57" name="Group 74"/>
              <p:cNvGrpSpPr>
                <a:grpSpLocks/>
              </p:cNvGrpSpPr>
              <p:nvPr/>
            </p:nvGrpSpPr>
            <p:grpSpPr bwMode="auto">
              <a:xfrm>
                <a:off x="1582" y="1152"/>
                <a:ext cx="302" cy="384"/>
                <a:chOff x="1582" y="1152"/>
                <a:chExt cx="302" cy="384"/>
              </a:xfrm>
            </p:grpSpPr>
            <p:sp>
              <p:nvSpPr>
                <p:cNvPr id="58" name="Rectangle 75"/>
                <p:cNvSpPr>
                  <a:spLocks noChangeArrowheads="1"/>
                </p:cNvSpPr>
                <p:nvPr/>
              </p:nvSpPr>
              <p:spPr bwMode="auto">
                <a:xfrm>
                  <a:off x="1625" y="1152"/>
                  <a:ext cx="217" cy="384"/>
                </a:xfrm>
                <a:prstGeom prst="rect">
                  <a:avLst/>
                </a:prstGeom>
                <a:noFill/>
                <a:ln w="9525">
                  <a:noFill/>
                  <a:miter lim="800000"/>
                  <a:headEnd/>
                  <a:tailEnd/>
                </a:ln>
              </p:spPr>
              <p:txBody>
                <a:bodyPr anchor="ctr"/>
                <a:lstStyle/>
                <a:p>
                  <a:pPr algn="just" eaLnBrk="1" hangingPunct="1"/>
                  <a:r>
                    <a:rPr lang="en-US" altLang="zh-CN" sz="2400">
                      <a:latin typeface="Times New Roman" pitchFamily="18" charset="0"/>
                      <a:cs typeface="Times New Roman" pitchFamily="18" charset="0"/>
                    </a:rPr>
                    <a:t>7</a:t>
                  </a:r>
                </a:p>
              </p:txBody>
            </p:sp>
            <p:sp>
              <p:nvSpPr>
                <p:cNvPr id="59" name="Rectangle 76"/>
                <p:cNvSpPr>
                  <a:spLocks noChangeArrowheads="1"/>
                </p:cNvSpPr>
                <p:nvPr/>
              </p:nvSpPr>
              <p:spPr bwMode="auto">
                <a:xfrm>
                  <a:off x="1582" y="1152"/>
                  <a:ext cx="302" cy="384"/>
                </a:xfrm>
                <a:prstGeom prst="rect">
                  <a:avLst/>
                </a:prstGeom>
                <a:noFill/>
                <a:ln w="7">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grpSp>
        <p:sp>
          <p:nvSpPr>
            <p:cNvPr id="33" name="Rectangle 77"/>
            <p:cNvSpPr>
              <a:spLocks noChangeArrowheads="1"/>
            </p:cNvSpPr>
            <p:nvPr/>
          </p:nvSpPr>
          <p:spPr bwMode="auto">
            <a:xfrm>
              <a:off x="-3" y="-3"/>
              <a:ext cx="1890" cy="1542"/>
            </a:xfrm>
            <a:prstGeom prst="rect">
              <a:avLst/>
            </a:prstGeom>
            <a:noFill/>
            <a:ln w="11112">
              <a:solidFill>
                <a:srgbClr val="A0A0A0"/>
              </a:solidFill>
              <a:miter lim="800000"/>
              <a:headEnd/>
              <a:tailEnd/>
            </a:ln>
          </p:spPr>
          <p:txBody>
            <a:bodyPr wrap="none"/>
            <a:lstStyle/>
            <a:p>
              <a:pPr>
                <a:defRPr/>
              </a:pPr>
              <a:endParaRPr lang="zh-CN" altLang="en-US" sz="2400">
                <a:latin typeface="Times New Roman" pitchFamily="18" charset="0"/>
                <a:ea typeface="+mn-ea"/>
                <a:cs typeface="Times New Roman" pitchFamily="18" charset="0"/>
              </a:endParaRPr>
            </a:p>
          </p:txBody>
        </p:sp>
      </p:grpSp>
      <p:sp>
        <p:nvSpPr>
          <p:cNvPr id="106" name="AutoShape 78"/>
          <p:cNvSpPr>
            <a:spLocks/>
          </p:cNvSpPr>
          <p:nvPr/>
        </p:nvSpPr>
        <p:spPr bwMode="auto">
          <a:xfrm rot="16200000">
            <a:off x="3908128" y="2599209"/>
            <a:ext cx="360363" cy="3600450"/>
          </a:xfrm>
          <a:prstGeom prst="rightBrace">
            <a:avLst>
              <a:gd name="adj1" fmla="val 83260"/>
              <a:gd name="adj2" fmla="val 50000"/>
            </a:avLst>
          </a:prstGeom>
          <a:noFill/>
          <a:ln w="9525">
            <a:solidFill>
              <a:schemeClr val="tx1"/>
            </a:solidFill>
            <a:round/>
            <a:headEnd/>
            <a:tailEnd/>
          </a:ln>
        </p:spPr>
        <p:txBody>
          <a:bodyPr wrap="none" anchor="ctr"/>
          <a:lstStyle/>
          <a:p>
            <a:pPr>
              <a:defRPr/>
            </a:pPr>
            <a:endParaRPr lang="zh-CN" altLang="en-US" sz="2400">
              <a:latin typeface="Times New Roman" pitchFamily="18" charset="0"/>
              <a:ea typeface="+mn-ea"/>
              <a:cs typeface="Times New Roman" pitchFamily="18" charset="0"/>
            </a:endParaRPr>
          </a:p>
        </p:txBody>
      </p:sp>
      <p:sp>
        <p:nvSpPr>
          <p:cNvPr id="107" name="Rectangle 79"/>
          <p:cNvSpPr>
            <a:spLocks noChangeArrowheads="1"/>
          </p:cNvSpPr>
          <p:nvPr/>
        </p:nvSpPr>
        <p:spPr bwMode="auto">
          <a:xfrm>
            <a:off x="3872410" y="3789040"/>
            <a:ext cx="544513" cy="461962"/>
          </a:xfrm>
          <a:prstGeom prst="rect">
            <a:avLst/>
          </a:prstGeom>
          <a:noFill/>
          <a:ln w="9525">
            <a:noFill/>
            <a:miter lim="800000"/>
            <a:headEnd/>
            <a:tailEnd/>
          </a:ln>
        </p:spPr>
        <p:txBody>
          <a:bodyPr wrap="none">
            <a:spAutoFit/>
          </a:bodyPr>
          <a:lstStyle/>
          <a:p>
            <a:pPr>
              <a:defRPr/>
            </a:pPr>
            <a:r>
              <a:rPr lang="en-US" altLang="zh-CN" sz="2400">
                <a:latin typeface="Times New Roman" pitchFamily="18" charset="0"/>
                <a:ea typeface="+mn-ea"/>
                <a:cs typeface="Times New Roman" pitchFamily="18" charset="0"/>
              </a:rPr>
              <a:t>bit</a:t>
            </a:r>
            <a:endParaRPr lang="zh-CN" altLang="en-US" sz="2400">
              <a:latin typeface="Times New Roman" pitchFamily="18" charset="0"/>
              <a:ea typeface="+mn-ea"/>
              <a:cs typeface="Times New Roman" pitchFamily="18" charset="0"/>
            </a:endParaRPr>
          </a:p>
        </p:txBody>
      </p:sp>
      <p:sp>
        <p:nvSpPr>
          <p:cNvPr id="108" name="Rectangle 80"/>
          <p:cNvSpPr>
            <a:spLocks noChangeArrowheads="1"/>
          </p:cNvSpPr>
          <p:nvPr/>
        </p:nvSpPr>
        <p:spPr bwMode="auto">
          <a:xfrm>
            <a:off x="6704510" y="4044628"/>
            <a:ext cx="1057275" cy="461963"/>
          </a:xfrm>
          <a:prstGeom prst="rect">
            <a:avLst/>
          </a:prstGeom>
          <a:noFill/>
          <a:ln w="9525">
            <a:noFill/>
            <a:miter lim="800000"/>
            <a:headEnd/>
            <a:tailEnd/>
          </a:ln>
        </p:spPr>
        <p:txBody>
          <a:bodyPr wrap="none">
            <a:spAutoFit/>
          </a:bodyPr>
          <a:lstStyle/>
          <a:p>
            <a:pPr>
              <a:defRPr/>
            </a:pPr>
            <a:r>
              <a:rPr lang="en-US" altLang="zh-CN" sz="2400" dirty="0">
                <a:latin typeface="Times New Roman" pitchFamily="18" charset="0"/>
                <a:ea typeface="+mn-ea"/>
                <a:cs typeface="Times New Roman" pitchFamily="18" charset="0"/>
              </a:rPr>
              <a:t>weight</a:t>
            </a:r>
            <a:endParaRPr lang="zh-CN" altLang="en-US" sz="2400" dirty="0">
              <a:latin typeface="Times New Roman" pitchFamily="18" charset="0"/>
              <a:ea typeface="+mn-ea"/>
              <a:cs typeface="Times New Roman" pitchFamily="18" charset="0"/>
            </a:endParaRPr>
          </a:p>
        </p:txBody>
      </p:sp>
      <p:sp>
        <p:nvSpPr>
          <p:cNvPr id="109" name="Rectangle 81"/>
          <p:cNvSpPr>
            <a:spLocks noChangeArrowheads="1"/>
          </p:cNvSpPr>
          <p:nvPr/>
        </p:nvSpPr>
        <p:spPr bwMode="auto">
          <a:xfrm>
            <a:off x="5969497" y="4044628"/>
            <a:ext cx="800100" cy="461963"/>
          </a:xfrm>
          <a:prstGeom prst="rect">
            <a:avLst/>
          </a:prstGeom>
          <a:noFill/>
          <a:ln w="9525">
            <a:noFill/>
            <a:miter lim="800000"/>
            <a:headEnd/>
            <a:tailEnd/>
          </a:ln>
        </p:spPr>
        <p:txBody>
          <a:bodyPr wrap="none">
            <a:spAutoFit/>
          </a:bodyPr>
          <a:lstStyle/>
          <a:p>
            <a:pPr>
              <a:defRPr/>
            </a:pPr>
            <a:r>
              <a:rPr lang="en-US" altLang="zh-CN" sz="2400" dirty="0">
                <a:latin typeface="Times New Roman" pitchFamily="18" charset="0"/>
                <a:ea typeface="+mn-ea"/>
                <a:cs typeface="Times New Roman" pitchFamily="18" charset="0"/>
              </a:rPr>
              <a:t>start</a:t>
            </a:r>
            <a:endParaRPr lang="zh-CN" altLang="en-US" sz="2400" dirty="0">
              <a:latin typeface="Times New Roman" pitchFamily="18" charset="0"/>
              <a:ea typeface="+mn-ea"/>
              <a:cs typeface="Times New Roman" pitchFamily="18" charset="0"/>
            </a:endParaRPr>
          </a:p>
        </p:txBody>
      </p:sp>
      <p:sp>
        <p:nvSpPr>
          <p:cNvPr id="110" name="Rectangle 82"/>
          <p:cNvSpPr>
            <a:spLocks noChangeArrowheads="1"/>
          </p:cNvSpPr>
          <p:nvPr/>
        </p:nvSpPr>
        <p:spPr bwMode="auto">
          <a:xfrm>
            <a:off x="2159497" y="4357365"/>
            <a:ext cx="3954462" cy="461962"/>
          </a:xfrm>
          <a:prstGeom prst="rect">
            <a:avLst/>
          </a:prstGeom>
          <a:noFill/>
          <a:ln w="9525">
            <a:noFill/>
            <a:miter lim="800000"/>
            <a:headEnd/>
            <a:tailEnd/>
          </a:ln>
        </p:spPr>
        <p:txBody>
          <a:bodyPr wrap="none">
            <a:spAutoFit/>
          </a:bodyPr>
          <a:lstStyle/>
          <a:p>
            <a:pPr eaLnBrk="1" hangingPunct="1">
              <a:defRPr/>
            </a:pPr>
            <a:r>
              <a:rPr lang="zh-CN" altLang="en-US" sz="2400" dirty="0">
                <a:latin typeface="Times New Roman" pitchFamily="18" charset="0"/>
                <a:ea typeface="+mn-ea"/>
                <a:cs typeface="Times New Roman" pitchFamily="18" charset="0"/>
              </a:rPr>
              <a:t>    </a:t>
            </a:r>
            <a:r>
              <a:rPr lang="en-US" altLang="zh-CN" sz="2400" dirty="0">
                <a:latin typeface="Times New Roman" pitchFamily="18" charset="0"/>
                <a:ea typeface="+mn-ea"/>
                <a:cs typeface="Times New Roman" pitchFamily="18" charset="0"/>
              </a:rPr>
              <a:t>0           1          2          3      </a:t>
            </a:r>
          </a:p>
        </p:txBody>
      </p:sp>
      <p:grpSp>
        <p:nvGrpSpPr>
          <p:cNvPr id="111" name="Group 54"/>
          <p:cNvGrpSpPr>
            <a:grpSpLocks/>
          </p:cNvGrpSpPr>
          <p:nvPr/>
        </p:nvGrpSpPr>
        <p:grpSpPr bwMode="auto">
          <a:xfrm>
            <a:off x="8328249" y="3706019"/>
            <a:ext cx="2259013" cy="3111500"/>
            <a:chOff x="1409" y="2072"/>
            <a:chExt cx="1423" cy="1960"/>
          </a:xfrm>
        </p:grpSpPr>
        <p:sp>
          <p:nvSpPr>
            <p:cNvPr id="112" name="Text Box 5"/>
            <p:cNvSpPr txBox="1">
              <a:spLocks noChangeArrowheads="1"/>
            </p:cNvSpPr>
            <p:nvPr/>
          </p:nvSpPr>
          <p:spPr bwMode="auto">
            <a:xfrm>
              <a:off x="1534" y="2626"/>
              <a:ext cx="249"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13" name="Text Box 6"/>
            <p:cNvSpPr txBox="1">
              <a:spLocks noChangeArrowheads="1"/>
            </p:cNvSpPr>
            <p:nvPr/>
          </p:nvSpPr>
          <p:spPr bwMode="auto">
            <a:xfrm>
              <a:off x="1534" y="2581"/>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dirty="0">
                  <a:latin typeface="Times New Roman" pitchFamily="18" charset="0"/>
                </a:rPr>
                <a:t>7</a:t>
              </a:r>
            </a:p>
          </p:txBody>
        </p:sp>
        <p:sp>
          <p:nvSpPr>
            <p:cNvPr id="114" name="Line 27"/>
            <p:cNvSpPr>
              <a:spLocks noChangeShapeType="1"/>
            </p:cNvSpPr>
            <p:nvPr/>
          </p:nvSpPr>
          <p:spPr bwMode="auto">
            <a:xfrm flipH="1">
              <a:off x="1908" y="2793"/>
              <a:ext cx="249" cy="34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 name="Line 28"/>
            <p:cNvSpPr>
              <a:spLocks noChangeShapeType="1"/>
            </p:cNvSpPr>
            <p:nvPr/>
          </p:nvSpPr>
          <p:spPr bwMode="auto">
            <a:xfrm>
              <a:off x="2386" y="2853"/>
              <a:ext cx="249" cy="34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 name="Text Box 30"/>
            <p:cNvSpPr txBox="1">
              <a:spLocks noChangeArrowheads="1"/>
            </p:cNvSpPr>
            <p:nvPr/>
          </p:nvSpPr>
          <p:spPr bwMode="auto">
            <a:xfrm>
              <a:off x="2469" y="3190"/>
              <a:ext cx="249"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17" name="Text Box 31"/>
            <p:cNvSpPr txBox="1">
              <a:spLocks noChangeArrowheads="1"/>
            </p:cNvSpPr>
            <p:nvPr/>
          </p:nvSpPr>
          <p:spPr bwMode="auto">
            <a:xfrm>
              <a:off x="2458" y="3145"/>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5</a:t>
              </a:r>
            </a:p>
          </p:txBody>
        </p:sp>
        <p:sp>
          <p:nvSpPr>
            <p:cNvPr id="118" name="Oval 33"/>
            <p:cNvSpPr>
              <a:spLocks noChangeArrowheads="1"/>
            </p:cNvSpPr>
            <p:nvPr/>
          </p:nvSpPr>
          <p:spPr bwMode="auto">
            <a:xfrm>
              <a:off x="1773" y="3156"/>
              <a:ext cx="249" cy="271"/>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119" name="Text Box 34"/>
            <p:cNvSpPr txBox="1">
              <a:spLocks noChangeArrowheads="1"/>
            </p:cNvSpPr>
            <p:nvPr/>
          </p:nvSpPr>
          <p:spPr bwMode="auto">
            <a:xfrm>
              <a:off x="1752" y="3109"/>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4</a:t>
              </a:r>
            </a:p>
          </p:txBody>
        </p:sp>
        <p:sp>
          <p:nvSpPr>
            <p:cNvPr id="120" name="Line 36"/>
            <p:cNvSpPr>
              <a:spLocks noChangeShapeType="1"/>
            </p:cNvSpPr>
            <p:nvPr/>
          </p:nvSpPr>
          <p:spPr bwMode="auto">
            <a:xfrm flipH="1">
              <a:off x="1524" y="3386"/>
              <a:ext cx="249" cy="34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 name="Line 37"/>
            <p:cNvSpPr>
              <a:spLocks noChangeShapeType="1"/>
            </p:cNvSpPr>
            <p:nvPr/>
          </p:nvSpPr>
          <p:spPr bwMode="auto">
            <a:xfrm>
              <a:off x="2022" y="3386"/>
              <a:ext cx="249" cy="34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 name="Text Box 39"/>
            <p:cNvSpPr txBox="1">
              <a:spLocks noChangeArrowheads="1"/>
            </p:cNvSpPr>
            <p:nvPr/>
          </p:nvSpPr>
          <p:spPr bwMode="auto">
            <a:xfrm>
              <a:off x="2126" y="3713"/>
              <a:ext cx="249"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23" name="Text Box 40"/>
            <p:cNvSpPr txBox="1">
              <a:spLocks noChangeArrowheads="1"/>
            </p:cNvSpPr>
            <p:nvPr/>
          </p:nvSpPr>
          <p:spPr bwMode="auto">
            <a:xfrm>
              <a:off x="2116" y="3668"/>
              <a:ext cx="373"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3</a:t>
              </a:r>
            </a:p>
          </p:txBody>
        </p:sp>
        <p:sp>
          <p:nvSpPr>
            <p:cNvPr id="124" name="Text Box 42"/>
            <p:cNvSpPr txBox="1">
              <a:spLocks noChangeArrowheads="1"/>
            </p:cNvSpPr>
            <p:nvPr/>
          </p:nvSpPr>
          <p:spPr bwMode="auto">
            <a:xfrm>
              <a:off x="1420" y="3728"/>
              <a:ext cx="249" cy="233"/>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1000">
                <a:latin typeface="Times New Roman" pitchFamily="18" charset="0"/>
              </a:endParaRPr>
            </a:p>
          </p:txBody>
        </p:sp>
        <p:sp>
          <p:nvSpPr>
            <p:cNvPr id="125" name="Text Box 43"/>
            <p:cNvSpPr txBox="1">
              <a:spLocks noChangeArrowheads="1"/>
            </p:cNvSpPr>
            <p:nvPr/>
          </p:nvSpPr>
          <p:spPr bwMode="auto">
            <a:xfrm>
              <a:off x="1409" y="3684"/>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a:t>
              </a:r>
            </a:p>
          </p:txBody>
        </p:sp>
        <p:sp>
          <p:nvSpPr>
            <p:cNvPr id="126" name="Oval 49"/>
            <p:cNvSpPr>
              <a:spLocks noChangeArrowheads="1"/>
            </p:cNvSpPr>
            <p:nvPr/>
          </p:nvSpPr>
          <p:spPr bwMode="auto">
            <a:xfrm>
              <a:off x="2157" y="2606"/>
              <a:ext cx="249" cy="271"/>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127" name="Text Box 50"/>
            <p:cNvSpPr txBox="1">
              <a:spLocks noChangeArrowheads="1"/>
            </p:cNvSpPr>
            <p:nvPr/>
          </p:nvSpPr>
          <p:spPr bwMode="auto">
            <a:xfrm>
              <a:off x="2157" y="2581"/>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9</a:t>
              </a:r>
            </a:p>
          </p:txBody>
        </p:sp>
        <p:sp>
          <p:nvSpPr>
            <p:cNvPr id="128" name="Oval 52"/>
            <p:cNvSpPr>
              <a:spLocks noChangeArrowheads="1"/>
            </p:cNvSpPr>
            <p:nvPr/>
          </p:nvSpPr>
          <p:spPr bwMode="auto">
            <a:xfrm>
              <a:off x="1801" y="2100"/>
              <a:ext cx="249" cy="270"/>
            </a:xfrm>
            <a:prstGeom prst="ellipse">
              <a:avLst/>
            </a:prstGeom>
            <a:solidFill>
              <a:srgbClr val="FFFFFF"/>
            </a:solidFill>
            <a:ln w="19050">
              <a:solidFill>
                <a:schemeClr val="tx1"/>
              </a:solidFill>
              <a:round/>
              <a:headEnd/>
              <a:tailEnd/>
            </a:ln>
          </p:spPr>
          <p:txBody>
            <a:bodyPr/>
            <a:lstStyle/>
            <a:p>
              <a:pPr eaLnBrk="1" hangingPunct="1"/>
              <a:endParaRPr lang="zh-CN" altLang="en-US" sz="2400">
                <a:latin typeface="Times New Roman" pitchFamily="18" charset="0"/>
              </a:endParaRPr>
            </a:p>
          </p:txBody>
        </p:sp>
        <p:sp>
          <p:nvSpPr>
            <p:cNvPr id="129" name="Text Box 53"/>
            <p:cNvSpPr txBox="1">
              <a:spLocks noChangeArrowheads="1"/>
            </p:cNvSpPr>
            <p:nvPr/>
          </p:nvSpPr>
          <p:spPr bwMode="auto">
            <a:xfrm>
              <a:off x="1768" y="2072"/>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sz="2800">
                  <a:latin typeface="Times New Roman" pitchFamily="18" charset="0"/>
                </a:rPr>
                <a:t>16</a:t>
              </a:r>
            </a:p>
          </p:txBody>
        </p:sp>
        <p:sp>
          <p:nvSpPr>
            <p:cNvPr id="130" name="Line 55"/>
            <p:cNvSpPr>
              <a:spLocks noChangeShapeType="1"/>
            </p:cNvSpPr>
            <p:nvPr/>
          </p:nvSpPr>
          <p:spPr bwMode="auto">
            <a:xfrm rot="20788486" flipV="1">
              <a:off x="1648" y="2392"/>
              <a:ext cx="249" cy="21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1" name="Line 56"/>
            <p:cNvSpPr>
              <a:spLocks noChangeShapeType="1"/>
            </p:cNvSpPr>
            <p:nvPr/>
          </p:nvSpPr>
          <p:spPr bwMode="auto">
            <a:xfrm>
              <a:off x="2032" y="2349"/>
              <a:ext cx="250" cy="27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259961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228178" y="124752"/>
            <a:ext cx="8820150" cy="6832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eaLnBrk="1" hangingPunct="1"/>
            <a:r>
              <a:rPr lang="en-US" altLang="zh-CN" dirty="0">
                <a:latin typeface="Times New Roman" pitchFamily="18" charset="0"/>
                <a:cs typeface="Times New Roman" pitchFamily="18" charset="0"/>
              </a:rPr>
              <a:t>void </a:t>
            </a:r>
            <a:r>
              <a:rPr lang="en-US" altLang="zh-CN" dirty="0" err="1">
                <a:latin typeface="Times New Roman" pitchFamily="18" charset="0"/>
                <a:cs typeface="Times New Roman" pitchFamily="18" charset="0"/>
              </a:rPr>
              <a:t>HaffmanCode</a:t>
            </a:r>
            <a:r>
              <a:rPr lang="en-US" altLang="zh-CN" dirty="0">
                <a:latin typeface="Times New Roman" pitchFamily="18" charset="0"/>
                <a:cs typeface="Times New Roman" pitchFamily="18" charset="0"/>
              </a:rPr>
              <a:t>(</a:t>
            </a:r>
            <a:r>
              <a:rPr lang="en-US" altLang="zh-CN" dirty="0" err="1">
                <a:latin typeface="Times New Roman" pitchFamily="18" charset="0"/>
                <a:cs typeface="Times New Roman" pitchFamily="18" charset="0"/>
              </a:rPr>
              <a:t>HaffNode</a:t>
            </a:r>
            <a:r>
              <a:rPr lang="en-US" altLang="zh-CN" dirty="0">
                <a:latin typeface="Times New Roman" pitchFamily="18" charset="0"/>
                <a:cs typeface="Times New Roman" pitchFamily="18" charset="0"/>
              </a:rPr>
              <a:t> </a:t>
            </a:r>
            <a:r>
              <a:rPr lang="en-US" altLang="zh-CN" dirty="0" err="1">
                <a:latin typeface="Times New Roman" pitchFamily="18" charset="0"/>
                <a:cs typeface="Times New Roman" pitchFamily="18" charset="0"/>
              </a:rPr>
              <a:t>haffTree</a:t>
            </a:r>
            <a:r>
              <a:rPr lang="en-US" altLang="zh-CN" dirty="0">
                <a:latin typeface="Times New Roman" pitchFamily="18" charset="0"/>
                <a:cs typeface="Times New Roman" pitchFamily="18" charset="0"/>
              </a:rPr>
              <a:t>[ ], </a:t>
            </a:r>
            <a:r>
              <a:rPr lang="en-US" altLang="zh-CN" dirty="0" err="1">
                <a:latin typeface="Times New Roman" pitchFamily="18" charset="0"/>
                <a:cs typeface="Times New Roman" pitchFamily="18" charset="0"/>
              </a:rPr>
              <a:t>int</a:t>
            </a:r>
            <a:r>
              <a:rPr lang="en-US" altLang="zh-CN" dirty="0">
                <a:latin typeface="Times New Roman" pitchFamily="18" charset="0"/>
                <a:cs typeface="Times New Roman" pitchFamily="18" charset="0"/>
              </a:rPr>
              <a:t> n, Code </a:t>
            </a:r>
            <a:r>
              <a:rPr lang="en-US" altLang="zh-CN" dirty="0" err="1">
                <a:latin typeface="Times New Roman" pitchFamily="18" charset="0"/>
                <a:cs typeface="Times New Roman" pitchFamily="18" charset="0"/>
              </a:rPr>
              <a:t>haffCode</a:t>
            </a:r>
            <a:r>
              <a:rPr lang="en-US" altLang="zh-CN" dirty="0">
                <a:latin typeface="Times New Roman" pitchFamily="18" charset="0"/>
                <a:cs typeface="Times New Roman" pitchFamily="18" charset="0"/>
              </a:rPr>
              <a:t>[ ])</a:t>
            </a:r>
          </a:p>
          <a:p>
            <a:pPr algn="just" eaLnBrk="1" hangingPunct="1"/>
            <a:r>
              <a:rPr lang="en-US" altLang="zh-CN" sz="1800" dirty="0">
                <a:solidFill>
                  <a:schemeClr val="accent5">
                    <a:lumMod val="50000"/>
                  </a:schemeClr>
                </a:solidFill>
                <a:latin typeface="Times New Roman" pitchFamily="18" charset="0"/>
                <a:cs typeface="Times New Roman" pitchFamily="18" charset="0"/>
              </a:rPr>
              <a:t>/*</a:t>
            </a:r>
            <a:r>
              <a:rPr lang="zh-CN" altLang="en-US" sz="1800" dirty="0">
                <a:solidFill>
                  <a:schemeClr val="accent5">
                    <a:lumMod val="50000"/>
                  </a:schemeClr>
                </a:solidFill>
                <a:latin typeface="Times New Roman" pitchFamily="18" charset="0"/>
                <a:cs typeface="Times New Roman" pitchFamily="18" charset="0"/>
              </a:rPr>
              <a:t>已知哈夫曼树，求其中</a:t>
            </a:r>
            <a:r>
              <a:rPr lang="en-US" altLang="zh-CN" sz="1800" dirty="0">
                <a:solidFill>
                  <a:schemeClr val="accent5">
                    <a:lumMod val="50000"/>
                  </a:schemeClr>
                </a:solidFill>
                <a:latin typeface="Times New Roman" pitchFamily="18" charset="0"/>
                <a:cs typeface="Times New Roman" pitchFamily="18" charset="0"/>
              </a:rPr>
              <a:t>n</a:t>
            </a:r>
            <a:r>
              <a:rPr lang="zh-CN" altLang="en-US" sz="1800" dirty="0">
                <a:solidFill>
                  <a:schemeClr val="accent5">
                    <a:lumMod val="50000"/>
                  </a:schemeClr>
                </a:solidFill>
                <a:latin typeface="Times New Roman" pitchFamily="18" charset="0"/>
                <a:cs typeface="Times New Roman" pitchFamily="18" charset="0"/>
              </a:rPr>
              <a:t>个叶结点的哈夫曼编码*</a:t>
            </a:r>
            <a:r>
              <a:rPr lang="en-US" altLang="zh-CN" sz="1800" dirty="0">
                <a:solidFill>
                  <a:schemeClr val="accent5">
                    <a:lumMod val="50000"/>
                  </a:schemeClr>
                </a:solidFill>
                <a:latin typeface="Times New Roman" pitchFamily="18" charset="0"/>
                <a:cs typeface="Times New Roman" pitchFamily="18" charset="0"/>
              </a:rPr>
              <a:t>/</a:t>
            </a:r>
          </a:p>
          <a:p>
            <a:pPr algn="just" eaLnBrk="1" hangingPunct="1"/>
            <a:r>
              <a:rPr lang="en-US" altLang="zh-CN" dirty="0">
                <a:latin typeface="Times New Roman" pitchFamily="18" charset="0"/>
                <a:cs typeface="Times New Roman" pitchFamily="18" charset="0"/>
              </a:rPr>
              <a:t>{	Code *cd = (Code *)</a:t>
            </a:r>
            <a:r>
              <a:rPr lang="en-US" altLang="zh-CN" dirty="0" err="1">
                <a:latin typeface="Times New Roman" pitchFamily="18" charset="0"/>
                <a:cs typeface="Times New Roman" pitchFamily="18" charset="0"/>
              </a:rPr>
              <a:t>malloc</a:t>
            </a:r>
            <a:r>
              <a:rPr lang="en-US" altLang="zh-CN" dirty="0">
                <a:latin typeface="Times New Roman" pitchFamily="18" charset="0"/>
                <a:cs typeface="Times New Roman" pitchFamily="18" charset="0"/>
              </a:rPr>
              <a:t>(</a:t>
            </a:r>
            <a:r>
              <a:rPr lang="en-US" altLang="zh-CN" dirty="0" err="1">
                <a:latin typeface="Times New Roman" pitchFamily="18" charset="0"/>
                <a:cs typeface="Times New Roman" pitchFamily="18" charset="0"/>
              </a:rPr>
              <a:t>sizeof</a:t>
            </a:r>
            <a:r>
              <a:rPr lang="en-US" altLang="zh-CN" dirty="0">
                <a:latin typeface="Times New Roman" pitchFamily="18" charset="0"/>
                <a:cs typeface="Times New Roman" pitchFamily="18" charset="0"/>
              </a:rPr>
              <a:t>(Code));		</a:t>
            </a:r>
            <a:r>
              <a:rPr lang="en-US" altLang="zh-CN" sz="1800" dirty="0">
                <a:solidFill>
                  <a:schemeClr val="accent5">
                    <a:lumMod val="50000"/>
                  </a:schemeClr>
                </a:solidFill>
                <a:latin typeface="Times New Roman" pitchFamily="18" charset="0"/>
                <a:cs typeface="Times New Roman" pitchFamily="18" charset="0"/>
              </a:rPr>
              <a:t>//</a:t>
            </a:r>
            <a:r>
              <a:rPr lang="zh-CN" altLang="en-US" sz="1800" dirty="0">
                <a:solidFill>
                  <a:schemeClr val="accent5">
                    <a:lumMod val="50000"/>
                  </a:schemeClr>
                </a:solidFill>
                <a:latin typeface="Times New Roman" pitchFamily="18" charset="0"/>
                <a:cs typeface="Times New Roman" pitchFamily="18" charset="0"/>
              </a:rPr>
              <a:t>缓冲数组</a:t>
            </a:r>
            <a:endParaRPr lang="en-US" altLang="zh-CN" sz="1800" dirty="0">
              <a:solidFill>
                <a:schemeClr val="accent5">
                  <a:lumMod val="50000"/>
                </a:schemeClr>
              </a:solidFill>
              <a:latin typeface="Times New Roman" pitchFamily="18" charset="0"/>
              <a:cs typeface="Times New Roman" pitchFamily="18" charset="0"/>
            </a:endParaRPr>
          </a:p>
          <a:p>
            <a:pPr algn="just" eaLnBrk="1" hangingPunct="1"/>
            <a:r>
              <a:rPr lang="en-US" altLang="zh-CN" dirty="0">
                <a:latin typeface="Times New Roman" pitchFamily="18" charset="0"/>
                <a:cs typeface="Times New Roman" pitchFamily="18" charset="0"/>
              </a:rPr>
              <a:t>          	</a:t>
            </a:r>
            <a:r>
              <a:rPr lang="en-US" altLang="zh-CN" dirty="0" err="1">
                <a:latin typeface="Times New Roman" pitchFamily="18" charset="0"/>
                <a:cs typeface="Times New Roman" pitchFamily="18" charset="0"/>
              </a:rPr>
              <a:t>int</a:t>
            </a:r>
            <a:r>
              <a:rPr lang="en-US" altLang="zh-CN" dirty="0">
                <a:latin typeface="Times New Roman" pitchFamily="18" charset="0"/>
                <a:cs typeface="Times New Roman" pitchFamily="18" charset="0"/>
              </a:rPr>
              <a:t> i, j, child, parent; 		</a:t>
            </a:r>
            <a:r>
              <a:rPr lang="en-US" altLang="zh-CN" sz="1800" dirty="0">
                <a:solidFill>
                  <a:schemeClr val="accent5">
                    <a:lumMod val="50000"/>
                  </a:schemeClr>
                </a:solidFill>
                <a:latin typeface="Times New Roman" pitchFamily="18" charset="0"/>
                <a:cs typeface="Times New Roman" pitchFamily="18" charset="0"/>
              </a:rPr>
              <a:t>//</a:t>
            </a:r>
            <a:r>
              <a:rPr lang="en-US" altLang="zh-CN" sz="1800" dirty="0" err="1">
                <a:solidFill>
                  <a:schemeClr val="accent5">
                    <a:lumMod val="50000"/>
                  </a:schemeClr>
                </a:solidFill>
                <a:latin typeface="Times New Roman" pitchFamily="18" charset="0"/>
                <a:cs typeface="Times New Roman" pitchFamily="18" charset="0"/>
              </a:rPr>
              <a:t>child,parent</a:t>
            </a:r>
            <a:r>
              <a:rPr lang="zh-CN" altLang="en-US" sz="1800" dirty="0">
                <a:solidFill>
                  <a:schemeClr val="accent5">
                    <a:lumMod val="50000"/>
                  </a:schemeClr>
                </a:solidFill>
                <a:latin typeface="Times New Roman" pitchFamily="18" charset="0"/>
                <a:cs typeface="Times New Roman" pitchFamily="18" charset="0"/>
              </a:rPr>
              <a:t>是遍历指针</a:t>
            </a:r>
            <a:endParaRPr lang="en-US" altLang="zh-CN" dirty="0">
              <a:solidFill>
                <a:schemeClr val="accent5">
                  <a:lumMod val="50000"/>
                </a:schemeClr>
              </a:solidFill>
              <a:latin typeface="Times New Roman" pitchFamily="18" charset="0"/>
              <a:cs typeface="Times New Roman" pitchFamily="18" charset="0"/>
            </a:endParaRPr>
          </a:p>
          <a:p>
            <a:pPr algn="just" eaLnBrk="1" hangingPunct="1"/>
            <a:r>
              <a:rPr lang="en-US" altLang="zh-CN" dirty="0">
                <a:latin typeface="Times New Roman" pitchFamily="18" charset="0"/>
                <a:cs typeface="Times New Roman" pitchFamily="18" charset="0"/>
              </a:rPr>
              <a:t>	for(i = 0; i &lt; n; i++)		</a:t>
            </a:r>
            <a:r>
              <a:rPr lang="en-US" altLang="zh-CN" sz="1800" dirty="0">
                <a:solidFill>
                  <a:schemeClr val="accent5">
                    <a:lumMod val="50000"/>
                  </a:schemeClr>
                </a:solidFill>
                <a:latin typeface="Times New Roman" pitchFamily="18" charset="0"/>
                <a:cs typeface="Times New Roman" pitchFamily="18" charset="0"/>
              </a:rPr>
              <a:t>//</a:t>
            </a:r>
            <a:r>
              <a:rPr lang="zh-CN" altLang="en-US" sz="1800" dirty="0">
                <a:solidFill>
                  <a:schemeClr val="accent5">
                    <a:lumMod val="50000"/>
                  </a:schemeClr>
                </a:solidFill>
                <a:latin typeface="Times New Roman" pitchFamily="18" charset="0"/>
                <a:cs typeface="Times New Roman" pitchFamily="18" charset="0"/>
              </a:rPr>
              <a:t>求</a:t>
            </a:r>
            <a:r>
              <a:rPr lang="en-US" altLang="zh-CN" sz="1800" dirty="0">
                <a:solidFill>
                  <a:schemeClr val="accent5">
                    <a:lumMod val="50000"/>
                  </a:schemeClr>
                </a:solidFill>
                <a:latin typeface="Times New Roman" pitchFamily="18" charset="0"/>
                <a:cs typeface="Times New Roman" pitchFamily="18" charset="0"/>
              </a:rPr>
              <a:t>n</a:t>
            </a:r>
            <a:r>
              <a:rPr lang="zh-CN" altLang="en-US" sz="1800" dirty="0">
                <a:solidFill>
                  <a:schemeClr val="accent5">
                    <a:lumMod val="50000"/>
                  </a:schemeClr>
                </a:solidFill>
                <a:latin typeface="Times New Roman" pitchFamily="18" charset="0"/>
                <a:cs typeface="Times New Roman" pitchFamily="18" charset="0"/>
              </a:rPr>
              <a:t>个叶结点的哈夫曼编码</a:t>
            </a:r>
            <a:r>
              <a:rPr lang="en-US" altLang="zh-CN" dirty="0">
                <a:latin typeface="Times New Roman" pitchFamily="18" charset="0"/>
                <a:cs typeface="Times New Roman" pitchFamily="18" charset="0"/>
              </a:rPr>
              <a:t>	</a:t>
            </a:r>
          </a:p>
          <a:p>
            <a:pPr algn="just"/>
            <a:r>
              <a:rPr lang="en-US" altLang="zh-CN" dirty="0">
                <a:latin typeface="Times New Roman" pitchFamily="18" charset="0"/>
                <a:cs typeface="Times New Roman" pitchFamily="18" charset="0"/>
              </a:rPr>
              <a:t>         	{	</a:t>
            </a:r>
            <a:r>
              <a:rPr lang="en-US" altLang="zh-CN" u="sng" dirty="0">
                <a:latin typeface="Times New Roman" pitchFamily="18" charset="0"/>
                <a:cs typeface="Times New Roman" pitchFamily="18" charset="0"/>
              </a:rPr>
              <a:t>cd-&gt;start = n-1;</a:t>
            </a:r>
            <a:r>
              <a:rPr lang="en-US" altLang="zh-CN" dirty="0">
                <a:latin typeface="Times New Roman" pitchFamily="18" charset="0"/>
              </a:rPr>
              <a:t> 		</a:t>
            </a:r>
            <a:r>
              <a:rPr lang="en-US" altLang="zh-CN" sz="1800" dirty="0">
                <a:solidFill>
                  <a:schemeClr val="accent5">
                    <a:lumMod val="50000"/>
                  </a:schemeClr>
                </a:solidFill>
                <a:latin typeface="Times New Roman" pitchFamily="18" charset="0"/>
              </a:rPr>
              <a:t>//</a:t>
            </a:r>
            <a:r>
              <a:rPr lang="zh-CN" altLang="en-US" sz="1800" dirty="0">
                <a:solidFill>
                  <a:schemeClr val="accent5">
                    <a:lumMod val="50000"/>
                  </a:schemeClr>
                </a:solidFill>
                <a:latin typeface="Times New Roman" pitchFamily="18" charset="0"/>
              </a:rPr>
              <a:t>不等长编码的最后一位为</a:t>
            </a:r>
            <a:r>
              <a:rPr lang="en-US" altLang="zh-CN" sz="1800" dirty="0">
                <a:solidFill>
                  <a:schemeClr val="accent5">
                    <a:lumMod val="50000"/>
                  </a:schemeClr>
                </a:solidFill>
                <a:latin typeface="Times New Roman" pitchFamily="18" charset="0"/>
              </a:rPr>
              <a:t>n-1</a:t>
            </a:r>
          </a:p>
          <a:p>
            <a:pPr algn="just" eaLnBrk="1" hangingPunct="1"/>
            <a:r>
              <a:rPr lang="en-US" altLang="zh-CN" dirty="0">
                <a:latin typeface="Times New Roman" pitchFamily="18" charset="0"/>
                <a:cs typeface="Times New Roman" pitchFamily="18" charset="0"/>
              </a:rPr>
              <a:t>	      	</a:t>
            </a:r>
            <a:r>
              <a:rPr lang="en-US" altLang="zh-CN" u="sng" dirty="0">
                <a:latin typeface="Times New Roman" pitchFamily="18" charset="0"/>
                <a:cs typeface="Times New Roman" pitchFamily="18" charset="0"/>
              </a:rPr>
              <a:t>cd-&gt;weight = </a:t>
            </a:r>
            <a:r>
              <a:rPr lang="en-US" altLang="zh-CN" u="sng" dirty="0" err="1">
                <a:latin typeface="Times New Roman" pitchFamily="18" charset="0"/>
                <a:cs typeface="Times New Roman" pitchFamily="18" charset="0"/>
              </a:rPr>
              <a:t>haffTree</a:t>
            </a:r>
            <a:r>
              <a:rPr lang="en-US" altLang="zh-CN" u="sng" dirty="0">
                <a:latin typeface="Times New Roman" pitchFamily="18" charset="0"/>
                <a:cs typeface="Times New Roman" pitchFamily="18" charset="0"/>
              </a:rPr>
              <a:t>[i].weight</a:t>
            </a:r>
            <a:r>
              <a:rPr lang="en-US" altLang="zh-CN" dirty="0">
                <a:latin typeface="Times New Roman" pitchFamily="18" charset="0"/>
                <a:cs typeface="Times New Roman" pitchFamily="18" charset="0"/>
              </a:rPr>
              <a:t>;</a:t>
            </a:r>
            <a:r>
              <a:rPr lang="zh-CN" altLang="en-US" dirty="0">
                <a:latin typeface="Times New Roman" pitchFamily="18" charset="0"/>
                <a:cs typeface="Times New Roman" pitchFamily="18" charset="0"/>
              </a:rPr>
              <a:t>    </a:t>
            </a:r>
            <a:r>
              <a:rPr lang="en-US" altLang="zh-CN" sz="1600" dirty="0">
                <a:solidFill>
                  <a:schemeClr val="accent5">
                    <a:lumMod val="50000"/>
                  </a:schemeClr>
                </a:solidFill>
                <a:latin typeface="Times New Roman" pitchFamily="18" charset="0"/>
                <a:cs typeface="Times New Roman" pitchFamily="18" charset="0"/>
              </a:rPr>
              <a:t>//</a:t>
            </a:r>
            <a:r>
              <a:rPr lang="zh-CN" altLang="en-US" sz="1600" dirty="0">
                <a:solidFill>
                  <a:schemeClr val="accent5">
                    <a:lumMod val="50000"/>
                  </a:schemeClr>
                </a:solidFill>
                <a:latin typeface="Times New Roman" pitchFamily="18" charset="0"/>
                <a:cs typeface="Times New Roman" pitchFamily="18" charset="0"/>
              </a:rPr>
              <a:t>取得编码对应权值的字符</a:t>
            </a:r>
            <a:endParaRPr lang="en-US" altLang="zh-CN" sz="1600" dirty="0">
              <a:solidFill>
                <a:schemeClr val="accent5">
                  <a:lumMod val="50000"/>
                </a:schemeClr>
              </a:solidFill>
              <a:latin typeface="Times New Roman" pitchFamily="18" charset="0"/>
              <a:cs typeface="Times New Roman" pitchFamily="18" charset="0"/>
            </a:endParaRPr>
          </a:p>
          <a:p>
            <a:pPr algn="just" eaLnBrk="1" hangingPunct="1"/>
            <a:r>
              <a:rPr lang="en-US" altLang="zh-CN" dirty="0">
                <a:latin typeface="Times New Roman" pitchFamily="18" charset="0"/>
                <a:cs typeface="Times New Roman" pitchFamily="18" charset="0"/>
              </a:rPr>
              <a:t>	      	child = i; 		</a:t>
            </a:r>
            <a:r>
              <a:rPr lang="en-US" altLang="zh-CN" sz="1800" dirty="0">
                <a:solidFill>
                  <a:schemeClr val="accent5">
                    <a:lumMod val="50000"/>
                  </a:schemeClr>
                </a:solidFill>
                <a:latin typeface="Times New Roman" pitchFamily="18" charset="0"/>
                <a:cs typeface="Times New Roman" pitchFamily="18" charset="0"/>
              </a:rPr>
              <a:t>//child</a:t>
            </a:r>
            <a:r>
              <a:rPr lang="zh-CN" altLang="en-US" sz="1800" dirty="0">
                <a:solidFill>
                  <a:schemeClr val="accent5">
                    <a:lumMod val="50000"/>
                  </a:schemeClr>
                </a:solidFill>
                <a:latin typeface="Times New Roman" pitchFamily="18" charset="0"/>
                <a:cs typeface="Times New Roman" pitchFamily="18" charset="0"/>
              </a:rPr>
              <a:t>表示第</a:t>
            </a:r>
            <a:r>
              <a:rPr lang="en-US" altLang="zh-CN" sz="1800" dirty="0">
                <a:solidFill>
                  <a:schemeClr val="accent5">
                    <a:lumMod val="50000"/>
                  </a:schemeClr>
                </a:solidFill>
                <a:latin typeface="Times New Roman" pitchFamily="18" charset="0"/>
                <a:cs typeface="Times New Roman" pitchFamily="18" charset="0"/>
              </a:rPr>
              <a:t>i</a:t>
            </a:r>
            <a:r>
              <a:rPr lang="zh-CN" altLang="en-US" sz="1800" dirty="0">
                <a:solidFill>
                  <a:schemeClr val="accent5">
                    <a:lumMod val="50000"/>
                  </a:schemeClr>
                </a:solidFill>
                <a:latin typeface="Times New Roman" pitchFamily="18" charset="0"/>
                <a:cs typeface="Times New Roman" pitchFamily="18" charset="0"/>
              </a:rPr>
              <a:t>个叶结点的下标</a:t>
            </a:r>
            <a:endParaRPr lang="en-US" altLang="zh-CN" sz="1800" dirty="0">
              <a:solidFill>
                <a:schemeClr val="accent5">
                  <a:lumMod val="50000"/>
                </a:schemeClr>
              </a:solidFill>
              <a:latin typeface="Times New Roman" pitchFamily="18" charset="0"/>
              <a:cs typeface="Times New Roman" pitchFamily="18" charset="0"/>
            </a:endParaRPr>
          </a:p>
          <a:p>
            <a:pPr algn="just" eaLnBrk="1" hangingPunct="1"/>
            <a:r>
              <a:rPr lang="en-US" altLang="zh-CN" dirty="0">
                <a:latin typeface="Times New Roman" pitchFamily="18" charset="0"/>
                <a:cs typeface="Times New Roman" pitchFamily="18" charset="0"/>
              </a:rPr>
              <a:t>	      	parent = </a:t>
            </a:r>
            <a:r>
              <a:rPr lang="en-US" altLang="zh-CN" dirty="0" err="1">
                <a:latin typeface="Times New Roman" pitchFamily="18" charset="0"/>
                <a:cs typeface="Times New Roman" pitchFamily="18" charset="0"/>
              </a:rPr>
              <a:t>haffTree</a:t>
            </a:r>
            <a:r>
              <a:rPr lang="en-US" altLang="zh-CN" dirty="0">
                <a:latin typeface="Times New Roman" pitchFamily="18" charset="0"/>
                <a:cs typeface="Times New Roman" pitchFamily="18" charset="0"/>
              </a:rPr>
              <a:t>[child].parent; </a:t>
            </a:r>
            <a:r>
              <a:rPr lang="en-US" altLang="zh-CN" sz="1800" dirty="0">
                <a:solidFill>
                  <a:schemeClr val="accent5">
                    <a:lumMod val="50000"/>
                  </a:schemeClr>
                </a:solidFill>
                <a:latin typeface="Times New Roman" pitchFamily="18" charset="0"/>
                <a:cs typeface="Times New Roman" pitchFamily="18" charset="0"/>
              </a:rPr>
              <a:t>//</a:t>
            </a:r>
            <a:r>
              <a:rPr lang="zh-CN" altLang="en-US" sz="1800" dirty="0">
                <a:solidFill>
                  <a:schemeClr val="accent5">
                    <a:lumMod val="50000"/>
                  </a:schemeClr>
                </a:solidFill>
                <a:latin typeface="Times New Roman" pitchFamily="18" charset="0"/>
                <a:cs typeface="Times New Roman" pitchFamily="18" charset="0"/>
              </a:rPr>
              <a:t>双亲结点下标</a:t>
            </a:r>
            <a:endParaRPr lang="en-US" altLang="zh-CN" sz="1800" dirty="0">
              <a:solidFill>
                <a:schemeClr val="accent5">
                  <a:lumMod val="50000"/>
                </a:schemeClr>
              </a:solidFill>
              <a:latin typeface="Times New Roman" pitchFamily="18" charset="0"/>
              <a:cs typeface="Times New Roman" pitchFamily="18" charset="0"/>
            </a:endParaRPr>
          </a:p>
          <a:p>
            <a:pPr algn="just"/>
            <a:r>
              <a:rPr lang="en-US" altLang="zh-CN" dirty="0">
                <a:latin typeface="Times New Roman" pitchFamily="18" charset="0"/>
                <a:cs typeface="Times New Roman" pitchFamily="18" charset="0"/>
              </a:rPr>
              <a:t>	     	while (parent != -1)	 </a:t>
            </a:r>
            <a:r>
              <a:rPr lang="en-US" altLang="zh-CN" sz="1800" dirty="0">
                <a:solidFill>
                  <a:schemeClr val="accent5">
                    <a:lumMod val="50000"/>
                  </a:schemeClr>
                </a:solidFill>
                <a:latin typeface="Times New Roman" pitchFamily="18" charset="0"/>
                <a:cs typeface="Times New Roman" pitchFamily="18" charset="0"/>
              </a:rPr>
              <a:t>//</a:t>
            </a:r>
            <a:r>
              <a:rPr lang="zh-CN" altLang="en-US" sz="1800" dirty="0">
                <a:solidFill>
                  <a:schemeClr val="accent5">
                    <a:lumMod val="50000"/>
                  </a:schemeClr>
                </a:solidFill>
                <a:latin typeface="Times New Roman" pitchFamily="18" charset="0"/>
                <a:cs typeface="Times New Roman" pitchFamily="18" charset="0"/>
              </a:rPr>
              <a:t>由叶结点向上直到根结点</a:t>
            </a:r>
            <a:endParaRPr lang="en-US" altLang="zh-CN" dirty="0">
              <a:solidFill>
                <a:schemeClr val="accent5">
                  <a:lumMod val="50000"/>
                </a:schemeClr>
              </a:solidFill>
              <a:latin typeface="Times New Roman" pitchFamily="18" charset="0"/>
              <a:cs typeface="Times New Roman" pitchFamily="18" charset="0"/>
            </a:endParaRPr>
          </a:p>
          <a:p>
            <a:pPr algn="just" eaLnBrk="1" hangingPunct="1"/>
            <a:r>
              <a:rPr lang="en-US" altLang="zh-CN" dirty="0">
                <a:latin typeface="Times New Roman" pitchFamily="18" charset="0"/>
                <a:cs typeface="Times New Roman" pitchFamily="18" charset="0"/>
              </a:rPr>
              <a:t>		{        if(</a:t>
            </a:r>
            <a:r>
              <a:rPr lang="en-US" altLang="zh-CN" dirty="0" err="1">
                <a:latin typeface="Times New Roman" pitchFamily="18" charset="0"/>
                <a:cs typeface="Times New Roman" pitchFamily="18" charset="0"/>
              </a:rPr>
              <a:t>haffTree</a:t>
            </a:r>
            <a:r>
              <a:rPr lang="en-US" altLang="zh-CN" dirty="0">
                <a:latin typeface="Times New Roman" pitchFamily="18" charset="0"/>
                <a:cs typeface="Times New Roman" pitchFamily="18" charset="0"/>
              </a:rPr>
              <a:t>[parent].</a:t>
            </a:r>
            <a:r>
              <a:rPr lang="en-US" altLang="zh-CN" dirty="0" err="1">
                <a:latin typeface="Times New Roman" pitchFamily="18" charset="0"/>
                <a:cs typeface="Times New Roman" pitchFamily="18" charset="0"/>
              </a:rPr>
              <a:t>leftChild</a:t>
            </a:r>
            <a:r>
              <a:rPr lang="en-US" altLang="zh-CN" dirty="0">
                <a:latin typeface="Times New Roman" pitchFamily="18" charset="0"/>
                <a:cs typeface="Times New Roman" pitchFamily="18" charset="0"/>
              </a:rPr>
              <a:t> == child)</a:t>
            </a:r>
          </a:p>
          <a:p>
            <a:pPr algn="just" eaLnBrk="1" hangingPunct="1"/>
            <a:r>
              <a:rPr lang="en-US" altLang="zh-CN" dirty="0">
                <a:latin typeface="Times New Roman" pitchFamily="18" charset="0"/>
                <a:cs typeface="Times New Roman" pitchFamily="18" charset="0"/>
              </a:rPr>
              <a:t>		                   cd-&gt;bit[cd-&gt;start] = 0;	   </a:t>
            </a:r>
            <a:r>
              <a:rPr lang="en-US" altLang="zh-CN" sz="1600" dirty="0">
                <a:solidFill>
                  <a:schemeClr val="accent5">
                    <a:lumMod val="50000"/>
                  </a:schemeClr>
                </a:solidFill>
                <a:latin typeface="+mn-ea"/>
                <a:ea typeface="+mn-ea"/>
                <a:cs typeface="Times New Roman" pitchFamily="18" charset="0"/>
              </a:rPr>
              <a:t>//</a:t>
            </a:r>
            <a:r>
              <a:rPr lang="zh-CN" altLang="en-US" sz="1600" dirty="0">
                <a:solidFill>
                  <a:schemeClr val="accent5">
                    <a:lumMod val="50000"/>
                  </a:schemeClr>
                </a:solidFill>
                <a:latin typeface="+mn-ea"/>
                <a:ea typeface="+mn-ea"/>
                <a:cs typeface="Times New Roman" pitchFamily="18" charset="0"/>
              </a:rPr>
              <a:t>左孩子结点编码</a:t>
            </a:r>
            <a:r>
              <a:rPr lang="en-US" altLang="zh-CN" sz="1600" dirty="0">
                <a:solidFill>
                  <a:schemeClr val="accent5">
                    <a:lumMod val="50000"/>
                  </a:schemeClr>
                </a:solidFill>
                <a:latin typeface="+mn-ea"/>
                <a:ea typeface="+mn-ea"/>
                <a:cs typeface="Times New Roman" pitchFamily="18" charset="0"/>
              </a:rPr>
              <a:t>0</a:t>
            </a:r>
            <a:r>
              <a:rPr lang="zh-CN" altLang="en-US" dirty="0">
                <a:latin typeface="Times New Roman" pitchFamily="18" charset="0"/>
                <a:cs typeface="Times New Roman" pitchFamily="18" charset="0"/>
              </a:rPr>
              <a:t>		          </a:t>
            </a:r>
            <a:r>
              <a:rPr lang="en-US" altLang="zh-CN" dirty="0">
                <a:latin typeface="Times New Roman" pitchFamily="18" charset="0"/>
                <a:cs typeface="Times New Roman" pitchFamily="18" charset="0"/>
              </a:rPr>
              <a:t>	         else   cd-&gt;bit[cd-&gt;start] = 1;	   </a:t>
            </a:r>
            <a:r>
              <a:rPr lang="en-US" altLang="zh-CN" sz="1600" dirty="0">
                <a:solidFill>
                  <a:schemeClr val="accent5">
                    <a:lumMod val="50000"/>
                  </a:schemeClr>
                </a:solidFill>
                <a:latin typeface="+mn-ea"/>
                <a:ea typeface="+mn-ea"/>
                <a:cs typeface="Times New Roman" pitchFamily="18" charset="0"/>
              </a:rPr>
              <a:t>//</a:t>
            </a:r>
            <a:r>
              <a:rPr lang="zh-CN" altLang="en-US" sz="1600" dirty="0">
                <a:solidFill>
                  <a:schemeClr val="accent5">
                    <a:lumMod val="50000"/>
                  </a:schemeClr>
                </a:solidFill>
                <a:latin typeface="+mn-ea"/>
                <a:ea typeface="+mn-ea"/>
                <a:cs typeface="Times New Roman" pitchFamily="18" charset="0"/>
              </a:rPr>
              <a:t>右孩子结点编码</a:t>
            </a:r>
            <a:r>
              <a:rPr lang="en-US" altLang="zh-CN" sz="1600" dirty="0">
                <a:solidFill>
                  <a:schemeClr val="accent5">
                    <a:lumMod val="50000"/>
                  </a:schemeClr>
                </a:solidFill>
                <a:latin typeface="+mn-ea"/>
                <a:ea typeface="+mn-ea"/>
                <a:cs typeface="Times New Roman" pitchFamily="18" charset="0"/>
              </a:rPr>
              <a:t>1</a:t>
            </a:r>
          </a:p>
          <a:p>
            <a:pPr algn="just" eaLnBrk="1" hangingPunct="1"/>
            <a:r>
              <a:rPr lang="en-US" altLang="zh-CN" dirty="0">
                <a:latin typeface="Times New Roman" pitchFamily="18" charset="0"/>
                <a:cs typeface="Times New Roman" pitchFamily="18" charset="0"/>
              </a:rPr>
              <a:t>		         cd-&gt;start--;</a:t>
            </a:r>
          </a:p>
          <a:p>
            <a:pPr algn="just" eaLnBrk="1" hangingPunct="1"/>
            <a:r>
              <a:rPr lang="en-US" altLang="zh-CN" dirty="0">
                <a:latin typeface="Times New Roman" pitchFamily="18" charset="0"/>
                <a:cs typeface="Times New Roman" pitchFamily="18" charset="0"/>
              </a:rPr>
              <a:t>		         child = parent;</a:t>
            </a:r>
          </a:p>
          <a:p>
            <a:pPr algn="just" eaLnBrk="1" hangingPunct="1"/>
            <a:r>
              <a:rPr lang="en-US" altLang="zh-CN" dirty="0">
                <a:latin typeface="Times New Roman" pitchFamily="18" charset="0"/>
                <a:cs typeface="Times New Roman" pitchFamily="18" charset="0"/>
              </a:rPr>
              <a:t>		         parent = </a:t>
            </a:r>
            <a:r>
              <a:rPr lang="en-US" altLang="zh-CN" dirty="0" err="1">
                <a:latin typeface="Times New Roman" pitchFamily="18" charset="0"/>
                <a:cs typeface="Times New Roman" pitchFamily="18" charset="0"/>
              </a:rPr>
              <a:t>haffTree</a:t>
            </a:r>
            <a:r>
              <a:rPr lang="en-US" altLang="zh-CN" dirty="0">
                <a:latin typeface="Times New Roman" pitchFamily="18" charset="0"/>
                <a:cs typeface="Times New Roman" pitchFamily="18" charset="0"/>
              </a:rPr>
              <a:t>[child].parent;</a:t>
            </a:r>
          </a:p>
          <a:p>
            <a:pPr algn="just" eaLnBrk="1" hangingPunct="1"/>
            <a:r>
              <a:rPr lang="en-US" altLang="zh-CN" dirty="0">
                <a:latin typeface="Times New Roman" pitchFamily="18" charset="0"/>
                <a:cs typeface="Times New Roman" pitchFamily="18" charset="0"/>
              </a:rPr>
              <a:t>		} 	</a:t>
            </a:r>
            <a:r>
              <a:rPr lang="en-US" altLang="zh-CN" sz="1600" dirty="0">
                <a:solidFill>
                  <a:schemeClr val="accent5">
                    <a:lumMod val="50000"/>
                  </a:schemeClr>
                </a:solidFill>
                <a:latin typeface="Times New Roman" pitchFamily="18" charset="0"/>
                <a:cs typeface="Times New Roman" pitchFamily="18" charset="0"/>
              </a:rPr>
              <a:t>//</a:t>
            </a:r>
            <a:r>
              <a:rPr lang="zh-CN" altLang="en-US" sz="1600" dirty="0">
                <a:solidFill>
                  <a:schemeClr val="accent5">
                    <a:lumMod val="50000"/>
                  </a:schemeClr>
                </a:solidFill>
                <a:latin typeface="Times New Roman" pitchFamily="18" charset="0"/>
                <a:cs typeface="Times New Roman" pitchFamily="18" charset="0"/>
              </a:rPr>
              <a:t>保存叶结点的编码和不等长编码的起始位</a:t>
            </a:r>
            <a:r>
              <a:rPr lang="en-US" altLang="zh-CN" dirty="0">
                <a:latin typeface="Times New Roman" pitchFamily="18" charset="0"/>
                <a:cs typeface="Times New Roman" pitchFamily="18" charset="0"/>
              </a:rPr>
              <a:t>	</a:t>
            </a:r>
          </a:p>
          <a:p>
            <a:pPr algn="just" eaLnBrk="1" hangingPunct="1"/>
            <a:r>
              <a:rPr lang="en-US" altLang="zh-CN" dirty="0">
                <a:latin typeface="Times New Roman" pitchFamily="18" charset="0"/>
                <a:cs typeface="Times New Roman" pitchFamily="18" charset="0"/>
              </a:rPr>
              <a:t>                     	for(j = cd-&gt;start+1; j &lt; n; j++) </a:t>
            </a:r>
            <a:r>
              <a:rPr lang="en-US" altLang="zh-CN" dirty="0" err="1">
                <a:latin typeface="Times New Roman" pitchFamily="18" charset="0"/>
                <a:cs typeface="Times New Roman" pitchFamily="18" charset="0"/>
              </a:rPr>
              <a:t>haffCode</a:t>
            </a:r>
            <a:r>
              <a:rPr lang="en-US" altLang="zh-CN" dirty="0">
                <a:latin typeface="Times New Roman" pitchFamily="18" charset="0"/>
                <a:cs typeface="Times New Roman" pitchFamily="18" charset="0"/>
              </a:rPr>
              <a:t>[i].bit[j] = cd-&gt;bit[j];</a:t>
            </a:r>
          </a:p>
          <a:p>
            <a:pPr algn="just" eaLnBrk="1" hangingPunct="1"/>
            <a:r>
              <a:rPr lang="en-US" altLang="zh-CN" dirty="0">
                <a:latin typeface="Times New Roman" pitchFamily="18" charset="0"/>
                <a:cs typeface="Times New Roman" pitchFamily="18" charset="0"/>
              </a:rPr>
              <a:t>		</a:t>
            </a:r>
            <a:r>
              <a:rPr lang="en-US" altLang="zh-CN" dirty="0" err="1">
                <a:latin typeface="Times New Roman" pitchFamily="18" charset="0"/>
                <a:cs typeface="Times New Roman" pitchFamily="18" charset="0"/>
              </a:rPr>
              <a:t>haffCode</a:t>
            </a:r>
            <a:r>
              <a:rPr lang="en-US" altLang="zh-CN" dirty="0">
                <a:latin typeface="Times New Roman" pitchFamily="18" charset="0"/>
                <a:cs typeface="Times New Roman" pitchFamily="18" charset="0"/>
              </a:rPr>
              <a:t>[i].start  = cd-&gt;start + 1;</a:t>
            </a:r>
          </a:p>
          <a:p>
            <a:pPr algn="just" eaLnBrk="1" hangingPunct="1"/>
            <a:r>
              <a:rPr lang="en-US" altLang="zh-CN" dirty="0">
                <a:latin typeface="Times New Roman" pitchFamily="18" charset="0"/>
                <a:cs typeface="Times New Roman" pitchFamily="18" charset="0"/>
              </a:rPr>
              <a:t>		</a:t>
            </a:r>
            <a:r>
              <a:rPr lang="en-US" altLang="zh-CN" dirty="0" err="1">
                <a:latin typeface="Times New Roman" pitchFamily="18" charset="0"/>
                <a:cs typeface="Times New Roman" pitchFamily="18" charset="0"/>
              </a:rPr>
              <a:t>haffCode</a:t>
            </a:r>
            <a:r>
              <a:rPr lang="en-US" altLang="zh-CN" dirty="0">
                <a:latin typeface="Times New Roman" pitchFamily="18" charset="0"/>
                <a:cs typeface="Times New Roman" pitchFamily="18" charset="0"/>
              </a:rPr>
              <a:t>[i].weight = cd-&gt;weight; 		</a:t>
            </a:r>
            <a:r>
              <a:rPr lang="en-US" altLang="zh-CN" sz="1600" dirty="0">
                <a:solidFill>
                  <a:schemeClr val="accent5">
                    <a:lumMod val="50000"/>
                  </a:schemeClr>
                </a:solidFill>
                <a:latin typeface="Times New Roman" pitchFamily="18" charset="0"/>
                <a:cs typeface="Times New Roman" pitchFamily="18" charset="0"/>
              </a:rPr>
              <a:t>//</a:t>
            </a:r>
            <a:r>
              <a:rPr lang="zh-CN" altLang="en-US" sz="1600" dirty="0">
                <a:solidFill>
                  <a:schemeClr val="accent5">
                    <a:lumMod val="50000"/>
                  </a:schemeClr>
                </a:solidFill>
                <a:latin typeface="Times New Roman" pitchFamily="18" charset="0"/>
                <a:cs typeface="Times New Roman" pitchFamily="18" charset="0"/>
              </a:rPr>
              <a:t>保存编码对应的权值</a:t>
            </a:r>
            <a:endParaRPr lang="en-US" altLang="zh-CN" sz="1600" dirty="0">
              <a:solidFill>
                <a:schemeClr val="accent5">
                  <a:lumMod val="50000"/>
                </a:schemeClr>
              </a:solidFill>
              <a:latin typeface="Times New Roman" pitchFamily="18" charset="0"/>
              <a:cs typeface="Times New Roman" pitchFamily="18" charset="0"/>
            </a:endParaRPr>
          </a:p>
          <a:p>
            <a:pPr algn="just" eaLnBrk="1" hangingPunct="1"/>
            <a:r>
              <a:rPr lang="en-US" altLang="zh-CN" dirty="0">
                <a:latin typeface="Times New Roman" pitchFamily="18" charset="0"/>
                <a:cs typeface="Times New Roman" pitchFamily="18" charset="0"/>
              </a:rPr>
              <a:t>	     }</a:t>
            </a:r>
          </a:p>
          <a:p>
            <a:pPr algn="just" eaLnBrk="1" hangingPunct="1"/>
            <a:r>
              <a:rPr lang="en-US" altLang="zh-CN" dirty="0">
                <a:latin typeface="Times New Roman" pitchFamily="18" charset="0"/>
                <a:cs typeface="Times New Roman" pitchFamily="18" charset="0"/>
              </a:rPr>
              <a:t>    }</a:t>
            </a:r>
          </a:p>
        </p:txBody>
      </p:sp>
      <p:sp>
        <p:nvSpPr>
          <p:cNvPr id="5" name="TextBox 4"/>
          <p:cNvSpPr txBox="1"/>
          <p:nvPr/>
        </p:nvSpPr>
        <p:spPr>
          <a:xfrm>
            <a:off x="130952" y="1844824"/>
            <a:ext cx="492443" cy="3728510"/>
          </a:xfrm>
          <a:prstGeom prst="rect">
            <a:avLst/>
          </a:prstGeom>
          <a:noFill/>
        </p:spPr>
        <p:txBody>
          <a:bodyPr vert="eaVert" wrap="square" rtlCol="0">
            <a:spAutoFit/>
          </a:bodyPr>
          <a:lstStyle/>
          <a:p>
            <a:r>
              <a:rPr lang="zh-CN" altLang="en-US" sz="2000" dirty="0" smtClean="0">
                <a:solidFill>
                  <a:srgbClr val="0000FF"/>
                </a:solidFill>
                <a:latin typeface="Times New Roman" pitchFamily="18" charset="0"/>
                <a:cs typeface="Times New Roman" pitchFamily="18" charset="0"/>
              </a:rPr>
              <a:t>基于静态链表的哈夫曼编码算法</a:t>
            </a:r>
            <a:endParaRPr lang="zh-CN" altLang="en-US" sz="2000" dirty="0">
              <a:solidFill>
                <a:srgbClr val="0000FF"/>
              </a:solidFill>
            </a:endParaRPr>
          </a:p>
        </p:txBody>
      </p:sp>
      <p:grpSp>
        <p:nvGrpSpPr>
          <p:cNvPr id="173" name="组合 150"/>
          <p:cNvGrpSpPr>
            <a:grpSpLocks/>
          </p:cNvGrpSpPr>
          <p:nvPr/>
        </p:nvGrpSpPr>
        <p:grpSpPr bwMode="auto">
          <a:xfrm>
            <a:off x="9192344" y="4368523"/>
            <a:ext cx="2880320" cy="2084813"/>
            <a:chOff x="474710" y="1915604"/>
            <a:chExt cx="8842456" cy="3814962"/>
          </a:xfrm>
          <a:solidFill>
            <a:srgbClr val="006600"/>
          </a:solidFill>
        </p:grpSpPr>
        <p:grpSp>
          <p:nvGrpSpPr>
            <p:cNvPr id="174" name="Group 5"/>
            <p:cNvGrpSpPr>
              <a:grpSpLocks/>
            </p:cNvGrpSpPr>
            <p:nvPr/>
          </p:nvGrpSpPr>
          <p:grpSpPr bwMode="auto">
            <a:xfrm>
              <a:off x="474710" y="1989882"/>
              <a:ext cx="1473743" cy="463933"/>
              <a:chOff x="0" y="0"/>
              <a:chExt cx="619" cy="381"/>
            </a:xfrm>
            <a:grpFill/>
          </p:grpSpPr>
          <p:sp>
            <p:nvSpPr>
              <p:cNvPr id="316" name="Rectangle 7"/>
              <p:cNvSpPr>
                <a:spLocks noChangeArrowheads="1"/>
              </p:cNvSpPr>
              <p:nvPr/>
            </p:nvSpPr>
            <p:spPr bwMode="auto">
              <a:xfrm>
                <a:off x="0" y="0"/>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317" name="Rectangle 6"/>
              <p:cNvSpPr>
                <a:spLocks noChangeArrowheads="1"/>
              </p:cNvSpPr>
              <p:nvPr/>
            </p:nvSpPr>
            <p:spPr bwMode="auto">
              <a:xfrm>
                <a:off x="43" y="0"/>
                <a:ext cx="533" cy="381"/>
              </a:xfrm>
              <a:prstGeom prst="rect">
                <a:avLst/>
              </a:prstGeom>
              <a:grpFill/>
              <a:ln w="9525">
                <a:noFill/>
                <a:miter lim="800000"/>
                <a:headEnd/>
                <a:tailEnd/>
              </a:ln>
            </p:spPr>
            <p:txBody>
              <a:bodyPr anchor="ctr"/>
              <a:lstStyle/>
              <a:p>
                <a:pPr algn="ctr" eaLnBrk="1" hangingPunct="1">
                  <a:defRPr/>
                </a:pPr>
                <a:r>
                  <a:rPr lang="zh-CN" altLang="en-US" sz="1100" dirty="0">
                    <a:solidFill>
                      <a:schemeClr val="bg1"/>
                    </a:solidFill>
                    <a:latin typeface="Times New Roman" pitchFamily="18" charset="0"/>
                    <a:ea typeface="+mn-ea"/>
                    <a:cs typeface="Times New Roman" pitchFamily="18" charset="0"/>
                  </a:rPr>
                  <a:t>下标</a:t>
                </a:r>
              </a:p>
            </p:txBody>
          </p:sp>
        </p:grpSp>
        <p:grpSp>
          <p:nvGrpSpPr>
            <p:cNvPr id="175" name="Group 8"/>
            <p:cNvGrpSpPr>
              <a:grpSpLocks/>
            </p:cNvGrpSpPr>
            <p:nvPr/>
          </p:nvGrpSpPr>
          <p:grpSpPr bwMode="auto">
            <a:xfrm>
              <a:off x="1948453" y="1989882"/>
              <a:ext cx="1473743" cy="463933"/>
              <a:chOff x="619" y="0"/>
              <a:chExt cx="619" cy="381"/>
            </a:xfrm>
            <a:grpFill/>
          </p:grpSpPr>
          <p:sp>
            <p:nvSpPr>
              <p:cNvPr id="314" name="Rectangle 10"/>
              <p:cNvSpPr>
                <a:spLocks noChangeArrowheads="1"/>
              </p:cNvSpPr>
              <p:nvPr/>
            </p:nvSpPr>
            <p:spPr bwMode="auto">
              <a:xfrm>
                <a:off x="619" y="0"/>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315" name="Rectangle 9"/>
              <p:cNvSpPr>
                <a:spLocks noChangeArrowheads="1"/>
              </p:cNvSpPr>
              <p:nvPr/>
            </p:nvSpPr>
            <p:spPr bwMode="auto">
              <a:xfrm>
                <a:off x="662" y="0"/>
                <a:ext cx="533" cy="381"/>
              </a:xfrm>
              <a:prstGeom prst="rect">
                <a:avLst/>
              </a:prstGeom>
              <a:grpFill/>
              <a:ln w="9525">
                <a:noFill/>
                <a:miter lim="800000"/>
                <a:headEnd/>
                <a:tailEnd/>
              </a:ln>
            </p:spPr>
            <p:txBody>
              <a:bodyPr anchor="ctr"/>
              <a:lstStyle/>
              <a:p>
                <a:pPr algn="ctr" eaLnBrk="1" hangingPunct="1">
                  <a:defRPr/>
                </a:pPr>
                <a:r>
                  <a:rPr lang="en-US" altLang="zh-CN" sz="1100">
                    <a:solidFill>
                      <a:schemeClr val="bg1"/>
                    </a:solidFill>
                    <a:latin typeface="Times New Roman" pitchFamily="18" charset="0"/>
                    <a:ea typeface="+mn-ea"/>
                    <a:cs typeface="Times New Roman" pitchFamily="18" charset="0"/>
                  </a:rPr>
                  <a:t>weight</a:t>
                </a:r>
              </a:p>
            </p:txBody>
          </p:sp>
        </p:grpSp>
        <p:grpSp>
          <p:nvGrpSpPr>
            <p:cNvPr id="176" name="Group 11"/>
            <p:cNvGrpSpPr>
              <a:grpSpLocks/>
            </p:cNvGrpSpPr>
            <p:nvPr/>
          </p:nvGrpSpPr>
          <p:grpSpPr bwMode="auto">
            <a:xfrm>
              <a:off x="3341246" y="1915604"/>
              <a:ext cx="1659448" cy="573523"/>
              <a:chOff x="1204" y="-61"/>
              <a:chExt cx="697" cy="471"/>
            </a:xfrm>
            <a:grpFill/>
          </p:grpSpPr>
          <p:sp>
            <p:nvSpPr>
              <p:cNvPr id="312" name="Rectangle 13"/>
              <p:cNvSpPr>
                <a:spLocks noChangeArrowheads="1"/>
              </p:cNvSpPr>
              <p:nvPr/>
            </p:nvSpPr>
            <p:spPr bwMode="auto">
              <a:xfrm>
                <a:off x="1238" y="0"/>
                <a:ext cx="619" cy="382"/>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313" name="Rectangle 12"/>
              <p:cNvSpPr>
                <a:spLocks noChangeArrowheads="1"/>
              </p:cNvSpPr>
              <p:nvPr/>
            </p:nvSpPr>
            <p:spPr bwMode="auto">
              <a:xfrm>
                <a:off x="1204" y="-61"/>
                <a:ext cx="697" cy="471"/>
              </a:xfrm>
              <a:prstGeom prst="rect">
                <a:avLst/>
              </a:prstGeom>
              <a:grpFill/>
              <a:ln w="9525">
                <a:noFill/>
                <a:miter lim="800000"/>
                <a:headEnd/>
                <a:tailEnd/>
              </a:ln>
            </p:spPr>
            <p:txBody>
              <a:bodyPr anchor="ctr"/>
              <a:lstStyle/>
              <a:p>
                <a:pPr algn="ctr" eaLnBrk="1" hangingPunct="1">
                  <a:defRPr/>
                </a:pPr>
                <a:r>
                  <a:rPr lang="en-US" altLang="zh-CN" sz="1100" dirty="0" err="1">
                    <a:solidFill>
                      <a:schemeClr val="bg1"/>
                    </a:solidFill>
                    <a:latin typeface="Times New Roman" pitchFamily="18" charset="0"/>
                    <a:ea typeface="+mn-ea"/>
                    <a:cs typeface="Times New Roman" pitchFamily="18" charset="0"/>
                  </a:rPr>
                  <a:t>leftChild</a:t>
                </a:r>
                <a:endParaRPr lang="en-US" altLang="zh-CN" sz="1100" dirty="0">
                  <a:solidFill>
                    <a:schemeClr val="bg1"/>
                  </a:solidFill>
                  <a:latin typeface="Times New Roman" pitchFamily="18" charset="0"/>
                  <a:ea typeface="+mn-ea"/>
                  <a:cs typeface="Times New Roman" pitchFamily="18" charset="0"/>
                </a:endParaRPr>
              </a:p>
            </p:txBody>
          </p:sp>
        </p:grpSp>
        <p:grpSp>
          <p:nvGrpSpPr>
            <p:cNvPr id="177" name="Group 14"/>
            <p:cNvGrpSpPr>
              <a:grpSpLocks/>
            </p:cNvGrpSpPr>
            <p:nvPr/>
          </p:nvGrpSpPr>
          <p:grpSpPr bwMode="auto">
            <a:xfrm>
              <a:off x="4788800" y="1989882"/>
              <a:ext cx="1726112" cy="463933"/>
              <a:chOff x="1812" y="0"/>
              <a:chExt cx="725" cy="381"/>
            </a:xfrm>
            <a:grpFill/>
          </p:grpSpPr>
          <p:sp>
            <p:nvSpPr>
              <p:cNvPr id="310" name="Rectangle 16"/>
              <p:cNvSpPr>
                <a:spLocks noChangeArrowheads="1"/>
              </p:cNvSpPr>
              <p:nvPr/>
            </p:nvSpPr>
            <p:spPr bwMode="auto">
              <a:xfrm>
                <a:off x="1857" y="0"/>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311" name="Rectangle 15"/>
              <p:cNvSpPr>
                <a:spLocks noChangeArrowheads="1"/>
              </p:cNvSpPr>
              <p:nvPr/>
            </p:nvSpPr>
            <p:spPr bwMode="auto">
              <a:xfrm>
                <a:off x="1812" y="0"/>
                <a:ext cx="725" cy="352"/>
              </a:xfrm>
              <a:prstGeom prst="rect">
                <a:avLst/>
              </a:prstGeom>
              <a:grpFill/>
              <a:ln w="9525">
                <a:noFill/>
                <a:miter lim="800000"/>
                <a:headEnd/>
                <a:tailEnd/>
              </a:ln>
            </p:spPr>
            <p:txBody>
              <a:bodyPr anchor="ctr"/>
              <a:lstStyle/>
              <a:p>
                <a:pPr algn="ctr" eaLnBrk="1" hangingPunct="1">
                  <a:defRPr/>
                </a:pPr>
                <a:r>
                  <a:rPr lang="en-US" altLang="zh-CN" sz="1100" dirty="0" err="1">
                    <a:solidFill>
                      <a:schemeClr val="bg1"/>
                    </a:solidFill>
                    <a:latin typeface="Times New Roman" pitchFamily="18" charset="0"/>
                    <a:ea typeface="+mn-ea"/>
                    <a:cs typeface="Times New Roman" pitchFamily="18" charset="0"/>
                  </a:rPr>
                  <a:t>rightChild</a:t>
                </a:r>
                <a:endParaRPr lang="en-US" altLang="zh-CN" sz="1100" dirty="0">
                  <a:solidFill>
                    <a:schemeClr val="bg1"/>
                  </a:solidFill>
                  <a:latin typeface="Times New Roman" pitchFamily="18" charset="0"/>
                  <a:ea typeface="+mn-ea"/>
                  <a:cs typeface="Times New Roman" pitchFamily="18" charset="0"/>
                </a:endParaRPr>
              </a:p>
            </p:txBody>
          </p:sp>
        </p:grpSp>
        <p:grpSp>
          <p:nvGrpSpPr>
            <p:cNvPr id="178" name="Group 17"/>
            <p:cNvGrpSpPr>
              <a:grpSpLocks/>
            </p:cNvGrpSpPr>
            <p:nvPr/>
          </p:nvGrpSpPr>
          <p:grpSpPr bwMode="auto">
            <a:xfrm>
              <a:off x="6369680" y="1989882"/>
              <a:ext cx="1473743" cy="463933"/>
              <a:chOff x="2476" y="0"/>
              <a:chExt cx="619" cy="381"/>
            </a:xfrm>
            <a:grpFill/>
          </p:grpSpPr>
          <p:sp>
            <p:nvSpPr>
              <p:cNvPr id="308" name="Rectangle 19"/>
              <p:cNvSpPr>
                <a:spLocks noChangeArrowheads="1"/>
              </p:cNvSpPr>
              <p:nvPr/>
            </p:nvSpPr>
            <p:spPr bwMode="auto">
              <a:xfrm>
                <a:off x="2476" y="0"/>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309" name="Rectangle 18"/>
              <p:cNvSpPr>
                <a:spLocks noChangeArrowheads="1"/>
              </p:cNvSpPr>
              <p:nvPr/>
            </p:nvSpPr>
            <p:spPr bwMode="auto">
              <a:xfrm>
                <a:off x="2519" y="0"/>
                <a:ext cx="533" cy="381"/>
              </a:xfrm>
              <a:prstGeom prst="rect">
                <a:avLst/>
              </a:prstGeom>
              <a:grpFill/>
              <a:ln w="9525">
                <a:noFill/>
                <a:miter lim="800000"/>
                <a:headEnd/>
                <a:tailEnd/>
              </a:ln>
            </p:spPr>
            <p:txBody>
              <a:bodyPr anchor="ctr"/>
              <a:lstStyle/>
              <a:p>
                <a:pPr algn="ctr" eaLnBrk="1" hangingPunct="1">
                  <a:defRPr/>
                </a:pPr>
                <a:r>
                  <a:rPr lang="en-US" altLang="zh-CN" sz="1100">
                    <a:solidFill>
                      <a:schemeClr val="bg1"/>
                    </a:solidFill>
                    <a:latin typeface="Times New Roman" pitchFamily="18" charset="0"/>
                    <a:ea typeface="+mn-ea"/>
                    <a:cs typeface="Times New Roman" pitchFamily="18" charset="0"/>
                  </a:rPr>
                  <a:t>parent</a:t>
                </a:r>
              </a:p>
            </p:txBody>
          </p:sp>
        </p:grpSp>
        <p:grpSp>
          <p:nvGrpSpPr>
            <p:cNvPr id="179" name="Group 20"/>
            <p:cNvGrpSpPr>
              <a:grpSpLocks/>
            </p:cNvGrpSpPr>
            <p:nvPr/>
          </p:nvGrpSpPr>
          <p:grpSpPr bwMode="auto">
            <a:xfrm>
              <a:off x="7843423" y="1989882"/>
              <a:ext cx="1473743" cy="463933"/>
              <a:chOff x="3095" y="0"/>
              <a:chExt cx="619" cy="381"/>
            </a:xfrm>
            <a:grpFill/>
          </p:grpSpPr>
          <p:sp>
            <p:nvSpPr>
              <p:cNvPr id="306" name="Rectangle 22"/>
              <p:cNvSpPr>
                <a:spLocks noChangeArrowheads="1"/>
              </p:cNvSpPr>
              <p:nvPr/>
            </p:nvSpPr>
            <p:spPr bwMode="auto">
              <a:xfrm>
                <a:off x="3095" y="0"/>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307" name="Rectangle 21"/>
              <p:cNvSpPr>
                <a:spLocks noChangeArrowheads="1"/>
              </p:cNvSpPr>
              <p:nvPr/>
            </p:nvSpPr>
            <p:spPr bwMode="auto">
              <a:xfrm>
                <a:off x="3138" y="0"/>
                <a:ext cx="533" cy="381"/>
              </a:xfrm>
              <a:prstGeom prst="rect">
                <a:avLst/>
              </a:prstGeom>
              <a:grpFill/>
              <a:ln w="9525">
                <a:noFill/>
                <a:miter lim="800000"/>
                <a:headEnd/>
                <a:tailEnd/>
              </a:ln>
            </p:spPr>
            <p:txBody>
              <a:bodyPr anchor="ctr"/>
              <a:lstStyle/>
              <a:p>
                <a:pPr algn="ctr" eaLnBrk="1" hangingPunct="1">
                  <a:defRPr/>
                </a:pPr>
                <a:r>
                  <a:rPr lang="en-US" altLang="zh-CN" sz="1100">
                    <a:solidFill>
                      <a:schemeClr val="bg1"/>
                    </a:solidFill>
                    <a:latin typeface="Times New Roman" pitchFamily="18" charset="0"/>
                    <a:ea typeface="+mn-ea"/>
                    <a:cs typeface="Times New Roman" pitchFamily="18" charset="0"/>
                  </a:rPr>
                  <a:t>flag</a:t>
                </a:r>
              </a:p>
            </p:txBody>
          </p:sp>
        </p:grpSp>
        <p:grpSp>
          <p:nvGrpSpPr>
            <p:cNvPr id="180" name="Group 23"/>
            <p:cNvGrpSpPr>
              <a:grpSpLocks/>
            </p:cNvGrpSpPr>
            <p:nvPr/>
          </p:nvGrpSpPr>
          <p:grpSpPr bwMode="auto">
            <a:xfrm>
              <a:off x="474710" y="2457467"/>
              <a:ext cx="1473743" cy="467586"/>
              <a:chOff x="0" y="384"/>
              <a:chExt cx="619" cy="384"/>
            </a:xfrm>
            <a:grpFill/>
          </p:grpSpPr>
          <p:sp>
            <p:nvSpPr>
              <p:cNvPr id="304" name="Rectangle 25"/>
              <p:cNvSpPr>
                <a:spLocks noChangeArrowheads="1"/>
              </p:cNvSpPr>
              <p:nvPr/>
            </p:nvSpPr>
            <p:spPr bwMode="auto">
              <a:xfrm>
                <a:off x="0" y="384"/>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305" name="Rectangle 24"/>
              <p:cNvSpPr>
                <a:spLocks noChangeArrowheads="1"/>
              </p:cNvSpPr>
              <p:nvPr/>
            </p:nvSpPr>
            <p:spPr bwMode="auto">
              <a:xfrm>
                <a:off x="43" y="384"/>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0</a:t>
                </a:r>
              </a:p>
            </p:txBody>
          </p:sp>
        </p:grpSp>
        <p:grpSp>
          <p:nvGrpSpPr>
            <p:cNvPr id="181" name="Group 26"/>
            <p:cNvGrpSpPr>
              <a:grpSpLocks/>
            </p:cNvGrpSpPr>
            <p:nvPr/>
          </p:nvGrpSpPr>
          <p:grpSpPr bwMode="auto">
            <a:xfrm>
              <a:off x="1948453" y="2457467"/>
              <a:ext cx="1473743" cy="467586"/>
              <a:chOff x="619" y="384"/>
              <a:chExt cx="619" cy="384"/>
            </a:xfrm>
            <a:grpFill/>
          </p:grpSpPr>
          <p:sp>
            <p:nvSpPr>
              <p:cNvPr id="302" name="Rectangle 28"/>
              <p:cNvSpPr>
                <a:spLocks noChangeArrowheads="1"/>
              </p:cNvSpPr>
              <p:nvPr/>
            </p:nvSpPr>
            <p:spPr bwMode="auto">
              <a:xfrm>
                <a:off x="619" y="384"/>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303" name="Rectangle 27"/>
              <p:cNvSpPr>
                <a:spLocks noChangeArrowheads="1"/>
              </p:cNvSpPr>
              <p:nvPr/>
            </p:nvSpPr>
            <p:spPr bwMode="auto">
              <a:xfrm>
                <a:off x="662" y="384"/>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1</a:t>
                </a:r>
              </a:p>
            </p:txBody>
          </p:sp>
        </p:grpSp>
        <p:grpSp>
          <p:nvGrpSpPr>
            <p:cNvPr id="182" name="Group 29"/>
            <p:cNvGrpSpPr>
              <a:grpSpLocks/>
            </p:cNvGrpSpPr>
            <p:nvPr/>
          </p:nvGrpSpPr>
          <p:grpSpPr bwMode="auto">
            <a:xfrm>
              <a:off x="3422195" y="2457467"/>
              <a:ext cx="1473743" cy="467586"/>
              <a:chOff x="1238" y="384"/>
              <a:chExt cx="619" cy="384"/>
            </a:xfrm>
            <a:grpFill/>
          </p:grpSpPr>
          <p:sp>
            <p:nvSpPr>
              <p:cNvPr id="300" name="Rectangle 31"/>
              <p:cNvSpPr>
                <a:spLocks noChangeArrowheads="1"/>
              </p:cNvSpPr>
              <p:nvPr/>
            </p:nvSpPr>
            <p:spPr bwMode="auto">
              <a:xfrm>
                <a:off x="1238" y="384"/>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301" name="Rectangle 30"/>
              <p:cNvSpPr>
                <a:spLocks noChangeArrowheads="1"/>
              </p:cNvSpPr>
              <p:nvPr/>
            </p:nvSpPr>
            <p:spPr bwMode="auto">
              <a:xfrm>
                <a:off x="1281" y="384"/>
                <a:ext cx="533" cy="387"/>
              </a:xfrm>
              <a:prstGeom prst="rect">
                <a:avLst/>
              </a:prstGeom>
              <a:grpFill/>
              <a:ln w="9525">
                <a:noFill/>
                <a:miter lim="800000"/>
                <a:headEnd/>
                <a:tailEnd/>
              </a:ln>
            </p:spPr>
            <p:txBody>
              <a:bodyPr anchor="ctr"/>
              <a:lstStyle/>
              <a:p>
                <a:pPr algn="ctr" eaLnBrk="1" hangingPunct="1">
                  <a:defRPr/>
                </a:pPr>
                <a:r>
                  <a:rPr lang="en-US" altLang="zh-CN" sz="1100">
                    <a:solidFill>
                      <a:schemeClr val="bg1"/>
                    </a:solidFill>
                    <a:latin typeface="Times New Roman" pitchFamily="18" charset="0"/>
                    <a:ea typeface="+mn-ea"/>
                    <a:cs typeface="Times New Roman" pitchFamily="18" charset="0"/>
                  </a:rPr>
                  <a:t>-1</a:t>
                </a:r>
              </a:p>
            </p:txBody>
          </p:sp>
        </p:grpSp>
        <p:grpSp>
          <p:nvGrpSpPr>
            <p:cNvPr id="183" name="Group 32"/>
            <p:cNvGrpSpPr>
              <a:grpSpLocks/>
            </p:cNvGrpSpPr>
            <p:nvPr/>
          </p:nvGrpSpPr>
          <p:grpSpPr bwMode="auto">
            <a:xfrm>
              <a:off x="4895938" y="2457467"/>
              <a:ext cx="1473743" cy="467586"/>
              <a:chOff x="1857" y="384"/>
              <a:chExt cx="619" cy="384"/>
            </a:xfrm>
            <a:grpFill/>
          </p:grpSpPr>
          <p:sp>
            <p:nvSpPr>
              <p:cNvPr id="298" name="Rectangle 34"/>
              <p:cNvSpPr>
                <a:spLocks noChangeArrowheads="1"/>
              </p:cNvSpPr>
              <p:nvPr/>
            </p:nvSpPr>
            <p:spPr bwMode="auto">
              <a:xfrm>
                <a:off x="1857" y="384"/>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99" name="Rectangle 33"/>
              <p:cNvSpPr>
                <a:spLocks noChangeArrowheads="1"/>
              </p:cNvSpPr>
              <p:nvPr/>
            </p:nvSpPr>
            <p:spPr bwMode="auto">
              <a:xfrm>
                <a:off x="1900" y="384"/>
                <a:ext cx="533" cy="387"/>
              </a:xfrm>
              <a:prstGeom prst="rect">
                <a:avLst/>
              </a:prstGeom>
              <a:grpFill/>
              <a:ln w="9525">
                <a:noFill/>
                <a:miter lim="800000"/>
                <a:headEnd/>
                <a:tailEnd/>
              </a:ln>
            </p:spPr>
            <p:txBody>
              <a:bodyPr anchor="ctr"/>
              <a:lstStyle/>
              <a:p>
                <a:pPr algn="ctr" eaLnBrk="1" hangingPunct="1">
                  <a:defRPr/>
                </a:pPr>
                <a:r>
                  <a:rPr lang="en-US" altLang="zh-CN" sz="1100">
                    <a:solidFill>
                      <a:schemeClr val="bg1"/>
                    </a:solidFill>
                    <a:latin typeface="Times New Roman" pitchFamily="18" charset="0"/>
                    <a:ea typeface="+mn-ea"/>
                    <a:cs typeface="Times New Roman" pitchFamily="18" charset="0"/>
                  </a:rPr>
                  <a:t>-1</a:t>
                </a:r>
              </a:p>
            </p:txBody>
          </p:sp>
        </p:grpSp>
        <p:grpSp>
          <p:nvGrpSpPr>
            <p:cNvPr id="184" name="Group 35"/>
            <p:cNvGrpSpPr>
              <a:grpSpLocks/>
            </p:cNvGrpSpPr>
            <p:nvPr/>
          </p:nvGrpSpPr>
          <p:grpSpPr bwMode="auto">
            <a:xfrm>
              <a:off x="6369680" y="2457467"/>
              <a:ext cx="1473743" cy="467586"/>
              <a:chOff x="2476" y="384"/>
              <a:chExt cx="619" cy="384"/>
            </a:xfrm>
            <a:grpFill/>
          </p:grpSpPr>
          <p:sp>
            <p:nvSpPr>
              <p:cNvPr id="296" name="Rectangle 37"/>
              <p:cNvSpPr>
                <a:spLocks noChangeArrowheads="1"/>
              </p:cNvSpPr>
              <p:nvPr/>
            </p:nvSpPr>
            <p:spPr bwMode="auto">
              <a:xfrm>
                <a:off x="2476" y="384"/>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97" name="Rectangle 36"/>
              <p:cNvSpPr>
                <a:spLocks noChangeArrowheads="1"/>
              </p:cNvSpPr>
              <p:nvPr/>
            </p:nvSpPr>
            <p:spPr bwMode="auto">
              <a:xfrm>
                <a:off x="2519" y="384"/>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4</a:t>
                </a:r>
              </a:p>
            </p:txBody>
          </p:sp>
        </p:grpSp>
        <p:grpSp>
          <p:nvGrpSpPr>
            <p:cNvPr id="185" name="Group 38"/>
            <p:cNvGrpSpPr>
              <a:grpSpLocks/>
            </p:cNvGrpSpPr>
            <p:nvPr/>
          </p:nvGrpSpPr>
          <p:grpSpPr bwMode="auto">
            <a:xfrm>
              <a:off x="7843423" y="2457467"/>
              <a:ext cx="1473743" cy="471239"/>
              <a:chOff x="3095" y="384"/>
              <a:chExt cx="619" cy="387"/>
            </a:xfrm>
            <a:grpFill/>
          </p:grpSpPr>
          <p:sp>
            <p:nvSpPr>
              <p:cNvPr id="294" name="Rectangle 40"/>
              <p:cNvSpPr>
                <a:spLocks noChangeArrowheads="1"/>
              </p:cNvSpPr>
              <p:nvPr/>
            </p:nvSpPr>
            <p:spPr bwMode="auto">
              <a:xfrm>
                <a:off x="3095" y="384"/>
                <a:ext cx="619" cy="387"/>
              </a:xfrm>
              <a:prstGeom prst="rect">
                <a:avLst/>
              </a:prstGeom>
              <a:grpFill/>
              <a:ln w="7">
                <a:solidFill>
                  <a:srgbClr val="A0A0A0"/>
                </a:solidFill>
                <a:miter lim="800000"/>
                <a:headEnd/>
                <a:tailEnd/>
              </a:ln>
            </p:spPr>
            <p:txBody>
              <a:bodyPr wrap="none"/>
              <a:lstStyle/>
              <a:p>
                <a:pPr>
                  <a:defRPr/>
                </a:pPr>
                <a:endParaRPr lang="zh-CN" altLang="en-US" sz="1100" dirty="0">
                  <a:solidFill>
                    <a:schemeClr val="bg1"/>
                  </a:solidFill>
                  <a:latin typeface="Times New Roman" pitchFamily="18" charset="0"/>
                  <a:ea typeface="+mn-ea"/>
                  <a:cs typeface="Times New Roman" pitchFamily="18" charset="0"/>
                </a:endParaRPr>
              </a:p>
            </p:txBody>
          </p:sp>
          <p:sp>
            <p:nvSpPr>
              <p:cNvPr id="295" name="Rectangle 39"/>
              <p:cNvSpPr>
                <a:spLocks noChangeArrowheads="1"/>
              </p:cNvSpPr>
              <p:nvPr/>
            </p:nvSpPr>
            <p:spPr bwMode="auto">
              <a:xfrm>
                <a:off x="3138" y="384"/>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1</a:t>
                </a:r>
              </a:p>
            </p:txBody>
          </p:sp>
        </p:grpSp>
        <p:grpSp>
          <p:nvGrpSpPr>
            <p:cNvPr id="186" name="Group 41"/>
            <p:cNvGrpSpPr>
              <a:grpSpLocks/>
            </p:cNvGrpSpPr>
            <p:nvPr/>
          </p:nvGrpSpPr>
          <p:grpSpPr bwMode="auto">
            <a:xfrm>
              <a:off x="474710" y="2925053"/>
              <a:ext cx="1473743" cy="467586"/>
              <a:chOff x="0" y="768"/>
              <a:chExt cx="619" cy="384"/>
            </a:xfrm>
            <a:grpFill/>
          </p:grpSpPr>
          <p:sp>
            <p:nvSpPr>
              <p:cNvPr id="292" name="Rectangle 43"/>
              <p:cNvSpPr>
                <a:spLocks noChangeArrowheads="1"/>
              </p:cNvSpPr>
              <p:nvPr/>
            </p:nvSpPr>
            <p:spPr bwMode="auto">
              <a:xfrm>
                <a:off x="0" y="768"/>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93" name="Rectangle 42"/>
              <p:cNvSpPr>
                <a:spLocks noChangeArrowheads="1"/>
              </p:cNvSpPr>
              <p:nvPr/>
            </p:nvSpPr>
            <p:spPr bwMode="auto">
              <a:xfrm>
                <a:off x="43" y="768"/>
                <a:ext cx="533" cy="381"/>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1</a:t>
                </a:r>
              </a:p>
            </p:txBody>
          </p:sp>
        </p:grpSp>
        <p:grpSp>
          <p:nvGrpSpPr>
            <p:cNvPr id="187" name="Group 44"/>
            <p:cNvGrpSpPr>
              <a:grpSpLocks/>
            </p:cNvGrpSpPr>
            <p:nvPr/>
          </p:nvGrpSpPr>
          <p:grpSpPr bwMode="auto">
            <a:xfrm>
              <a:off x="1948453" y="2925053"/>
              <a:ext cx="1473743" cy="467586"/>
              <a:chOff x="619" y="768"/>
              <a:chExt cx="619" cy="384"/>
            </a:xfrm>
            <a:grpFill/>
          </p:grpSpPr>
          <p:sp>
            <p:nvSpPr>
              <p:cNvPr id="290" name="Rectangle 46"/>
              <p:cNvSpPr>
                <a:spLocks noChangeArrowheads="1"/>
              </p:cNvSpPr>
              <p:nvPr/>
            </p:nvSpPr>
            <p:spPr bwMode="auto">
              <a:xfrm>
                <a:off x="619" y="768"/>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91" name="Rectangle 45"/>
              <p:cNvSpPr>
                <a:spLocks noChangeArrowheads="1"/>
              </p:cNvSpPr>
              <p:nvPr/>
            </p:nvSpPr>
            <p:spPr bwMode="auto">
              <a:xfrm>
                <a:off x="662" y="768"/>
                <a:ext cx="533" cy="381"/>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3</a:t>
                </a:r>
              </a:p>
            </p:txBody>
          </p:sp>
        </p:grpSp>
        <p:grpSp>
          <p:nvGrpSpPr>
            <p:cNvPr id="188" name="Group 47"/>
            <p:cNvGrpSpPr>
              <a:grpSpLocks/>
            </p:cNvGrpSpPr>
            <p:nvPr/>
          </p:nvGrpSpPr>
          <p:grpSpPr bwMode="auto">
            <a:xfrm>
              <a:off x="3422195" y="2925053"/>
              <a:ext cx="1473743" cy="467586"/>
              <a:chOff x="1238" y="768"/>
              <a:chExt cx="619" cy="384"/>
            </a:xfrm>
            <a:grpFill/>
          </p:grpSpPr>
          <p:sp>
            <p:nvSpPr>
              <p:cNvPr id="288" name="Rectangle 49"/>
              <p:cNvSpPr>
                <a:spLocks noChangeArrowheads="1"/>
              </p:cNvSpPr>
              <p:nvPr/>
            </p:nvSpPr>
            <p:spPr bwMode="auto">
              <a:xfrm>
                <a:off x="1238" y="768"/>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89" name="Rectangle 48"/>
              <p:cNvSpPr>
                <a:spLocks noChangeArrowheads="1"/>
              </p:cNvSpPr>
              <p:nvPr/>
            </p:nvSpPr>
            <p:spPr bwMode="auto">
              <a:xfrm>
                <a:off x="1281" y="768"/>
                <a:ext cx="533" cy="381"/>
              </a:xfrm>
              <a:prstGeom prst="rect">
                <a:avLst/>
              </a:prstGeom>
              <a:grpFill/>
              <a:ln w="9525">
                <a:noFill/>
                <a:miter lim="800000"/>
                <a:headEnd/>
                <a:tailEnd/>
              </a:ln>
            </p:spPr>
            <p:txBody>
              <a:bodyPr anchor="ctr"/>
              <a:lstStyle/>
              <a:p>
                <a:pPr algn="ctr" eaLnBrk="1" hangingPunct="1">
                  <a:defRPr/>
                </a:pPr>
                <a:r>
                  <a:rPr lang="en-US" altLang="zh-CN" sz="1100">
                    <a:solidFill>
                      <a:schemeClr val="bg1"/>
                    </a:solidFill>
                    <a:latin typeface="Times New Roman" pitchFamily="18" charset="0"/>
                    <a:ea typeface="+mn-ea"/>
                    <a:cs typeface="Times New Roman" pitchFamily="18" charset="0"/>
                  </a:rPr>
                  <a:t>-1</a:t>
                </a:r>
              </a:p>
            </p:txBody>
          </p:sp>
        </p:grpSp>
        <p:grpSp>
          <p:nvGrpSpPr>
            <p:cNvPr id="189" name="Group 50"/>
            <p:cNvGrpSpPr>
              <a:grpSpLocks/>
            </p:cNvGrpSpPr>
            <p:nvPr/>
          </p:nvGrpSpPr>
          <p:grpSpPr bwMode="auto">
            <a:xfrm>
              <a:off x="4895938" y="2925053"/>
              <a:ext cx="1473743" cy="467586"/>
              <a:chOff x="1857" y="768"/>
              <a:chExt cx="619" cy="384"/>
            </a:xfrm>
            <a:grpFill/>
          </p:grpSpPr>
          <p:sp>
            <p:nvSpPr>
              <p:cNvPr id="286" name="Rectangle 52"/>
              <p:cNvSpPr>
                <a:spLocks noChangeArrowheads="1"/>
              </p:cNvSpPr>
              <p:nvPr/>
            </p:nvSpPr>
            <p:spPr bwMode="auto">
              <a:xfrm>
                <a:off x="1857" y="768"/>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87" name="Rectangle 51"/>
              <p:cNvSpPr>
                <a:spLocks noChangeArrowheads="1"/>
              </p:cNvSpPr>
              <p:nvPr/>
            </p:nvSpPr>
            <p:spPr bwMode="auto">
              <a:xfrm>
                <a:off x="1900" y="768"/>
                <a:ext cx="533" cy="381"/>
              </a:xfrm>
              <a:prstGeom prst="rect">
                <a:avLst/>
              </a:prstGeom>
              <a:grpFill/>
              <a:ln w="9525">
                <a:noFill/>
                <a:miter lim="800000"/>
                <a:headEnd/>
                <a:tailEnd/>
              </a:ln>
            </p:spPr>
            <p:txBody>
              <a:bodyPr anchor="ctr"/>
              <a:lstStyle/>
              <a:p>
                <a:pPr algn="ctr" eaLnBrk="1" hangingPunct="1">
                  <a:defRPr/>
                </a:pPr>
                <a:r>
                  <a:rPr lang="en-US" altLang="zh-CN" sz="1100">
                    <a:solidFill>
                      <a:schemeClr val="bg1"/>
                    </a:solidFill>
                    <a:latin typeface="Times New Roman" pitchFamily="18" charset="0"/>
                    <a:ea typeface="+mn-ea"/>
                    <a:cs typeface="Times New Roman" pitchFamily="18" charset="0"/>
                  </a:rPr>
                  <a:t>-1</a:t>
                </a:r>
              </a:p>
            </p:txBody>
          </p:sp>
        </p:grpSp>
        <p:grpSp>
          <p:nvGrpSpPr>
            <p:cNvPr id="190" name="Group 53"/>
            <p:cNvGrpSpPr>
              <a:grpSpLocks/>
            </p:cNvGrpSpPr>
            <p:nvPr/>
          </p:nvGrpSpPr>
          <p:grpSpPr bwMode="auto">
            <a:xfrm>
              <a:off x="6369680" y="2925053"/>
              <a:ext cx="1473743" cy="467586"/>
              <a:chOff x="2476" y="768"/>
              <a:chExt cx="619" cy="384"/>
            </a:xfrm>
            <a:grpFill/>
          </p:grpSpPr>
          <p:sp>
            <p:nvSpPr>
              <p:cNvPr id="284" name="Rectangle 55"/>
              <p:cNvSpPr>
                <a:spLocks noChangeArrowheads="1"/>
              </p:cNvSpPr>
              <p:nvPr/>
            </p:nvSpPr>
            <p:spPr bwMode="auto">
              <a:xfrm>
                <a:off x="2476" y="768"/>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85" name="Rectangle 54"/>
              <p:cNvSpPr>
                <a:spLocks noChangeArrowheads="1"/>
              </p:cNvSpPr>
              <p:nvPr/>
            </p:nvSpPr>
            <p:spPr bwMode="auto">
              <a:xfrm>
                <a:off x="2519" y="768"/>
                <a:ext cx="533" cy="381"/>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4</a:t>
                </a:r>
              </a:p>
            </p:txBody>
          </p:sp>
        </p:grpSp>
        <p:grpSp>
          <p:nvGrpSpPr>
            <p:cNvPr id="191" name="Group 56"/>
            <p:cNvGrpSpPr>
              <a:grpSpLocks/>
            </p:cNvGrpSpPr>
            <p:nvPr/>
          </p:nvGrpSpPr>
          <p:grpSpPr bwMode="auto">
            <a:xfrm>
              <a:off x="7843423" y="2925053"/>
              <a:ext cx="1473743" cy="467586"/>
              <a:chOff x="3095" y="768"/>
              <a:chExt cx="619" cy="384"/>
            </a:xfrm>
            <a:grpFill/>
          </p:grpSpPr>
          <p:sp>
            <p:nvSpPr>
              <p:cNvPr id="282" name="Rectangle 58"/>
              <p:cNvSpPr>
                <a:spLocks noChangeArrowheads="1"/>
              </p:cNvSpPr>
              <p:nvPr/>
            </p:nvSpPr>
            <p:spPr bwMode="auto">
              <a:xfrm>
                <a:off x="3095" y="768"/>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83" name="Rectangle 57"/>
              <p:cNvSpPr>
                <a:spLocks noChangeArrowheads="1"/>
              </p:cNvSpPr>
              <p:nvPr/>
            </p:nvSpPr>
            <p:spPr bwMode="auto">
              <a:xfrm>
                <a:off x="3138" y="768"/>
                <a:ext cx="533" cy="381"/>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1</a:t>
                </a:r>
              </a:p>
            </p:txBody>
          </p:sp>
        </p:grpSp>
        <p:grpSp>
          <p:nvGrpSpPr>
            <p:cNvPr id="192" name="Group 59"/>
            <p:cNvGrpSpPr>
              <a:grpSpLocks/>
            </p:cNvGrpSpPr>
            <p:nvPr/>
          </p:nvGrpSpPr>
          <p:grpSpPr bwMode="auto">
            <a:xfrm>
              <a:off x="474710" y="3392638"/>
              <a:ext cx="1473743" cy="467586"/>
              <a:chOff x="0" y="1152"/>
              <a:chExt cx="619" cy="384"/>
            </a:xfrm>
            <a:grpFill/>
          </p:grpSpPr>
          <p:sp>
            <p:nvSpPr>
              <p:cNvPr id="280" name="Rectangle 61"/>
              <p:cNvSpPr>
                <a:spLocks noChangeArrowheads="1"/>
              </p:cNvSpPr>
              <p:nvPr/>
            </p:nvSpPr>
            <p:spPr bwMode="auto">
              <a:xfrm>
                <a:off x="0" y="1152"/>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81" name="Rectangle 60"/>
              <p:cNvSpPr>
                <a:spLocks noChangeArrowheads="1"/>
              </p:cNvSpPr>
              <p:nvPr/>
            </p:nvSpPr>
            <p:spPr bwMode="auto">
              <a:xfrm>
                <a:off x="43" y="1152"/>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2</a:t>
                </a:r>
              </a:p>
            </p:txBody>
          </p:sp>
        </p:grpSp>
        <p:grpSp>
          <p:nvGrpSpPr>
            <p:cNvPr id="193" name="Group 62"/>
            <p:cNvGrpSpPr>
              <a:grpSpLocks/>
            </p:cNvGrpSpPr>
            <p:nvPr/>
          </p:nvGrpSpPr>
          <p:grpSpPr bwMode="auto">
            <a:xfrm>
              <a:off x="1948453" y="3392638"/>
              <a:ext cx="1473743" cy="467586"/>
              <a:chOff x="619" y="1152"/>
              <a:chExt cx="619" cy="384"/>
            </a:xfrm>
            <a:grpFill/>
          </p:grpSpPr>
          <p:sp>
            <p:nvSpPr>
              <p:cNvPr id="278" name="Rectangle 64"/>
              <p:cNvSpPr>
                <a:spLocks noChangeArrowheads="1"/>
              </p:cNvSpPr>
              <p:nvPr/>
            </p:nvSpPr>
            <p:spPr bwMode="auto">
              <a:xfrm>
                <a:off x="619" y="1152"/>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79" name="Rectangle 63"/>
              <p:cNvSpPr>
                <a:spLocks noChangeArrowheads="1"/>
              </p:cNvSpPr>
              <p:nvPr/>
            </p:nvSpPr>
            <p:spPr bwMode="auto">
              <a:xfrm>
                <a:off x="662" y="1152"/>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5</a:t>
                </a:r>
              </a:p>
            </p:txBody>
          </p:sp>
        </p:grpSp>
        <p:grpSp>
          <p:nvGrpSpPr>
            <p:cNvPr id="194" name="Group 65"/>
            <p:cNvGrpSpPr>
              <a:grpSpLocks/>
            </p:cNvGrpSpPr>
            <p:nvPr/>
          </p:nvGrpSpPr>
          <p:grpSpPr bwMode="auto">
            <a:xfrm>
              <a:off x="3422195" y="3392638"/>
              <a:ext cx="1473743" cy="467586"/>
              <a:chOff x="1238" y="1152"/>
              <a:chExt cx="619" cy="384"/>
            </a:xfrm>
            <a:grpFill/>
          </p:grpSpPr>
          <p:sp>
            <p:nvSpPr>
              <p:cNvPr id="276" name="Rectangle 67"/>
              <p:cNvSpPr>
                <a:spLocks noChangeArrowheads="1"/>
              </p:cNvSpPr>
              <p:nvPr/>
            </p:nvSpPr>
            <p:spPr bwMode="auto">
              <a:xfrm>
                <a:off x="1238" y="1152"/>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77" name="Rectangle 66"/>
              <p:cNvSpPr>
                <a:spLocks noChangeArrowheads="1"/>
              </p:cNvSpPr>
              <p:nvPr/>
            </p:nvSpPr>
            <p:spPr bwMode="auto">
              <a:xfrm>
                <a:off x="1281" y="1152"/>
                <a:ext cx="533" cy="387"/>
              </a:xfrm>
              <a:prstGeom prst="rect">
                <a:avLst/>
              </a:prstGeom>
              <a:grpFill/>
              <a:ln w="9525">
                <a:noFill/>
                <a:miter lim="800000"/>
                <a:headEnd/>
                <a:tailEnd/>
              </a:ln>
            </p:spPr>
            <p:txBody>
              <a:bodyPr anchor="ctr"/>
              <a:lstStyle/>
              <a:p>
                <a:pPr algn="ctr" eaLnBrk="1" hangingPunct="1">
                  <a:defRPr/>
                </a:pPr>
                <a:r>
                  <a:rPr lang="en-US" altLang="zh-CN" sz="1100">
                    <a:solidFill>
                      <a:schemeClr val="bg1"/>
                    </a:solidFill>
                    <a:latin typeface="Times New Roman" pitchFamily="18" charset="0"/>
                    <a:ea typeface="+mn-ea"/>
                    <a:cs typeface="Times New Roman" pitchFamily="18" charset="0"/>
                  </a:rPr>
                  <a:t>-1</a:t>
                </a:r>
              </a:p>
            </p:txBody>
          </p:sp>
        </p:grpSp>
        <p:grpSp>
          <p:nvGrpSpPr>
            <p:cNvPr id="195" name="Group 68"/>
            <p:cNvGrpSpPr>
              <a:grpSpLocks/>
            </p:cNvGrpSpPr>
            <p:nvPr/>
          </p:nvGrpSpPr>
          <p:grpSpPr bwMode="auto">
            <a:xfrm>
              <a:off x="4895938" y="3392638"/>
              <a:ext cx="1473743" cy="467586"/>
              <a:chOff x="1857" y="1152"/>
              <a:chExt cx="619" cy="384"/>
            </a:xfrm>
            <a:grpFill/>
          </p:grpSpPr>
          <p:sp>
            <p:nvSpPr>
              <p:cNvPr id="274" name="Rectangle 70"/>
              <p:cNvSpPr>
                <a:spLocks noChangeArrowheads="1"/>
              </p:cNvSpPr>
              <p:nvPr/>
            </p:nvSpPr>
            <p:spPr bwMode="auto">
              <a:xfrm>
                <a:off x="1857" y="1152"/>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75" name="Rectangle 69"/>
              <p:cNvSpPr>
                <a:spLocks noChangeArrowheads="1"/>
              </p:cNvSpPr>
              <p:nvPr/>
            </p:nvSpPr>
            <p:spPr bwMode="auto">
              <a:xfrm>
                <a:off x="1900" y="1152"/>
                <a:ext cx="533" cy="387"/>
              </a:xfrm>
              <a:prstGeom prst="rect">
                <a:avLst/>
              </a:prstGeom>
              <a:grpFill/>
              <a:ln w="9525">
                <a:noFill/>
                <a:miter lim="800000"/>
                <a:headEnd/>
                <a:tailEnd/>
              </a:ln>
            </p:spPr>
            <p:txBody>
              <a:bodyPr anchor="ctr"/>
              <a:lstStyle/>
              <a:p>
                <a:pPr algn="ctr" eaLnBrk="1" hangingPunct="1">
                  <a:defRPr/>
                </a:pPr>
                <a:r>
                  <a:rPr lang="en-US" altLang="zh-CN" sz="1100">
                    <a:solidFill>
                      <a:schemeClr val="bg1"/>
                    </a:solidFill>
                    <a:latin typeface="Times New Roman" pitchFamily="18" charset="0"/>
                    <a:ea typeface="+mn-ea"/>
                    <a:cs typeface="Times New Roman" pitchFamily="18" charset="0"/>
                  </a:rPr>
                  <a:t>-1</a:t>
                </a:r>
              </a:p>
            </p:txBody>
          </p:sp>
        </p:grpSp>
        <p:grpSp>
          <p:nvGrpSpPr>
            <p:cNvPr id="196" name="Group 71"/>
            <p:cNvGrpSpPr>
              <a:grpSpLocks/>
            </p:cNvGrpSpPr>
            <p:nvPr/>
          </p:nvGrpSpPr>
          <p:grpSpPr bwMode="auto">
            <a:xfrm>
              <a:off x="6369680" y="3392638"/>
              <a:ext cx="1473743" cy="467586"/>
              <a:chOff x="2476" y="1152"/>
              <a:chExt cx="619" cy="384"/>
            </a:xfrm>
            <a:grpFill/>
          </p:grpSpPr>
          <p:sp>
            <p:nvSpPr>
              <p:cNvPr id="272" name="Rectangle 73"/>
              <p:cNvSpPr>
                <a:spLocks noChangeArrowheads="1"/>
              </p:cNvSpPr>
              <p:nvPr/>
            </p:nvSpPr>
            <p:spPr bwMode="auto">
              <a:xfrm>
                <a:off x="2476" y="1152"/>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73" name="Rectangle 72"/>
              <p:cNvSpPr>
                <a:spLocks noChangeArrowheads="1"/>
              </p:cNvSpPr>
              <p:nvPr/>
            </p:nvSpPr>
            <p:spPr bwMode="auto">
              <a:xfrm>
                <a:off x="2519" y="1152"/>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5</a:t>
                </a:r>
              </a:p>
            </p:txBody>
          </p:sp>
        </p:grpSp>
        <p:grpSp>
          <p:nvGrpSpPr>
            <p:cNvPr id="197" name="Group 74"/>
            <p:cNvGrpSpPr>
              <a:grpSpLocks/>
            </p:cNvGrpSpPr>
            <p:nvPr/>
          </p:nvGrpSpPr>
          <p:grpSpPr bwMode="auto">
            <a:xfrm>
              <a:off x="7843423" y="3392638"/>
              <a:ext cx="1473743" cy="467586"/>
              <a:chOff x="3095" y="1152"/>
              <a:chExt cx="619" cy="384"/>
            </a:xfrm>
            <a:grpFill/>
          </p:grpSpPr>
          <p:sp>
            <p:nvSpPr>
              <p:cNvPr id="270" name="Rectangle 76"/>
              <p:cNvSpPr>
                <a:spLocks noChangeArrowheads="1"/>
              </p:cNvSpPr>
              <p:nvPr/>
            </p:nvSpPr>
            <p:spPr bwMode="auto">
              <a:xfrm>
                <a:off x="3095" y="1152"/>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71" name="Rectangle 75"/>
              <p:cNvSpPr>
                <a:spLocks noChangeArrowheads="1"/>
              </p:cNvSpPr>
              <p:nvPr/>
            </p:nvSpPr>
            <p:spPr bwMode="auto">
              <a:xfrm>
                <a:off x="3138" y="1152"/>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1</a:t>
                </a:r>
              </a:p>
            </p:txBody>
          </p:sp>
        </p:grpSp>
        <p:grpSp>
          <p:nvGrpSpPr>
            <p:cNvPr id="198" name="Group 77"/>
            <p:cNvGrpSpPr>
              <a:grpSpLocks/>
            </p:cNvGrpSpPr>
            <p:nvPr/>
          </p:nvGrpSpPr>
          <p:grpSpPr bwMode="auto">
            <a:xfrm>
              <a:off x="474710" y="3860224"/>
              <a:ext cx="1473743" cy="467586"/>
              <a:chOff x="0" y="1536"/>
              <a:chExt cx="619" cy="384"/>
            </a:xfrm>
            <a:grpFill/>
          </p:grpSpPr>
          <p:sp>
            <p:nvSpPr>
              <p:cNvPr id="268" name="Rectangle 79"/>
              <p:cNvSpPr>
                <a:spLocks noChangeArrowheads="1"/>
              </p:cNvSpPr>
              <p:nvPr/>
            </p:nvSpPr>
            <p:spPr bwMode="auto">
              <a:xfrm>
                <a:off x="0" y="1536"/>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69" name="Rectangle 78"/>
              <p:cNvSpPr>
                <a:spLocks noChangeArrowheads="1"/>
              </p:cNvSpPr>
              <p:nvPr/>
            </p:nvSpPr>
            <p:spPr bwMode="auto">
              <a:xfrm>
                <a:off x="43" y="1536"/>
                <a:ext cx="533" cy="381"/>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3</a:t>
                </a:r>
              </a:p>
            </p:txBody>
          </p:sp>
        </p:grpSp>
        <p:grpSp>
          <p:nvGrpSpPr>
            <p:cNvPr id="199" name="Group 80"/>
            <p:cNvGrpSpPr>
              <a:grpSpLocks/>
            </p:cNvGrpSpPr>
            <p:nvPr/>
          </p:nvGrpSpPr>
          <p:grpSpPr bwMode="auto">
            <a:xfrm>
              <a:off x="1948453" y="3860224"/>
              <a:ext cx="1473743" cy="467586"/>
              <a:chOff x="619" y="1536"/>
              <a:chExt cx="619" cy="384"/>
            </a:xfrm>
            <a:grpFill/>
          </p:grpSpPr>
          <p:sp>
            <p:nvSpPr>
              <p:cNvPr id="266" name="Rectangle 82"/>
              <p:cNvSpPr>
                <a:spLocks noChangeArrowheads="1"/>
              </p:cNvSpPr>
              <p:nvPr/>
            </p:nvSpPr>
            <p:spPr bwMode="auto">
              <a:xfrm>
                <a:off x="619" y="1536"/>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67" name="Rectangle 81"/>
              <p:cNvSpPr>
                <a:spLocks noChangeArrowheads="1"/>
              </p:cNvSpPr>
              <p:nvPr/>
            </p:nvSpPr>
            <p:spPr bwMode="auto">
              <a:xfrm>
                <a:off x="662" y="1536"/>
                <a:ext cx="533" cy="381"/>
              </a:xfrm>
              <a:prstGeom prst="rect">
                <a:avLst/>
              </a:prstGeom>
              <a:grpFill/>
              <a:ln w="9525">
                <a:noFill/>
                <a:miter lim="800000"/>
                <a:headEnd/>
                <a:tailEnd/>
              </a:ln>
            </p:spPr>
            <p:txBody>
              <a:bodyPr anchor="ctr"/>
              <a:lstStyle/>
              <a:p>
                <a:pPr algn="ctr" eaLnBrk="1" hangingPunct="1"/>
                <a:r>
                  <a:rPr lang="en-US" altLang="zh-CN" sz="1100" dirty="0">
                    <a:solidFill>
                      <a:schemeClr val="bg1"/>
                    </a:solidFill>
                    <a:latin typeface="Times New Roman" pitchFamily="18" charset="0"/>
                    <a:cs typeface="Times New Roman" pitchFamily="18" charset="0"/>
                  </a:rPr>
                  <a:t>7</a:t>
                </a:r>
              </a:p>
            </p:txBody>
          </p:sp>
        </p:grpSp>
        <p:grpSp>
          <p:nvGrpSpPr>
            <p:cNvPr id="200" name="Group 83"/>
            <p:cNvGrpSpPr>
              <a:grpSpLocks/>
            </p:cNvGrpSpPr>
            <p:nvPr/>
          </p:nvGrpSpPr>
          <p:grpSpPr bwMode="auto">
            <a:xfrm>
              <a:off x="3422195" y="3860224"/>
              <a:ext cx="1473743" cy="467586"/>
              <a:chOff x="1238" y="1536"/>
              <a:chExt cx="619" cy="384"/>
            </a:xfrm>
            <a:grpFill/>
          </p:grpSpPr>
          <p:sp>
            <p:nvSpPr>
              <p:cNvPr id="264" name="Rectangle 85"/>
              <p:cNvSpPr>
                <a:spLocks noChangeArrowheads="1"/>
              </p:cNvSpPr>
              <p:nvPr/>
            </p:nvSpPr>
            <p:spPr bwMode="auto">
              <a:xfrm>
                <a:off x="1238" y="1536"/>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65" name="Rectangle 84"/>
              <p:cNvSpPr>
                <a:spLocks noChangeArrowheads="1"/>
              </p:cNvSpPr>
              <p:nvPr/>
            </p:nvSpPr>
            <p:spPr bwMode="auto">
              <a:xfrm>
                <a:off x="1281" y="1536"/>
                <a:ext cx="533" cy="381"/>
              </a:xfrm>
              <a:prstGeom prst="rect">
                <a:avLst/>
              </a:prstGeom>
              <a:grpFill/>
              <a:ln w="9525">
                <a:noFill/>
                <a:miter lim="800000"/>
                <a:headEnd/>
                <a:tailEnd/>
              </a:ln>
            </p:spPr>
            <p:txBody>
              <a:bodyPr anchor="ctr"/>
              <a:lstStyle/>
              <a:p>
                <a:pPr algn="ctr" eaLnBrk="1" hangingPunct="1">
                  <a:defRPr/>
                </a:pPr>
                <a:r>
                  <a:rPr lang="en-US" altLang="zh-CN" sz="1100">
                    <a:solidFill>
                      <a:schemeClr val="bg1"/>
                    </a:solidFill>
                    <a:latin typeface="Times New Roman" pitchFamily="18" charset="0"/>
                    <a:ea typeface="+mn-ea"/>
                    <a:cs typeface="Times New Roman" pitchFamily="18" charset="0"/>
                  </a:rPr>
                  <a:t>-1</a:t>
                </a:r>
              </a:p>
            </p:txBody>
          </p:sp>
        </p:grpSp>
        <p:grpSp>
          <p:nvGrpSpPr>
            <p:cNvPr id="201" name="Group 86"/>
            <p:cNvGrpSpPr>
              <a:grpSpLocks/>
            </p:cNvGrpSpPr>
            <p:nvPr/>
          </p:nvGrpSpPr>
          <p:grpSpPr bwMode="auto">
            <a:xfrm>
              <a:off x="4895938" y="3860224"/>
              <a:ext cx="1473743" cy="467586"/>
              <a:chOff x="1857" y="1536"/>
              <a:chExt cx="619" cy="384"/>
            </a:xfrm>
            <a:grpFill/>
          </p:grpSpPr>
          <p:sp>
            <p:nvSpPr>
              <p:cNvPr id="262" name="Rectangle 88"/>
              <p:cNvSpPr>
                <a:spLocks noChangeArrowheads="1"/>
              </p:cNvSpPr>
              <p:nvPr/>
            </p:nvSpPr>
            <p:spPr bwMode="auto">
              <a:xfrm>
                <a:off x="1857" y="1536"/>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63" name="Rectangle 87"/>
              <p:cNvSpPr>
                <a:spLocks noChangeArrowheads="1"/>
              </p:cNvSpPr>
              <p:nvPr/>
            </p:nvSpPr>
            <p:spPr bwMode="auto">
              <a:xfrm>
                <a:off x="1900" y="1536"/>
                <a:ext cx="533" cy="381"/>
              </a:xfrm>
              <a:prstGeom prst="rect">
                <a:avLst/>
              </a:prstGeom>
              <a:grpFill/>
              <a:ln w="9525">
                <a:noFill/>
                <a:miter lim="800000"/>
                <a:headEnd/>
                <a:tailEnd/>
              </a:ln>
            </p:spPr>
            <p:txBody>
              <a:bodyPr anchor="ctr"/>
              <a:lstStyle/>
              <a:p>
                <a:pPr algn="ctr" eaLnBrk="1" hangingPunct="1">
                  <a:defRPr/>
                </a:pPr>
                <a:r>
                  <a:rPr lang="en-US" altLang="zh-CN" sz="1100">
                    <a:solidFill>
                      <a:schemeClr val="bg1"/>
                    </a:solidFill>
                    <a:latin typeface="Times New Roman" pitchFamily="18" charset="0"/>
                    <a:ea typeface="+mn-ea"/>
                    <a:cs typeface="Times New Roman" pitchFamily="18" charset="0"/>
                  </a:rPr>
                  <a:t>-1</a:t>
                </a:r>
              </a:p>
            </p:txBody>
          </p:sp>
        </p:grpSp>
        <p:grpSp>
          <p:nvGrpSpPr>
            <p:cNvPr id="202" name="Group 89"/>
            <p:cNvGrpSpPr>
              <a:grpSpLocks/>
            </p:cNvGrpSpPr>
            <p:nvPr/>
          </p:nvGrpSpPr>
          <p:grpSpPr bwMode="auto">
            <a:xfrm>
              <a:off x="6369680" y="3860224"/>
              <a:ext cx="1473743" cy="467586"/>
              <a:chOff x="2476" y="1536"/>
              <a:chExt cx="619" cy="384"/>
            </a:xfrm>
            <a:grpFill/>
          </p:grpSpPr>
          <p:sp>
            <p:nvSpPr>
              <p:cNvPr id="260" name="Rectangle 91"/>
              <p:cNvSpPr>
                <a:spLocks noChangeArrowheads="1"/>
              </p:cNvSpPr>
              <p:nvPr/>
            </p:nvSpPr>
            <p:spPr bwMode="auto">
              <a:xfrm>
                <a:off x="2476" y="1536"/>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61" name="Rectangle 90"/>
              <p:cNvSpPr>
                <a:spLocks noChangeArrowheads="1"/>
              </p:cNvSpPr>
              <p:nvPr/>
            </p:nvSpPr>
            <p:spPr bwMode="auto">
              <a:xfrm>
                <a:off x="2519" y="1536"/>
                <a:ext cx="533" cy="381"/>
              </a:xfrm>
              <a:prstGeom prst="rect">
                <a:avLst/>
              </a:prstGeom>
              <a:grpFill/>
              <a:ln w="9525">
                <a:noFill/>
                <a:miter lim="800000"/>
                <a:headEnd/>
                <a:tailEnd/>
              </a:ln>
            </p:spPr>
            <p:txBody>
              <a:bodyPr anchor="ctr"/>
              <a:lstStyle/>
              <a:p>
                <a:pPr algn="ctr" eaLnBrk="1" hangingPunct="1"/>
                <a:r>
                  <a:rPr lang="en-US" altLang="zh-CN" sz="1100" dirty="0">
                    <a:solidFill>
                      <a:schemeClr val="bg1"/>
                    </a:solidFill>
                    <a:latin typeface="Times New Roman" pitchFamily="18" charset="0"/>
                    <a:cs typeface="Times New Roman" pitchFamily="18" charset="0"/>
                  </a:rPr>
                  <a:t>6</a:t>
                </a:r>
              </a:p>
            </p:txBody>
          </p:sp>
        </p:grpSp>
        <p:grpSp>
          <p:nvGrpSpPr>
            <p:cNvPr id="203" name="Group 92"/>
            <p:cNvGrpSpPr>
              <a:grpSpLocks/>
            </p:cNvGrpSpPr>
            <p:nvPr/>
          </p:nvGrpSpPr>
          <p:grpSpPr bwMode="auto">
            <a:xfrm>
              <a:off x="7843423" y="3860224"/>
              <a:ext cx="1473743" cy="467586"/>
              <a:chOff x="3095" y="1536"/>
              <a:chExt cx="619" cy="384"/>
            </a:xfrm>
            <a:grpFill/>
          </p:grpSpPr>
          <p:sp>
            <p:nvSpPr>
              <p:cNvPr id="258" name="Rectangle 94"/>
              <p:cNvSpPr>
                <a:spLocks noChangeArrowheads="1"/>
              </p:cNvSpPr>
              <p:nvPr/>
            </p:nvSpPr>
            <p:spPr bwMode="auto">
              <a:xfrm>
                <a:off x="3095" y="1536"/>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59" name="Rectangle 93"/>
              <p:cNvSpPr>
                <a:spLocks noChangeArrowheads="1"/>
              </p:cNvSpPr>
              <p:nvPr/>
            </p:nvSpPr>
            <p:spPr bwMode="auto">
              <a:xfrm>
                <a:off x="3138" y="1536"/>
                <a:ext cx="533" cy="381"/>
              </a:xfrm>
              <a:prstGeom prst="rect">
                <a:avLst/>
              </a:prstGeom>
              <a:grpFill/>
              <a:ln w="9525">
                <a:noFill/>
                <a:miter lim="800000"/>
                <a:headEnd/>
                <a:tailEnd/>
              </a:ln>
            </p:spPr>
            <p:txBody>
              <a:bodyPr anchor="ctr"/>
              <a:lstStyle/>
              <a:p>
                <a:pPr algn="ctr" eaLnBrk="1" hangingPunct="1"/>
                <a:r>
                  <a:rPr lang="en-US" altLang="zh-CN" sz="1100" dirty="0">
                    <a:solidFill>
                      <a:schemeClr val="bg1"/>
                    </a:solidFill>
                    <a:latin typeface="Times New Roman" pitchFamily="18" charset="0"/>
                    <a:cs typeface="Times New Roman" pitchFamily="18" charset="0"/>
                  </a:rPr>
                  <a:t>1</a:t>
                </a:r>
              </a:p>
            </p:txBody>
          </p:sp>
        </p:grpSp>
        <p:grpSp>
          <p:nvGrpSpPr>
            <p:cNvPr id="204" name="Group 95"/>
            <p:cNvGrpSpPr>
              <a:grpSpLocks/>
            </p:cNvGrpSpPr>
            <p:nvPr/>
          </p:nvGrpSpPr>
          <p:grpSpPr bwMode="auto">
            <a:xfrm>
              <a:off x="474710" y="4327809"/>
              <a:ext cx="1473743" cy="467586"/>
              <a:chOff x="0" y="1920"/>
              <a:chExt cx="619" cy="384"/>
            </a:xfrm>
            <a:grpFill/>
          </p:grpSpPr>
          <p:sp>
            <p:nvSpPr>
              <p:cNvPr id="256" name="Rectangle 97"/>
              <p:cNvSpPr>
                <a:spLocks noChangeArrowheads="1"/>
              </p:cNvSpPr>
              <p:nvPr/>
            </p:nvSpPr>
            <p:spPr bwMode="auto">
              <a:xfrm>
                <a:off x="0" y="1917"/>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57" name="Rectangle 96"/>
              <p:cNvSpPr>
                <a:spLocks noChangeArrowheads="1"/>
              </p:cNvSpPr>
              <p:nvPr/>
            </p:nvSpPr>
            <p:spPr bwMode="auto">
              <a:xfrm>
                <a:off x="43" y="1917"/>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4</a:t>
                </a:r>
              </a:p>
            </p:txBody>
          </p:sp>
        </p:grpSp>
        <p:grpSp>
          <p:nvGrpSpPr>
            <p:cNvPr id="205" name="Group 98"/>
            <p:cNvGrpSpPr>
              <a:grpSpLocks/>
            </p:cNvGrpSpPr>
            <p:nvPr/>
          </p:nvGrpSpPr>
          <p:grpSpPr bwMode="auto">
            <a:xfrm>
              <a:off x="1948453" y="4327809"/>
              <a:ext cx="1473743" cy="467586"/>
              <a:chOff x="619" y="1920"/>
              <a:chExt cx="619" cy="384"/>
            </a:xfrm>
            <a:grpFill/>
          </p:grpSpPr>
          <p:sp>
            <p:nvSpPr>
              <p:cNvPr id="254" name="Rectangle 100"/>
              <p:cNvSpPr>
                <a:spLocks noChangeArrowheads="1"/>
              </p:cNvSpPr>
              <p:nvPr/>
            </p:nvSpPr>
            <p:spPr bwMode="auto">
              <a:xfrm>
                <a:off x="619" y="1917"/>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55" name="Rectangle 99"/>
              <p:cNvSpPr>
                <a:spLocks noChangeArrowheads="1"/>
              </p:cNvSpPr>
              <p:nvPr/>
            </p:nvSpPr>
            <p:spPr bwMode="auto">
              <a:xfrm>
                <a:off x="662" y="1917"/>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4</a:t>
                </a:r>
              </a:p>
            </p:txBody>
          </p:sp>
        </p:grpSp>
        <p:grpSp>
          <p:nvGrpSpPr>
            <p:cNvPr id="206" name="Group 101"/>
            <p:cNvGrpSpPr>
              <a:grpSpLocks/>
            </p:cNvGrpSpPr>
            <p:nvPr/>
          </p:nvGrpSpPr>
          <p:grpSpPr bwMode="auto">
            <a:xfrm>
              <a:off x="3422195" y="4327809"/>
              <a:ext cx="1473743" cy="467586"/>
              <a:chOff x="1238" y="1920"/>
              <a:chExt cx="619" cy="384"/>
            </a:xfrm>
            <a:grpFill/>
          </p:grpSpPr>
          <p:sp>
            <p:nvSpPr>
              <p:cNvPr id="252" name="Rectangle 103"/>
              <p:cNvSpPr>
                <a:spLocks noChangeArrowheads="1"/>
              </p:cNvSpPr>
              <p:nvPr/>
            </p:nvSpPr>
            <p:spPr bwMode="auto">
              <a:xfrm>
                <a:off x="1238" y="1917"/>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53" name="Rectangle 102"/>
              <p:cNvSpPr>
                <a:spLocks noChangeArrowheads="1"/>
              </p:cNvSpPr>
              <p:nvPr/>
            </p:nvSpPr>
            <p:spPr bwMode="auto">
              <a:xfrm>
                <a:off x="1281" y="1917"/>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0</a:t>
                </a:r>
              </a:p>
            </p:txBody>
          </p:sp>
        </p:grpSp>
        <p:grpSp>
          <p:nvGrpSpPr>
            <p:cNvPr id="207" name="Group 104"/>
            <p:cNvGrpSpPr>
              <a:grpSpLocks/>
            </p:cNvGrpSpPr>
            <p:nvPr/>
          </p:nvGrpSpPr>
          <p:grpSpPr bwMode="auto">
            <a:xfrm>
              <a:off x="4895938" y="4327809"/>
              <a:ext cx="1473743" cy="467586"/>
              <a:chOff x="1857" y="1920"/>
              <a:chExt cx="619" cy="384"/>
            </a:xfrm>
            <a:grpFill/>
          </p:grpSpPr>
          <p:sp>
            <p:nvSpPr>
              <p:cNvPr id="250" name="Rectangle 106"/>
              <p:cNvSpPr>
                <a:spLocks noChangeArrowheads="1"/>
              </p:cNvSpPr>
              <p:nvPr/>
            </p:nvSpPr>
            <p:spPr bwMode="auto">
              <a:xfrm>
                <a:off x="1857" y="1917"/>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51" name="Rectangle 105"/>
              <p:cNvSpPr>
                <a:spLocks noChangeArrowheads="1"/>
              </p:cNvSpPr>
              <p:nvPr/>
            </p:nvSpPr>
            <p:spPr bwMode="auto">
              <a:xfrm>
                <a:off x="1900" y="1917"/>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1</a:t>
                </a:r>
              </a:p>
            </p:txBody>
          </p:sp>
        </p:grpSp>
        <p:grpSp>
          <p:nvGrpSpPr>
            <p:cNvPr id="208" name="Group 107"/>
            <p:cNvGrpSpPr>
              <a:grpSpLocks/>
            </p:cNvGrpSpPr>
            <p:nvPr/>
          </p:nvGrpSpPr>
          <p:grpSpPr bwMode="auto">
            <a:xfrm>
              <a:off x="6369680" y="4327809"/>
              <a:ext cx="1473743" cy="467586"/>
              <a:chOff x="2476" y="1920"/>
              <a:chExt cx="619" cy="384"/>
            </a:xfrm>
            <a:grpFill/>
          </p:grpSpPr>
          <p:sp>
            <p:nvSpPr>
              <p:cNvPr id="248" name="Rectangle 109"/>
              <p:cNvSpPr>
                <a:spLocks noChangeArrowheads="1"/>
              </p:cNvSpPr>
              <p:nvPr/>
            </p:nvSpPr>
            <p:spPr bwMode="auto">
              <a:xfrm>
                <a:off x="2476" y="1917"/>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49" name="Rectangle 108"/>
              <p:cNvSpPr>
                <a:spLocks noChangeArrowheads="1"/>
              </p:cNvSpPr>
              <p:nvPr/>
            </p:nvSpPr>
            <p:spPr bwMode="auto">
              <a:xfrm>
                <a:off x="2519" y="1917"/>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5</a:t>
                </a:r>
              </a:p>
            </p:txBody>
          </p:sp>
        </p:grpSp>
        <p:grpSp>
          <p:nvGrpSpPr>
            <p:cNvPr id="209" name="Group 110"/>
            <p:cNvGrpSpPr>
              <a:grpSpLocks/>
            </p:cNvGrpSpPr>
            <p:nvPr/>
          </p:nvGrpSpPr>
          <p:grpSpPr bwMode="auto">
            <a:xfrm>
              <a:off x="7843423" y="4327809"/>
              <a:ext cx="1473743" cy="467586"/>
              <a:chOff x="3095" y="1920"/>
              <a:chExt cx="619" cy="384"/>
            </a:xfrm>
            <a:grpFill/>
          </p:grpSpPr>
          <p:sp>
            <p:nvSpPr>
              <p:cNvPr id="246" name="Rectangle 112"/>
              <p:cNvSpPr>
                <a:spLocks noChangeArrowheads="1"/>
              </p:cNvSpPr>
              <p:nvPr/>
            </p:nvSpPr>
            <p:spPr bwMode="auto">
              <a:xfrm>
                <a:off x="3095" y="1917"/>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47" name="Rectangle 111"/>
              <p:cNvSpPr>
                <a:spLocks noChangeArrowheads="1"/>
              </p:cNvSpPr>
              <p:nvPr/>
            </p:nvSpPr>
            <p:spPr bwMode="auto">
              <a:xfrm>
                <a:off x="3138" y="1917"/>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1</a:t>
                </a:r>
              </a:p>
            </p:txBody>
          </p:sp>
        </p:grpSp>
        <p:grpSp>
          <p:nvGrpSpPr>
            <p:cNvPr id="210" name="Group 113"/>
            <p:cNvGrpSpPr>
              <a:grpSpLocks/>
            </p:cNvGrpSpPr>
            <p:nvPr/>
          </p:nvGrpSpPr>
          <p:grpSpPr bwMode="auto">
            <a:xfrm>
              <a:off x="474710" y="4795395"/>
              <a:ext cx="1473743" cy="467586"/>
              <a:chOff x="0" y="2304"/>
              <a:chExt cx="619" cy="384"/>
            </a:xfrm>
            <a:grpFill/>
          </p:grpSpPr>
          <p:sp>
            <p:nvSpPr>
              <p:cNvPr id="244" name="Rectangle 115"/>
              <p:cNvSpPr>
                <a:spLocks noChangeArrowheads="1"/>
              </p:cNvSpPr>
              <p:nvPr/>
            </p:nvSpPr>
            <p:spPr bwMode="auto">
              <a:xfrm>
                <a:off x="0" y="2304"/>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45" name="Rectangle 114"/>
              <p:cNvSpPr>
                <a:spLocks noChangeArrowheads="1"/>
              </p:cNvSpPr>
              <p:nvPr/>
            </p:nvSpPr>
            <p:spPr bwMode="auto">
              <a:xfrm>
                <a:off x="43" y="2304"/>
                <a:ext cx="533" cy="381"/>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5</a:t>
                </a:r>
              </a:p>
            </p:txBody>
          </p:sp>
        </p:grpSp>
        <p:grpSp>
          <p:nvGrpSpPr>
            <p:cNvPr id="211" name="Group 116"/>
            <p:cNvGrpSpPr>
              <a:grpSpLocks/>
            </p:cNvGrpSpPr>
            <p:nvPr/>
          </p:nvGrpSpPr>
          <p:grpSpPr bwMode="auto">
            <a:xfrm>
              <a:off x="1948453" y="4795395"/>
              <a:ext cx="1473743" cy="467586"/>
              <a:chOff x="619" y="2304"/>
              <a:chExt cx="619" cy="384"/>
            </a:xfrm>
            <a:grpFill/>
          </p:grpSpPr>
          <p:sp>
            <p:nvSpPr>
              <p:cNvPr id="242" name="Rectangle 118"/>
              <p:cNvSpPr>
                <a:spLocks noChangeArrowheads="1"/>
              </p:cNvSpPr>
              <p:nvPr/>
            </p:nvSpPr>
            <p:spPr bwMode="auto">
              <a:xfrm>
                <a:off x="619" y="2304"/>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43" name="Rectangle 117"/>
              <p:cNvSpPr>
                <a:spLocks noChangeArrowheads="1"/>
              </p:cNvSpPr>
              <p:nvPr/>
            </p:nvSpPr>
            <p:spPr bwMode="auto">
              <a:xfrm>
                <a:off x="662" y="2304"/>
                <a:ext cx="533" cy="381"/>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9</a:t>
                </a:r>
              </a:p>
            </p:txBody>
          </p:sp>
        </p:grpSp>
        <p:grpSp>
          <p:nvGrpSpPr>
            <p:cNvPr id="212" name="Group 119"/>
            <p:cNvGrpSpPr>
              <a:grpSpLocks/>
            </p:cNvGrpSpPr>
            <p:nvPr/>
          </p:nvGrpSpPr>
          <p:grpSpPr bwMode="auto">
            <a:xfrm>
              <a:off x="3422195" y="4795395"/>
              <a:ext cx="1473743" cy="467586"/>
              <a:chOff x="1238" y="2304"/>
              <a:chExt cx="619" cy="384"/>
            </a:xfrm>
            <a:grpFill/>
          </p:grpSpPr>
          <p:sp>
            <p:nvSpPr>
              <p:cNvPr id="240" name="Rectangle 121"/>
              <p:cNvSpPr>
                <a:spLocks noChangeArrowheads="1"/>
              </p:cNvSpPr>
              <p:nvPr/>
            </p:nvSpPr>
            <p:spPr bwMode="auto">
              <a:xfrm>
                <a:off x="1238" y="2304"/>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41" name="Rectangle 120"/>
              <p:cNvSpPr>
                <a:spLocks noChangeArrowheads="1"/>
              </p:cNvSpPr>
              <p:nvPr/>
            </p:nvSpPr>
            <p:spPr bwMode="auto">
              <a:xfrm>
                <a:off x="1281" y="2304"/>
                <a:ext cx="533" cy="381"/>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4</a:t>
                </a:r>
              </a:p>
            </p:txBody>
          </p:sp>
        </p:grpSp>
        <p:grpSp>
          <p:nvGrpSpPr>
            <p:cNvPr id="213" name="Group 122"/>
            <p:cNvGrpSpPr>
              <a:grpSpLocks/>
            </p:cNvGrpSpPr>
            <p:nvPr/>
          </p:nvGrpSpPr>
          <p:grpSpPr bwMode="auto">
            <a:xfrm>
              <a:off x="4895938" y="4795395"/>
              <a:ext cx="1473743" cy="467586"/>
              <a:chOff x="1857" y="2304"/>
              <a:chExt cx="619" cy="384"/>
            </a:xfrm>
            <a:grpFill/>
          </p:grpSpPr>
          <p:sp>
            <p:nvSpPr>
              <p:cNvPr id="238" name="Rectangle 124"/>
              <p:cNvSpPr>
                <a:spLocks noChangeArrowheads="1"/>
              </p:cNvSpPr>
              <p:nvPr/>
            </p:nvSpPr>
            <p:spPr bwMode="auto">
              <a:xfrm>
                <a:off x="1857" y="2304"/>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39" name="Rectangle 123"/>
              <p:cNvSpPr>
                <a:spLocks noChangeArrowheads="1"/>
              </p:cNvSpPr>
              <p:nvPr/>
            </p:nvSpPr>
            <p:spPr bwMode="auto">
              <a:xfrm>
                <a:off x="1900" y="2304"/>
                <a:ext cx="533" cy="381"/>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2</a:t>
                </a:r>
              </a:p>
            </p:txBody>
          </p:sp>
        </p:grpSp>
        <p:grpSp>
          <p:nvGrpSpPr>
            <p:cNvPr id="214" name="Group 125"/>
            <p:cNvGrpSpPr>
              <a:grpSpLocks/>
            </p:cNvGrpSpPr>
            <p:nvPr/>
          </p:nvGrpSpPr>
          <p:grpSpPr bwMode="auto">
            <a:xfrm>
              <a:off x="6369680" y="4795395"/>
              <a:ext cx="1473743" cy="467586"/>
              <a:chOff x="2476" y="2304"/>
              <a:chExt cx="619" cy="384"/>
            </a:xfrm>
            <a:grpFill/>
          </p:grpSpPr>
          <p:sp>
            <p:nvSpPr>
              <p:cNvPr id="236" name="Rectangle 127"/>
              <p:cNvSpPr>
                <a:spLocks noChangeArrowheads="1"/>
              </p:cNvSpPr>
              <p:nvPr/>
            </p:nvSpPr>
            <p:spPr bwMode="auto">
              <a:xfrm>
                <a:off x="2476" y="2304"/>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37" name="Rectangle 126"/>
              <p:cNvSpPr>
                <a:spLocks noChangeArrowheads="1"/>
              </p:cNvSpPr>
              <p:nvPr/>
            </p:nvSpPr>
            <p:spPr bwMode="auto">
              <a:xfrm>
                <a:off x="2519" y="2304"/>
                <a:ext cx="533" cy="381"/>
              </a:xfrm>
              <a:prstGeom prst="rect">
                <a:avLst/>
              </a:prstGeom>
              <a:grpFill/>
              <a:ln w="9525">
                <a:noFill/>
                <a:miter lim="800000"/>
                <a:headEnd/>
                <a:tailEnd/>
              </a:ln>
            </p:spPr>
            <p:txBody>
              <a:bodyPr anchor="ctr"/>
              <a:lstStyle/>
              <a:p>
                <a:pPr algn="ctr" eaLnBrk="1" hangingPunct="1"/>
                <a:r>
                  <a:rPr lang="en-US" altLang="zh-CN" sz="1100" dirty="0">
                    <a:solidFill>
                      <a:schemeClr val="bg1"/>
                    </a:solidFill>
                    <a:latin typeface="Times New Roman" pitchFamily="18" charset="0"/>
                    <a:cs typeface="Times New Roman" pitchFamily="18" charset="0"/>
                  </a:rPr>
                  <a:t>6</a:t>
                </a:r>
              </a:p>
            </p:txBody>
          </p:sp>
        </p:grpSp>
        <p:grpSp>
          <p:nvGrpSpPr>
            <p:cNvPr id="215" name="Group 128"/>
            <p:cNvGrpSpPr>
              <a:grpSpLocks/>
            </p:cNvGrpSpPr>
            <p:nvPr/>
          </p:nvGrpSpPr>
          <p:grpSpPr bwMode="auto">
            <a:xfrm>
              <a:off x="7843423" y="4795395"/>
              <a:ext cx="1473743" cy="467586"/>
              <a:chOff x="3095" y="2304"/>
              <a:chExt cx="619" cy="384"/>
            </a:xfrm>
            <a:grpFill/>
          </p:grpSpPr>
          <p:sp>
            <p:nvSpPr>
              <p:cNvPr id="234" name="Rectangle 130"/>
              <p:cNvSpPr>
                <a:spLocks noChangeArrowheads="1"/>
              </p:cNvSpPr>
              <p:nvPr/>
            </p:nvSpPr>
            <p:spPr bwMode="auto">
              <a:xfrm>
                <a:off x="3095" y="2304"/>
                <a:ext cx="619" cy="381"/>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35" name="Rectangle 129"/>
              <p:cNvSpPr>
                <a:spLocks noChangeArrowheads="1"/>
              </p:cNvSpPr>
              <p:nvPr/>
            </p:nvSpPr>
            <p:spPr bwMode="auto">
              <a:xfrm>
                <a:off x="3138" y="2304"/>
                <a:ext cx="533" cy="381"/>
              </a:xfrm>
              <a:prstGeom prst="rect">
                <a:avLst/>
              </a:prstGeom>
              <a:grpFill/>
              <a:ln w="9525">
                <a:noFill/>
                <a:miter lim="800000"/>
                <a:headEnd/>
                <a:tailEnd/>
              </a:ln>
            </p:spPr>
            <p:txBody>
              <a:bodyPr anchor="ctr"/>
              <a:lstStyle/>
              <a:p>
                <a:pPr algn="ctr" eaLnBrk="1" hangingPunct="1"/>
                <a:r>
                  <a:rPr lang="en-US" altLang="zh-CN" sz="1100" dirty="0">
                    <a:solidFill>
                      <a:schemeClr val="bg1"/>
                    </a:solidFill>
                    <a:latin typeface="Times New Roman" pitchFamily="18" charset="0"/>
                    <a:cs typeface="Times New Roman" pitchFamily="18" charset="0"/>
                  </a:rPr>
                  <a:t>1</a:t>
                </a:r>
              </a:p>
            </p:txBody>
          </p:sp>
        </p:grpSp>
        <p:grpSp>
          <p:nvGrpSpPr>
            <p:cNvPr id="216" name="Group 131"/>
            <p:cNvGrpSpPr>
              <a:grpSpLocks/>
            </p:cNvGrpSpPr>
            <p:nvPr/>
          </p:nvGrpSpPr>
          <p:grpSpPr bwMode="auto">
            <a:xfrm>
              <a:off x="474710" y="5262980"/>
              <a:ext cx="1473743" cy="467586"/>
              <a:chOff x="0" y="2688"/>
              <a:chExt cx="619" cy="384"/>
            </a:xfrm>
            <a:grpFill/>
          </p:grpSpPr>
          <p:sp>
            <p:nvSpPr>
              <p:cNvPr id="232" name="Rectangle 133"/>
              <p:cNvSpPr>
                <a:spLocks noChangeArrowheads="1"/>
              </p:cNvSpPr>
              <p:nvPr/>
            </p:nvSpPr>
            <p:spPr bwMode="auto">
              <a:xfrm>
                <a:off x="0" y="2685"/>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33" name="Rectangle 132"/>
              <p:cNvSpPr>
                <a:spLocks noChangeArrowheads="1"/>
              </p:cNvSpPr>
              <p:nvPr/>
            </p:nvSpPr>
            <p:spPr bwMode="auto">
              <a:xfrm>
                <a:off x="43" y="2685"/>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6</a:t>
                </a:r>
              </a:p>
            </p:txBody>
          </p:sp>
        </p:grpSp>
        <p:grpSp>
          <p:nvGrpSpPr>
            <p:cNvPr id="217" name="Group 134"/>
            <p:cNvGrpSpPr>
              <a:grpSpLocks/>
            </p:cNvGrpSpPr>
            <p:nvPr/>
          </p:nvGrpSpPr>
          <p:grpSpPr bwMode="auto">
            <a:xfrm>
              <a:off x="1948453" y="5262980"/>
              <a:ext cx="1473743" cy="467586"/>
              <a:chOff x="619" y="2688"/>
              <a:chExt cx="619" cy="384"/>
            </a:xfrm>
            <a:grpFill/>
          </p:grpSpPr>
          <p:sp>
            <p:nvSpPr>
              <p:cNvPr id="230" name="Rectangle 136"/>
              <p:cNvSpPr>
                <a:spLocks noChangeArrowheads="1"/>
              </p:cNvSpPr>
              <p:nvPr/>
            </p:nvSpPr>
            <p:spPr bwMode="auto">
              <a:xfrm>
                <a:off x="619" y="2685"/>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31" name="Rectangle 135"/>
              <p:cNvSpPr>
                <a:spLocks noChangeArrowheads="1"/>
              </p:cNvSpPr>
              <p:nvPr/>
            </p:nvSpPr>
            <p:spPr bwMode="auto">
              <a:xfrm>
                <a:off x="662" y="2685"/>
                <a:ext cx="533" cy="387"/>
              </a:xfrm>
              <a:prstGeom prst="rect">
                <a:avLst/>
              </a:prstGeom>
              <a:grpFill/>
              <a:ln w="9525">
                <a:noFill/>
                <a:miter lim="800000"/>
                <a:headEnd/>
                <a:tailEnd/>
              </a:ln>
            </p:spPr>
            <p:txBody>
              <a:bodyPr anchor="ctr"/>
              <a:lstStyle/>
              <a:p>
                <a:pPr algn="ctr" eaLnBrk="1" hangingPunct="1">
                  <a:defRPr/>
                </a:pPr>
                <a:r>
                  <a:rPr lang="en-US" altLang="zh-CN" sz="1100" dirty="0">
                    <a:solidFill>
                      <a:schemeClr val="bg1"/>
                    </a:solidFill>
                    <a:latin typeface="Times New Roman" pitchFamily="18" charset="0"/>
                    <a:ea typeface="+mn-ea"/>
                    <a:cs typeface="Times New Roman" pitchFamily="18" charset="0"/>
                  </a:rPr>
                  <a:t>16</a:t>
                </a:r>
              </a:p>
            </p:txBody>
          </p:sp>
        </p:grpSp>
        <p:grpSp>
          <p:nvGrpSpPr>
            <p:cNvPr id="218" name="Group 137"/>
            <p:cNvGrpSpPr>
              <a:grpSpLocks/>
            </p:cNvGrpSpPr>
            <p:nvPr/>
          </p:nvGrpSpPr>
          <p:grpSpPr bwMode="auto">
            <a:xfrm>
              <a:off x="3422195" y="5262980"/>
              <a:ext cx="1473743" cy="467586"/>
              <a:chOff x="1238" y="2688"/>
              <a:chExt cx="619" cy="384"/>
            </a:xfrm>
            <a:grpFill/>
          </p:grpSpPr>
          <p:sp>
            <p:nvSpPr>
              <p:cNvPr id="228" name="Rectangle 139"/>
              <p:cNvSpPr>
                <a:spLocks noChangeArrowheads="1"/>
              </p:cNvSpPr>
              <p:nvPr/>
            </p:nvSpPr>
            <p:spPr bwMode="auto">
              <a:xfrm>
                <a:off x="1238" y="2685"/>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29" name="Rectangle 138"/>
              <p:cNvSpPr>
                <a:spLocks noChangeArrowheads="1"/>
              </p:cNvSpPr>
              <p:nvPr/>
            </p:nvSpPr>
            <p:spPr bwMode="auto">
              <a:xfrm>
                <a:off x="1281" y="2685"/>
                <a:ext cx="533" cy="387"/>
              </a:xfrm>
              <a:prstGeom prst="rect">
                <a:avLst/>
              </a:prstGeom>
              <a:grpFill/>
              <a:ln w="9525">
                <a:noFill/>
                <a:miter lim="800000"/>
                <a:headEnd/>
                <a:tailEnd/>
              </a:ln>
            </p:spPr>
            <p:txBody>
              <a:bodyPr anchor="ctr"/>
              <a:lstStyle/>
              <a:p>
                <a:pPr algn="ctr" eaLnBrk="1" hangingPunct="1"/>
                <a:r>
                  <a:rPr lang="en-US" altLang="zh-CN" sz="1100" dirty="0">
                    <a:solidFill>
                      <a:schemeClr val="bg1"/>
                    </a:solidFill>
                    <a:latin typeface="Times New Roman" pitchFamily="18" charset="0"/>
                    <a:cs typeface="Times New Roman" pitchFamily="18" charset="0"/>
                  </a:rPr>
                  <a:t>3</a:t>
                </a:r>
              </a:p>
            </p:txBody>
          </p:sp>
        </p:grpSp>
        <p:grpSp>
          <p:nvGrpSpPr>
            <p:cNvPr id="219" name="Group 140"/>
            <p:cNvGrpSpPr>
              <a:grpSpLocks/>
            </p:cNvGrpSpPr>
            <p:nvPr/>
          </p:nvGrpSpPr>
          <p:grpSpPr bwMode="auto">
            <a:xfrm>
              <a:off x="4895938" y="5262980"/>
              <a:ext cx="1473743" cy="467586"/>
              <a:chOff x="1857" y="2688"/>
              <a:chExt cx="619" cy="384"/>
            </a:xfrm>
            <a:grpFill/>
          </p:grpSpPr>
          <p:sp>
            <p:nvSpPr>
              <p:cNvPr id="226" name="Rectangle 142"/>
              <p:cNvSpPr>
                <a:spLocks noChangeArrowheads="1"/>
              </p:cNvSpPr>
              <p:nvPr/>
            </p:nvSpPr>
            <p:spPr bwMode="auto">
              <a:xfrm>
                <a:off x="1857" y="2685"/>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27" name="Rectangle 141"/>
              <p:cNvSpPr>
                <a:spLocks noChangeArrowheads="1"/>
              </p:cNvSpPr>
              <p:nvPr/>
            </p:nvSpPr>
            <p:spPr bwMode="auto">
              <a:xfrm>
                <a:off x="1900" y="2685"/>
                <a:ext cx="533" cy="387"/>
              </a:xfrm>
              <a:prstGeom prst="rect">
                <a:avLst/>
              </a:prstGeom>
              <a:grpFill/>
              <a:ln w="9525">
                <a:noFill/>
                <a:miter lim="800000"/>
                <a:headEnd/>
                <a:tailEnd/>
              </a:ln>
            </p:spPr>
            <p:txBody>
              <a:bodyPr anchor="ctr"/>
              <a:lstStyle/>
              <a:p>
                <a:pPr algn="ctr" eaLnBrk="1" hangingPunct="1"/>
                <a:r>
                  <a:rPr lang="en-US" altLang="zh-CN" sz="1100" dirty="0">
                    <a:solidFill>
                      <a:schemeClr val="bg1"/>
                    </a:solidFill>
                    <a:latin typeface="Times New Roman" pitchFamily="18" charset="0"/>
                    <a:cs typeface="Times New Roman" pitchFamily="18" charset="0"/>
                  </a:rPr>
                  <a:t>5</a:t>
                </a:r>
              </a:p>
            </p:txBody>
          </p:sp>
        </p:grpSp>
        <p:grpSp>
          <p:nvGrpSpPr>
            <p:cNvPr id="220" name="Group 143"/>
            <p:cNvGrpSpPr>
              <a:grpSpLocks/>
            </p:cNvGrpSpPr>
            <p:nvPr/>
          </p:nvGrpSpPr>
          <p:grpSpPr bwMode="auto">
            <a:xfrm>
              <a:off x="6369680" y="5262980"/>
              <a:ext cx="1473743" cy="467586"/>
              <a:chOff x="2476" y="2688"/>
              <a:chExt cx="619" cy="384"/>
            </a:xfrm>
            <a:grpFill/>
          </p:grpSpPr>
          <p:sp>
            <p:nvSpPr>
              <p:cNvPr id="224" name="Rectangle 145"/>
              <p:cNvSpPr>
                <a:spLocks noChangeArrowheads="1"/>
              </p:cNvSpPr>
              <p:nvPr/>
            </p:nvSpPr>
            <p:spPr bwMode="auto">
              <a:xfrm>
                <a:off x="2476" y="2685"/>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25" name="Rectangle 144"/>
              <p:cNvSpPr>
                <a:spLocks noChangeArrowheads="1"/>
              </p:cNvSpPr>
              <p:nvPr/>
            </p:nvSpPr>
            <p:spPr bwMode="auto">
              <a:xfrm>
                <a:off x="2519" y="2685"/>
                <a:ext cx="533" cy="387"/>
              </a:xfrm>
              <a:prstGeom prst="rect">
                <a:avLst/>
              </a:prstGeom>
              <a:grpFill/>
              <a:ln w="9525">
                <a:noFill/>
                <a:miter lim="800000"/>
                <a:headEnd/>
                <a:tailEnd/>
              </a:ln>
            </p:spPr>
            <p:txBody>
              <a:bodyPr anchor="ctr"/>
              <a:lstStyle/>
              <a:p>
                <a:pPr algn="ctr" eaLnBrk="1" hangingPunct="1">
                  <a:defRPr/>
                </a:pPr>
                <a:r>
                  <a:rPr lang="en-US" altLang="zh-CN" sz="1100">
                    <a:solidFill>
                      <a:schemeClr val="bg1"/>
                    </a:solidFill>
                    <a:latin typeface="Times New Roman" pitchFamily="18" charset="0"/>
                    <a:ea typeface="+mn-ea"/>
                    <a:cs typeface="Times New Roman" pitchFamily="18" charset="0"/>
                  </a:rPr>
                  <a:t>-1</a:t>
                </a:r>
              </a:p>
            </p:txBody>
          </p:sp>
        </p:grpSp>
        <p:grpSp>
          <p:nvGrpSpPr>
            <p:cNvPr id="221" name="Group 146"/>
            <p:cNvGrpSpPr>
              <a:grpSpLocks/>
            </p:cNvGrpSpPr>
            <p:nvPr/>
          </p:nvGrpSpPr>
          <p:grpSpPr bwMode="auto">
            <a:xfrm>
              <a:off x="7843423" y="5262980"/>
              <a:ext cx="1473743" cy="467586"/>
              <a:chOff x="3095" y="2688"/>
              <a:chExt cx="619" cy="384"/>
            </a:xfrm>
            <a:grpFill/>
          </p:grpSpPr>
          <p:sp>
            <p:nvSpPr>
              <p:cNvPr id="222" name="Rectangle 148"/>
              <p:cNvSpPr>
                <a:spLocks noChangeArrowheads="1"/>
              </p:cNvSpPr>
              <p:nvPr/>
            </p:nvSpPr>
            <p:spPr bwMode="auto">
              <a:xfrm>
                <a:off x="3095" y="2685"/>
                <a:ext cx="619" cy="387"/>
              </a:xfrm>
              <a:prstGeom prst="rect">
                <a:avLst/>
              </a:prstGeom>
              <a:grpFill/>
              <a:ln w="7">
                <a:solidFill>
                  <a:srgbClr val="A0A0A0"/>
                </a:solidFill>
                <a:miter lim="800000"/>
                <a:headEnd/>
                <a:tailEnd/>
              </a:ln>
            </p:spPr>
            <p:txBody>
              <a:bodyPr wrap="none"/>
              <a:lstStyle/>
              <a:p>
                <a:pPr>
                  <a:defRPr/>
                </a:pPr>
                <a:endParaRPr lang="zh-CN" altLang="en-US" sz="1100">
                  <a:solidFill>
                    <a:schemeClr val="bg1"/>
                  </a:solidFill>
                  <a:latin typeface="Times New Roman" pitchFamily="18" charset="0"/>
                  <a:ea typeface="+mn-ea"/>
                  <a:cs typeface="Times New Roman" pitchFamily="18" charset="0"/>
                </a:endParaRPr>
              </a:p>
            </p:txBody>
          </p:sp>
          <p:sp>
            <p:nvSpPr>
              <p:cNvPr id="223" name="Rectangle 147"/>
              <p:cNvSpPr>
                <a:spLocks noChangeArrowheads="1"/>
              </p:cNvSpPr>
              <p:nvPr/>
            </p:nvSpPr>
            <p:spPr bwMode="auto">
              <a:xfrm>
                <a:off x="3138" y="2685"/>
                <a:ext cx="533" cy="387"/>
              </a:xfrm>
              <a:prstGeom prst="rect">
                <a:avLst/>
              </a:prstGeom>
              <a:grpFill/>
              <a:ln w="9525">
                <a:noFill/>
                <a:miter lim="800000"/>
                <a:headEnd/>
                <a:tailEnd/>
              </a:ln>
            </p:spPr>
            <p:txBody>
              <a:bodyPr anchor="ctr"/>
              <a:lstStyle/>
              <a:p>
                <a:pPr algn="ctr" eaLnBrk="1" hangingPunct="1"/>
                <a:r>
                  <a:rPr lang="en-US" altLang="zh-CN" sz="1100">
                    <a:solidFill>
                      <a:schemeClr val="bg1"/>
                    </a:solidFill>
                    <a:latin typeface="Times New Roman" pitchFamily="18" charset="0"/>
                    <a:cs typeface="Times New Roman" pitchFamily="18" charset="0"/>
                  </a:rPr>
                  <a:t>0</a:t>
                </a:r>
              </a:p>
            </p:txBody>
          </p:sp>
        </p:grpSp>
      </p:grpSp>
      <p:grpSp>
        <p:nvGrpSpPr>
          <p:cNvPr id="318" name="Group 54"/>
          <p:cNvGrpSpPr>
            <a:grpSpLocks/>
          </p:cNvGrpSpPr>
          <p:nvPr/>
        </p:nvGrpSpPr>
        <p:grpSpPr bwMode="auto">
          <a:xfrm>
            <a:off x="10200456" y="2123204"/>
            <a:ext cx="1484312" cy="2097884"/>
            <a:chOff x="1409" y="2054"/>
            <a:chExt cx="1423" cy="1978"/>
          </a:xfrm>
        </p:grpSpPr>
        <p:sp>
          <p:nvSpPr>
            <p:cNvPr id="319" name="Text Box 5"/>
            <p:cNvSpPr txBox="1">
              <a:spLocks noChangeArrowheads="1"/>
            </p:cNvSpPr>
            <p:nvPr/>
          </p:nvSpPr>
          <p:spPr bwMode="auto">
            <a:xfrm>
              <a:off x="1534" y="2626"/>
              <a:ext cx="249"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800">
                <a:latin typeface="Times New Roman" pitchFamily="18" charset="0"/>
              </a:endParaRPr>
            </a:p>
          </p:txBody>
        </p:sp>
        <p:sp>
          <p:nvSpPr>
            <p:cNvPr id="320" name="Text Box 6"/>
            <p:cNvSpPr txBox="1">
              <a:spLocks noChangeArrowheads="1"/>
            </p:cNvSpPr>
            <p:nvPr/>
          </p:nvSpPr>
          <p:spPr bwMode="auto">
            <a:xfrm>
              <a:off x="1534" y="2581"/>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dirty="0">
                  <a:latin typeface="Times New Roman" pitchFamily="18" charset="0"/>
                </a:rPr>
                <a:t>7</a:t>
              </a:r>
            </a:p>
          </p:txBody>
        </p:sp>
        <p:sp>
          <p:nvSpPr>
            <p:cNvPr id="321" name="Line 27"/>
            <p:cNvSpPr>
              <a:spLocks noChangeShapeType="1"/>
            </p:cNvSpPr>
            <p:nvPr/>
          </p:nvSpPr>
          <p:spPr bwMode="auto">
            <a:xfrm flipH="1">
              <a:off x="1908" y="2793"/>
              <a:ext cx="249" cy="34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322" name="Line 28"/>
            <p:cNvSpPr>
              <a:spLocks noChangeShapeType="1"/>
            </p:cNvSpPr>
            <p:nvPr/>
          </p:nvSpPr>
          <p:spPr bwMode="auto">
            <a:xfrm>
              <a:off x="2386" y="2853"/>
              <a:ext cx="249" cy="34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323" name="Text Box 30"/>
            <p:cNvSpPr txBox="1">
              <a:spLocks noChangeArrowheads="1"/>
            </p:cNvSpPr>
            <p:nvPr/>
          </p:nvSpPr>
          <p:spPr bwMode="auto">
            <a:xfrm>
              <a:off x="2469" y="3190"/>
              <a:ext cx="249"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800">
                <a:latin typeface="Times New Roman" pitchFamily="18" charset="0"/>
              </a:endParaRPr>
            </a:p>
          </p:txBody>
        </p:sp>
        <p:sp>
          <p:nvSpPr>
            <p:cNvPr id="324" name="Text Box 31"/>
            <p:cNvSpPr txBox="1">
              <a:spLocks noChangeArrowheads="1"/>
            </p:cNvSpPr>
            <p:nvPr/>
          </p:nvSpPr>
          <p:spPr bwMode="auto">
            <a:xfrm>
              <a:off x="2458" y="3145"/>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a:latin typeface="Times New Roman" pitchFamily="18" charset="0"/>
                </a:rPr>
                <a:t>5</a:t>
              </a:r>
            </a:p>
          </p:txBody>
        </p:sp>
        <p:sp>
          <p:nvSpPr>
            <p:cNvPr id="325" name="Oval 33"/>
            <p:cNvSpPr>
              <a:spLocks noChangeArrowheads="1"/>
            </p:cNvSpPr>
            <p:nvPr/>
          </p:nvSpPr>
          <p:spPr bwMode="auto">
            <a:xfrm>
              <a:off x="1773" y="3156"/>
              <a:ext cx="249" cy="271"/>
            </a:xfrm>
            <a:prstGeom prst="ellipse">
              <a:avLst/>
            </a:prstGeom>
            <a:solidFill>
              <a:srgbClr val="FFFFFF"/>
            </a:solidFill>
            <a:ln w="19050">
              <a:solidFill>
                <a:schemeClr val="tx1"/>
              </a:solidFill>
              <a:round/>
              <a:headEnd/>
              <a:tailEnd/>
            </a:ln>
          </p:spPr>
          <p:txBody>
            <a:bodyPr/>
            <a:lstStyle/>
            <a:p>
              <a:pPr eaLnBrk="1" hangingPunct="1"/>
              <a:endParaRPr lang="zh-CN" altLang="en-US">
                <a:latin typeface="Times New Roman" pitchFamily="18" charset="0"/>
              </a:endParaRPr>
            </a:p>
          </p:txBody>
        </p:sp>
        <p:sp>
          <p:nvSpPr>
            <p:cNvPr id="326" name="Text Box 34"/>
            <p:cNvSpPr txBox="1">
              <a:spLocks noChangeArrowheads="1"/>
            </p:cNvSpPr>
            <p:nvPr/>
          </p:nvSpPr>
          <p:spPr bwMode="auto">
            <a:xfrm>
              <a:off x="1752" y="3109"/>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a:latin typeface="Times New Roman" pitchFamily="18" charset="0"/>
                </a:rPr>
                <a:t>4</a:t>
              </a:r>
            </a:p>
          </p:txBody>
        </p:sp>
        <p:sp>
          <p:nvSpPr>
            <p:cNvPr id="327" name="Line 36"/>
            <p:cNvSpPr>
              <a:spLocks noChangeShapeType="1"/>
            </p:cNvSpPr>
            <p:nvPr/>
          </p:nvSpPr>
          <p:spPr bwMode="auto">
            <a:xfrm flipH="1">
              <a:off x="1524" y="3386"/>
              <a:ext cx="249" cy="34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328" name="Line 37"/>
            <p:cNvSpPr>
              <a:spLocks noChangeShapeType="1"/>
            </p:cNvSpPr>
            <p:nvPr/>
          </p:nvSpPr>
          <p:spPr bwMode="auto">
            <a:xfrm>
              <a:off x="2022" y="3386"/>
              <a:ext cx="249" cy="34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329" name="Text Box 39"/>
            <p:cNvSpPr txBox="1">
              <a:spLocks noChangeArrowheads="1"/>
            </p:cNvSpPr>
            <p:nvPr/>
          </p:nvSpPr>
          <p:spPr bwMode="auto">
            <a:xfrm>
              <a:off x="2126" y="3713"/>
              <a:ext cx="249" cy="232"/>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800">
                <a:latin typeface="Times New Roman" pitchFamily="18" charset="0"/>
              </a:endParaRPr>
            </a:p>
          </p:txBody>
        </p:sp>
        <p:sp>
          <p:nvSpPr>
            <p:cNvPr id="330" name="Text Box 40"/>
            <p:cNvSpPr txBox="1">
              <a:spLocks noChangeArrowheads="1"/>
            </p:cNvSpPr>
            <p:nvPr/>
          </p:nvSpPr>
          <p:spPr bwMode="auto">
            <a:xfrm>
              <a:off x="2116" y="3668"/>
              <a:ext cx="373"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a:latin typeface="Times New Roman" pitchFamily="18" charset="0"/>
                </a:rPr>
                <a:t>3</a:t>
              </a:r>
            </a:p>
          </p:txBody>
        </p:sp>
        <p:sp>
          <p:nvSpPr>
            <p:cNvPr id="331" name="Text Box 42"/>
            <p:cNvSpPr txBox="1">
              <a:spLocks noChangeArrowheads="1"/>
            </p:cNvSpPr>
            <p:nvPr/>
          </p:nvSpPr>
          <p:spPr bwMode="auto">
            <a:xfrm>
              <a:off x="1420" y="3728"/>
              <a:ext cx="249" cy="233"/>
            </a:xfrm>
            <a:prstGeom prst="rect">
              <a:avLst/>
            </a:prstGeom>
            <a:solidFill>
              <a:srgbClr val="FFFFFF"/>
            </a:solidFill>
            <a:ln w="19050">
              <a:solidFill>
                <a:schemeClr val="tx1"/>
              </a:solidFill>
              <a:miter lim="800000"/>
              <a:headEnd/>
              <a:tailEnd/>
            </a:ln>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endParaRPr lang="zh-CN" altLang="zh-CN" sz="800">
                <a:latin typeface="Times New Roman" pitchFamily="18" charset="0"/>
              </a:endParaRPr>
            </a:p>
          </p:txBody>
        </p:sp>
        <p:sp>
          <p:nvSpPr>
            <p:cNvPr id="332" name="Text Box 43"/>
            <p:cNvSpPr txBox="1">
              <a:spLocks noChangeArrowheads="1"/>
            </p:cNvSpPr>
            <p:nvPr/>
          </p:nvSpPr>
          <p:spPr bwMode="auto">
            <a:xfrm>
              <a:off x="1409" y="3684"/>
              <a:ext cx="374"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dirty="0">
                  <a:latin typeface="Times New Roman" pitchFamily="18" charset="0"/>
                </a:rPr>
                <a:t>1</a:t>
              </a:r>
            </a:p>
          </p:txBody>
        </p:sp>
        <p:sp>
          <p:nvSpPr>
            <p:cNvPr id="333" name="Oval 49"/>
            <p:cNvSpPr>
              <a:spLocks noChangeArrowheads="1"/>
            </p:cNvSpPr>
            <p:nvPr/>
          </p:nvSpPr>
          <p:spPr bwMode="auto">
            <a:xfrm>
              <a:off x="2157" y="2606"/>
              <a:ext cx="249" cy="271"/>
            </a:xfrm>
            <a:prstGeom prst="ellipse">
              <a:avLst/>
            </a:prstGeom>
            <a:solidFill>
              <a:srgbClr val="FFFFFF"/>
            </a:solidFill>
            <a:ln w="19050">
              <a:solidFill>
                <a:schemeClr val="tx1"/>
              </a:solidFill>
              <a:round/>
              <a:headEnd/>
              <a:tailEnd/>
            </a:ln>
          </p:spPr>
          <p:txBody>
            <a:bodyPr/>
            <a:lstStyle/>
            <a:p>
              <a:pPr eaLnBrk="1" hangingPunct="1"/>
              <a:endParaRPr lang="zh-CN" altLang="en-US">
                <a:latin typeface="Times New Roman" pitchFamily="18" charset="0"/>
              </a:endParaRPr>
            </a:p>
          </p:txBody>
        </p:sp>
        <p:sp>
          <p:nvSpPr>
            <p:cNvPr id="334" name="Text Box 50"/>
            <p:cNvSpPr txBox="1">
              <a:spLocks noChangeArrowheads="1"/>
            </p:cNvSpPr>
            <p:nvPr/>
          </p:nvSpPr>
          <p:spPr bwMode="auto">
            <a:xfrm>
              <a:off x="2157" y="2581"/>
              <a:ext cx="37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a:latin typeface="Times New Roman" pitchFamily="18" charset="0"/>
                </a:rPr>
                <a:t>9</a:t>
              </a:r>
            </a:p>
          </p:txBody>
        </p:sp>
        <p:sp>
          <p:nvSpPr>
            <p:cNvPr id="335" name="Oval 52"/>
            <p:cNvSpPr>
              <a:spLocks noChangeArrowheads="1"/>
            </p:cNvSpPr>
            <p:nvPr/>
          </p:nvSpPr>
          <p:spPr bwMode="auto">
            <a:xfrm>
              <a:off x="1801" y="2100"/>
              <a:ext cx="249" cy="270"/>
            </a:xfrm>
            <a:prstGeom prst="ellipse">
              <a:avLst/>
            </a:prstGeom>
            <a:solidFill>
              <a:srgbClr val="FFFFFF"/>
            </a:solidFill>
            <a:ln w="19050">
              <a:solidFill>
                <a:schemeClr val="tx1"/>
              </a:solidFill>
              <a:round/>
              <a:headEnd/>
              <a:tailEnd/>
            </a:ln>
          </p:spPr>
          <p:txBody>
            <a:bodyPr/>
            <a:lstStyle/>
            <a:p>
              <a:pPr eaLnBrk="1" hangingPunct="1"/>
              <a:endParaRPr lang="zh-CN" altLang="en-US">
                <a:latin typeface="Times New Roman" pitchFamily="18" charset="0"/>
              </a:endParaRPr>
            </a:p>
          </p:txBody>
        </p:sp>
        <p:sp>
          <p:nvSpPr>
            <p:cNvPr id="336" name="Text Box 53"/>
            <p:cNvSpPr txBox="1">
              <a:spLocks noChangeArrowheads="1"/>
            </p:cNvSpPr>
            <p:nvPr/>
          </p:nvSpPr>
          <p:spPr bwMode="auto">
            <a:xfrm>
              <a:off x="1719" y="2054"/>
              <a:ext cx="482"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sz="2000">
                  <a:solidFill>
                    <a:schemeClr val="tx1"/>
                  </a:solidFill>
                  <a:latin typeface="Arial" charset="0"/>
                  <a:ea typeface="宋体" charset="-122"/>
                </a:defRPr>
              </a:lvl1pPr>
              <a:lvl2pPr marL="742950" indent="-285750">
                <a:defRPr sz="2000">
                  <a:solidFill>
                    <a:schemeClr val="tx1"/>
                  </a:solidFill>
                  <a:latin typeface="Arial" charset="0"/>
                  <a:ea typeface="宋体" charset="-122"/>
                </a:defRPr>
              </a:lvl2pPr>
              <a:lvl3pPr marL="1143000" indent="-228600">
                <a:defRPr sz="2000">
                  <a:solidFill>
                    <a:schemeClr val="tx1"/>
                  </a:solidFill>
                  <a:latin typeface="Arial" charset="0"/>
                  <a:ea typeface="宋体" charset="-122"/>
                </a:defRPr>
              </a:lvl3pPr>
              <a:lvl4pPr marL="1600200" indent="-228600">
                <a:defRPr sz="2000">
                  <a:solidFill>
                    <a:schemeClr val="tx1"/>
                  </a:solidFill>
                  <a:latin typeface="Arial" charset="0"/>
                  <a:ea typeface="宋体" charset="-122"/>
                </a:defRPr>
              </a:lvl4pPr>
              <a:lvl5pPr marL="2057400" indent="-22860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algn="just"/>
              <a:r>
                <a:rPr lang="en-US" altLang="zh-CN" dirty="0">
                  <a:latin typeface="Times New Roman" pitchFamily="18" charset="0"/>
                </a:rPr>
                <a:t>16</a:t>
              </a:r>
            </a:p>
          </p:txBody>
        </p:sp>
        <p:sp>
          <p:nvSpPr>
            <p:cNvPr id="337" name="Line 55"/>
            <p:cNvSpPr>
              <a:spLocks noChangeShapeType="1"/>
            </p:cNvSpPr>
            <p:nvPr/>
          </p:nvSpPr>
          <p:spPr bwMode="auto">
            <a:xfrm rot="20788486" flipV="1">
              <a:off x="1648" y="2392"/>
              <a:ext cx="249" cy="21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338" name="Line 56"/>
            <p:cNvSpPr>
              <a:spLocks noChangeShapeType="1"/>
            </p:cNvSpPr>
            <p:nvPr/>
          </p:nvSpPr>
          <p:spPr bwMode="auto">
            <a:xfrm>
              <a:off x="2032" y="2349"/>
              <a:ext cx="250" cy="27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grpSp>
      <p:sp>
        <p:nvSpPr>
          <p:cNvPr id="339" name="Rectangle 3"/>
          <p:cNvSpPr txBox="1">
            <a:spLocks noChangeArrowheads="1"/>
          </p:cNvSpPr>
          <p:nvPr/>
        </p:nvSpPr>
        <p:spPr bwMode="auto">
          <a:xfrm>
            <a:off x="9984432" y="393531"/>
            <a:ext cx="1720916" cy="1918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n"/>
              <a:defRPr sz="2800" b="1">
                <a:solidFill>
                  <a:srgbClr val="000066"/>
                </a:solidFill>
                <a:latin typeface="楷体" pitchFamily="49" charset="-122"/>
                <a:ea typeface="楷体" pitchFamily="49" charset="-122"/>
                <a:cs typeface="+mn-cs"/>
              </a:defRPr>
            </a:lvl1pPr>
            <a:lvl2pPr marL="692150" indent="-347663" algn="l" rtl="0" eaLnBrk="1" fontAlgn="base" hangingPunct="1">
              <a:lnSpc>
                <a:spcPts val="3600"/>
              </a:lnSpc>
              <a:spcBef>
                <a:spcPct val="20000"/>
              </a:spcBef>
              <a:spcAft>
                <a:spcPct val="0"/>
              </a:spcAft>
              <a:buClr>
                <a:schemeClr val="accent2"/>
              </a:buClr>
              <a:buSzPct val="70000"/>
              <a:buFont typeface="Wingdings" pitchFamily="2" charset="2"/>
              <a:buChar char="u"/>
              <a:defRPr sz="2400">
                <a:solidFill>
                  <a:srgbClr val="E307D9"/>
                </a:solidFill>
                <a:latin typeface="楷体" pitchFamily="49" charset="-122"/>
                <a:ea typeface="楷体" pitchFamily="49" charset="-122"/>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000">
                <a:solidFill>
                  <a:schemeClr val="tx1"/>
                </a:solidFill>
                <a:latin typeface="楷体" pitchFamily="49" charset="-122"/>
                <a:ea typeface="楷体" pitchFamily="49" charset="-122"/>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a:solidFill>
                  <a:schemeClr val="tx1"/>
                </a:solidFill>
                <a:latin typeface="楷体" pitchFamily="49" charset="-122"/>
                <a:ea typeface="楷体" pitchFamily="49" charset="-122"/>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1600">
                <a:solidFill>
                  <a:schemeClr val="tx1"/>
                </a:solidFill>
                <a:latin typeface="楷体" pitchFamily="49" charset="-122"/>
                <a:ea typeface="楷体" pitchFamily="49" charset="-122"/>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a:buSzTx/>
              <a:buFontTx/>
              <a:buNone/>
              <a:defRPr/>
            </a:pPr>
            <a:r>
              <a:rPr lang="en-US" altLang="zh-CN" sz="1600" dirty="0" err="1">
                <a:solidFill>
                  <a:schemeClr val="tx1"/>
                </a:solidFill>
                <a:latin typeface="Times New Roman" pitchFamily="18" charset="0"/>
              </a:rPr>
              <a:t>struct</a:t>
            </a:r>
            <a:r>
              <a:rPr lang="en-US" altLang="zh-CN" sz="1600" dirty="0">
                <a:solidFill>
                  <a:schemeClr val="tx1"/>
                </a:solidFill>
                <a:latin typeface="Times New Roman" pitchFamily="18" charset="0"/>
              </a:rPr>
              <a:t> Code</a:t>
            </a:r>
          </a:p>
          <a:p>
            <a:pPr>
              <a:buSzTx/>
              <a:buFontTx/>
              <a:buNone/>
              <a:defRPr/>
            </a:pPr>
            <a:r>
              <a:rPr lang="en-US" altLang="zh-CN" sz="1600" dirty="0">
                <a:solidFill>
                  <a:schemeClr val="tx1"/>
                </a:solidFill>
                <a:latin typeface="Times New Roman" pitchFamily="18" charset="0"/>
              </a:rPr>
              <a:t>{   </a:t>
            </a:r>
          </a:p>
          <a:p>
            <a:pPr>
              <a:buSzTx/>
              <a:buFontTx/>
              <a:buNone/>
              <a:defRPr/>
            </a:pPr>
            <a:r>
              <a:rPr lang="en-US" altLang="zh-CN" sz="1600" dirty="0">
                <a:solidFill>
                  <a:schemeClr val="tx1"/>
                </a:solidFill>
                <a:latin typeface="Times New Roman" pitchFamily="18" charset="0"/>
              </a:rPr>
              <a:t>    </a:t>
            </a:r>
            <a:r>
              <a:rPr lang="en-US" altLang="zh-CN" sz="1600" dirty="0" err="1">
                <a:solidFill>
                  <a:schemeClr val="tx1"/>
                </a:solidFill>
                <a:latin typeface="Times New Roman" pitchFamily="18" charset="0"/>
              </a:rPr>
              <a:t>int</a:t>
            </a:r>
            <a:r>
              <a:rPr lang="en-US" altLang="zh-CN" sz="1600" dirty="0">
                <a:solidFill>
                  <a:schemeClr val="tx1"/>
                </a:solidFill>
                <a:latin typeface="Times New Roman" pitchFamily="18" charset="0"/>
              </a:rPr>
              <a:t> bit [</a:t>
            </a:r>
            <a:r>
              <a:rPr lang="en-US" altLang="zh-CN" sz="1600" dirty="0" err="1">
                <a:solidFill>
                  <a:schemeClr val="tx1"/>
                </a:solidFill>
                <a:latin typeface="Times New Roman" pitchFamily="18" charset="0"/>
              </a:rPr>
              <a:t>maxN</a:t>
            </a:r>
            <a:r>
              <a:rPr lang="en-US" altLang="zh-CN" sz="1600" dirty="0" smtClean="0">
                <a:solidFill>
                  <a:schemeClr val="tx1"/>
                </a:solidFill>
                <a:latin typeface="Times New Roman" pitchFamily="18" charset="0"/>
              </a:rPr>
              <a:t>];</a:t>
            </a:r>
          </a:p>
          <a:p>
            <a:pPr>
              <a:buSzTx/>
              <a:buFontTx/>
              <a:buNone/>
              <a:defRPr/>
            </a:pPr>
            <a:r>
              <a:rPr lang="en-US" altLang="zh-CN" sz="1600" dirty="0">
                <a:solidFill>
                  <a:schemeClr val="tx1"/>
                </a:solidFill>
                <a:latin typeface="Times New Roman" pitchFamily="18" charset="0"/>
              </a:rPr>
              <a:t> </a:t>
            </a:r>
            <a:r>
              <a:rPr lang="en-US" altLang="zh-CN" sz="1600" dirty="0" smtClean="0">
                <a:solidFill>
                  <a:schemeClr val="tx1"/>
                </a:solidFill>
                <a:latin typeface="Times New Roman" pitchFamily="18" charset="0"/>
              </a:rPr>
              <a:t>   </a:t>
            </a:r>
            <a:r>
              <a:rPr lang="en-US" altLang="zh-CN" sz="1600" dirty="0" err="1" smtClean="0">
                <a:solidFill>
                  <a:schemeClr val="tx1"/>
                </a:solidFill>
                <a:latin typeface="Times New Roman" pitchFamily="18" charset="0"/>
              </a:rPr>
              <a:t>int</a:t>
            </a:r>
            <a:r>
              <a:rPr lang="en-US" altLang="zh-CN" sz="1600" dirty="0" smtClean="0">
                <a:solidFill>
                  <a:schemeClr val="tx1"/>
                </a:solidFill>
                <a:latin typeface="Times New Roman" pitchFamily="18" charset="0"/>
              </a:rPr>
              <a:t> start;</a:t>
            </a:r>
          </a:p>
          <a:p>
            <a:pPr>
              <a:buSzTx/>
              <a:buFontTx/>
              <a:buNone/>
              <a:defRPr/>
            </a:pPr>
            <a:r>
              <a:rPr lang="en-US" altLang="zh-CN" sz="1600" dirty="0">
                <a:solidFill>
                  <a:schemeClr val="tx1"/>
                </a:solidFill>
                <a:latin typeface="Times New Roman" pitchFamily="18" charset="0"/>
              </a:rPr>
              <a:t> </a:t>
            </a:r>
            <a:r>
              <a:rPr lang="en-US" altLang="zh-CN" sz="1600" dirty="0" smtClean="0">
                <a:solidFill>
                  <a:schemeClr val="tx1"/>
                </a:solidFill>
                <a:latin typeface="Times New Roman" pitchFamily="18" charset="0"/>
              </a:rPr>
              <a:t>   </a:t>
            </a:r>
            <a:r>
              <a:rPr lang="en-US" altLang="zh-CN" sz="1600" dirty="0" err="1" smtClean="0">
                <a:solidFill>
                  <a:schemeClr val="tx1"/>
                </a:solidFill>
                <a:latin typeface="Times New Roman" pitchFamily="18" charset="0"/>
              </a:rPr>
              <a:t>int</a:t>
            </a:r>
            <a:r>
              <a:rPr lang="en-US" altLang="zh-CN" sz="1600" dirty="0" smtClean="0">
                <a:solidFill>
                  <a:schemeClr val="tx1"/>
                </a:solidFill>
                <a:latin typeface="Times New Roman" pitchFamily="18" charset="0"/>
              </a:rPr>
              <a:t> </a:t>
            </a:r>
            <a:r>
              <a:rPr lang="en-US" altLang="zh-CN" sz="1600" dirty="0">
                <a:solidFill>
                  <a:schemeClr val="tx1"/>
                </a:solidFill>
                <a:latin typeface="Times New Roman" pitchFamily="18" charset="0"/>
              </a:rPr>
              <a:t>weight;</a:t>
            </a:r>
          </a:p>
          <a:p>
            <a:pPr lvl="1" indent="-742950">
              <a:buSzTx/>
              <a:buNone/>
              <a:defRPr/>
            </a:pPr>
            <a:r>
              <a:rPr lang="en-US" altLang="zh-CN" sz="1600" dirty="0" smtClean="0">
                <a:solidFill>
                  <a:schemeClr val="tx1"/>
                </a:solidFill>
                <a:latin typeface="Times New Roman" pitchFamily="18" charset="0"/>
              </a:rPr>
              <a:t>}</a:t>
            </a:r>
            <a:endParaRPr lang="zh-CN" altLang="en-US" sz="2000" dirty="0">
              <a:solidFill>
                <a:schemeClr val="tx1"/>
              </a:solidFill>
            </a:endParaRPr>
          </a:p>
        </p:txBody>
      </p:sp>
    </p:spTree>
    <p:extLst>
      <p:ext uri="{BB962C8B-B14F-4D97-AF65-F5344CB8AC3E}">
        <p14:creationId xmlns:p14="http://schemas.microsoft.com/office/powerpoint/2010/main" val="2810308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173"/>
                                        </p:tgtEl>
                                        <p:attrNameLst>
                                          <p:attrName>style.visibility</p:attrName>
                                        </p:attrNameLst>
                                      </p:cBhvr>
                                      <p:to>
                                        <p:strVal val="visible"/>
                                      </p:to>
                                    </p:set>
                                    <p:anim calcmode="lin" valueType="num">
                                      <p:cBhvr>
                                        <p:cTn id="11" dur="1000" fill="hold"/>
                                        <p:tgtEl>
                                          <p:spTgt spid="173"/>
                                        </p:tgtEl>
                                        <p:attrNameLst>
                                          <p:attrName>ppt_w</p:attrName>
                                        </p:attrNameLst>
                                      </p:cBhvr>
                                      <p:tavLst>
                                        <p:tav tm="0">
                                          <p:val>
                                            <p:fltVal val="0"/>
                                          </p:val>
                                        </p:tav>
                                        <p:tav tm="100000">
                                          <p:val>
                                            <p:strVal val="#ppt_w"/>
                                          </p:val>
                                        </p:tav>
                                      </p:tavLst>
                                    </p:anim>
                                    <p:anim calcmode="lin" valueType="num">
                                      <p:cBhvr>
                                        <p:cTn id="12" dur="1000" fill="hold"/>
                                        <p:tgtEl>
                                          <p:spTgt spid="173"/>
                                        </p:tgtEl>
                                        <p:attrNameLst>
                                          <p:attrName>ppt_h</p:attrName>
                                        </p:attrNameLst>
                                      </p:cBhvr>
                                      <p:tavLst>
                                        <p:tav tm="0">
                                          <p:val>
                                            <p:fltVal val="0"/>
                                          </p:val>
                                        </p:tav>
                                        <p:tav tm="100000">
                                          <p:val>
                                            <p:strVal val="#ppt_h"/>
                                          </p:val>
                                        </p:tav>
                                      </p:tavLst>
                                    </p:anim>
                                    <p:anim calcmode="lin" valueType="num">
                                      <p:cBhvr>
                                        <p:cTn id="13" dur="1000" fill="hold"/>
                                        <p:tgtEl>
                                          <p:spTgt spid="173"/>
                                        </p:tgtEl>
                                        <p:attrNameLst>
                                          <p:attrName>style.rotation</p:attrName>
                                        </p:attrNameLst>
                                      </p:cBhvr>
                                      <p:tavLst>
                                        <p:tav tm="0">
                                          <p:val>
                                            <p:fltVal val="90"/>
                                          </p:val>
                                        </p:tav>
                                        <p:tav tm="100000">
                                          <p:val>
                                            <p:fltVal val="0"/>
                                          </p:val>
                                        </p:tav>
                                      </p:tavLst>
                                    </p:anim>
                                    <p:animEffect transition="in" filter="fade">
                                      <p:cBhvr>
                                        <p:cTn id="14" dur="10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7234" y="-52111"/>
            <a:ext cx="6362078" cy="854075"/>
          </a:xfrm>
        </p:spPr>
        <p:txBody>
          <a:bodyPr>
            <a:noAutofit/>
          </a:bodyPr>
          <a:lstStyle/>
          <a:p>
            <a:r>
              <a:rPr lang="zh-CN" altLang="en-US" sz="3200" dirty="0"/>
              <a:t>哈夫曼树的应用</a:t>
            </a:r>
            <a:r>
              <a:rPr lang="en-US" altLang="zh-CN" sz="3200" dirty="0" smtClean="0"/>
              <a:t>2——</a:t>
            </a:r>
            <a:r>
              <a:rPr lang="zh-CN" altLang="en-US" sz="3200" dirty="0"/>
              <a:t>最优判定树</a:t>
            </a: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1314" y="909104"/>
            <a:ext cx="4264886" cy="2735920"/>
          </a:xfrm>
          <a:prstGeom prst="rect">
            <a:avLst/>
          </a:prstGeom>
        </p:spPr>
      </p:pic>
      <p:sp>
        <p:nvSpPr>
          <p:cNvPr id="12" name="Rectangle 32"/>
          <p:cNvSpPr>
            <a:spLocks noChangeArrowheads="1"/>
          </p:cNvSpPr>
          <p:nvPr/>
        </p:nvSpPr>
        <p:spPr bwMode="auto">
          <a:xfrm>
            <a:off x="2420298" y="3725156"/>
            <a:ext cx="3342582" cy="3170099"/>
          </a:xfrm>
          <a:prstGeom prst="rect">
            <a:avLst/>
          </a:prstGeom>
          <a:noFill/>
          <a:ln w="38100">
            <a:pattFill prst="smCheck">
              <a:fgClr>
                <a:srgbClr val="FF0000"/>
              </a:fgClr>
              <a:bgClr>
                <a:srgbClr val="FFFFFF"/>
              </a:bgClr>
            </a:patt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dirty="0"/>
              <a:t>if ( a&lt;60)</a:t>
            </a:r>
          </a:p>
          <a:p>
            <a:r>
              <a:rPr lang="en-US" altLang="zh-CN" sz="2000" dirty="0"/>
              <a:t>     action=’</a:t>
            </a:r>
            <a:r>
              <a:rPr lang="zh-CN" altLang="en-US" sz="2000" dirty="0"/>
              <a:t>逃跑’</a:t>
            </a:r>
            <a:r>
              <a:rPr lang="en-US" altLang="zh-CN" sz="2000" dirty="0"/>
              <a:t>;</a:t>
            </a:r>
          </a:p>
          <a:p>
            <a:r>
              <a:rPr lang="en-US" altLang="zh-CN" sz="2000" dirty="0"/>
              <a:t>else if ( a&lt;70)</a:t>
            </a:r>
          </a:p>
          <a:p>
            <a:r>
              <a:rPr lang="en-US" altLang="zh-CN" sz="2000" dirty="0"/>
              <a:t>     action=’</a:t>
            </a:r>
            <a:r>
              <a:rPr lang="zh-CN" altLang="en-US" sz="2000" dirty="0"/>
              <a:t>呼唤同伴’</a:t>
            </a:r>
            <a:r>
              <a:rPr lang="en-US" altLang="zh-CN" sz="2000" dirty="0"/>
              <a:t>;</a:t>
            </a:r>
          </a:p>
          <a:p>
            <a:r>
              <a:rPr lang="en-US" altLang="zh-CN" sz="2000" dirty="0"/>
              <a:t>else if ( a&lt;80)</a:t>
            </a:r>
          </a:p>
          <a:p>
            <a:r>
              <a:rPr lang="en-US" altLang="zh-CN" sz="2000" dirty="0"/>
              <a:t>     action=’</a:t>
            </a:r>
            <a:r>
              <a:rPr lang="zh-CN" altLang="en-US" sz="2000" dirty="0"/>
              <a:t>使用魔法’</a:t>
            </a:r>
            <a:r>
              <a:rPr lang="en-US" altLang="zh-CN" sz="2000" dirty="0"/>
              <a:t>;</a:t>
            </a:r>
          </a:p>
          <a:p>
            <a:r>
              <a:rPr lang="en-US" altLang="zh-CN" sz="2000" dirty="0"/>
              <a:t>else if ( a&lt;90)</a:t>
            </a:r>
          </a:p>
          <a:p>
            <a:r>
              <a:rPr lang="en-US" altLang="zh-CN" sz="2000" dirty="0"/>
              <a:t>     action=’</a:t>
            </a:r>
            <a:r>
              <a:rPr lang="zh-CN" altLang="en-US" sz="2000" dirty="0"/>
              <a:t>单挑’</a:t>
            </a:r>
            <a:r>
              <a:rPr lang="en-US" altLang="zh-CN" sz="2000" dirty="0"/>
              <a:t>;</a:t>
            </a:r>
          </a:p>
          <a:p>
            <a:r>
              <a:rPr lang="en-US" altLang="zh-CN" sz="2000" dirty="0"/>
              <a:t>else</a:t>
            </a:r>
          </a:p>
          <a:p>
            <a:r>
              <a:rPr lang="en-US" altLang="zh-CN" sz="2000" dirty="0"/>
              <a:t>     action=’</a:t>
            </a:r>
            <a:r>
              <a:rPr lang="zh-CN" altLang="en-US" sz="2000" dirty="0"/>
              <a:t>嘲笑</a:t>
            </a:r>
            <a:r>
              <a:rPr lang="en-US" altLang="zh-CN" sz="2000" dirty="0"/>
              <a:t>&amp;</a:t>
            </a:r>
            <a:r>
              <a:rPr lang="zh-CN" altLang="en-US" sz="2000" dirty="0"/>
              <a:t>单挑’</a:t>
            </a:r>
            <a:r>
              <a:rPr lang="en-US" altLang="zh-CN" sz="2000" dirty="0"/>
              <a:t>;</a:t>
            </a:r>
          </a:p>
        </p:txBody>
      </p:sp>
      <p:grpSp>
        <p:nvGrpSpPr>
          <p:cNvPr id="13" name="Group 34"/>
          <p:cNvGrpSpPr>
            <a:grpSpLocks/>
          </p:cNvGrpSpPr>
          <p:nvPr/>
        </p:nvGrpSpPr>
        <p:grpSpPr bwMode="auto">
          <a:xfrm>
            <a:off x="6240016" y="3710360"/>
            <a:ext cx="3839976" cy="3069286"/>
            <a:chOff x="2644" y="1979"/>
            <a:chExt cx="2744" cy="2165"/>
          </a:xfrm>
        </p:grpSpPr>
        <p:grpSp>
          <p:nvGrpSpPr>
            <p:cNvPr id="14" name="Group 31"/>
            <p:cNvGrpSpPr>
              <a:grpSpLocks/>
            </p:cNvGrpSpPr>
            <p:nvPr/>
          </p:nvGrpSpPr>
          <p:grpSpPr bwMode="auto">
            <a:xfrm>
              <a:off x="2644" y="1979"/>
              <a:ext cx="2744" cy="1777"/>
              <a:chOff x="1556" y="1933"/>
              <a:chExt cx="2744" cy="1777"/>
            </a:xfrm>
          </p:grpSpPr>
          <p:grpSp>
            <p:nvGrpSpPr>
              <p:cNvPr id="16" name="Group 3"/>
              <p:cNvGrpSpPr>
                <a:grpSpLocks/>
              </p:cNvGrpSpPr>
              <p:nvPr/>
            </p:nvGrpSpPr>
            <p:grpSpPr bwMode="auto">
              <a:xfrm>
                <a:off x="1556" y="1933"/>
                <a:ext cx="2296" cy="1777"/>
                <a:chOff x="3007" y="2016"/>
                <a:chExt cx="2296" cy="1777"/>
              </a:xfrm>
            </p:grpSpPr>
            <p:sp>
              <p:nvSpPr>
                <p:cNvPr id="20" name="Line 4"/>
                <p:cNvSpPr>
                  <a:spLocks noChangeShapeType="1"/>
                </p:cNvSpPr>
                <p:nvPr/>
              </p:nvSpPr>
              <p:spPr bwMode="auto">
                <a:xfrm flipH="1">
                  <a:off x="3403" y="2198"/>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21" name="Line 5"/>
                <p:cNvSpPr>
                  <a:spLocks noChangeShapeType="1"/>
                </p:cNvSpPr>
                <p:nvPr/>
              </p:nvSpPr>
              <p:spPr bwMode="auto">
                <a:xfrm>
                  <a:off x="4241" y="2205"/>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22" name="Line 6"/>
                <p:cNvSpPr>
                  <a:spLocks noChangeShapeType="1"/>
                </p:cNvSpPr>
                <p:nvPr/>
              </p:nvSpPr>
              <p:spPr bwMode="auto">
                <a:xfrm flipH="1">
                  <a:off x="3759" y="2563"/>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23" name="Line 7"/>
                <p:cNvSpPr>
                  <a:spLocks noChangeShapeType="1"/>
                </p:cNvSpPr>
                <p:nvPr/>
              </p:nvSpPr>
              <p:spPr bwMode="auto">
                <a:xfrm flipH="1">
                  <a:off x="4036" y="2927"/>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24" name="Line 8"/>
                <p:cNvSpPr>
                  <a:spLocks noChangeShapeType="1"/>
                </p:cNvSpPr>
                <p:nvPr/>
              </p:nvSpPr>
              <p:spPr bwMode="auto">
                <a:xfrm flipH="1">
                  <a:off x="4313" y="3292"/>
                  <a:ext cx="119" cy="227"/>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25" name="Line 9"/>
                <p:cNvSpPr>
                  <a:spLocks noChangeShapeType="1"/>
                </p:cNvSpPr>
                <p:nvPr/>
              </p:nvSpPr>
              <p:spPr bwMode="auto">
                <a:xfrm>
                  <a:off x="4630" y="2563"/>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26" name="Line 10"/>
                <p:cNvSpPr>
                  <a:spLocks noChangeShapeType="1"/>
                </p:cNvSpPr>
                <p:nvPr/>
              </p:nvSpPr>
              <p:spPr bwMode="auto">
                <a:xfrm>
                  <a:off x="4907" y="2927"/>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27" name="Line 11"/>
                <p:cNvSpPr>
                  <a:spLocks noChangeShapeType="1"/>
                </p:cNvSpPr>
                <p:nvPr/>
              </p:nvSpPr>
              <p:spPr bwMode="auto">
                <a:xfrm>
                  <a:off x="5184" y="3292"/>
                  <a:ext cx="119" cy="227"/>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28" name="Freeform 12"/>
                <p:cNvSpPr>
                  <a:spLocks/>
                </p:cNvSpPr>
                <p:nvPr/>
              </p:nvSpPr>
              <p:spPr bwMode="auto">
                <a:xfrm>
                  <a:off x="4137" y="2745"/>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30" name="Freeform 14"/>
                <p:cNvSpPr>
                  <a:spLocks/>
                </p:cNvSpPr>
                <p:nvPr/>
              </p:nvSpPr>
              <p:spPr bwMode="auto">
                <a:xfrm>
                  <a:off x="4414" y="3109"/>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32" name="Rectangle 16"/>
                <p:cNvSpPr>
                  <a:spLocks noChangeArrowheads="1"/>
                </p:cNvSpPr>
                <p:nvPr/>
              </p:nvSpPr>
              <p:spPr bwMode="auto">
                <a:xfrm>
                  <a:off x="3007" y="2426"/>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34" name="Rectangle 18"/>
                <p:cNvSpPr>
                  <a:spLocks noChangeArrowheads="1"/>
                </p:cNvSpPr>
                <p:nvPr/>
              </p:nvSpPr>
              <p:spPr bwMode="auto">
                <a:xfrm>
                  <a:off x="3878" y="3519"/>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36" name="Rectangle 20"/>
                <p:cNvSpPr>
                  <a:spLocks noChangeArrowheads="1"/>
                </p:cNvSpPr>
                <p:nvPr/>
              </p:nvSpPr>
              <p:spPr bwMode="auto">
                <a:xfrm>
                  <a:off x="3521" y="3155"/>
                  <a:ext cx="753"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38" name="Rectangle 22"/>
                <p:cNvSpPr>
                  <a:spLocks noChangeArrowheads="1"/>
                </p:cNvSpPr>
                <p:nvPr/>
              </p:nvSpPr>
              <p:spPr bwMode="auto">
                <a:xfrm>
                  <a:off x="3245" y="2791"/>
                  <a:ext cx="752" cy="273"/>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40" name="Freeform 24"/>
                <p:cNvSpPr>
                  <a:spLocks/>
                </p:cNvSpPr>
                <p:nvPr/>
              </p:nvSpPr>
              <p:spPr bwMode="auto">
                <a:xfrm>
                  <a:off x="3464" y="2016"/>
                  <a:ext cx="810"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42" name="Freeform 26"/>
                <p:cNvSpPr>
                  <a:spLocks/>
                </p:cNvSpPr>
                <p:nvPr/>
              </p:nvSpPr>
              <p:spPr bwMode="auto">
                <a:xfrm>
                  <a:off x="3860" y="2380"/>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grpSp>
          <p:sp>
            <p:nvSpPr>
              <p:cNvPr id="18" name="Rectangle 29"/>
              <p:cNvSpPr>
                <a:spLocks noChangeArrowheads="1"/>
              </p:cNvSpPr>
              <p:nvPr/>
            </p:nvSpPr>
            <p:spPr bwMode="auto">
              <a:xfrm>
                <a:off x="3548" y="3430"/>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grpSp>
        <p:sp>
          <p:nvSpPr>
            <p:cNvPr id="15" name="Rectangle 33"/>
            <p:cNvSpPr>
              <a:spLocks noChangeArrowheads="1"/>
            </p:cNvSpPr>
            <p:nvPr/>
          </p:nvSpPr>
          <p:spPr bwMode="auto">
            <a:xfrm>
              <a:off x="4023" y="3862"/>
              <a:ext cx="712"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2000" dirty="0"/>
                <a:t>判定树</a:t>
              </a:r>
              <a:r>
                <a:rPr lang="zh-CN" altLang="en-US" sz="900" dirty="0"/>
                <a:t> </a:t>
              </a:r>
            </a:p>
          </p:txBody>
        </p:sp>
      </p:grpSp>
      <p:sp>
        <p:nvSpPr>
          <p:cNvPr id="3" name="矩形 2"/>
          <p:cNvSpPr/>
          <p:nvPr/>
        </p:nvSpPr>
        <p:spPr>
          <a:xfrm>
            <a:off x="6491744" y="4807646"/>
            <a:ext cx="1217000" cy="400110"/>
          </a:xfrm>
          <a:prstGeom prst="rect">
            <a:avLst/>
          </a:prstGeom>
        </p:spPr>
        <p:txBody>
          <a:bodyPr wrap="none">
            <a:spAutoFit/>
          </a:bodyPr>
          <a:lstStyle/>
          <a:p>
            <a:pPr algn="ctr">
              <a:spcBef>
                <a:spcPct val="50000"/>
              </a:spcBef>
            </a:pPr>
            <a:r>
              <a:rPr lang="zh-CN" altLang="en-US" sz="2000" dirty="0">
                <a:solidFill>
                  <a:srgbClr val="323244"/>
                </a:solidFill>
                <a:latin typeface="宋体" panose="02010600030101010101" pitchFamily="2" charset="-122"/>
              </a:rPr>
              <a:t>呼唤同伴</a:t>
            </a:r>
          </a:p>
        </p:txBody>
      </p:sp>
      <p:sp>
        <p:nvSpPr>
          <p:cNvPr id="4" name="矩形 3"/>
          <p:cNvSpPr/>
          <p:nvPr/>
        </p:nvSpPr>
        <p:spPr>
          <a:xfrm>
            <a:off x="6392636" y="4308112"/>
            <a:ext cx="700833" cy="400110"/>
          </a:xfrm>
          <a:prstGeom prst="rect">
            <a:avLst/>
          </a:prstGeom>
        </p:spPr>
        <p:txBody>
          <a:bodyPr wrap="none">
            <a:spAutoFit/>
          </a:bodyPr>
          <a:lstStyle/>
          <a:p>
            <a:pPr algn="ctr">
              <a:spcBef>
                <a:spcPct val="50000"/>
              </a:spcBef>
            </a:pPr>
            <a:r>
              <a:rPr lang="zh-CN" altLang="en-US" sz="2000" dirty="0">
                <a:solidFill>
                  <a:srgbClr val="323244"/>
                </a:solidFill>
                <a:latin typeface="宋体" panose="02010600030101010101" pitchFamily="2" charset="-122"/>
              </a:rPr>
              <a:t>逃跑</a:t>
            </a:r>
          </a:p>
        </p:txBody>
      </p:sp>
      <p:sp>
        <p:nvSpPr>
          <p:cNvPr id="5" name="矩形 4"/>
          <p:cNvSpPr/>
          <p:nvPr/>
        </p:nvSpPr>
        <p:spPr>
          <a:xfrm>
            <a:off x="6844616" y="5314896"/>
            <a:ext cx="1217000" cy="400110"/>
          </a:xfrm>
          <a:prstGeom prst="rect">
            <a:avLst/>
          </a:prstGeom>
        </p:spPr>
        <p:txBody>
          <a:bodyPr wrap="none">
            <a:spAutoFit/>
          </a:bodyPr>
          <a:lstStyle/>
          <a:p>
            <a:pPr algn="ctr">
              <a:spcBef>
                <a:spcPct val="50000"/>
              </a:spcBef>
            </a:pPr>
            <a:r>
              <a:rPr lang="zh-CN" altLang="en-US" sz="2000" dirty="0">
                <a:solidFill>
                  <a:srgbClr val="323244"/>
                </a:solidFill>
                <a:latin typeface="宋体" panose="02010600030101010101" pitchFamily="2" charset="-122"/>
              </a:rPr>
              <a:t>使用魔法</a:t>
            </a:r>
          </a:p>
        </p:txBody>
      </p:sp>
      <p:sp>
        <p:nvSpPr>
          <p:cNvPr id="6" name="矩形 5"/>
          <p:cNvSpPr/>
          <p:nvPr/>
        </p:nvSpPr>
        <p:spPr>
          <a:xfrm>
            <a:off x="7617540" y="5857186"/>
            <a:ext cx="700833" cy="400110"/>
          </a:xfrm>
          <a:prstGeom prst="rect">
            <a:avLst/>
          </a:prstGeom>
        </p:spPr>
        <p:txBody>
          <a:bodyPr wrap="none">
            <a:spAutoFit/>
          </a:bodyPr>
          <a:lstStyle/>
          <a:p>
            <a:pPr algn="ctr">
              <a:spcBef>
                <a:spcPct val="50000"/>
              </a:spcBef>
            </a:pPr>
            <a:r>
              <a:rPr lang="zh-CN" altLang="en-US" sz="2000" dirty="0">
                <a:solidFill>
                  <a:srgbClr val="323244"/>
                </a:solidFill>
                <a:latin typeface="宋体" panose="02010600030101010101" pitchFamily="2" charset="-122"/>
              </a:rPr>
              <a:t>单挑</a:t>
            </a:r>
          </a:p>
        </p:txBody>
      </p:sp>
      <p:sp>
        <p:nvSpPr>
          <p:cNvPr id="8" name="矩形 7"/>
          <p:cNvSpPr/>
          <p:nvPr/>
        </p:nvSpPr>
        <p:spPr>
          <a:xfrm>
            <a:off x="8276909" y="5271230"/>
            <a:ext cx="974946" cy="400110"/>
          </a:xfrm>
          <a:prstGeom prst="rect">
            <a:avLst/>
          </a:prstGeom>
        </p:spPr>
        <p:txBody>
          <a:bodyPr wrap="none">
            <a:spAutoFit/>
          </a:bodyPr>
          <a:lstStyle/>
          <a:p>
            <a:pPr algn="ctr">
              <a:spcBef>
                <a:spcPct val="50000"/>
              </a:spcBef>
            </a:pPr>
            <a:r>
              <a:rPr lang="en-US" altLang="zh-CN" sz="2000" dirty="0">
                <a:solidFill>
                  <a:srgbClr val="323244"/>
                </a:solidFill>
                <a:latin typeface="隶书" panose="02010509060101010101" pitchFamily="49" charset="-122"/>
                <a:ea typeface="隶书" panose="02010509060101010101" pitchFamily="49" charset="-122"/>
              </a:rPr>
              <a:t>a </a:t>
            </a:r>
            <a:r>
              <a:rPr lang="en-US" altLang="zh-CN" sz="20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2000" dirty="0">
                <a:solidFill>
                  <a:srgbClr val="323244"/>
                </a:solidFill>
                <a:latin typeface="隶书" panose="02010509060101010101" pitchFamily="49" charset="-122"/>
                <a:ea typeface="隶书" panose="02010509060101010101" pitchFamily="49" charset="-122"/>
              </a:rPr>
              <a:t> 90</a:t>
            </a:r>
          </a:p>
        </p:txBody>
      </p:sp>
      <p:sp>
        <p:nvSpPr>
          <p:cNvPr id="9" name="矩形 8"/>
          <p:cNvSpPr/>
          <p:nvPr/>
        </p:nvSpPr>
        <p:spPr>
          <a:xfrm>
            <a:off x="7880691" y="4787860"/>
            <a:ext cx="974946" cy="400110"/>
          </a:xfrm>
          <a:prstGeom prst="rect">
            <a:avLst/>
          </a:prstGeom>
        </p:spPr>
        <p:txBody>
          <a:bodyPr wrap="none">
            <a:spAutoFit/>
          </a:bodyPr>
          <a:lstStyle/>
          <a:p>
            <a:pPr algn="ctr">
              <a:spcBef>
                <a:spcPct val="50000"/>
              </a:spcBef>
            </a:pPr>
            <a:r>
              <a:rPr lang="en-US" altLang="zh-CN" sz="2000" dirty="0">
                <a:solidFill>
                  <a:srgbClr val="323244"/>
                </a:solidFill>
                <a:latin typeface="隶书" panose="02010509060101010101" pitchFamily="49" charset="-122"/>
                <a:ea typeface="隶书" panose="02010509060101010101" pitchFamily="49" charset="-122"/>
              </a:rPr>
              <a:t>a </a:t>
            </a:r>
            <a:r>
              <a:rPr lang="en-US" altLang="zh-CN" sz="20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2000" dirty="0">
                <a:solidFill>
                  <a:srgbClr val="323244"/>
                </a:solidFill>
                <a:latin typeface="隶书" panose="02010509060101010101" pitchFamily="49" charset="-122"/>
                <a:ea typeface="隶书" panose="02010509060101010101" pitchFamily="49" charset="-122"/>
              </a:rPr>
              <a:t> 80</a:t>
            </a:r>
          </a:p>
        </p:txBody>
      </p:sp>
      <p:sp>
        <p:nvSpPr>
          <p:cNvPr id="44" name="矩形 43"/>
          <p:cNvSpPr/>
          <p:nvPr/>
        </p:nvSpPr>
        <p:spPr>
          <a:xfrm>
            <a:off x="7502653" y="4228492"/>
            <a:ext cx="974946" cy="400110"/>
          </a:xfrm>
          <a:prstGeom prst="rect">
            <a:avLst/>
          </a:prstGeom>
        </p:spPr>
        <p:txBody>
          <a:bodyPr wrap="none">
            <a:spAutoFit/>
          </a:bodyPr>
          <a:lstStyle/>
          <a:p>
            <a:pPr algn="ctr">
              <a:spcBef>
                <a:spcPct val="50000"/>
              </a:spcBef>
            </a:pPr>
            <a:r>
              <a:rPr lang="en-US" altLang="zh-CN" sz="2000" dirty="0">
                <a:solidFill>
                  <a:srgbClr val="323244"/>
                </a:solidFill>
                <a:latin typeface="隶书" panose="02010509060101010101" pitchFamily="49" charset="-122"/>
                <a:ea typeface="隶书" panose="02010509060101010101" pitchFamily="49" charset="-122"/>
              </a:rPr>
              <a:t>a </a:t>
            </a:r>
            <a:r>
              <a:rPr lang="en-US" altLang="zh-CN" sz="20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2000" dirty="0">
                <a:solidFill>
                  <a:srgbClr val="323244"/>
                </a:solidFill>
                <a:latin typeface="隶书" panose="02010509060101010101" pitchFamily="49" charset="-122"/>
                <a:ea typeface="隶书" panose="02010509060101010101" pitchFamily="49" charset="-122"/>
              </a:rPr>
              <a:t> 70</a:t>
            </a:r>
          </a:p>
        </p:txBody>
      </p:sp>
      <p:sp>
        <p:nvSpPr>
          <p:cNvPr id="45" name="矩形 44"/>
          <p:cNvSpPr/>
          <p:nvPr/>
        </p:nvSpPr>
        <p:spPr>
          <a:xfrm>
            <a:off x="6951254" y="3710105"/>
            <a:ext cx="974946" cy="400110"/>
          </a:xfrm>
          <a:prstGeom prst="rect">
            <a:avLst/>
          </a:prstGeom>
        </p:spPr>
        <p:txBody>
          <a:bodyPr wrap="none">
            <a:spAutoFit/>
          </a:bodyPr>
          <a:lstStyle/>
          <a:p>
            <a:pPr algn="ctr">
              <a:spcBef>
                <a:spcPct val="50000"/>
              </a:spcBef>
            </a:pPr>
            <a:r>
              <a:rPr lang="en-US" altLang="zh-CN" sz="2000" dirty="0">
                <a:solidFill>
                  <a:srgbClr val="323244"/>
                </a:solidFill>
                <a:latin typeface="隶书" panose="02010509060101010101" pitchFamily="49" charset="-122"/>
                <a:ea typeface="隶书" panose="02010509060101010101" pitchFamily="49" charset="-122"/>
              </a:rPr>
              <a:t>a </a:t>
            </a:r>
            <a:r>
              <a:rPr lang="en-US" altLang="zh-CN" sz="20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2000" dirty="0">
                <a:solidFill>
                  <a:srgbClr val="323244"/>
                </a:solidFill>
                <a:latin typeface="隶书" panose="02010509060101010101" pitchFamily="49" charset="-122"/>
                <a:ea typeface="隶书" panose="02010509060101010101" pitchFamily="49" charset="-122"/>
              </a:rPr>
              <a:t> 60</a:t>
            </a:r>
          </a:p>
        </p:txBody>
      </p:sp>
      <p:sp>
        <p:nvSpPr>
          <p:cNvPr id="46" name="矩形 45"/>
          <p:cNvSpPr/>
          <p:nvPr/>
        </p:nvSpPr>
        <p:spPr>
          <a:xfrm>
            <a:off x="8853612" y="5821291"/>
            <a:ext cx="1346844" cy="400110"/>
          </a:xfrm>
          <a:prstGeom prst="rect">
            <a:avLst/>
          </a:prstGeom>
          <a:noFill/>
        </p:spPr>
        <p:txBody>
          <a:bodyPr wrap="none">
            <a:spAutoFit/>
          </a:bodyPr>
          <a:lstStyle/>
          <a:p>
            <a:pPr algn="ctr">
              <a:spcBef>
                <a:spcPct val="50000"/>
              </a:spcBef>
            </a:pPr>
            <a:r>
              <a:rPr lang="zh-CN" altLang="en-US" sz="2000" dirty="0">
                <a:solidFill>
                  <a:srgbClr val="323244"/>
                </a:solidFill>
                <a:latin typeface="宋体" panose="02010600030101010101" pitchFamily="2" charset="-122"/>
              </a:rPr>
              <a:t>嘲笑</a:t>
            </a:r>
            <a:r>
              <a:rPr lang="en-US" altLang="zh-CN" sz="2000" dirty="0">
                <a:solidFill>
                  <a:srgbClr val="323244"/>
                </a:solidFill>
                <a:latin typeface="宋体" panose="02010600030101010101" pitchFamily="2" charset="-122"/>
              </a:rPr>
              <a:t>&amp;</a:t>
            </a:r>
            <a:r>
              <a:rPr lang="zh-CN" altLang="en-US" sz="2000" dirty="0">
                <a:solidFill>
                  <a:srgbClr val="323244"/>
                </a:solidFill>
                <a:latin typeface="宋体" panose="02010600030101010101" pitchFamily="2" charset="-122"/>
              </a:rPr>
              <a:t>单挑</a:t>
            </a:r>
          </a:p>
        </p:txBody>
      </p:sp>
    </p:spTree>
    <p:extLst>
      <p:ext uri="{BB962C8B-B14F-4D97-AF65-F5344CB8AC3E}">
        <p14:creationId xmlns:p14="http://schemas.microsoft.com/office/powerpoint/2010/main" val="4216953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ox(i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amond(in)">
                                      <p:cBhvr>
                                        <p:cTn id="12"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1502072" y="2897866"/>
            <a:ext cx="6034088" cy="2988575"/>
          </a:xfrm>
          <a:prstGeom prst="rect">
            <a:avLst/>
          </a:prstGeom>
          <a:noFill/>
          <a:ln>
            <a:noFill/>
          </a:ln>
          <a:effectLst/>
          <a:extLst>
            <a:ext uri="{909E8E84-426E-40DD-AFC4-6F175D3DCCD1}">
              <a14:hiddenFill xmlns:a14="http://schemas.microsoft.com/office/drawing/2010/main">
                <a:solidFill>
                  <a:srgbClr val="CC3300"/>
                </a:solidFill>
              </a14:hiddenFill>
            </a:ext>
            <a:ext uri="{91240B29-F687-4F45-9708-019B960494DF}">
              <a14:hiddenLine xmlns:a14="http://schemas.microsoft.com/office/drawing/2010/main" w="12700"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spcBef>
                <a:spcPct val="10000"/>
              </a:spcBef>
            </a:pPr>
            <a:r>
              <a:rPr lang="zh-CN" altLang="en-US" sz="2000" dirty="0">
                <a:latin typeface="Times New Roman" panose="02020603050405020304" pitchFamily="18" charset="0"/>
              </a:rPr>
              <a:t>按图的判定过程</a:t>
            </a:r>
            <a:r>
              <a:rPr lang="en-US" altLang="zh-CN" sz="2000" dirty="0">
                <a:latin typeface="Times New Roman" panose="02020603050405020304" pitchFamily="18" charset="0"/>
              </a:rPr>
              <a:t>:</a:t>
            </a:r>
          </a:p>
          <a:p>
            <a:pPr>
              <a:lnSpc>
                <a:spcPct val="110000"/>
              </a:lnSpc>
              <a:spcBef>
                <a:spcPct val="10000"/>
              </a:spcBef>
            </a:pPr>
            <a:r>
              <a:rPr lang="zh-CN" altLang="en-US" sz="2000" dirty="0">
                <a:latin typeface="Times New Roman" panose="02020603050405020304" pitchFamily="18" charset="0"/>
              </a:rPr>
              <a:t>处理一个判断所需的比较次数</a:t>
            </a:r>
            <a:r>
              <a:rPr lang="en-US" altLang="zh-CN" sz="2000" dirty="0">
                <a:latin typeface="Times New Roman" panose="02020603050405020304" pitchFamily="18" charset="0"/>
              </a:rPr>
              <a:t>=</a:t>
            </a:r>
          </a:p>
          <a:p>
            <a:pPr>
              <a:lnSpc>
                <a:spcPct val="110000"/>
              </a:lnSpc>
              <a:spcBef>
                <a:spcPct val="10000"/>
              </a:spcBef>
            </a:pPr>
            <a:r>
              <a:rPr lang="en-US" altLang="zh-CN" sz="2000" dirty="0">
                <a:latin typeface="Times New Roman" panose="02020603050405020304" pitchFamily="18" charset="0"/>
              </a:rPr>
              <a:t>     </a:t>
            </a:r>
            <a:r>
              <a:rPr lang="zh-CN" altLang="en-US" sz="2000" dirty="0">
                <a:latin typeface="Times New Roman" panose="02020603050405020304" pitchFamily="18" charset="0"/>
              </a:rPr>
              <a:t>从根到对应结点的路径长度</a:t>
            </a:r>
          </a:p>
          <a:p>
            <a:pPr>
              <a:lnSpc>
                <a:spcPct val="110000"/>
              </a:lnSpc>
              <a:spcBef>
                <a:spcPct val="10000"/>
              </a:spcBef>
            </a:pPr>
            <a:endParaRPr lang="en-US" altLang="zh-CN" sz="2000" dirty="0">
              <a:latin typeface="Times New Roman" panose="02020603050405020304" pitchFamily="18" charset="0"/>
            </a:endParaRPr>
          </a:p>
          <a:p>
            <a:pPr>
              <a:lnSpc>
                <a:spcPct val="110000"/>
              </a:lnSpc>
              <a:spcBef>
                <a:spcPct val="10000"/>
              </a:spcBef>
            </a:pPr>
            <a:r>
              <a:rPr lang="zh-CN" altLang="en-US" sz="2000" dirty="0">
                <a:latin typeface="Times New Roman" panose="02020603050405020304" pitchFamily="18" charset="0"/>
              </a:rPr>
              <a:t>则某一个时刻判断</a:t>
            </a:r>
            <a:r>
              <a:rPr lang="en-US" altLang="zh-CN" sz="2000" dirty="0">
                <a:latin typeface="Times New Roman" panose="02020603050405020304" pitchFamily="18" charset="0"/>
              </a:rPr>
              <a:t>10000</a:t>
            </a:r>
            <a:r>
              <a:rPr lang="zh-CN" altLang="en-US" sz="2000" dirty="0">
                <a:latin typeface="Times New Roman" panose="02020603050405020304" pitchFamily="18" charset="0"/>
              </a:rPr>
              <a:t>次所需的</a:t>
            </a:r>
          </a:p>
          <a:p>
            <a:pPr>
              <a:lnSpc>
                <a:spcPct val="110000"/>
              </a:lnSpc>
              <a:spcBef>
                <a:spcPct val="10000"/>
              </a:spcBef>
            </a:pPr>
            <a:r>
              <a:rPr lang="zh-CN" altLang="en-US" sz="2000" dirty="0">
                <a:latin typeface="Times New Roman" panose="02020603050405020304" pitchFamily="18" charset="0"/>
              </a:rPr>
              <a:t>平均比较次数</a:t>
            </a:r>
            <a:r>
              <a:rPr lang="en-US" altLang="zh-CN" sz="2000" dirty="0">
                <a:latin typeface="Times New Roman" panose="02020603050405020304" pitchFamily="18" charset="0"/>
              </a:rPr>
              <a:t>=   10000 </a:t>
            </a:r>
            <a:r>
              <a:rPr lang="en-US" altLang="zh-CN" sz="2000" dirty="0">
                <a:latin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rPr>
              <a:t> </a:t>
            </a:r>
          </a:p>
          <a:p>
            <a:pPr>
              <a:lnSpc>
                <a:spcPct val="110000"/>
              </a:lnSpc>
              <a:spcBef>
                <a:spcPct val="10000"/>
              </a:spcBef>
            </a:pPr>
            <a:r>
              <a:rPr lang="en-US" altLang="zh-CN" sz="2000" dirty="0">
                <a:solidFill>
                  <a:srgbClr val="33CC33"/>
                </a:solidFill>
                <a:latin typeface="Times New Roman" panose="02020603050405020304" pitchFamily="18" charset="0"/>
              </a:rPr>
              <a:t>    </a:t>
            </a:r>
            <a:r>
              <a:rPr lang="en-US" altLang="zh-CN" sz="2000" dirty="0">
                <a:solidFill>
                  <a:srgbClr val="3D49A3"/>
                </a:solidFill>
                <a:latin typeface="Times New Roman" panose="02020603050405020304" pitchFamily="18" charset="0"/>
              </a:rPr>
              <a:t>(0.05 </a:t>
            </a:r>
            <a:r>
              <a:rPr lang="en-US" altLang="zh-CN" sz="2000" dirty="0">
                <a:solidFill>
                  <a:srgbClr val="3D49A3"/>
                </a:solidFill>
                <a:latin typeface="Times New Roman" panose="02020603050405020304" pitchFamily="18" charset="0"/>
                <a:sym typeface="Symbol" panose="05050102010706020507" pitchFamily="18" charset="2"/>
              </a:rPr>
              <a:t></a:t>
            </a:r>
            <a:r>
              <a:rPr lang="en-US" altLang="zh-CN" sz="2000" dirty="0">
                <a:solidFill>
                  <a:srgbClr val="3D49A3"/>
                </a:solidFill>
                <a:latin typeface="Times New Roman" panose="02020603050405020304" pitchFamily="18" charset="0"/>
              </a:rPr>
              <a:t> 1+0.15 </a:t>
            </a:r>
            <a:r>
              <a:rPr lang="en-US" altLang="zh-CN" sz="2000" dirty="0">
                <a:solidFill>
                  <a:srgbClr val="3D49A3"/>
                </a:solidFill>
                <a:latin typeface="Times New Roman" panose="02020603050405020304" pitchFamily="18" charset="0"/>
                <a:sym typeface="Symbol" panose="05050102010706020507" pitchFamily="18" charset="2"/>
              </a:rPr>
              <a:t></a:t>
            </a:r>
            <a:r>
              <a:rPr lang="en-US" altLang="zh-CN" sz="2000" dirty="0">
                <a:solidFill>
                  <a:srgbClr val="3D49A3"/>
                </a:solidFill>
                <a:latin typeface="Times New Roman" panose="02020603050405020304" pitchFamily="18" charset="0"/>
              </a:rPr>
              <a:t> 2+0.4 </a:t>
            </a:r>
            <a:r>
              <a:rPr lang="en-US" altLang="zh-CN" sz="2000" dirty="0">
                <a:solidFill>
                  <a:srgbClr val="3D49A3"/>
                </a:solidFill>
                <a:latin typeface="Times New Roman" panose="02020603050405020304" pitchFamily="18" charset="0"/>
                <a:sym typeface="Symbol" panose="05050102010706020507" pitchFamily="18" charset="2"/>
              </a:rPr>
              <a:t></a:t>
            </a:r>
            <a:r>
              <a:rPr lang="en-US" altLang="zh-CN" sz="2000" dirty="0">
                <a:solidFill>
                  <a:srgbClr val="3D49A3"/>
                </a:solidFill>
                <a:latin typeface="Times New Roman" panose="02020603050405020304" pitchFamily="18" charset="0"/>
              </a:rPr>
              <a:t> 3+0.3 </a:t>
            </a:r>
            <a:r>
              <a:rPr lang="en-US" altLang="zh-CN" sz="2000" dirty="0">
                <a:solidFill>
                  <a:srgbClr val="3D49A3"/>
                </a:solidFill>
                <a:latin typeface="Times New Roman" panose="02020603050405020304" pitchFamily="18" charset="0"/>
                <a:sym typeface="Symbol" panose="05050102010706020507" pitchFamily="18" charset="2"/>
              </a:rPr>
              <a:t></a:t>
            </a:r>
            <a:r>
              <a:rPr lang="en-US" altLang="zh-CN" sz="2000" dirty="0">
                <a:solidFill>
                  <a:srgbClr val="3D49A3"/>
                </a:solidFill>
                <a:latin typeface="Times New Roman" panose="02020603050405020304" pitchFamily="18" charset="0"/>
              </a:rPr>
              <a:t> 4</a:t>
            </a:r>
          </a:p>
          <a:p>
            <a:pPr>
              <a:lnSpc>
                <a:spcPct val="110000"/>
              </a:lnSpc>
              <a:spcBef>
                <a:spcPct val="10000"/>
              </a:spcBef>
            </a:pPr>
            <a:r>
              <a:rPr lang="en-US" altLang="zh-CN" sz="2000" dirty="0">
                <a:solidFill>
                  <a:srgbClr val="3D49A3"/>
                </a:solidFill>
                <a:latin typeface="Times New Roman" panose="02020603050405020304" pitchFamily="18" charset="0"/>
              </a:rPr>
              <a:t>+0.1 </a:t>
            </a:r>
            <a:r>
              <a:rPr lang="en-US" altLang="zh-CN" sz="2000" dirty="0">
                <a:solidFill>
                  <a:srgbClr val="3D49A3"/>
                </a:solidFill>
                <a:latin typeface="Times New Roman" panose="02020603050405020304" pitchFamily="18" charset="0"/>
                <a:sym typeface="Symbol" panose="05050102010706020507" pitchFamily="18" charset="2"/>
              </a:rPr>
              <a:t></a:t>
            </a:r>
            <a:r>
              <a:rPr lang="en-US" altLang="zh-CN" sz="2000" dirty="0">
                <a:solidFill>
                  <a:srgbClr val="3D49A3"/>
                </a:solidFill>
                <a:latin typeface="Times New Roman" panose="02020603050405020304" pitchFamily="18" charset="0"/>
              </a:rPr>
              <a:t> 4</a:t>
            </a:r>
            <a:r>
              <a:rPr lang="zh-CN" altLang="en-US" sz="2000" dirty="0">
                <a:solidFill>
                  <a:srgbClr val="3D49A3"/>
                </a:solidFill>
                <a:latin typeface="Times New Roman" panose="02020603050405020304" pitchFamily="18" charset="0"/>
              </a:rPr>
              <a:t>）</a:t>
            </a:r>
            <a:r>
              <a:rPr lang="zh-CN" altLang="en-US" sz="2000" dirty="0">
                <a:solidFill>
                  <a:srgbClr val="66FF66"/>
                </a:solidFill>
                <a:latin typeface="Times New Roman" panose="02020603050405020304" pitchFamily="18" charset="0"/>
              </a:rPr>
              <a:t>        </a:t>
            </a:r>
          </a:p>
        </p:txBody>
      </p:sp>
      <p:sp>
        <p:nvSpPr>
          <p:cNvPr id="7171" name="AutoShape 3"/>
          <p:cNvSpPr>
            <a:spLocks noChangeArrowheads="1"/>
          </p:cNvSpPr>
          <p:nvPr/>
        </p:nvSpPr>
        <p:spPr bwMode="auto">
          <a:xfrm>
            <a:off x="2639616" y="5903168"/>
            <a:ext cx="2673350" cy="910208"/>
          </a:xfrm>
          <a:prstGeom prst="wedgeRoundRectCallout">
            <a:avLst>
              <a:gd name="adj1" fmla="val -12960"/>
              <a:gd name="adj2" fmla="val -107032"/>
              <a:gd name="adj3" fmla="val 16667"/>
            </a:avLst>
          </a:prstGeom>
          <a:solidFill>
            <a:srgbClr val="FFFF00"/>
          </a:solidFill>
          <a:ln w="12700" cap="rnd">
            <a:solidFill>
              <a:schemeClr val="bg2"/>
            </a:solidFill>
            <a:miter lim="800000"/>
            <a:headEnd/>
            <a:tailEnd/>
          </a:ln>
          <a:effectLst/>
          <a:extLst/>
        </p:spPr>
        <p:txBody>
          <a:bodyPr/>
          <a:lstStyle/>
          <a:p>
            <a:pPr algn="ctr" eaLnBrk="0" hangingPunct="0"/>
            <a:r>
              <a:rPr lang="zh-CN" altLang="en-US" sz="2400" dirty="0">
                <a:solidFill>
                  <a:srgbClr val="13131B"/>
                </a:solidFill>
                <a:latin typeface="Times New Roman" panose="02020603050405020304" pitchFamily="18" charset="0"/>
              </a:rPr>
              <a:t>二叉树的</a:t>
            </a:r>
          </a:p>
          <a:p>
            <a:pPr algn="ctr" eaLnBrk="0" hangingPunct="0"/>
            <a:r>
              <a:rPr lang="zh-CN" altLang="en-US" sz="2400" dirty="0">
                <a:solidFill>
                  <a:srgbClr val="13131B"/>
                </a:solidFill>
                <a:latin typeface="Times New Roman" panose="02020603050405020304" pitchFamily="18" charset="0"/>
              </a:rPr>
              <a:t>带权路径长度</a:t>
            </a:r>
            <a:endParaRPr lang="zh-CN" altLang="en-US" sz="2000" dirty="0">
              <a:solidFill>
                <a:srgbClr val="13131B"/>
              </a:solidFill>
              <a:latin typeface="Times New Roman" panose="02020603050405020304" pitchFamily="18" charset="0"/>
            </a:endParaRPr>
          </a:p>
        </p:txBody>
      </p:sp>
      <p:sp>
        <p:nvSpPr>
          <p:cNvPr id="7210" name="Text Box 42"/>
          <p:cNvSpPr txBox="1">
            <a:spLocks noChangeArrowheads="1"/>
          </p:cNvSpPr>
          <p:nvPr/>
        </p:nvSpPr>
        <p:spPr bwMode="auto">
          <a:xfrm>
            <a:off x="1487488" y="1052736"/>
            <a:ext cx="9316143" cy="707886"/>
          </a:xfrm>
          <a:prstGeom prst="rect">
            <a:avLst/>
          </a:prstGeom>
          <a:noFill/>
          <a:ln>
            <a:noFill/>
          </a:ln>
          <a:effectLst/>
          <a:extLst>
            <a:ext uri="{909E8E84-426E-40DD-AFC4-6F175D3DCCD1}">
              <a14:hiddenFill xmlns:a14="http://schemas.microsoft.com/office/drawing/2010/main">
                <a:solidFill>
                  <a:srgbClr val="CC3300"/>
                </a:solidFill>
              </a14:hiddenFill>
            </a:ext>
            <a:ext uri="{91240B29-F687-4F45-9708-019B960494DF}">
              <a14:hiddenLine xmlns:a14="http://schemas.microsoft.com/office/drawing/2010/main" w="12700"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50000"/>
              </a:spcBef>
            </a:pPr>
            <a:r>
              <a:rPr lang="zh-CN" altLang="en-US" sz="2000" dirty="0" smtClean="0">
                <a:latin typeface="Times New Roman" panose="02020603050405020304" pitchFamily="18" charset="0"/>
              </a:rPr>
              <a:t>设</a:t>
            </a:r>
            <a:r>
              <a:rPr lang="zh-CN" altLang="en-US" sz="2000" dirty="0">
                <a:latin typeface="Times New Roman" panose="02020603050405020304" pitchFamily="18" charset="0"/>
              </a:rPr>
              <a:t>在某一个时刻（</a:t>
            </a:r>
            <a:r>
              <a:rPr lang="en-US" altLang="zh-CN" sz="2000" dirty="0">
                <a:latin typeface="Times New Roman" panose="02020603050405020304" pitchFamily="18" charset="0"/>
              </a:rPr>
              <a:t>0.1ms</a:t>
            </a:r>
            <a:r>
              <a:rPr lang="zh-CN" altLang="en-US" sz="2000" dirty="0">
                <a:latin typeface="Times New Roman" panose="02020603050405020304" pitchFamily="18" charset="0"/>
              </a:rPr>
              <a:t>）游戏中有</a:t>
            </a:r>
            <a:r>
              <a:rPr lang="en-US" altLang="zh-CN" sz="2000" dirty="0">
                <a:latin typeface="Times New Roman" panose="02020603050405020304" pitchFamily="18" charset="0"/>
              </a:rPr>
              <a:t>10000</a:t>
            </a:r>
            <a:r>
              <a:rPr lang="zh-CN" altLang="en-US" sz="2000" dirty="0">
                <a:latin typeface="Times New Roman" panose="02020603050405020304" pitchFamily="18" charset="0"/>
              </a:rPr>
              <a:t>次判断需要同时执行，基于游戏设计或者游戏的日志分析可得到判断分支的分布如下：</a:t>
            </a:r>
            <a:r>
              <a:rPr lang="zh-CN" altLang="en-US" sz="2000" dirty="0">
                <a:solidFill>
                  <a:srgbClr val="FFFFA5"/>
                </a:solidFill>
                <a:latin typeface="Times New Roman" panose="02020603050405020304" pitchFamily="18" charset="0"/>
              </a:rPr>
              <a:t>：</a:t>
            </a:r>
          </a:p>
        </p:txBody>
      </p:sp>
      <p:sp>
        <p:nvSpPr>
          <p:cNvPr id="7211" name="Oval 43"/>
          <p:cNvSpPr>
            <a:spLocks noChangeArrowheads="1"/>
          </p:cNvSpPr>
          <p:nvPr/>
        </p:nvSpPr>
        <p:spPr bwMode="auto">
          <a:xfrm>
            <a:off x="8225648" y="1628800"/>
            <a:ext cx="3558984" cy="1004162"/>
          </a:xfrm>
          <a:prstGeom prst="ellipse">
            <a:avLst/>
          </a:prstGeom>
          <a:gradFill rotWithShape="0">
            <a:gsLst>
              <a:gs pos="0">
                <a:srgbClr val="FFCCFF"/>
              </a:gs>
              <a:gs pos="100000">
                <a:srgbClr val="FFCCFF">
                  <a:gamma/>
                  <a:shade val="73333"/>
                  <a:invGamma/>
                </a:srgbClr>
              </a:gs>
            </a:gsLst>
            <a:lin ang="5400000" scaled="1"/>
          </a:gra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10000"/>
              </a:lnSpc>
              <a:spcBef>
                <a:spcPct val="10000"/>
              </a:spcBef>
            </a:pPr>
            <a:r>
              <a:rPr lang="zh-CN" altLang="en-US" sz="1600" dirty="0">
                <a:solidFill>
                  <a:srgbClr val="13131B"/>
                </a:solidFill>
                <a:latin typeface="Times New Roman" panose="02020603050405020304" pitchFamily="18" charset="0"/>
              </a:rPr>
              <a:t>构造以分数的分布比例为权值</a:t>
            </a:r>
          </a:p>
          <a:p>
            <a:pPr algn="ctr">
              <a:lnSpc>
                <a:spcPct val="110000"/>
              </a:lnSpc>
              <a:spcBef>
                <a:spcPct val="10000"/>
              </a:spcBef>
            </a:pPr>
            <a:r>
              <a:rPr lang="zh-CN" altLang="en-US" sz="1600" dirty="0">
                <a:solidFill>
                  <a:srgbClr val="13131B"/>
                </a:solidFill>
                <a:latin typeface="Times New Roman" panose="02020603050405020304" pitchFamily="18" charset="0"/>
              </a:rPr>
              <a:t>的哈夫曼树</a:t>
            </a:r>
            <a:endParaRPr lang="zh-CN" altLang="en-US" sz="2400" dirty="0">
              <a:solidFill>
                <a:srgbClr val="13131B"/>
              </a:solidFill>
              <a:latin typeface="隶书" panose="02010509060101010101" pitchFamily="49" charset="-122"/>
              <a:ea typeface="隶书" panose="02010509060101010101" pitchFamily="49" charset="-122"/>
            </a:endParaRPr>
          </a:p>
        </p:txBody>
      </p:sp>
      <p:sp>
        <p:nvSpPr>
          <p:cNvPr id="75" name="标题 1"/>
          <p:cNvSpPr>
            <a:spLocks noGrp="1"/>
          </p:cNvSpPr>
          <p:nvPr>
            <p:ph type="title"/>
          </p:nvPr>
        </p:nvSpPr>
        <p:spPr>
          <a:xfrm>
            <a:off x="647953" y="-27384"/>
            <a:ext cx="6672183" cy="726383"/>
          </a:xfrm>
        </p:spPr>
        <p:txBody>
          <a:bodyPr>
            <a:normAutofit/>
          </a:bodyPr>
          <a:lstStyle/>
          <a:p>
            <a:r>
              <a:rPr lang="zh-CN" altLang="en-US" sz="4000" dirty="0" smtClean="0"/>
              <a:t>游戏中的判定树</a:t>
            </a:r>
            <a:endParaRPr lang="zh-CN" altLang="en-US" sz="4000" dirty="0"/>
          </a:p>
        </p:txBody>
      </p:sp>
      <p:graphicFrame>
        <p:nvGraphicFramePr>
          <p:cNvPr id="77" name="Object 8"/>
          <p:cNvGraphicFramePr>
            <a:graphicFrameLocks noGrp="1" noChangeAspect="1"/>
          </p:cNvGraphicFramePr>
          <p:nvPr>
            <p:ph idx="1"/>
            <p:extLst/>
          </p:nvPr>
        </p:nvGraphicFramePr>
        <p:xfrm>
          <a:off x="1985963" y="1998663"/>
          <a:ext cx="4752975" cy="638175"/>
        </p:xfrm>
        <a:graphic>
          <a:graphicData uri="http://schemas.openxmlformats.org/presentationml/2006/ole">
            <mc:AlternateContent xmlns:mc="http://schemas.openxmlformats.org/markup-compatibility/2006">
              <mc:Choice xmlns:v="urn:schemas-microsoft-com:vml" Requires="v">
                <p:oleObj spid="_x0000_s210033" name="工作表" r:id="rId3" imgW="4752989" imgH="638243" progId="Excel.Sheet.8">
                  <p:embed/>
                </p:oleObj>
              </mc:Choice>
              <mc:Fallback>
                <p:oleObj name="工作表" r:id="rId3" imgW="4752989" imgH="638243" progId="Excel.Sheet.8">
                  <p:embed/>
                  <p:pic>
                    <p:nvPicPr>
                      <p:cNvPr id="0" name=""/>
                      <p:cNvPicPr>
                        <a:picLocks noChangeAspect="1" noChangeArrowheads="1"/>
                      </p:cNvPicPr>
                      <p:nvPr/>
                    </p:nvPicPr>
                    <p:blipFill>
                      <a:blip r:embed="rId4"/>
                      <a:srcRect/>
                      <a:stretch>
                        <a:fillRect/>
                      </a:stretch>
                    </p:blipFill>
                    <p:spPr bwMode="auto">
                      <a:xfrm>
                        <a:off x="1985963" y="1998663"/>
                        <a:ext cx="47529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76" name="图片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11560" y="2750756"/>
            <a:ext cx="2741024" cy="1758364"/>
          </a:xfrm>
          <a:prstGeom prst="rect">
            <a:avLst/>
          </a:prstGeom>
        </p:spPr>
      </p:pic>
      <p:grpSp>
        <p:nvGrpSpPr>
          <p:cNvPr id="92" name="Group 31"/>
          <p:cNvGrpSpPr>
            <a:grpSpLocks/>
          </p:cNvGrpSpPr>
          <p:nvPr/>
        </p:nvGrpSpPr>
        <p:grpSpPr bwMode="auto">
          <a:xfrm>
            <a:off x="6072448" y="4006120"/>
            <a:ext cx="3839976" cy="2519224"/>
            <a:chOff x="1556" y="1933"/>
            <a:chExt cx="2744" cy="1777"/>
          </a:xfrm>
        </p:grpSpPr>
        <p:grpSp>
          <p:nvGrpSpPr>
            <p:cNvPr id="94" name="Group 3"/>
            <p:cNvGrpSpPr>
              <a:grpSpLocks/>
            </p:cNvGrpSpPr>
            <p:nvPr/>
          </p:nvGrpSpPr>
          <p:grpSpPr bwMode="auto">
            <a:xfrm>
              <a:off x="1556" y="1933"/>
              <a:ext cx="2296" cy="1777"/>
              <a:chOff x="3007" y="2016"/>
              <a:chExt cx="2296" cy="1777"/>
            </a:xfrm>
          </p:grpSpPr>
          <p:sp>
            <p:nvSpPr>
              <p:cNvPr id="96" name="Line 4"/>
              <p:cNvSpPr>
                <a:spLocks noChangeShapeType="1"/>
              </p:cNvSpPr>
              <p:nvPr/>
            </p:nvSpPr>
            <p:spPr bwMode="auto">
              <a:xfrm flipH="1">
                <a:off x="3403" y="2198"/>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97" name="Line 5"/>
              <p:cNvSpPr>
                <a:spLocks noChangeShapeType="1"/>
              </p:cNvSpPr>
              <p:nvPr/>
            </p:nvSpPr>
            <p:spPr bwMode="auto">
              <a:xfrm>
                <a:off x="4241" y="2205"/>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98" name="Line 6"/>
              <p:cNvSpPr>
                <a:spLocks noChangeShapeType="1"/>
              </p:cNvSpPr>
              <p:nvPr/>
            </p:nvSpPr>
            <p:spPr bwMode="auto">
              <a:xfrm flipH="1">
                <a:off x="3759" y="2563"/>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99" name="Line 7"/>
              <p:cNvSpPr>
                <a:spLocks noChangeShapeType="1"/>
              </p:cNvSpPr>
              <p:nvPr/>
            </p:nvSpPr>
            <p:spPr bwMode="auto">
              <a:xfrm flipH="1">
                <a:off x="4036" y="2927"/>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100" name="Line 8"/>
              <p:cNvSpPr>
                <a:spLocks noChangeShapeType="1"/>
              </p:cNvSpPr>
              <p:nvPr/>
            </p:nvSpPr>
            <p:spPr bwMode="auto">
              <a:xfrm flipH="1">
                <a:off x="4313" y="3292"/>
                <a:ext cx="119" cy="227"/>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101" name="Line 9"/>
              <p:cNvSpPr>
                <a:spLocks noChangeShapeType="1"/>
              </p:cNvSpPr>
              <p:nvPr/>
            </p:nvSpPr>
            <p:spPr bwMode="auto">
              <a:xfrm>
                <a:off x="4630" y="2563"/>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102" name="Line 10"/>
              <p:cNvSpPr>
                <a:spLocks noChangeShapeType="1"/>
              </p:cNvSpPr>
              <p:nvPr/>
            </p:nvSpPr>
            <p:spPr bwMode="auto">
              <a:xfrm>
                <a:off x="4907" y="2927"/>
                <a:ext cx="119" cy="228"/>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103" name="Line 11"/>
              <p:cNvSpPr>
                <a:spLocks noChangeShapeType="1"/>
              </p:cNvSpPr>
              <p:nvPr/>
            </p:nvSpPr>
            <p:spPr bwMode="auto">
              <a:xfrm>
                <a:off x="5184" y="3292"/>
                <a:ext cx="119" cy="227"/>
              </a:xfrm>
              <a:prstGeom prst="line">
                <a:avLst/>
              </a:prstGeom>
              <a:noFill/>
              <a:ln w="34925" cap="rnd">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104" name="Freeform 12"/>
              <p:cNvSpPr>
                <a:spLocks/>
              </p:cNvSpPr>
              <p:nvPr/>
            </p:nvSpPr>
            <p:spPr bwMode="auto">
              <a:xfrm>
                <a:off x="4137" y="2745"/>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105" name="Freeform 14"/>
              <p:cNvSpPr>
                <a:spLocks/>
              </p:cNvSpPr>
              <p:nvPr/>
            </p:nvSpPr>
            <p:spPr bwMode="auto">
              <a:xfrm>
                <a:off x="4414" y="3109"/>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106" name="Rectangle 16"/>
              <p:cNvSpPr>
                <a:spLocks noChangeArrowheads="1"/>
              </p:cNvSpPr>
              <p:nvPr/>
            </p:nvSpPr>
            <p:spPr bwMode="auto">
              <a:xfrm>
                <a:off x="3007" y="2426"/>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107" name="Rectangle 18"/>
              <p:cNvSpPr>
                <a:spLocks noChangeArrowheads="1"/>
              </p:cNvSpPr>
              <p:nvPr/>
            </p:nvSpPr>
            <p:spPr bwMode="auto">
              <a:xfrm>
                <a:off x="3878" y="3519"/>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108" name="Rectangle 20"/>
              <p:cNvSpPr>
                <a:spLocks noChangeArrowheads="1"/>
              </p:cNvSpPr>
              <p:nvPr/>
            </p:nvSpPr>
            <p:spPr bwMode="auto">
              <a:xfrm>
                <a:off x="3521" y="3155"/>
                <a:ext cx="753"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109" name="Rectangle 22"/>
              <p:cNvSpPr>
                <a:spLocks noChangeArrowheads="1"/>
              </p:cNvSpPr>
              <p:nvPr/>
            </p:nvSpPr>
            <p:spPr bwMode="auto">
              <a:xfrm>
                <a:off x="3245" y="2791"/>
                <a:ext cx="752" cy="273"/>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sp>
            <p:nvSpPr>
              <p:cNvPr id="110" name="Freeform 24"/>
              <p:cNvSpPr>
                <a:spLocks/>
              </p:cNvSpPr>
              <p:nvPr/>
            </p:nvSpPr>
            <p:spPr bwMode="auto">
              <a:xfrm>
                <a:off x="3464" y="2016"/>
                <a:ext cx="810"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sp>
            <p:nvSpPr>
              <p:cNvPr id="111" name="Freeform 26"/>
              <p:cNvSpPr>
                <a:spLocks/>
              </p:cNvSpPr>
              <p:nvPr/>
            </p:nvSpPr>
            <p:spPr bwMode="auto">
              <a:xfrm>
                <a:off x="3860" y="2380"/>
                <a:ext cx="809" cy="274"/>
              </a:xfrm>
              <a:custGeom>
                <a:avLst/>
                <a:gdLst>
                  <a:gd name="T0" fmla="*/ 110 w 837"/>
                  <a:gd name="T1" fmla="*/ 21 h 295"/>
                  <a:gd name="T2" fmla="*/ 717 w 837"/>
                  <a:gd name="T3" fmla="*/ 16 h 295"/>
                  <a:gd name="T4" fmla="*/ 837 w 837"/>
                  <a:gd name="T5" fmla="*/ 155 h 295"/>
                  <a:gd name="T6" fmla="*/ 735 w 837"/>
                  <a:gd name="T7" fmla="*/ 295 h 295"/>
                  <a:gd name="T8" fmla="*/ 137 w 837"/>
                  <a:gd name="T9" fmla="*/ 295 h 295"/>
                  <a:gd name="T10" fmla="*/ 0 w 837"/>
                  <a:gd name="T11" fmla="*/ 155 h 295"/>
                  <a:gd name="T12" fmla="*/ 154 w 837"/>
                  <a:gd name="T13" fmla="*/ 0 h 295"/>
                </a:gdLst>
                <a:ahLst/>
                <a:cxnLst>
                  <a:cxn ang="0">
                    <a:pos x="T0" y="T1"/>
                  </a:cxn>
                  <a:cxn ang="0">
                    <a:pos x="T2" y="T3"/>
                  </a:cxn>
                  <a:cxn ang="0">
                    <a:pos x="T4" y="T5"/>
                  </a:cxn>
                  <a:cxn ang="0">
                    <a:pos x="T6" y="T7"/>
                  </a:cxn>
                  <a:cxn ang="0">
                    <a:pos x="T8" y="T9"/>
                  </a:cxn>
                  <a:cxn ang="0">
                    <a:pos x="T10" y="T11"/>
                  </a:cxn>
                  <a:cxn ang="0">
                    <a:pos x="T12" y="T13"/>
                  </a:cxn>
                </a:cxnLst>
                <a:rect l="0" t="0" r="r" b="b"/>
                <a:pathLst>
                  <a:path w="837" h="295">
                    <a:moveTo>
                      <a:pt x="110" y="21"/>
                    </a:moveTo>
                    <a:lnTo>
                      <a:pt x="717" y="16"/>
                    </a:lnTo>
                    <a:lnTo>
                      <a:pt x="837" y="155"/>
                    </a:lnTo>
                    <a:lnTo>
                      <a:pt x="735" y="295"/>
                    </a:lnTo>
                    <a:lnTo>
                      <a:pt x="137" y="295"/>
                    </a:lnTo>
                    <a:lnTo>
                      <a:pt x="0" y="155"/>
                    </a:lnTo>
                    <a:lnTo>
                      <a:pt x="154" y="0"/>
                    </a:lnTo>
                  </a:path>
                </a:pathLst>
              </a:custGeom>
              <a:solidFill>
                <a:srgbClr val="92D050"/>
              </a:solidFill>
              <a:ln w="12700"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a:p>
            </p:txBody>
          </p:sp>
        </p:grpSp>
        <p:sp>
          <p:nvSpPr>
            <p:cNvPr id="95" name="Rectangle 29"/>
            <p:cNvSpPr>
              <a:spLocks noChangeArrowheads="1"/>
            </p:cNvSpPr>
            <p:nvPr/>
          </p:nvSpPr>
          <p:spPr bwMode="auto">
            <a:xfrm>
              <a:off x="3548" y="3430"/>
              <a:ext cx="752" cy="274"/>
            </a:xfrm>
            <a:prstGeom prst="rect">
              <a:avLst/>
            </a:prstGeom>
            <a:solidFill>
              <a:srgbClr val="FFFF00"/>
            </a:solidFill>
            <a:ln w="28575" cap="rnd">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p>
          </p:txBody>
        </p:sp>
      </p:grpSp>
      <p:sp>
        <p:nvSpPr>
          <p:cNvPr id="112" name="矩形 111"/>
          <p:cNvSpPr/>
          <p:nvPr/>
        </p:nvSpPr>
        <p:spPr>
          <a:xfrm>
            <a:off x="6347728" y="5031398"/>
            <a:ext cx="1217000" cy="400110"/>
          </a:xfrm>
          <a:prstGeom prst="rect">
            <a:avLst/>
          </a:prstGeom>
        </p:spPr>
        <p:txBody>
          <a:bodyPr wrap="none">
            <a:spAutoFit/>
          </a:bodyPr>
          <a:lstStyle/>
          <a:p>
            <a:pPr algn="ctr">
              <a:spcBef>
                <a:spcPct val="50000"/>
              </a:spcBef>
            </a:pPr>
            <a:r>
              <a:rPr lang="zh-CN" altLang="en-US" sz="2000" dirty="0">
                <a:solidFill>
                  <a:srgbClr val="323244"/>
                </a:solidFill>
                <a:latin typeface="宋体" panose="02010600030101010101" pitchFamily="2" charset="-122"/>
              </a:rPr>
              <a:t>呼唤同伴</a:t>
            </a:r>
          </a:p>
        </p:txBody>
      </p:sp>
      <p:sp>
        <p:nvSpPr>
          <p:cNvPr id="113" name="矩形 112"/>
          <p:cNvSpPr/>
          <p:nvPr/>
        </p:nvSpPr>
        <p:spPr>
          <a:xfrm>
            <a:off x="6248620" y="4531864"/>
            <a:ext cx="700833" cy="400110"/>
          </a:xfrm>
          <a:prstGeom prst="rect">
            <a:avLst/>
          </a:prstGeom>
        </p:spPr>
        <p:txBody>
          <a:bodyPr wrap="none">
            <a:spAutoFit/>
          </a:bodyPr>
          <a:lstStyle/>
          <a:p>
            <a:pPr algn="ctr">
              <a:spcBef>
                <a:spcPct val="50000"/>
              </a:spcBef>
            </a:pPr>
            <a:r>
              <a:rPr lang="zh-CN" altLang="en-US" sz="2000" dirty="0">
                <a:solidFill>
                  <a:srgbClr val="323244"/>
                </a:solidFill>
                <a:latin typeface="宋体" panose="02010600030101010101" pitchFamily="2" charset="-122"/>
              </a:rPr>
              <a:t>逃跑</a:t>
            </a:r>
          </a:p>
        </p:txBody>
      </p:sp>
      <p:sp>
        <p:nvSpPr>
          <p:cNvPr id="114" name="矩形 113"/>
          <p:cNvSpPr/>
          <p:nvPr/>
        </p:nvSpPr>
        <p:spPr>
          <a:xfrm>
            <a:off x="6700600" y="5538648"/>
            <a:ext cx="1217000" cy="400110"/>
          </a:xfrm>
          <a:prstGeom prst="rect">
            <a:avLst/>
          </a:prstGeom>
        </p:spPr>
        <p:txBody>
          <a:bodyPr wrap="none">
            <a:spAutoFit/>
          </a:bodyPr>
          <a:lstStyle/>
          <a:p>
            <a:pPr algn="ctr">
              <a:spcBef>
                <a:spcPct val="50000"/>
              </a:spcBef>
            </a:pPr>
            <a:r>
              <a:rPr lang="zh-CN" altLang="en-US" sz="2000" dirty="0">
                <a:solidFill>
                  <a:srgbClr val="323244"/>
                </a:solidFill>
                <a:latin typeface="宋体" panose="02010600030101010101" pitchFamily="2" charset="-122"/>
              </a:rPr>
              <a:t>使用魔法</a:t>
            </a:r>
          </a:p>
        </p:txBody>
      </p:sp>
      <p:sp>
        <p:nvSpPr>
          <p:cNvPr id="115" name="矩形 114"/>
          <p:cNvSpPr/>
          <p:nvPr/>
        </p:nvSpPr>
        <p:spPr>
          <a:xfrm>
            <a:off x="7473524" y="6080938"/>
            <a:ext cx="700833" cy="400110"/>
          </a:xfrm>
          <a:prstGeom prst="rect">
            <a:avLst/>
          </a:prstGeom>
        </p:spPr>
        <p:txBody>
          <a:bodyPr wrap="none">
            <a:spAutoFit/>
          </a:bodyPr>
          <a:lstStyle/>
          <a:p>
            <a:pPr algn="ctr">
              <a:spcBef>
                <a:spcPct val="50000"/>
              </a:spcBef>
            </a:pPr>
            <a:r>
              <a:rPr lang="zh-CN" altLang="en-US" sz="2000" dirty="0">
                <a:solidFill>
                  <a:srgbClr val="323244"/>
                </a:solidFill>
                <a:latin typeface="宋体" panose="02010600030101010101" pitchFamily="2" charset="-122"/>
              </a:rPr>
              <a:t>单挑</a:t>
            </a:r>
          </a:p>
        </p:txBody>
      </p:sp>
      <p:sp>
        <p:nvSpPr>
          <p:cNvPr id="116" name="矩形 115"/>
          <p:cNvSpPr/>
          <p:nvPr/>
        </p:nvSpPr>
        <p:spPr>
          <a:xfrm>
            <a:off x="8132893" y="5494982"/>
            <a:ext cx="974946" cy="400110"/>
          </a:xfrm>
          <a:prstGeom prst="rect">
            <a:avLst/>
          </a:prstGeom>
        </p:spPr>
        <p:txBody>
          <a:bodyPr wrap="none">
            <a:spAutoFit/>
          </a:bodyPr>
          <a:lstStyle/>
          <a:p>
            <a:pPr algn="ctr">
              <a:spcBef>
                <a:spcPct val="50000"/>
              </a:spcBef>
            </a:pPr>
            <a:r>
              <a:rPr lang="en-US" altLang="zh-CN" sz="2000" dirty="0">
                <a:solidFill>
                  <a:srgbClr val="323244"/>
                </a:solidFill>
                <a:latin typeface="隶书" panose="02010509060101010101" pitchFamily="49" charset="-122"/>
                <a:ea typeface="隶书" panose="02010509060101010101" pitchFamily="49" charset="-122"/>
              </a:rPr>
              <a:t>a </a:t>
            </a:r>
            <a:r>
              <a:rPr lang="en-US" altLang="zh-CN" sz="20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2000" dirty="0">
                <a:solidFill>
                  <a:srgbClr val="323244"/>
                </a:solidFill>
                <a:latin typeface="隶书" panose="02010509060101010101" pitchFamily="49" charset="-122"/>
                <a:ea typeface="隶书" panose="02010509060101010101" pitchFamily="49" charset="-122"/>
              </a:rPr>
              <a:t> 90</a:t>
            </a:r>
          </a:p>
        </p:txBody>
      </p:sp>
      <p:sp>
        <p:nvSpPr>
          <p:cNvPr id="117" name="矩形 116"/>
          <p:cNvSpPr/>
          <p:nvPr/>
        </p:nvSpPr>
        <p:spPr>
          <a:xfrm>
            <a:off x="7736675" y="5011612"/>
            <a:ext cx="974946" cy="400110"/>
          </a:xfrm>
          <a:prstGeom prst="rect">
            <a:avLst/>
          </a:prstGeom>
        </p:spPr>
        <p:txBody>
          <a:bodyPr wrap="none">
            <a:spAutoFit/>
          </a:bodyPr>
          <a:lstStyle/>
          <a:p>
            <a:pPr algn="ctr">
              <a:spcBef>
                <a:spcPct val="50000"/>
              </a:spcBef>
            </a:pPr>
            <a:r>
              <a:rPr lang="en-US" altLang="zh-CN" sz="2000" dirty="0">
                <a:solidFill>
                  <a:srgbClr val="323244"/>
                </a:solidFill>
                <a:latin typeface="隶书" panose="02010509060101010101" pitchFamily="49" charset="-122"/>
                <a:ea typeface="隶书" panose="02010509060101010101" pitchFamily="49" charset="-122"/>
              </a:rPr>
              <a:t>a </a:t>
            </a:r>
            <a:r>
              <a:rPr lang="en-US" altLang="zh-CN" sz="20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2000" dirty="0">
                <a:solidFill>
                  <a:srgbClr val="323244"/>
                </a:solidFill>
                <a:latin typeface="隶书" panose="02010509060101010101" pitchFamily="49" charset="-122"/>
                <a:ea typeface="隶书" panose="02010509060101010101" pitchFamily="49" charset="-122"/>
              </a:rPr>
              <a:t> 80</a:t>
            </a:r>
          </a:p>
        </p:txBody>
      </p:sp>
      <p:sp>
        <p:nvSpPr>
          <p:cNvPr id="118" name="矩形 117"/>
          <p:cNvSpPr/>
          <p:nvPr/>
        </p:nvSpPr>
        <p:spPr>
          <a:xfrm>
            <a:off x="7358637" y="4452244"/>
            <a:ext cx="974946" cy="400110"/>
          </a:xfrm>
          <a:prstGeom prst="rect">
            <a:avLst/>
          </a:prstGeom>
        </p:spPr>
        <p:txBody>
          <a:bodyPr wrap="none">
            <a:spAutoFit/>
          </a:bodyPr>
          <a:lstStyle/>
          <a:p>
            <a:pPr algn="ctr">
              <a:spcBef>
                <a:spcPct val="50000"/>
              </a:spcBef>
            </a:pPr>
            <a:r>
              <a:rPr lang="en-US" altLang="zh-CN" sz="2000" dirty="0">
                <a:solidFill>
                  <a:srgbClr val="323244"/>
                </a:solidFill>
                <a:latin typeface="隶书" panose="02010509060101010101" pitchFamily="49" charset="-122"/>
                <a:ea typeface="隶书" panose="02010509060101010101" pitchFamily="49" charset="-122"/>
              </a:rPr>
              <a:t>a </a:t>
            </a:r>
            <a:r>
              <a:rPr lang="en-US" altLang="zh-CN" sz="20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2000" dirty="0">
                <a:solidFill>
                  <a:srgbClr val="323244"/>
                </a:solidFill>
                <a:latin typeface="隶书" panose="02010509060101010101" pitchFamily="49" charset="-122"/>
                <a:ea typeface="隶书" panose="02010509060101010101" pitchFamily="49" charset="-122"/>
              </a:rPr>
              <a:t> 70</a:t>
            </a:r>
          </a:p>
        </p:txBody>
      </p:sp>
      <p:sp>
        <p:nvSpPr>
          <p:cNvPr id="119" name="矩形 118"/>
          <p:cNvSpPr/>
          <p:nvPr/>
        </p:nvSpPr>
        <p:spPr>
          <a:xfrm>
            <a:off x="6807238" y="3933857"/>
            <a:ext cx="974946" cy="400110"/>
          </a:xfrm>
          <a:prstGeom prst="rect">
            <a:avLst/>
          </a:prstGeom>
        </p:spPr>
        <p:txBody>
          <a:bodyPr wrap="none">
            <a:spAutoFit/>
          </a:bodyPr>
          <a:lstStyle/>
          <a:p>
            <a:pPr algn="ctr">
              <a:spcBef>
                <a:spcPct val="50000"/>
              </a:spcBef>
            </a:pPr>
            <a:r>
              <a:rPr lang="en-US" altLang="zh-CN" sz="2000" dirty="0">
                <a:solidFill>
                  <a:srgbClr val="323244"/>
                </a:solidFill>
                <a:latin typeface="隶书" panose="02010509060101010101" pitchFamily="49" charset="-122"/>
                <a:ea typeface="隶书" panose="02010509060101010101" pitchFamily="49" charset="-122"/>
              </a:rPr>
              <a:t>a </a:t>
            </a:r>
            <a:r>
              <a:rPr lang="en-US" altLang="zh-CN" sz="2000" dirty="0">
                <a:solidFill>
                  <a:srgbClr val="323244"/>
                </a:solidFill>
                <a:latin typeface="隶书" panose="02010509060101010101" pitchFamily="49" charset="-122"/>
                <a:ea typeface="隶书" panose="02010509060101010101" pitchFamily="49" charset="-122"/>
                <a:sym typeface="Symbol" panose="05050102010706020507" pitchFamily="18" charset="2"/>
              </a:rPr>
              <a:t></a:t>
            </a:r>
            <a:r>
              <a:rPr lang="en-US" altLang="zh-CN" sz="2000" dirty="0">
                <a:solidFill>
                  <a:srgbClr val="323244"/>
                </a:solidFill>
                <a:latin typeface="隶书" panose="02010509060101010101" pitchFamily="49" charset="-122"/>
                <a:ea typeface="隶书" panose="02010509060101010101" pitchFamily="49" charset="-122"/>
              </a:rPr>
              <a:t> 60</a:t>
            </a:r>
          </a:p>
        </p:txBody>
      </p:sp>
      <p:sp>
        <p:nvSpPr>
          <p:cNvPr id="120" name="矩形 119"/>
          <p:cNvSpPr/>
          <p:nvPr/>
        </p:nvSpPr>
        <p:spPr>
          <a:xfrm>
            <a:off x="8702586" y="6045043"/>
            <a:ext cx="1346844" cy="400110"/>
          </a:xfrm>
          <a:prstGeom prst="rect">
            <a:avLst/>
          </a:prstGeom>
          <a:noFill/>
        </p:spPr>
        <p:txBody>
          <a:bodyPr wrap="none">
            <a:spAutoFit/>
          </a:bodyPr>
          <a:lstStyle/>
          <a:p>
            <a:pPr algn="ctr">
              <a:spcBef>
                <a:spcPct val="50000"/>
              </a:spcBef>
            </a:pPr>
            <a:r>
              <a:rPr lang="zh-CN" altLang="en-US" sz="2000" dirty="0">
                <a:solidFill>
                  <a:srgbClr val="323244"/>
                </a:solidFill>
                <a:latin typeface="宋体" panose="02010600030101010101" pitchFamily="2" charset="-122"/>
              </a:rPr>
              <a:t>嘲笑</a:t>
            </a:r>
            <a:r>
              <a:rPr lang="en-US" altLang="zh-CN" sz="2000" dirty="0">
                <a:solidFill>
                  <a:srgbClr val="323244"/>
                </a:solidFill>
                <a:latin typeface="宋体" panose="02010600030101010101" pitchFamily="2" charset="-122"/>
              </a:rPr>
              <a:t>&amp;</a:t>
            </a:r>
            <a:r>
              <a:rPr lang="zh-CN" altLang="en-US" sz="2000" dirty="0">
                <a:solidFill>
                  <a:srgbClr val="323244"/>
                </a:solidFill>
                <a:latin typeface="宋体" panose="02010600030101010101" pitchFamily="2" charset="-122"/>
              </a:rPr>
              <a:t>单挑</a:t>
            </a:r>
          </a:p>
        </p:txBody>
      </p:sp>
    </p:spTree>
    <p:extLst>
      <p:ext uri="{BB962C8B-B14F-4D97-AF65-F5344CB8AC3E}">
        <p14:creationId xmlns:p14="http://schemas.microsoft.com/office/powerpoint/2010/main" val="35485150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box(in)">
                                      <p:cBhvr>
                                        <p:cTn id="7" dur="500"/>
                                        <p:tgtEl>
                                          <p:spTgt spid="71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171"/>
                                        </p:tgtEl>
                                        <p:attrNameLst>
                                          <p:attrName>style.visibility</p:attrName>
                                        </p:attrNameLst>
                                      </p:cBhvr>
                                      <p:to>
                                        <p:strVal val="visible"/>
                                      </p:to>
                                    </p:set>
                                    <p:animEffect transition="in" filter="dissolve">
                                      <p:cBhvr>
                                        <p:cTn id="12" dur="500"/>
                                        <p:tgtEl>
                                          <p:spTgt spid="717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7211"/>
                                        </p:tgtEl>
                                        <p:attrNameLst>
                                          <p:attrName>style.visibility</p:attrName>
                                        </p:attrNameLst>
                                      </p:cBhvr>
                                      <p:to>
                                        <p:strVal val="visible"/>
                                      </p:to>
                                    </p:set>
                                    <p:anim calcmode="lin" valueType="num">
                                      <p:cBhvr>
                                        <p:cTn id="17" dur="500" fill="hold"/>
                                        <p:tgtEl>
                                          <p:spTgt spid="7211"/>
                                        </p:tgtEl>
                                        <p:attrNameLst>
                                          <p:attrName>ppt_w</p:attrName>
                                        </p:attrNameLst>
                                      </p:cBhvr>
                                      <p:tavLst>
                                        <p:tav tm="0">
                                          <p:val>
                                            <p:fltVal val="0"/>
                                          </p:val>
                                        </p:tav>
                                        <p:tav tm="100000">
                                          <p:val>
                                            <p:strVal val="#ppt_w"/>
                                          </p:val>
                                        </p:tav>
                                      </p:tavLst>
                                    </p:anim>
                                    <p:anim calcmode="lin" valueType="num">
                                      <p:cBhvr>
                                        <p:cTn id="18" dur="500" fill="hold"/>
                                        <p:tgtEl>
                                          <p:spTgt spid="7211"/>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76"/>
                                        </p:tgtEl>
                                        <p:attrNameLst>
                                          <p:attrName>style.visibility</p:attrName>
                                        </p:attrNameLst>
                                      </p:cBhvr>
                                      <p:to>
                                        <p:strVal val="visible"/>
                                      </p:to>
                                    </p:set>
                                    <p:animEffect transition="in" filter="fade">
                                      <p:cBhvr>
                                        <p:cTn id="23" dur="1000"/>
                                        <p:tgtEl>
                                          <p:spTgt spid="76"/>
                                        </p:tgtEl>
                                      </p:cBhvr>
                                    </p:animEffect>
                                    <p:anim calcmode="lin" valueType="num">
                                      <p:cBhvr>
                                        <p:cTn id="24" dur="1000" fill="hold"/>
                                        <p:tgtEl>
                                          <p:spTgt spid="76"/>
                                        </p:tgtEl>
                                        <p:attrNameLst>
                                          <p:attrName>ppt_x</p:attrName>
                                        </p:attrNameLst>
                                      </p:cBhvr>
                                      <p:tavLst>
                                        <p:tav tm="0">
                                          <p:val>
                                            <p:strVal val="#ppt_x"/>
                                          </p:val>
                                        </p:tav>
                                        <p:tav tm="100000">
                                          <p:val>
                                            <p:strVal val="#ppt_x"/>
                                          </p:val>
                                        </p:tav>
                                      </p:tavLst>
                                    </p:anim>
                                    <p:anim calcmode="lin" valueType="num">
                                      <p:cBhvr>
                                        <p:cTn id="25" dur="1000" fill="hold"/>
                                        <p:tgtEl>
                                          <p:spTgt spid="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p:bldP spid="7171" grpId="0" animBg="1" autoUpdateAnimBg="0"/>
      <p:bldP spid="7211" grpId="0" animBg="1"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4"/>
          <p:cNvSpPr>
            <a:spLocks noGrp="1" noChangeArrowheads="1"/>
          </p:cNvSpPr>
          <p:nvPr>
            <p:ph type="title"/>
          </p:nvPr>
        </p:nvSpPr>
        <p:spPr/>
        <p:txBody>
          <a:bodyPr>
            <a:normAutofit fontScale="90000"/>
          </a:bodyPr>
          <a:lstStyle/>
          <a:p>
            <a:r>
              <a:rPr lang="zh-CN" altLang="en-US" sz="4000" b="1" dirty="0">
                <a:ea typeface="华文新魏" panose="02010800040101010101" pitchFamily="2" charset="-122"/>
              </a:rPr>
              <a:t>树的抽象数据类型</a:t>
            </a:r>
            <a:r>
              <a:rPr lang="en-US" altLang="zh-CN" sz="4000" b="1" dirty="0">
                <a:ea typeface="华文新魏" panose="02010800040101010101" pitchFamily="2" charset="-122"/>
              </a:rPr>
              <a:t>ADT</a:t>
            </a:r>
            <a:endParaRPr lang="zh-CN" altLang="en-US" sz="4000" b="1" dirty="0">
              <a:ea typeface="华文新魏" panose="02010800040101010101" pitchFamily="2" charset="-122"/>
            </a:endParaRPr>
          </a:p>
        </p:txBody>
      </p:sp>
      <p:sp>
        <p:nvSpPr>
          <p:cNvPr id="119813" name="Rectangle 5"/>
          <p:cNvSpPr>
            <a:spLocks noGrp="1" noChangeArrowheads="1"/>
          </p:cNvSpPr>
          <p:nvPr>
            <p:ph sz="half" idx="1"/>
          </p:nvPr>
        </p:nvSpPr>
        <p:spPr>
          <a:xfrm>
            <a:off x="1487488" y="1052513"/>
            <a:ext cx="9648626" cy="5689600"/>
          </a:xfrm>
          <a:solidFill>
            <a:schemeClr val="bg1">
              <a:lumMod val="85000"/>
            </a:schemeClr>
          </a:solidFill>
        </p:spPr>
        <p:txBody>
          <a:bodyPr>
            <a:normAutofit/>
          </a:bodyPr>
          <a:lstStyle/>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template &lt;class T&gt; </a:t>
            </a:r>
          </a:p>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class Tree {</a:t>
            </a:r>
          </a:p>
          <a:p>
            <a:pPr>
              <a:lnSpc>
                <a:spcPct val="105000"/>
              </a:lnSpc>
              <a:spcBef>
                <a:spcPct val="5000"/>
              </a:spcBef>
              <a:buFont typeface="Wingdings" panose="05000000000000000000" pitchFamily="2" charset="2"/>
              <a:buNone/>
              <a:defRPr/>
            </a:pPr>
            <a:r>
              <a:rPr lang="en-US" altLang="zh-CN" sz="1800" b="1" dirty="0">
                <a:latin typeface="Times New Roman" panose="02020603050405020304" pitchFamily="18" charset="0"/>
              </a:rPr>
              <a:t>public:</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Tree ()</a:t>
            </a:r>
            <a:r>
              <a:rPr lang="en-US" altLang="zh-CN" sz="1800" b="1" dirty="0">
                <a:latin typeface="Times New Roman" panose="02020603050405020304" pitchFamily="18" charset="0"/>
              </a:rPr>
              <a:t>;		</a:t>
            </a:r>
            <a:r>
              <a:rPr lang="en-US" altLang="zh-CN" sz="1800" dirty="0">
                <a:latin typeface="Times New Roman" panose="02020603050405020304" pitchFamily="18" charset="0"/>
              </a:rPr>
              <a:t>	   </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b="1" dirty="0">
                <a:latin typeface="Times New Roman" panose="02020603050405020304" pitchFamily="18" charset="0"/>
              </a:rPr>
              <a:t>~</a:t>
            </a:r>
            <a:r>
              <a:rPr lang="en-US" altLang="zh-CN" sz="1800" dirty="0">
                <a:latin typeface="Times New Roman" panose="02020603050405020304" pitchFamily="18" charset="0"/>
              </a:rPr>
              <a:t>Tree ()</a:t>
            </a:r>
            <a:r>
              <a:rPr lang="en-US" altLang="zh-CN" sz="1800" b="1" dirty="0">
                <a:latin typeface="Times New Roman" panose="02020603050405020304" pitchFamily="18" charset="0"/>
              </a:rPr>
              <a:t>;</a:t>
            </a:r>
            <a:r>
              <a:rPr lang="en-US" altLang="zh-CN" sz="1800" dirty="0">
                <a:solidFill>
                  <a:srgbClr val="CC3300"/>
                </a:solidFill>
              </a:rPr>
              <a:t>   </a:t>
            </a:r>
          </a:p>
          <a:p>
            <a:pPr>
              <a:lnSpc>
                <a:spcPct val="105000"/>
              </a:lnSpc>
              <a:spcBef>
                <a:spcPct val="5000"/>
              </a:spcBef>
              <a:buFont typeface="Wingdings" panose="05000000000000000000" pitchFamily="2" charset="2"/>
              <a:buNone/>
              <a:defRPr/>
            </a:pPr>
            <a:r>
              <a:rPr lang="en-US" altLang="zh-CN" sz="1800" b="1" dirty="0">
                <a:solidFill>
                  <a:schemeClr val="tx2"/>
                </a:solidFill>
                <a:latin typeface="Times New Roman" panose="02020603050405020304" pitchFamily="18" charset="0"/>
                <a:ea typeface="仿宋_GB2312" pitchFamily="49" charset="-122"/>
              </a:rPr>
              <a:t>	</a:t>
            </a:r>
            <a:r>
              <a:rPr lang="en-US" altLang="zh-CN" sz="1800" b="1" dirty="0" smtClean="0">
                <a:solidFill>
                  <a:schemeClr val="tx2"/>
                </a:solidFill>
                <a:latin typeface="Times New Roman" panose="02020603050405020304" pitchFamily="18" charset="0"/>
                <a:ea typeface="仿宋_GB2312" pitchFamily="49" charset="-122"/>
              </a:rPr>
              <a:t>	</a:t>
            </a:r>
            <a:r>
              <a:rPr lang="en-US" altLang="zh-CN" sz="1800" dirty="0" err="1" smtClean="0">
                <a:latin typeface="Times New Roman" panose="02020603050405020304" pitchFamily="18" charset="0"/>
              </a:rPr>
              <a:t>BuildRoot</a:t>
            </a:r>
            <a:r>
              <a:rPr lang="en-US" altLang="zh-CN" sz="1800" dirty="0" smtClean="0">
                <a:latin typeface="Times New Roman" panose="02020603050405020304" pitchFamily="18" charset="0"/>
              </a:rPr>
              <a:t> </a:t>
            </a:r>
            <a:r>
              <a:rPr lang="en-US" altLang="zh-CN" sz="1800" dirty="0">
                <a:latin typeface="Times New Roman" panose="02020603050405020304" pitchFamily="18" charset="0"/>
              </a:rPr>
              <a:t>(</a:t>
            </a:r>
            <a:r>
              <a:rPr lang="en-US" altLang="zh-CN" sz="1800" dirty="0" err="1">
                <a:latin typeface="Times New Roman" panose="02020603050405020304" pitchFamily="18" charset="0"/>
              </a:rPr>
              <a:t>const</a:t>
            </a:r>
            <a:r>
              <a:rPr lang="en-US" altLang="zh-CN" sz="1800" dirty="0">
                <a:latin typeface="Times New Roman" panose="02020603050405020304" pitchFamily="18" charset="0"/>
              </a:rPr>
              <a:t> T&amp; value);          	</a:t>
            </a:r>
            <a:r>
              <a:rPr lang="en-US" altLang="zh-CN" sz="1800" dirty="0" smtClean="0">
                <a:latin typeface="Times New Roman" panose="02020603050405020304" pitchFamily="18" charset="0"/>
              </a:rPr>
              <a:t>   </a:t>
            </a:r>
            <a:r>
              <a:rPr lang="en-US" altLang="zh-CN" sz="1800" dirty="0" smtClean="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建立树的根结点</a:t>
            </a:r>
          </a:p>
          <a:p>
            <a:pPr>
              <a:lnSpc>
                <a:spcPct val="105000"/>
              </a:lnSpc>
              <a:spcBef>
                <a:spcPct val="5000"/>
              </a:spcBef>
              <a:buFont typeface="Wingdings" panose="05000000000000000000" pitchFamily="2" charset="2"/>
              <a:buNone/>
              <a:defRPr/>
            </a:pPr>
            <a:r>
              <a:rPr lang="zh-CN" altLang="en-US" sz="1800" dirty="0">
                <a:latin typeface="Times New Roman" panose="02020603050405020304" pitchFamily="18" charset="0"/>
              </a:rPr>
              <a:t>	</a:t>
            </a:r>
            <a:r>
              <a:rPr lang="en-US" altLang="zh-CN" sz="1800" dirty="0" smtClean="0">
                <a:latin typeface="Times New Roman" panose="02020603050405020304" pitchFamily="18" charset="0"/>
              </a:rPr>
              <a:t>	position </a:t>
            </a:r>
            <a:r>
              <a:rPr lang="en-US" altLang="zh-CN" sz="1800" dirty="0" err="1">
                <a:latin typeface="Times New Roman" panose="02020603050405020304" pitchFamily="18" charset="0"/>
              </a:rPr>
              <a:t>FirstChild</a:t>
            </a:r>
            <a:r>
              <a:rPr lang="en-US" altLang="zh-CN" sz="1800" dirty="0">
                <a:latin typeface="Times New Roman" panose="02020603050405020304" pitchFamily="18" charset="0"/>
              </a:rPr>
              <a:t>(position p);	</a:t>
            </a:r>
            <a:r>
              <a:rPr lang="en-US" altLang="zh-CN" sz="1800" dirty="0">
                <a:solidFill>
                  <a:srgbClr val="0033CC"/>
                </a:solidFill>
                <a:latin typeface="Times New Roman" panose="02020603050405020304" pitchFamily="18" charset="0"/>
              </a:rPr>
              <a:t>    </a:t>
            </a:r>
            <a:r>
              <a:rPr lang="en-US" altLang="zh-CN" sz="1800" dirty="0" smtClean="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返回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第一个子女地址</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无子女返回 </a:t>
            </a:r>
            <a:r>
              <a:rPr lang="en-US" altLang="zh-CN" sz="1800" dirty="0">
                <a:solidFill>
                  <a:srgbClr val="0033CC"/>
                </a:solidFill>
                <a:latin typeface="Times New Roman" panose="02020603050405020304" pitchFamily="18" charset="0"/>
              </a:rPr>
              <a:t>0</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position </a:t>
            </a:r>
            <a:r>
              <a:rPr lang="en-US" altLang="zh-CN" sz="1800" dirty="0" err="1">
                <a:latin typeface="Times New Roman" panose="02020603050405020304" pitchFamily="18" charset="0"/>
              </a:rPr>
              <a:t>NextSibling</a:t>
            </a:r>
            <a:r>
              <a:rPr lang="en-US" altLang="zh-CN" sz="1800" dirty="0">
                <a:latin typeface="Times New Roman" panose="02020603050405020304" pitchFamily="18" charset="0"/>
              </a:rPr>
              <a:t>(position p);	   </a:t>
            </a:r>
            <a:r>
              <a:rPr lang="en-US" altLang="zh-CN" sz="1800" dirty="0" smtClean="0">
                <a:latin typeface="Times New Roman" panose="02020603050405020304" pitchFamily="18" charset="0"/>
              </a:rPr>
              <a:t>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返回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下一兄弟地址</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若无下一兄弟返回 </a:t>
            </a:r>
            <a:r>
              <a:rPr lang="en-US" altLang="zh-CN" sz="1800" dirty="0">
                <a:solidFill>
                  <a:srgbClr val="0033CC"/>
                </a:solidFill>
                <a:latin typeface="Times New Roman" panose="02020603050405020304" pitchFamily="18" charset="0"/>
              </a:rPr>
              <a:t>0</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position </a:t>
            </a:r>
            <a:r>
              <a:rPr lang="en-US" altLang="zh-CN" sz="1800" dirty="0">
                <a:latin typeface="Times New Roman" panose="02020603050405020304" pitchFamily="18" charset="0"/>
              </a:rPr>
              <a:t>Parent(position p); 	    </a:t>
            </a:r>
            <a:r>
              <a:rPr lang="en-US" altLang="zh-CN" sz="1800" dirty="0" smtClean="0">
                <a:latin typeface="Times New Roman" panose="02020603050405020304" pitchFamily="18" charset="0"/>
              </a:rPr>
              <a:t>	   </a:t>
            </a:r>
            <a:r>
              <a:rPr lang="en-US" altLang="zh-CN" sz="1800" dirty="0" smtClean="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返回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双亲结点地址</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若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为根返回 </a:t>
            </a:r>
            <a:r>
              <a:rPr lang="en-US" altLang="zh-CN" sz="1800" dirty="0">
                <a:solidFill>
                  <a:srgbClr val="0033CC"/>
                </a:solidFill>
                <a:latin typeface="Times New Roman" panose="02020603050405020304" pitchFamily="18" charset="0"/>
              </a:rPr>
              <a:t>0</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T </a:t>
            </a:r>
            <a:r>
              <a:rPr lang="en-US" altLang="zh-CN" sz="1800" dirty="0" err="1">
                <a:latin typeface="Times New Roman" panose="02020603050405020304" pitchFamily="18" charset="0"/>
              </a:rPr>
              <a:t>getData</a:t>
            </a:r>
            <a:r>
              <a:rPr lang="en-US" altLang="zh-CN" sz="1800" dirty="0">
                <a:latin typeface="Times New Roman" panose="02020603050405020304" pitchFamily="18" charset="0"/>
              </a:rPr>
              <a:t>(position p);        		</a:t>
            </a:r>
            <a:r>
              <a:rPr lang="en-US" altLang="zh-CN" sz="1800" dirty="0" smtClean="0">
                <a:latin typeface="Times New Roman" panose="02020603050405020304" pitchFamily="18" charset="0"/>
              </a:rPr>
              <a:t>  </a:t>
            </a:r>
            <a:r>
              <a:rPr lang="en-US" altLang="zh-CN" sz="1800" dirty="0" smtClean="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返回结点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中存放的值</a:t>
            </a:r>
          </a:p>
          <a:p>
            <a:pPr>
              <a:lnSpc>
                <a:spcPct val="105000"/>
              </a:lnSpc>
              <a:spcBef>
                <a:spcPct val="5000"/>
              </a:spcBef>
              <a:buFont typeface="Wingdings" panose="05000000000000000000" pitchFamily="2" charset="2"/>
              <a:buNone/>
              <a:defRPr/>
            </a:pPr>
            <a:r>
              <a:rPr lang="zh-CN" altLang="en-US" sz="1800" dirty="0">
                <a:latin typeface="Times New Roman" panose="02020603050405020304" pitchFamily="18" charset="0"/>
              </a:rPr>
              <a:t>     </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bool</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InsertChild</a:t>
            </a:r>
            <a:r>
              <a:rPr lang="en-US" altLang="zh-CN" sz="1800" dirty="0">
                <a:latin typeface="Times New Roman" panose="02020603050405020304" pitchFamily="18" charset="0"/>
              </a:rPr>
              <a:t>(position p, T&amp; value);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在结点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下插入值为 </a:t>
            </a:r>
            <a:r>
              <a:rPr lang="en-US" altLang="zh-CN" sz="1800" dirty="0">
                <a:solidFill>
                  <a:srgbClr val="0033CC"/>
                </a:solidFill>
                <a:latin typeface="Times New Roman" panose="02020603050405020304" pitchFamily="18" charset="0"/>
              </a:rPr>
              <a:t>value </a:t>
            </a:r>
            <a:r>
              <a:rPr lang="zh-CN" altLang="en-US" sz="1800" dirty="0">
                <a:solidFill>
                  <a:srgbClr val="0033CC"/>
                </a:solidFill>
                <a:latin typeface="Times New Roman" panose="02020603050405020304" pitchFamily="18" charset="0"/>
              </a:rPr>
              <a:t>的新子女</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若        </a:t>
            </a:r>
            <a:r>
              <a:rPr lang="en-US" altLang="zh-CN" sz="1800" dirty="0">
                <a:solidFill>
                  <a:srgbClr val="0033CC"/>
                </a:solidFill>
                <a:latin typeface="Times New Roman" panose="02020603050405020304" pitchFamily="18" charset="0"/>
              </a:rPr>
              <a:t>					 </a:t>
            </a:r>
            <a:r>
              <a:rPr lang="en-US" altLang="zh-CN" sz="1800" dirty="0" smtClean="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插入失败</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函数返回</a:t>
            </a:r>
            <a:r>
              <a:rPr lang="en-US" altLang="zh-CN" sz="1800" dirty="0">
                <a:solidFill>
                  <a:srgbClr val="0033CC"/>
                </a:solidFill>
                <a:latin typeface="Times New Roman" panose="02020603050405020304" pitchFamily="18" charset="0"/>
              </a:rPr>
              <a:t>false, </a:t>
            </a:r>
            <a:r>
              <a:rPr lang="zh-CN" altLang="en-US" sz="1800" dirty="0">
                <a:solidFill>
                  <a:srgbClr val="0033CC"/>
                </a:solidFill>
                <a:latin typeface="Times New Roman" panose="02020603050405020304" pitchFamily="18" charset="0"/>
              </a:rPr>
              <a:t>否则返回</a:t>
            </a:r>
            <a:r>
              <a:rPr lang="en-US" altLang="zh-CN" sz="1800" dirty="0">
                <a:solidFill>
                  <a:srgbClr val="0033CC"/>
                </a:solidFill>
                <a:latin typeface="Times New Roman" panose="02020603050405020304" pitchFamily="18" charset="0"/>
              </a:rPr>
              <a:t>true</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a:t>
            </a:r>
            <a:r>
              <a:rPr lang="en-US" altLang="zh-CN" sz="1800" dirty="0" err="1" smtClean="0">
                <a:latin typeface="Times New Roman" panose="02020603050405020304" pitchFamily="18" charset="0"/>
              </a:rPr>
              <a:t>bool</a:t>
            </a:r>
            <a:r>
              <a:rPr lang="en-US" altLang="zh-CN" sz="1800" dirty="0" smtClean="0">
                <a:latin typeface="Times New Roman" panose="02020603050405020304" pitchFamily="18" charset="0"/>
              </a:rPr>
              <a:t> </a:t>
            </a:r>
            <a:r>
              <a:rPr lang="en-US" altLang="zh-CN" sz="1800" dirty="0" err="1">
                <a:latin typeface="Times New Roman" panose="02020603050405020304" pitchFamily="18" charset="0"/>
              </a:rPr>
              <a:t>DeleteChild</a:t>
            </a:r>
            <a:r>
              <a:rPr lang="en-US" altLang="zh-CN" sz="1800" dirty="0">
                <a:latin typeface="Times New Roman" panose="02020603050405020304" pitchFamily="18" charset="0"/>
              </a:rPr>
              <a:t> (position p, </a:t>
            </a:r>
            <a:r>
              <a:rPr lang="en-US" altLang="zh-CN" sz="1800" dirty="0" err="1">
                <a:latin typeface="Times New Roman" panose="02020603050405020304" pitchFamily="18" charset="0"/>
              </a:rPr>
              <a:t>int</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删除结点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的第 </a:t>
            </a:r>
            <a:r>
              <a:rPr lang="en-US" altLang="zh-CN" sz="1800" dirty="0" err="1">
                <a:solidFill>
                  <a:srgbClr val="0033CC"/>
                </a:solidFill>
                <a:latin typeface="Times New Roman" panose="02020603050405020304" pitchFamily="18" charset="0"/>
              </a:rPr>
              <a:t>i</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个子女及其全部子孙结</a:t>
            </a:r>
          </a:p>
          <a:p>
            <a:pPr>
              <a:lnSpc>
                <a:spcPct val="105000"/>
              </a:lnSpc>
              <a:spcBef>
                <a:spcPct val="5000"/>
              </a:spcBef>
              <a:buFont typeface="Wingdings" panose="05000000000000000000" pitchFamily="2" charset="2"/>
              <a:buNone/>
              <a:defRPr/>
            </a:pPr>
            <a:r>
              <a:rPr lang="zh-CN" altLang="en-US" sz="1800" dirty="0">
                <a:solidFill>
                  <a:srgbClr val="0033CC"/>
                </a:solidFill>
                <a:latin typeface="Times New Roman" panose="02020603050405020304" pitchFamily="18" charset="0"/>
              </a:rPr>
              <a:t>       </a:t>
            </a:r>
            <a:r>
              <a:rPr lang="en-US" altLang="zh-CN" sz="1800" dirty="0">
                <a:solidFill>
                  <a:srgbClr val="0033CC"/>
                </a:solidFill>
                <a:latin typeface="Times New Roman" panose="02020603050405020304" pitchFamily="18" charset="0"/>
              </a:rPr>
              <a:t>				</a:t>
            </a:r>
            <a:r>
              <a:rPr lang="en-US" altLang="zh-CN" sz="1800" dirty="0" smtClean="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点</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若删除失败</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则返回</a:t>
            </a:r>
            <a:r>
              <a:rPr lang="en-US" altLang="zh-CN" sz="1800" dirty="0">
                <a:solidFill>
                  <a:srgbClr val="0033CC"/>
                </a:solidFill>
                <a:latin typeface="Times New Roman" panose="02020603050405020304" pitchFamily="18" charset="0"/>
              </a:rPr>
              <a:t>false, </a:t>
            </a:r>
            <a:r>
              <a:rPr lang="zh-CN" altLang="en-US" sz="1800" dirty="0">
                <a:solidFill>
                  <a:srgbClr val="0033CC"/>
                </a:solidFill>
                <a:latin typeface="Times New Roman" panose="02020603050405020304" pitchFamily="18" charset="0"/>
              </a:rPr>
              <a:t>否则返回</a:t>
            </a:r>
            <a:r>
              <a:rPr lang="en-US" altLang="zh-CN" sz="1800" dirty="0">
                <a:solidFill>
                  <a:srgbClr val="0033CC"/>
                </a:solidFill>
                <a:latin typeface="Times New Roman" panose="02020603050405020304" pitchFamily="18" charset="0"/>
              </a:rPr>
              <a:t>true</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a:t>
            </a:r>
            <a:r>
              <a:rPr lang="en-US" altLang="zh-CN" sz="1800" dirty="0" smtClean="0">
                <a:latin typeface="Times New Roman" panose="02020603050405020304" pitchFamily="18" charset="0"/>
              </a:rPr>
              <a:t>	void </a:t>
            </a:r>
            <a:r>
              <a:rPr lang="en-US" altLang="zh-CN" sz="1800" dirty="0" err="1">
                <a:latin typeface="Times New Roman" panose="02020603050405020304" pitchFamily="18" charset="0"/>
              </a:rPr>
              <a:t>DeleteSubTree</a:t>
            </a:r>
            <a:r>
              <a:rPr lang="en-US" altLang="zh-CN" sz="1800" dirty="0">
                <a:latin typeface="Times New Roman" panose="02020603050405020304" pitchFamily="18" charset="0"/>
              </a:rPr>
              <a:t> (position t);       </a:t>
            </a:r>
            <a:r>
              <a:rPr lang="en-US" altLang="zh-CN" sz="1800" dirty="0" smtClean="0">
                <a:latin typeface="Times New Roman" panose="02020603050405020304" pitchFamily="18" charset="0"/>
              </a:rPr>
              <a:t>     </a:t>
            </a:r>
            <a:r>
              <a:rPr lang="en-US" altLang="zh-CN" sz="1800" dirty="0" smtClean="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删除以 </a:t>
            </a:r>
            <a:r>
              <a:rPr lang="en-US" altLang="zh-CN" sz="1800" dirty="0">
                <a:solidFill>
                  <a:srgbClr val="0033CC"/>
                </a:solidFill>
                <a:latin typeface="Times New Roman" panose="02020603050405020304" pitchFamily="18" charset="0"/>
              </a:rPr>
              <a:t>t </a:t>
            </a:r>
            <a:r>
              <a:rPr lang="zh-CN" altLang="en-US" sz="1800" dirty="0">
                <a:solidFill>
                  <a:srgbClr val="0033CC"/>
                </a:solidFill>
                <a:latin typeface="Times New Roman" panose="02020603050405020304" pitchFamily="18" charset="0"/>
              </a:rPr>
              <a:t>为根结点的子树</a:t>
            </a:r>
          </a:p>
          <a:p>
            <a:pPr>
              <a:lnSpc>
                <a:spcPct val="105000"/>
              </a:lnSpc>
              <a:spcBef>
                <a:spcPct val="5000"/>
              </a:spcBef>
              <a:buFont typeface="Wingdings" panose="05000000000000000000" pitchFamily="2" charset="2"/>
              <a:buNone/>
              <a:defRPr/>
            </a:pPr>
            <a:r>
              <a:rPr lang="zh-CN" altLang="en-US" sz="1800" dirty="0">
                <a:latin typeface="Times New Roman" panose="02020603050405020304" pitchFamily="18" charset="0"/>
              </a:rPr>
              <a:t>     </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bool</a:t>
            </a:r>
            <a:r>
              <a:rPr lang="en-US" altLang="zh-CN" sz="1800" dirty="0">
                <a:latin typeface="Times New Roman" panose="02020603050405020304" pitchFamily="18" charset="0"/>
              </a:rPr>
              <a:t> </a:t>
            </a:r>
            <a:r>
              <a:rPr lang="en-US" altLang="zh-CN" sz="1800" dirty="0" err="1">
                <a:latin typeface="Times New Roman" panose="02020603050405020304" pitchFamily="18" charset="0"/>
              </a:rPr>
              <a:t>IsEmpty</a:t>
            </a:r>
            <a:r>
              <a:rPr lang="en-US" altLang="zh-CN" sz="1800" dirty="0">
                <a:latin typeface="Times New Roman" panose="02020603050405020304" pitchFamily="18" charset="0"/>
              </a:rPr>
              <a:t> ();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判树空否</a:t>
            </a:r>
            <a:r>
              <a:rPr lang="en-US" altLang="zh-CN" sz="1800" dirty="0">
                <a:solidFill>
                  <a:srgbClr val="0033CC"/>
                </a:solidFill>
                <a:latin typeface="Times New Roman" panose="02020603050405020304" pitchFamily="18" charset="0"/>
              </a:rPr>
              <a:t>, </a:t>
            </a:r>
            <a:r>
              <a:rPr lang="zh-CN" altLang="en-US" sz="1800" dirty="0">
                <a:solidFill>
                  <a:srgbClr val="0033CC"/>
                </a:solidFill>
                <a:latin typeface="Times New Roman" panose="02020603050405020304" pitchFamily="18" charset="0"/>
              </a:rPr>
              <a:t>若空则返回</a:t>
            </a:r>
            <a:r>
              <a:rPr lang="en-US" altLang="zh-CN" sz="1800" dirty="0">
                <a:solidFill>
                  <a:srgbClr val="0033CC"/>
                </a:solidFill>
                <a:latin typeface="Times New Roman" panose="02020603050405020304" pitchFamily="18" charset="0"/>
              </a:rPr>
              <a:t>true, </a:t>
            </a:r>
            <a:r>
              <a:rPr lang="zh-CN" altLang="en-US" sz="1800" dirty="0">
                <a:solidFill>
                  <a:srgbClr val="0033CC"/>
                </a:solidFill>
                <a:latin typeface="Times New Roman" panose="02020603050405020304" pitchFamily="18" charset="0"/>
              </a:rPr>
              <a:t>否则返回</a:t>
            </a:r>
            <a:r>
              <a:rPr lang="en-US" altLang="zh-CN" sz="1800" dirty="0">
                <a:solidFill>
                  <a:srgbClr val="0033CC"/>
                </a:solidFill>
                <a:latin typeface="Times New Roman" panose="02020603050405020304" pitchFamily="18" charset="0"/>
              </a:rPr>
              <a:t>false</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void Traversal (void (*visit)(position p));        </a:t>
            </a:r>
            <a:r>
              <a:rPr lang="en-US" altLang="zh-CN" sz="1800" dirty="0">
                <a:solidFill>
                  <a:srgbClr val="0033CC"/>
                </a:solidFill>
                <a:latin typeface="Times New Roman" panose="02020603050405020304" pitchFamily="18" charset="0"/>
              </a:rPr>
              <a:t>//</a:t>
            </a:r>
            <a:r>
              <a:rPr lang="zh-CN" altLang="en-US" sz="1800" dirty="0">
                <a:solidFill>
                  <a:srgbClr val="0033CC"/>
                </a:solidFill>
                <a:latin typeface="Times New Roman" panose="02020603050405020304" pitchFamily="18" charset="0"/>
              </a:rPr>
              <a:t>遍历以 </a:t>
            </a:r>
            <a:r>
              <a:rPr lang="en-US" altLang="zh-CN" sz="1800" dirty="0">
                <a:solidFill>
                  <a:srgbClr val="0033CC"/>
                </a:solidFill>
                <a:latin typeface="Times New Roman" panose="02020603050405020304" pitchFamily="18" charset="0"/>
              </a:rPr>
              <a:t>p </a:t>
            </a:r>
            <a:r>
              <a:rPr lang="zh-CN" altLang="en-US" sz="1800" dirty="0">
                <a:solidFill>
                  <a:srgbClr val="0033CC"/>
                </a:solidFill>
                <a:latin typeface="Times New Roman" panose="02020603050405020304" pitchFamily="18" charset="0"/>
              </a:rPr>
              <a:t>为根的子树</a:t>
            </a:r>
          </a:p>
          <a:p>
            <a:pPr>
              <a:lnSpc>
                <a:spcPct val="105000"/>
              </a:lnSpc>
              <a:spcBef>
                <a:spcPct val="5000"/>
              </a:spcBef>
              <a:buFont typeface="Wingdings" panose="05000000000000000000" pitchFamily="2" charset="2"/>
              <a:buNone/>
              <a:defRPr/>
            </a:pPr>
            <a:r>
              <a:rPr lang="en-US" altLang="zh-CN" sz="1800" dirty="0">
                <a:latin typeface="Times New Roman" panose="02020603050405020304" pitchFamily="18" charset="0"/>
              </a:rPr>
              <a:t>}; </a:t>
            </a:r>
            <a:endParaRPr lang="en-US" altLang="zh-CN" sz="1800" b="1" dirty="0">
              <a:solidFill>
                <a:schemeClr val="tx2"/>
              </a:solidFill>
              <a:latin typeface="Times New Roman" panose="02020603050405020304" pitchFamily="18" charset="0"/>
              <a:ea typeface="仿宋_GB2312" pitchFamily="49" charset="-122"/>
            </a:endParaRPr>
          </a:p>
        </p:txBody>
      </p:sp>
      <p:sp>
        <p:nvSpPr>
          <p:cNvPr id="36868" name="矩形 2"/>
          <p:cNvSpPr>
            <a:spLocks noChangeArrowheads="1"/>
          </p:cNvSpPr>
          <p:nvPr/>
        </p:nvSpPr>
        <p:spPr bwMode="auto">
          <a:xfrm>
            <a:off x="5010151" y="1125539"/>
            <a:ext cx="5688013" cy="112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spcBef>
                <a:spcPct val="5000"/>
              </a:spcBef>
              <a:buFont typeface="Wingdings" panose="05000000000000000000" pitchFamily="2" charset="2"/>
              <a:buNone/>
            </a:pPr>
            <a:r>
              <a:rPr lang="en-US" altLang="zh-CN" sz="1600">
                <a:solidFill>
                  <a:srgbClr val="0033CC"/>
                </a:solidFill>
                <a:latin typeface="Times New Roman" panose="02020603050405020304" pitchFamily="18" charset="0"/>
                <a:ea typeface="仿宋_GB2312" pitchFamily="49" charset="-122"/>
              </a:rPr>
              <a:t>//</a:t>
            </a:r>
            <a:r>
              <a:rPr lang="zh-CN" altLang="en-US" sz="1600">
                <a:solidFill>
                  <a:srgbClr val="0033CC"/>
                </a:solidFill>
                <a:latin typeface="Times New Roman" panose="02020603050405020304" pitchFamily="18" charset="0"/>
                <a:ea typeface="仿宋_GB2312" pitchFamily="49" charset="-122"/>
              </a:rPr>
              <a:t>对象</a:t>
            </a:r>
            <a:r>
              <a:rPr lang="en-US" altLang="zh-CN" sz="1600">
                <a:solidFill>
                  <a:srgbClr val="0033CC"/>
                </a:solidFill>
                <a:latin typeface="Times New Roman" panose="02020603050405020304" pitchFamily="18" charset="0"/>
                <a:ea typeface="仿宋_GB2312" pitchFamily="49" charset="-122"/>
              </a:rPr>
              <a:t>: </a:t>
            </a:r>
            <a:r>
              <a:rPr lang="zh-CN" altLang="en-US" sz="1600">
                <a:solidFill>
                  <a:srgbClr val="0033CC"/>
                </a:solidFill>
                <a:latin typeface="Times New Roman" panose="02020603050405020304" pitchFamily="18" charset="0"/>
                <a:ea typeface="仿宋_GB2312" pitchFamily="49" charset="-122"/>
              </a:rPr>
              <a:t>树是由</a:t>
            </a:r>
            <a:r>
              <a:rPr lang="en-US" altLang="zh-CN" sz="1600">
                <a:solidFill>
                  <a:srgbClr val="0033CC"/>
                </a:solidFill>
                <a:latin typeface="Times New Roman" panose="02020603050405020304" pitchFamily="18" charset="0"/>
                <a:ea typeface="仿宋_GB2312" pitchFamily="49" charset="-122"/>
              </a:rPr>
              <a:t>n (≥0) </a:t>
            </a:r>
            <a:r>
              <a:rPr lang="zh-CN" altLang="en-US" sz="1600">
                <a:solidFill>
                  <a:srgbClr val="0033CC"/>
                </a:solidFill>
                <a:latin typeface="Times New Roman" panose="02020603050405020304" pitchFamily="18" charset="0"/>
                <a:ea typeface="仿宋_GB2312" pitchFamily="49" charset="-122"/>
              </a:rPr>
              <a:t>个结点组成的有限集合。在类界面中的 </a:t>
            </a:r>
            <a:r>
              <a:rPr lang="en-US" altLang="zh-CN" sz="1600">
                <a:solidFill>
                  <a:srgbClr val="0033CC"/>
                </a:solidFill>
                <a:latin typeface="Times New Roman" panose="02020603050405020304" pitchFamily="18" charset="0"/>
                <a:ea typeface="仿宋_GB2312" pitchFamily="49" charset="-122"/>
              </a:rPr>
              <a:t>position </a:t>
            </a:r>
            <a:r>
              <a:rPr lang="zh-CN" altLang="en-US" sz="1600">
                <a:solidFill>
                  <a:srgbClr val="0033CC"/>
                </a:solidFill>
                <a:latin typeface="Times New Roman" panose="02020603050405020304" pitchFamily="18" charset="0"/>
                <a:ea typeface="仿宋_GB2312" pitchFamily="49" charset="-122"/>
              </a:rPr>
              <a:t>是树中结点的地址。在顺序存储方式下是下标型</a:t>
            </a:r>
            <a:r>
              <a:rPr lang="en-US" altLang="zh-CN" sz="1600">
                <a:solidFill>
                  <a:srgbClr val="0033CC"/>
                </a:solidFill>
                <a:latin typeface="Times New Roman" panose="02020603050405020304" pitchFamily="18" charset="0"/>
                <a:ea typeface="仿宋_GB2312" pitchFamily="49" charset="-122"/>
              </a:rPr>
              <a:t>, </a:t>
            </a:r>
            <a:r>
              <a:rPr lang="zh-CN" altLang="en-US" sz="1600">
                <a:solidFill>
                  <a:srgbClr val="0033CC"/>
                </a:solidFill>
                <a:latin typeface="Times New Roman" panose="02020603050405020304" pitchFamily="18" charset="0"/>
                <a:ea typeface="仿宋_GB2312" pitchFamily="49" charset="-122"/>
              </a:rPr>
              <a:t>在链表存储方式下是指针型。</a:t>
            </a:r>
            <a:r>
              <a:rPr lang="en-US" altLang="zh-CN" sz="1600">
                <a:solidFill>
                  <a:srgbClr val="0033CC"/>
                </a:solidFill>
                <a:latin typeface="Times New Roman" panose="02020603050405020304" pitchFamily="18" charset="0"/>
                <a:ea typeface="仿宋_GB2312" pitchFamily="49" charset="-122"/>
              </a:rPr>
              <a:t>T </a:t>
            </a:r>
            <a:r>
              <a:rPr lang="zh-CN" altLang="en-US" sz="1600">
                <a:solidFill>
                  <a:srgbClr val="0033CC"/>
                </a:solidFill>
                <a:latin typeface="Times New Roman" panose="02020603050405020304" pitchFamily="18" charset="0"/>
                <a:ea typeface="仿宋_GB2312" pitchFamily="49" charset="-122"/>
              </a:rPr>
              <a:t>是树结点中存放数据的类型</a:t>
            </a:r>
            <a:r>
              <a:rPr lang="en-US" altLang="zh-CN" sz="1600">
                <a:solidFill>
                  <a:srgbClr val="0033CC"/>
                </a:solidFill>
                <a:latin typeface="Times New Roman" panose="02020603050405020304" pitchFamily="18" charset="0"/>
                <a:ea typeface="仿宋_GB2312" pitchFamily="49" charset="-122"/>
              </a:rPr>
              <a:t>, </a:t>
            </a:r>
            <a:r>
              <a:rPr lang="zh-CN" altLang="en-US" sz="1600">
                <a:solidFill>
                  <a:srgbClr val="0033CC"/>
                </a:solidFill>
                <a:latin typeface="Times New Roman" panose="02020603050405020304" pitchFamily="18" charset="0"/>
                <a:ea typeface="仿宋_GB2312" pitchFamily="49" charset="-122"/>
              </a:rPr>
              <a:t>要求所有结点的数据类型都是一致的。</a:t>
            </a:r>
          </a:p>
        </p:txBody>
      </p:sp>
    </p:spTree>
  </p:cSld>
  <p:clrMapOvr>
    <a:masterClrMapping/>
  </p:clrMapOvr>
  <p:transition spd="slow"/>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0933" name="Object 5"/>
          <p:cNvGraphicFramePr>
            <a:graphicFrameLocks noChangeAspect="1"/>
          </p:cNvGraphicFramePr>
          <p:nvPr>
            <p:extLst>
              <p:ext uri="{D42A27DB-BD31-4B8C-83A1-F6EECF244321}">
                <p14:modId xmlns:p14="http://schemas.microsoft.com/office/powerpoint/2010/main" val="2629625510"/>
              </p:ext>
            </p:extLst>
          </p:nvPr>
        </p:nvGraphicFramePr>
        <p:xfrm>
          <a:off x="1856756" y="2420938"/>
          <a:ext cx="3159125" cy="2455862"/>
        </p:xfrm>
        <a:graphic>
          <a:graphicData uri="http://schemas.openxmlformats.org/presentationml/2006/ole">
            <mc:AlternateContent xmlns:mc="http://schemas.openxmlformats.org/markup-compatibility/2006">
              <mc:Choice xmlns:v="urn:schemas-microsoft-com:vml" Requires="v">
                <p:oleObj spid="_x0000_s211168" name="Visio" r:id="rId3" imgW="3829134" imgH="2543130" progId="Visio.Drawing.11">
                  <p:embed/>
                </p:oleObj>
              </mc:Choice>
              <mc:Fallback>
                <p:oleObj name="Visio" r:id="rId3" imgW="3829134" imgH="2543130" progId="Visio.Drawing.11">
                  <p:embed/>
                  <p:pic>
                    <p:nvPicPr>
                      <p:cNvPr id="0" name=""/>
                      <p:cNvPicPr>
                        <a:picLocks noChangeAspect="1" noChangeArrowheads="1"/>
                      </p:cNvPicPr>
                      <p:nvPr/>
                    </p:nvPicPr>
                    <p:blipFill>
                      <a:blip r:embed="rId4"/>
                      <a:srcRect/>
                      <a:stretch>
                        <a:fillRect/>
                      </a:stretch>
                    </p:blipFill>
                    <p:spPr bwMode="auto">
                      <a:xfrm>
                        <a:off x="1856756" y="2420938"/>
                        <a:ext cx="3159125" cy="2455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标题 1"/>
          <p:cNvSpPr>
            <a:spLocks noGrp="1"/>
          </p:cNvSpPr>
          <p:nvPr>
            <p:ph type="title"/>
          </p:nvPr>
        </p:nvSpPr>
        <p:spPr>
          <a:xfrm>
            <a:off x="479102" y="44624"/>
            <a:ext cx="7201074" cy="687611"/>
          </a:xfrm>
        </p:spPr>
        <p:txBody>
          <a:bodyPr>
            <a:normAutofit fontScale="90000"/>
          </a:bodyPr>
          <a:lstStyle/>
          <a:p>
            <a:r>
              <a:rPr lang="zh-CN" altLang="en-US" dirty="0" smtClean="0"/>
              <a:t>如何使判断执行的最快？</a:t>
            </a:r>
            <a:endParaRPr lang="zh-CN" altLang="en-US" dirty="0"/>
          </a:p>
        </p:txBody>
      </p:sp>
      <p:graphicFrame>
        <p:nvGraphicFramePr>
          <p:cNvPr id="380936" name="Object 8"/>
          <p:cNvGraphicFramePr>
            <a:graphicFrameLocks noGrp="1" noChangeAspect="1"/>
          </p:cNvGraphicFramePr>
          <p:nvPr>
            <p:ph idx="1"/>
            <p:extLst/>
          </p:nvPr>
        </p:nvGraphicFramePr>
        <p:xfrm>
          <a:off x="3863975" y="1412875"/>
          <a:ext cx="4752975" cy="638175"/>
        </p:xfrm>
        <a:graphic>
          <a:graphicData uri="http://schemas.openxmlformats.org/presentationml/2006/ole">
            <mc:AlternateContent xmlns:mc="http://schemas.openxmlformats.org/markup-compatibility/2006">
              <mc:Choice xmlns:v="urn:schemas-microsoft-com:vml" Requires="v">
                <p:oleObj spid="_x0000_s211169" name="工作表" r:id="rId5" imgW="4752989" imgH="638243" progId="Excel.Sheet.8">
                  <p:embed/>
                </p:oleObj>
              </mc:Choice>
              <mc:Fallback>
                <p:oleObj name="工作表" r:id="rId5" imgW="4752989" imgH="638243" progId="Excel.Sheet.8">
                  <p:embed/>
                  <p:pic>
                    <p:nvPicPr>
                      <p:cNvPr id="0" name=""/>
                      <p:cNvPicPr>
                        <a:picLocks noChangeAspect="1" noChangeArrowheads="1"/>
                      </p:cNvPicPr>
                      <p:nvPr/>
                    </p:nvPicPr>
                    <p:blipFill>
                      <a:blip r:embed="rId6"/>
                      <a:srcRect/>
                      <a:stretch>
                        <a:fillRect/>
                      </a:stretch>
                    </p:blipFill>
                    <p:spPr bwMode="auto">
                      <a:xfrm>
                        <a:off x="3863975" y="1412875"/>
                        <a:ext cx="47529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0938" name="Text Box 10"/>
          <p:cNvSpPr txBox="1">
            <a:spLocks noChangeArrowheads="1"/>
          </p:cNvSpPr>
          <p:nvPr/>
        </p:nvSpPr>
        <p:spPr bwMode="auto">
          <a:xfrm>
            <a:off x="1774826" y="5373689"/>
            <a:ext cx="525621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sq">
                <a:solidFill>
                  <a:schemeClr val="tx1"/>
                </a:solidFill>
                <a:miter lim="800000"/>
                <a:headEnd type="none" w="med" len="lg"/>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dirty="0"/>
              <a:t>WPL=500*1+1500*2+4000*3</a:t>
            </a:r>
          </a:p>
          <a:p>
            <a:pPr>
              <a:spcBef>
                <a:spcPct val="50000"/>
              </a:spcBef>
            </a:pPr>
            <a:r>
              <a:rPr lang="en-US" altLang="zh-CN" sz="1800" dirty="0"/>
              <a:t>         +3000*4+1000*4</a:t>
            </a:r>
          </a:p>
          <a:p>
            <a:pPr>
              <a:spcBef>
                <a:spcPct val="50000"/>
              </a:spcBef>
            </a:pPr>
            <a:r>
              <a:rPr lang="en-US" altLang="zh-CN" sz="1800" dirty="0"/>
              <a:t>      =31500</a:t>
            </a:r>
          </a:p>
        </p:txBody>
      </p:sp>
      <p:grpSp>
        <p:nvGrpSpPr>
          <p:cNvPr id="381002" name="Group 74"/>
          <p:cNvGrpSpPr>
            <a:grpSpLocks/>
          </p:cNvGrpSpPr>
          <p:nvPr/>
        </p:nvGrpSpPr>
        <p:grpSpPr bwMode="auto">
          <a:xfrm>
            <a:off x="5951539" y="2784477"/>
            <a:ext cx="4529137" cy="2030413"/>
            <a:chOff x="2789" y="1933"/>
            <a:chExt cx="2853" cy="1279"/>
          </a:xfrm>
        </p:grpSpPr>
        <p:sp>
          <p:nvSpPr>
            <p:cNvPr id="380940" name="Freeform 12"/>
            <p:cNvSpPr>
              <a:spLocks/>
            </p:cNvSpPr>
            <p:nvPr/>
          </p:nvSpPr>
          <p:spPr bwMode="auto">
            <a:xfrm>
              <a:off x="4081" y="1971"/>
              <a:ext cx="931" cy="170"/>
            </a:xfrm>
            <a:custGeom>
              <a:avLst/>
              <a:gdLst>
                <a:gd name="T0" fmla="*/ 1388 w 1850"/>
                <a:gd name="T1" fmla="*/ 0 h 347"/>
                <a:gd name="T2" fmla="*/ 462 w 1850"/>
                <a:gd name="T3" fmla="*/ 0 h 347"/>
                <a:gd name="T4" fmla="*/ 0 w 1850"/>
                <a:gd name="T5" fmla="*/ 173 h 347"/>
                <a:gd name="T6" fmla="*/ 462 w 1850"/>
                <a:gd name="T7" fmla="*/ 347 h 347"/>
                <a:gd name="T8" fmla="*/ 1388 w 1850"/>
                <a:gd name="T9" fmla="*/ 347 h 347"/>
                <a:gd name="T10" fmla="*/ 1850 w 1850"/>
                <a:gd name="T11" fmla="*/ 173 h 347"/>
                <a:gd name="T12" fmla="*/ 1388 w 1850"/>
                <a:gd name="T13" fmla="*/ 0 h 347"/>
              </a:gdLst>
              <a:ahLst/>
              <a:cxnLst>
                <a:cxn ang="0">
                  <a:pos x="T0" y="T1"/>
                </a:cxn>
                <a:cxn ang="0">
                  <a:pos x="T2" y="T3"/>
                </a:cxn>
                <a:cxn ang="0">
                  <a:pos x="T4" y="T5"/>
                </a:cxn>
                <a:cxn ang="0">
                  <a:pos x="T6" y="T7"/>
                </a:cxn>
                <a:cxn ang="0">
                  <a:pos x="T8" y="T9"/>
                </a:cxn>
                <a:cxn ang="0">
                  <a:pos x="T10" y="T11"/>
                </a:cxn>
                <a:cxn ang="0">
                  <a:pos x="T12" y="T13"/>
                </a:cxn>
              </a:cxnLst>
              <a:rect l="0" t="0" r="r" b="b"/>
              <a:pathLst>
                <a:path w="1850" h="347">
                  <a:moveTo>
                    <a:pt x="1388" y="0"/>
                  </a:moveTo>
                  <a:lnTo>
                    <a:pt x="462" y="0"/>
                  </a:lnTo>
                  <a:lnTo>
                    <a:pt x="0" y="173"/>
                  </a:lnTo>
                  <a:lnTo>
                    <a:pt x="462" y="347"/>
                  </a:lnTo>
                  <a:lnTo>
                    <a:pt x="1388" y="347"/>
                  </a:lnTo>
                  <a:lnTo>
                    <a:pt x="1850" y="173"/>
                  </a:lnTo>
                  <a:lnTo>
                    <a:pt x="1388" y="0"/>
                  </a:lnTo>
                  <a:close/>
                </a:path>
              </a:pathLst>
            </a:custGeom>
            <a:solidFill>
              <a:srgbClr val="89C8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941" name="Freeform 13"/>
            <p:cNvSpPr>
              <a:spLocks/>
            </p:cNvSpPr>
            <p:nvPr/>
          </p:nvSpPr>
          <p:spPr bwMode="auto">
            <a:xfrm>
              <a:off x="4081" y="1971"/>
              <a:ext cx="931" cy="170"/>
            </a:xfrm>
            <a:custGeom>
              <a:avLst/>
              <a:gdLst>
                <a:gd name="T0" fmla="*/ 1388 w 1850"/>
                <a:gd name="T1" fmla="*/ 0 h 347"/>
                <a:gd name="T2" fmla="*/ 462 w 1850"/>
                <a:gd name="T3" fmla="*/ 0 h 347"/>
                <a:gd name="T4" fmla="*/ 0 w 1850"/>
                <a:gd name="T5" fmla="*/ 173 h 347"/>
                <a:gd name="T6" fmla="*/ 462 w 1850"/>
                <a:gd name="T7" fmla="*/ 347 h 347"/>
                <a:gd name="T8" fmla="*/ 1388 w 1850"/>
                <a:gd name="T9" fmla="*/ 347 h 347"/>
                <a:gd name="T10" fmla="*/ 1850 w 1850"/>
                <a:gd name="T11" fmla="*/ 173 h 347"/>
                <a:gd name="T12" fmla="*/ 1388 w 1850"/>
                <a:gd name="T13" fmla="*/ 0 h 347"/>
              </a:gdLst>
              <a:ahLst/>
              <a:cxnLst>
                <a:cxn ang="0">
                  <a:pos x="T0" y="T1"/>
                </a:cxn>
                <a:cxn ang="0">
                  <a:pos x="T2" y="T3"/>
                </a:cxn>
                <a:cxn ang="0">
                  <a:pos x="T4" y="T5"/>
                </a:cxn>
                <a:cxn ang="0">
                  <a:pos x="T6" y="T7"/>
                </a:cxn>
                <a:cxn ang="0">
                  <a:pos x="T8" y="T9"/>
                </a:cxn>
                <a:cxn ang="0">
                  <a:pos x="T10" y="T11"/>
                </a:cxn>
                <a:cxn ang="0">
                  <a:pos x="T12" y="T13"/>
                </a:cxn>
              </a:cxnLst>
              <a:rect l="0" t="0" r="r" b="b"/>
              <a:pathLst>
                <a:path w="1850" h="347">
                  <a:moveTo>
                    <a:pt x="1388" y="0"/>
                  </a:moveTo>
                  <a:lnTo>
                    <a:pt x="462" y="0"/>
                  </a:lnTo>
                  <a:lnTo>
                    <a:pt x="0" y="173"/>
                  </a:lnTo>
                  <a:lnTo>
                    <a:pt x="462" y="347"/>
                  </a:lnTo>
                  <a:lnTo>
                    <a:pt x="1388" y="347"/>
                  </a:lnTo>
                  <a:lnTo>
                    <a:pt x="1850" y="173"/>
                  </a:lnTo>
                  <a:lnTo>
                    <a:pt x="1388" y="0"/>
                  </a:lnTo>
                  <a:close/>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6000"/>
            </a:p>
          </p:txBody>
        </p:sp>
        <p:sp>
          <p:nvSpPr>
            <p:cNvPr id="380943" name="Rectangle 15"/>
            <p:cNvSpPr>
              <a:spLocks noChangeArrowheads="1"/>
            </p:cNvSpPr>
            <p:nvPr/>
          </p:nvSpPr>
          <p:spPr bwMode="auto">
            <a:xfrm>
              <a:off x="4331" y="1939"/>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dirty="0">
                  <a:solidFill>
                    <a:srgbClr val="000000"/>
                  </a:solidFill>
                  <a:latin typeface="Times New Roman" panose="02020603050405020304" pitchFamily="18" charset="0"/>
                </a:rPr>
                <a:t>a</a:t>
              </a:r>
              <a:endParaRPr lang="en-US" altLang="zh-CN" sz="2400" dirty="0"/>
            </a:p>
          </p:txBody>
        </p:sp>
        <p:sp>
          <p:nvSpPr>
            <p:cNvPr id="380944" name="Rectangle 16"/>
            <p:cNvSpPr>
              <a:spLocks noChangeArrowheads="1"/>
            </p:cNvSpPr>
            <p:nvPr/>
          </p:nvSpPr>
          <p:spPr bwMode="auto">
            <a:xfrm>
              <a:off x="4468" y="1939"/>
              <a:ext cx="1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dirty="0">
                  <a:solidFill>
                    <a:srgbClr val="000000"/>
                  </a:solidFill>
                  <a:latin typeface="Times New Roman" panose="02020603050405020304" pitchFamily="18" charset="0"/>
                </a:rPr>
                <a:t>&lt;</a:t>
              </a:r>
              <a:endParaRPr lang="en-US" altLang="zh-CN" sz="2400" dirty="0"/>
            </a:p>
          </p:txBody>
        </p:sp>
        <p:sp>
          <p:nvSpPr>
            <p:cNvPr id="380945" name="Rectangle 17"/>
            <p:cNvSpPr>
              <a:spLocks noChangeArrowheads="1"/>
            </p:cNvSpPr>
            <p:nvPr/>
          </p:nvSpPr>
          <p:spPr bwMode="auto">
            <a:xfrm>
              <a:off x="4604" y="1933"/>
              <a:ext cx="1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dirty="0">
                  <a:solidFill>
                    <a:srgbClr val="000000"/>
                  </a:solidFill>
                  <a:latin typeface="Times New Roman" panose="02020603050405020304" pitchFamily="18" charset="0"/>
                </a:rPr>
                <a:t>80</a:t>
              </a:r>
              <a:endParaRPr lang="en-US" altLang="zh-CN" sz="2400" dirty="0"/>
            </a:p>
          </p:txBody>
        </p:sp>
        <p:sp>
          <p:nvSpPr>
            <p:cNvPr id="380946" name="Freeform 18"/>
            <p:cNvSpPr>
              <a:spLocks/>
            </p:cNvSpPr>
            <p:nvPr/>
          </p:nvSpPr>
          <p:spPr bwMode="auto">
            <a:xfrm>
              <a:off x="3395" y="2344"/>
              <a:ext cx="883" cy="171"/>
            </a:xfrm>
            <a:custGeom>
              <a:avLst/>
              <a:gdLst>
                <a:gd name="T0" fmla="*/ 1317 w 1756"/>
                <a:gd name="T1" fmla="*/ 0 h 349"/>
                <a:gd name="T2" fmla="*/ 439 w 1756"/>
                <a:gd name="T3" fmla="*/ 0 h 349"/>
                <a:gd name="T4" fmla="*/ 0 w 1756"/>
                <a:gd name="T5" fmla="*/ 175 h 349"/>
                <a:gd name="T6" fmla="*/ 439 w 1756"/>
                <a:gd name="T7" fmla="*/ 349 h 349"/>
                <a:gd name="T8" fmla="*/ 1317 w 1756"/>
                <a:gd name="T9" fmla="*/ 349 h 349"/>
                <a:gd name="T10" fmla="*/ 1756 w 1756"/>
                <a:gd name="T11" fmla="*/ 175 h 349"/>
                <a:gd name="T12" fmla="*/ 1317 w 1756"/>
                <a:gd name="T13" fmla="*/ 0 h 349"/>
              </a:gdLst>
              <a:ahLst/>
              <a:cxnLst>
                <a:cxn ang="0">
                  <a:pos x="T0" y="T1"/>
                </a:cxn>
                <a:cxn ang="0">
                  <a:pos x="T2" y="T3"/>
                </a:cxn>
                <a:cxn ang="0">
                  <a:pos x="T4" y="T5"/>
                </a:cxn>
                <a:cxn ang="0">
                  <a:pos x="T6" y="T7"/>
                </a:cxn>
                <a:cxn ang="0">
                  <a:pos x="T8" y="T9"/>
                </a:cxn>
                <a:cxn ang="0">
                  <a:pos x="T10" y="T11"/>
                </a:cxn>
                <a:cxn ang="0">
                  <a:pos x="T12" y="T13"/>
                </a:cxn>
              </a:cxnLst>
              <a:rect l="0" t="0" r="r" b="b"/>
              <a:pathLst>
                <a:path w="1756" h="349">
                  <a:moveTo>
                    <a:pt x="1317" y="0"/>
                  </a:moveTo>
                  <a:lnTo>
                    <a:pt x="439" y="0"/>
                  </a:lnTo>
                  <a:lnTo>
                    <a:pt x="0" y="175"/>
                  </a:lnTo>
                  <a:lnTo>
                    <a:pt x="439" y="349"/>
                  </a:lnTo>
                  <a:lnTo>
                    <a:pt x="1317" y="349"/>
                  </a:lnTo>
                  <a:lnTo>
                    <a:pt x="1756" y="175"/>
                  </a:lnTo>
                  <a:lnTo>
                    <a:pt x="1317" y="0"/>
                  </a:lnTo>
                  <a:close/>
                </a:path>
              </a:pathLst>
            </a:custGeom>
            <a:solidFill>
              <a:srgbClr val="89C8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947" name="Freeform 19"/>
            <p:cNvSpPr>
              <a:spLocks/>
            </p:cNvSpPr>
            <p:nvPr/>
          </p:nvSpPr>
          <p:spPr bwMode="auto">
            <a:xfrm>
              <a:off x="3395" y="2344"/>
              <a:ext cx="883" cy="171"/>
            </a:xfrm>
            <a:custGeom>
              <a:avLst/>
              <a:gdLst>
                <a:gd name="T0" fmla="*/ 1317 w 1756"/>
                <a:gd name="T1" fmla="*/ 0 h 349"/>
                <a:gd name="T2" fmla="*/ 439 w 1756"/>
                <a:gd name="T3" fmla="*/ 0 h 349"/>
                <a:gd name="T4" fmla="*/ 0 w 1756"/>
                <a:gd name="T5" fmla="*/ 175 h 349"/>
                <a:gd name="T6" fmla="*/ 439 w 1756"/>
                <a:gd name="T7" fmla="*/ 349 h 349"/>
                <a:gd name="T8" fmla="*/ 1317 w 1756"/>
                <a:gd name="T9" fmla="*/ 349 h 349"/>
                <a:gd name="T10" fmla="*/ 1756 w 1756"/>
                <a:gd name="T11" fmla="*/ 175 h 349"/>
                <a:gd name="T12" fmla="*/ 1317 w 1756"/>
                <a:gd name="T13" fmla="*/ 0 h 349"/>
              </a:gdLst>
              <a:ahLst/>
              <a:cxnLst>
                <a:cxn ang="0">
                  <a:pos x="T0" y="T1"/>
                </a:cxn>
                <a:cxn ang="0">
                  <a:pos x="T2" y="T3"/>
                </a:cxn>
                <a:cxn ang="0">
                  <a:pos x="T4" y="T5"/>
                </a:cxn>
                <a:cxn ang="0">
                  <a:pos x="T6" y="T7"/>
                </a:cxn>
                <a:cxn ang="0">
                  <a:pos x="T8" y="T9"/>
                </a:cxn>
                <a:cxn ang="0">
                  <a:pos x="T10" y="T11"/>
                </a:cxn>
                <a:cxn ang="0">
                  <a:pos x="T12" y="T13"/>
                </a:cxn>
              </a:cxnLst>
              <a:rect l="0" t="0" r="r" b="b"/>
              <a:pathLst>
                <a:path w="1756" h="349">
                  <a:moveTo>
                    <a:pt x="1317" y="0"/>
                  </a:moveTo>
                  <a:lnTo>
                    <a:pt x="439" y="0"/>
                  </a:lnTo>
                  <a:lnTo>
                    <a:pt x="0" y="175"/>
                  </a:lnTo>
                  <a:lnTo>
                    <a:pt x="439" y="349"/>
                  </a:lnTo>
                  <a:lnTo>
                    <a:pt x="1317" y="349"/>
                  </a:lnTo>
                  <a:lnTo>
                    <a:pt x="1756" y="175"/>
                  </a:lnTo>
                  <a:lnTo>
                    <a:pt x="1317" y="0"/>
                  </a:lnTo>
                  <a:close/>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0949" name="Rectangle 21"/>
            <p:cNvSpPr>
              <a:spLocks noChangeArrowheads="1"/>
            </p:cNvSpPr>
            <p:nvPr/>
          </p:nvSpPr>
          <p:spPr bwMode="auto">
            <a:xfrm>
              <a:off x="3606" y="2296"/>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dirty="0">
                  <a:solidFill>
                    <a:srgbClr val="000000"/>
                  </a:solidFill>
                  <a:latin typeface="Times New Roman" panose="02020603050405020304" pitchFamily="18" charset="0"/>
                </a:rPr>
                <a:t>a</a:t>
              </a:r>
              <a:endParaRPr lang="en-US" altLang="zh-CN" sz="2400" dirty="0"/>
            </a:p>
          </p:txBody>
        </p:sp>
        <p:sp>
          <p:nvSpPr>
            <p:cNvPr id="380950" name="Rectangle 22"/>
            <p:cNvSpPr>
              <a:spLocks noChangeArrowheads="1"/>
            </p:cNvSpPr>
            <p:nvPr/>
          </p:nvSpPr>
          <p:spPr bwMode="auto">
            <a:xfrm>
              <a:off x="3742" y="2324"/>
              <a:ext cx="1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dirty="0">
                  <a:solidFill>
                    <a:srgbClr val="000000"/>
                  </a:solidFill>
                  <a:latin typeface="Times New Roman" panose="02020603050405020304" pitchFamily="18" charset="0"/>
                </a:rPr>
                <a:t>&lt;</a:t>
              </a:r>
              <a:endParaRPr lang="en-US" altLang="zh-CN" sz="2400" dirty="0"/>
            </a:p>
          </p:txBody>
        </p:sp>
        <p:sp>
          <p:nvSpPr>
            <p:cNvPr id="380951" name="Rectangle 23"/>
            <p:cNvSpPr>
              <a:spLocks noChangeArrowheads="1"/>
            </p:cNvSpPr>
            <p:nvPr/>
          </p:nvSpPr>
          <p:spPr bwMode="auto">
            <a:xfrm>
              <a:off x="3878" y="2312"/>
              <a:ext cx="21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400" dirty="0">
                  <a:solidFill>
                    <a:srgbClr val="000000"/>
                  </a:solidFill>
                  <a:latin typeface="Times New Roman" panose="02020603050405020304" pitchFamily="18" charset="0"/>
                </a:rPr>
                <a:t>70</a:t>
              </a:r>
              <a:endParaRPr lang="en-US" altLang="zh-CN" sz="2400" dirty="0"/>
            </a:p>
          </p:txBody>
        </p:sp>
        <p:sp>
          <p:nvSpPr>
            <p:cNvPr id="380952" name="Freeform 24"/>
            <p:cNvSpPr>
              <a:spLocks/>
            </p:cNvSpPr>
            <p:nvPr/>
          </p:nvSpPr>
          <p:spPr bwMode="auto">
            <a:xfrm>
              <a:off x="3065" y="2685"/>
              <a:ext cx="524" cy="149"/>
            </a:xfrm>
            <a:custGeom>
              <a:avLst/>
              <a:gdLst>
                <a:gd name="T0" fmla="*/ 782 w 1042"/>
                <a:gd name="T1" fmla="*/ 0 h 305"/>
                <a:gd name="T2" fmla="*/ 261 w 1042"/>
                <a:gd name="T3" fmla="*/ 0 h 305"/>
                <a:gd name="T4" fmla="*/ 0 w 1042"/>
                <a:gd name="T5" fmla="*/ 152 h 305"/>
                <a:gd name="T6" fmla="*/ 261 w 1042"/>
                <a:gd name="T7" fmla="*/ 305 h 305"/>
                <a:gd name="T8" fmla="*/ 782 w 1042"/>
                <a:gd name="T9" fmla="*/ 305 h 305"/>
                <a:gd name="T10" fmla="*/ 1042 w 1042"/>
                <a:gd name="T11" fmla="*/ 152 h 305"/>
                <a:gd name="T12" fmla="*/ 782 w 1042"/>
                <a:gd name="T13" fmla="*/ 0 h 305"/>
              </a:gdLst>
              <a:ahLst/>
              <a:cxnLst>
                <a:cxn ang="0">
                  <a:pos x="T0" y="T1"/>
                </a:cxn>
                <a:cxn ang="0">
                  <a:pos x="T2" y="T3"/>
                </a:cxn>
                <a:cxn ang="0">
                  <a:pos x="T4" y="T5"/>
                </a:cxn>
                <a:cxn ang="0">
                  <a:pos x="T6" y="T7"/>
                </a:cxn>
                <a:cxn ang="0">
                  <a:pos x="T8" y="T9"/>
                </a:cxn>
                <a:cxn ang="0">
                  <a:pos x="T10" y="T11"/>
                </a:cxn>
                <a:cxn ang="0">
                  <a:pos x="T12" y="T13"/>
                </a:cxn>
              </a:cxnLst>
              <a:rect l="0" t="0" r="r" b="b"/>
              <a:pathLst>
                <a:path w="1042" h="305">
                  <a:moveTo>
                    <a:pt x="782" y="0"/>
                  </a:moveTo>
                  <a:lnTo>
                    <a:pt x="261" y="0"/>
                  </a:lnTo>
                  <a:lnTo>
                    <a:pt x="0" y="152"/>
                  </a:lnTo>
                  <a:lnTo>
                    <a:pt x="261" y="305"/>
                  </a:lnTo>
                  <a:lnTo>
                    <a:pt x="782" y="305"/>
                  </a:lnTo>
                  <a:lnTo>
                    <a:pt x="1042" y="152"/>
                  </a:lnTo>
                  <a:lnTo>
                    <a:pt x="782" y="0"/>
                  </a:lnTo>
                  <a:close/>
                </a:path>
              </a:pathLst>
            </a:custGeom>
            <a:solidFill>
              <a:srgbClr val="89C8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953" name="Freeform 25"/>
            <p:cNvSpPr>
              <a:spLocks/>
            </p:cNvSpPr>
            <p:nvPr/>
          </p:nvSpPr>
          <p:spPr bwMode="auto">
            <a:xfrm>
              <a:off x="3065" y="2685"/>
              <a:ext cx="524" cy="149"/>
            </a:xfrm>
            <a:custGeom>
              <a:avLst/>
              <a:gdLst>
                <a:gd name="T0" fmla="*/ 782 w 1042"/>
                <a:gd name="T1" fmla="*/ 0 h 305"/>
                <a:gd name="T2" fmla="*/ 261 w 1042"/>
                <a:gd name="T3" fmla="*/ 0 h 305"/>
                <a:gd name="T4" fmla="*/ 0 w 1042"/>
                <a:gd name="T5" fmla="*/ 152 h 305"/>
                <a:gd name="T6" fmla="*/ 261 w 1042"/>
                <a:gd name="T7" fmla="*/ 305 h 305"/>
                <a:gd name="T8" fmla="*/ 782 w 1042"/>
                <a:gd name="T9" fmla="*/ 305 h 305"/>
                <a:gd name="T10" fmla="*/ 1042 w 1042"/>
                <a:gd name="T11" fmla="*/ 152 h 305"/>
                <a:gd name="T12" fmla="*/ 782 w 1042"/>
                <a:gd name="T13" fmla="*/ 0 h 305"/>
              </a:gdLst>
              <a:ahLst/>
              <a:cxnLst>
                <a:cxn ang="0">
                  <a:pos x="T0" y="T1"/>
                </a:cxn>
                <a:cxn ang="0">
                  <a:pos x="T2" y="T3"/>
                </a:cxn>
                <a:cxn ang="0">
                  <a:pos x="T4" y="T5"/>
                </a:cxn>
                <a:cxn ang="0">
                  <a:pos x="T6" y="T7"/>
                </a:cxn>
                <a:cxn ang="0">
                  <a:pos x="T8" y="T9"/>
                </a:cxn>
                <a:cxn ang="0">
                  <a:pos x="T10" y="T11"/>
                </a:cxn>
                <a:cxn ang="0">
                  <a:pos x="T12" y="T13"/>
                </a:cxn>
              </a:cxnLst>
              <a:rect l="0" t="0" r="r" b="b"/>
              <a:pathLst>
                <a:path w="1042" h="305">
                  <a:moveTo>
                    <a:pt x="782" y="0"/>
                  </a:moveTo>
                  <a:lnTo>
                    <a:pt x="261" y="0"/>
                  </a:lnTo>
                  <a:lnTo>
                    <a:pt x="0" y="152"/>
                  </a:lnTo>
                  <a:lnTo>
                    <a:pt x="261" y="305"/>
                  </a:lnTo>
                  <a:lnTo>
                    <a:pt x="782" y="305"/>
                  </a:lnTo>
                  <a:lnTo>
                    <a:pt x="1042" y="152"/>
                  </a:lnTo>
                  <a:lnTo>
                    <a:pt x="782" y="0"/>
                  </a:lnTo>
                  <a:close/>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0954" name="Rectangle 26"/>
            <p:cNvSpPr>
              <a:spLocks noChangeArrowheads="1"/>
            </p:cNvSpPr>
            <p:nvPr/>
          </p:nvSpPr>
          <p:spPr bwMode="auto">
            <a:xfrm>
              <a:off x="3151" y="2653"/>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a:solidFill>
                    <a:srgbClr val="000000"/>
                  </a:solidFill>
                  <a:latin typeface="Times New Roman" panose="02020603050405020304" pitchFamily="18" charset="0"/>
                </a:rPr>
                <a:t>a</a:t>
              </a:r>
              <a:endParaRPr lang="en-US" altLang="zh-CN" sz="2400"/>
            </a:p>
          </p:txBody>
        </p:sp>
        <p:sp>
          <p:nvSpPr>
            <p:cNvPr id="380955" name="Rectangle 27"/>
            <p:cNvSpPr>
              <a:spLocks noChangeArrowheads="1"/>
            </p:cNvSpPr>
            <p:nvPr/>
          </p:nvSpPr>
          <p:spPr bwMode="auto">
            <a:xfrm>
              <a:off x="3236" y="2653"/>
              <a:ext cx="1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a:solidFill>
                    <a:srgbClr val="000000"/>
                  </a:solidFill>
                  <a:latin typeface="Times New Roman" panose="02020603050405020304" pitchFamily="18" charset="0"/>
                </a:rPr>
                <a:t>&lt;</a:t>
              </a:r>
              <a:endParaRPr lang="en-US" altLang="zh-CN" sz="2400"/>
            </a:p>
          </p:txBody>
        </p:sp>
        <p:sp>
          <p:nvSpPr>
            <p:cNvPr id="380956" name="Rectangle 28"/>
            <p:cNvSpPr>
              <a:spLocks noChangeArrowheads="1"/>
            </p:cNvSpPr>
            <p:nvPr/>
          </p:nvSpPr>
          <p:spPr bwMode="auto">
            <a:xfrm>
              <a:off x="3334" y="2653"/>
              <a:ext cx="1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dirty="0">
                  <a:solidFill>
                    <a:srgbClr val="000000"/>
                  </a:solidFill>
                  <a:latin typeface="Times New Roman" panose="02020603050405020304" pitchFamily="18" charset="0"/>
                </a:rPr>
                <a:t>60</a:t>
              </a:r>
              <a:endParaRPr lang="en-US" altLang="zh-CN" sz="2400" dirty="0"/>
            </a:p>
          </p:txBody>
        </p:sp>
        <p:sp>
          <p:nvSpPr>
            <p:cNvPr id="380957" name="Freeform 29"/>
            <p:cNvSpPr>
              <a:spLocks/>
            </p:cNvSpPr>
            <p:nvPr/>
          </p:nvSpPr>
          <p:spPr bwMode="auto">
            <a:xfrm>
              <a:off x="4604" y="2348"/>
              <a:ext cx="942" cy="171"/>
            </a:xfrm>
            <a:custGeom>
              <a:avLst/>
              <a:gdLst>
                <a:gd name="T0" fmla="*/ 1406 w 1875"/>
                <a:gd name="T1" fmla="*/ 0 h 348"/>
                <a:gd name="T2" fmla="*/ 469 w 1875"/>
                <a:gd name="T3" fmla="*/ 0 h 348"/>
                <a:gd name="T4" fmla="*/ 0 w 1875"/>
                <a:gd name="T5" fmla="*/ 174 h 348"/>
                <a:gd name="T6" fmla="*/ 469 w 1875"/>
                <a:gd name="T7" fmla="*/ 348 h 348"/>
                <a:gd name="T8" fmla="*/ 1406 w 1875"/>
                <a:gd name="T9" fmla="*/ 348 h 348"/>
                <a:gd name="T10" fmla="*/ 1875 w 1875"/>
                <a:gd name="T11" fmla="*/ 174 h 348"/>
                <a:gd name="T12" fmla="*/ 1406 w 1875"/>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875" h="348">
                  <a:moveTo>
                    <a:pt x="1406" y="0"/>
                  </a:moveTo>
                  <a:lnTo>
                    <a:pt x="469" y="0"/>
                  </a:lnTo>
                  <a:lnTo>
                    <a:pt x="0" y="174"/>
                  </a:lnTo>
                  <a:lnTo>
                    <a:pt x="469" y="348"/>
                  </a:lnTo>
                  <a:lnTo>
                    <a:pt x="1406" y="348"/>
                  </a:lnTo>
                  <a:lnTo>
                    <a:pt x="1875" y="174"/>
                  </a:lnTo>
                  <a:lnTo>
                    <a:pt x="1406" y="0"/>
                  </a:lnTo>
                  <a:close/>
                </a:path>
              </a:pathLst>
            </a:custGeom>
            <a:solidFill>
              <a:srgbClr val="89C8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958" name="Freeform 30"/>
            <p:cNvSpPr>
              <a:spLocks/>
            </p:cNvSpPr>
            <p:nvPr/>
          </p:nvSpPr>
          <p:spPr bwMode="auto">
            <a:xfrm>
              <a:off x="4604" y="2348"/>
              <a:ext cx="942" cy="171"/>
            </a:xfrm>
            <a:custGeom>
              <a:avLst/>
              <a:gdLst>
                <a:gd name="T0" fmla="*/ 1406 w 1875"/>
                <a:gd name="T1" fmla="*/ 0 h 348"/>
                <a:gd name="T2" fmla="*/ 469 w 1875"/>
                <a:gd name="T3" fmla="*/ 0 h 348"/>
                <a:gd name="T4" fmla="*/ 0 w 1875"/>
                <a:gd name="T5" fmla="*/ 174 h 348"/>
                <a:gd name="T6" fmla="*/ 469 w 1875"/>
                <a:gd name="T7" fmla="*/ 348 h 348"/>
                <a:gd name="T8" fmla="*/ 1406 w 1875"/>
                <a:gd name="T9" fmla="*/ 348 h 348"/>
                <a:gd name="T10" fmla="*/ 1875 w 1875"/>
                <a:gd name="T11" fmla="*/ 174 h 348"/>
                <a:gd name="T12" fmla="*/ 1406 w 1875"/>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875" h="348">
                  <a:moveTo>
                    <a:pt x="1406" y="0"/>
                  </a:moveTo>
                  <a:lnTo>
                    <a:pt x="469" y="0"/>
                  </a:lnTo>
                  <a:lnTo>
                    <a:pt x="0" y="174"/>
                  </a:lnTo>
                  <a:lnTo>
                    <a:pt x="469" y="348"/>
                  </a:lnTo>
                  <a:lnTo>
                    <a:pt x="1406" y="348"/>
                  </a:lnTo>
                  <a:lnTo>
                    <a:pt x="1875" y="174"/>
                  </a:lnTo>
                  <a:lnTo>
                    <a:pt x="1406" y="0"/>
                  </a:lnTo>
                  <a:close/>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0960" name="Rectangle 32"/>
            <p:cNvSpPr>
              <a:spLocks noChangeArrowheads="1"/>
            </p:cNvSpPr>
            <p:nvPr/>
          </p:nvSpPr>
          <p:spPr bwMode="auto">
            <a:xfrm>
              <a:off x="4876" y="2333"/>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dirty="0">
                  <a:solidFill>
                    <a:srgbClr val="000000"/>
                  </a:solidFill>
                  <a:latin typeface="Times New Roman" panose="02020603050405020304" pitchFamily="18" charset="0"/>
                </a:rPr>
                <a:t>a</a:t>
              </a:r>
              <a:endParaRPr lang="en-US" altLang="zh-CN" sz="2400" dirty="0"/>
            </a:p>
          </p:txBody>
        </p:sp>
        <p:sp>
          <p:nvSpPr>
            <p:cNvPr id="380961" name="Rectangle 33"/>
            <p:cNvSpPr>
              <a:spLocks noChangeArrowheads="1"/>
            </p:cNvSpPr>
            <p:nvPr/>
          </p:nvSpPr>
          <p:spPr bwMode="auto">
            <a:xfrm>
              <a:off x="5002" y="2328"/>
              <a:ext cx="1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a:solidFill>
                    <a:srgbClr val="000000"/>
                  </a:solidFill>
                  <a:latin typeface="Times New Roman" panose="02020603050405020304" pitchFamily="18" charset="0"/>
                </a:rPr>
                <a:t>&lt;</a:t>
              </a:r>
              <a:endParaRPr lang="en-US" altLang="zh-CN" sz="2400"/>
            </a:p>
          </p:txBody>
        </p:sp>
        <p:sp>
          <p:nvSpPr>
            <p:cNvPr id="380962" name="Rectangle 34"/>
            <p:cNvSpPr>
              <a:spLocks noChangeArrowheads="1"/>
            </p:cNvSpPr>
            <p:nvPr/>
          </p:nvSpPr>
          <p:spPr bwMode="auto">
            <a:xfrm>
              <a:off x="5181" y="2328"/>
              <a:ext cx="1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dirty="0">
                  <a:solidFill>
                    <a:srgbClr val="000000"/>
                  </a:solidFill>
                  <a:latin typeface="Times New Roman" panose="02020603050405020304" pitchFamily="18" charset="0"/>
                </a:rPr>
                <a:t>90</a:t>
              </a:r>
              <a:endParaRPr lang="en-US" altLang="zh-CN" sz="2400" dirty="0"/>
            </a:p>
          </p:txBody>
        </p:sp>
        <p:sp>
          <p:nvSpPr>
            <p:cNvPr id="380963" name="Rectangle 35"/>
            <p:cNvSpPr>
              <a:spLocks noChangeArrowheads="1"/>
            </p:cNvSpPr>
            <p:nvPr/>
          </p:nvSpPr>
          <p:spPr bwMode="auto">
            <a:xfrm>
              <a:off x="2789" y="3025"/>
              <a:ext cx="443" cy="169"/>
            </a:xfrm>
            <a:prstGeom prst="rect">
              <a:avLst/>
            </a:prstGeom>
            <a:solidFill>
              <a:srgbClr val="89C8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80964" name="Rectangle 36"/>
            <p:cNvSpPr>
              <a:spLocks noChangeArrowheads="1"/>
            </p:cNvSpPr>
            <p:nvPr/>
          </p:nvSpPr>
          <p:spPr bwMode="auto">
            <a:xfrm>
              <a:off x="2789" y="3025"/>
              <a:ext cx="443" cy="169"/>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0965" name="Rectangle 37"/>
            <p:cNvSpPr>
              <a:spLocks noChangeArrowheads="1"/>
            </p:cNvSpPr>
            <p:nvPr/>
          </p:nvSpPr>
          <p:spPr bwMode="auto">
            <a:xfrm>
              <a:off x="2818" y="3038"/>
              <a:ext cx="43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800">
                  <a:solidFill>
                    <a:srgbClr val="000000"/>
                  </a:solidFill>
                  <a:latin typeface="宋体" panose="02010600030101010101" pitchFamily="2" charset="-122"/>
                </a:rPr>
                <a:t>不及格</a:t>
              </a:r>
              <a:endParaRPr lang="zh-CN" altLang="en-US" sz="2400"/>
            </a:p>
          </p:txBody>
        </p:sp>
        <p:sp>
          <p:nvSpPr>
            <p:cNvPr id="380966" name="Line 38"/>
            <p:cNvSpPr>
              <a:spLocks noChangeShapeType="1"/>
            </p:cNvSpPr>
            <p:nvPr/>
          </p:nvSpPr>
          <p:spPr bwMode="auto">
            <a:xfrm flipH="1">
              <a:off x="3969" y="2091"/>
              <a:ext cx="216" cy="25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967" name="Line 39"/>
            <p:cNvSpPr>
              <a:spLocks noChangeShapeType="1"/>
            </p:cNvSpPr>
            <p:nvPr/>
          </p:nvSpPr>
          <p:spPr bwMode="auto">
            <a:xfrm>
              <a:off x="4876" y="2113"/>
              <a:ext cx="233" cy="233"/>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968" name="Line 40"/>
            <p:cNvSpPr>
              <a:spLocks noChangeShapeType="1"/>
            </p:cNvSpPr>
            <p:nvPr/>
          </p:nvSpPr>
          <p:spPr bwMode="auto">
            <a:xfrm>
              <a:off x="5239" y="2523"/>
              <a:ext cx="100" cy="147"/>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969" name="Line 41"/>
            <p:cNvSpPr>
              <a:spLocks noChangeShapeType="1"/>
            </p:cNvSpPr>
            <p:nvPr/>
          </p:nvSpPr>
          <p:spPr bwMode="auto">
            <a:xfrm>
              <a:off x="3937" y="2515"/>
              <a:ext cx="202" cy="17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970" name="Rectangle 42"/>
            <p:cNvSpPr>
              <a:spLocks noChangeArrowheads="1"/>
            </p:cNvSpPr>
            <p:nvPr/>
          </p:nvSpPr>
          <p:spPr bwMode="auto">
            <a:xfrm>
              <a:off x="4704" y="2688"/>
              <a:ext cx="443" cy="171"/>
            </a:xfrm>
            <a:prstGeom prst="rect">
              <a:avLst/>
            </a:prstGeom>
            <a:solidFill>
              <a:srgbClr val="89C8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80971" name="Rectangle 43"/>
            <p:cNvSpPr>
              <a:spLocks noChangeArrowheads="1"/>
            </p:cNvSpPr>
            <p:nvPr/>
          </p:nvSpPr>
          <p:spPr bwMode="auto">
            <a:xfrm>
              <a:off x="4704" y="2688"/>
              <a:ext cx="443" cy="171"/>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0972" name="Rectangle 44"/>
            <p:cNvSpPr>
              <a:spLocks noChangeArrowheads="1"/>
            </p:cNvSpPr>
            <p:nvPr/>
          </p:nvSpPr>
          <p:spPr bwMode="auto">
            <a:xfrm>
              <a:off x="4798" y="2702"/>
              <a:ext cx="29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800">
                  <a:solidFill>
                    <a:srgbClr val="000000"/>
                  </a:solidFill>
                  <a:latin typeface="宋体" panose="02010600030101010101" pitchFamily="2" charset="-122"/>
                </a:rPr>
                <a:t>良好</a:t>
              </a:r>
              <a:endParaRPr lang="zh-CN" altLang="en-US" sz="2400"/>
            </a:p>
          </p:txBody>
        </p:sp>
        <p:sp>
          <p:nvSpPr>
            <p:cNvPr id="380976" name="Rectangle 48"/>
            <p:cNvSpPr>
              <a:spLocks noChangeArrowheads="1"/>
            </p:cNvSpPr>
            <p:nvPr/>
          </p:nvSpPr>
          <p:spPr bwMode="auto">
            <a:xfrm>
              <a:off x="3494" y="3025"/>
              <a:ext cx="443" cy="169"/>
            </a:xfrm>
            <a:prstGeom prst="rect">
              <a:avLst/>
            </a:prstGeom>
            <a:solidFill>
              <a:srgbClr val="89C8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80977" name="Rectangle 49"/>
            <p:cNvSpPr>
              <a:spLocks noChangeArrowheads="1"/>
            </p:cNvSpPr>
            <p:nvPr/>
          </p:nvSpPr>
          <p:spPr bwMode="auto">
            <a:xfrm>
              <a:off x="3494" y="3025"/>
              <a:ext cx="443" cy="169"/>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0978" name="Rectangle 50"/>
            <p:cNvSpPr>
              <a:spLocks noChangeArrowheads="1"/>
            </p:cNvSpPr>
            <p:nvPr/>
          </p:nvSpPr>
          <p:spPr bwMode="auto">
            <a:xfrm>
              <a:off x="3587" y="3038"/>
              <a:ext cx="29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800">
                  <a:solidFill>
                    <a:srgbClr val="000000"/>
                  </a:solidFill>
                  <a:latin typeface="宋体" panose="02010600030101010101" pitchFamily="2" charset="-122"/>
                </a:rPr>
                <a:t>及格</a:t>
              </a:r>
              <a:endParaRPr lang="zh-CN" altLang="en-US" sz="2400"/>
            </a:p>
          </p:txBody>
        </p:sp>
        <p:sp>
          <p:nvSpPr>
            <p:cNvPr id="380979" name="Rectangle 51"/>
            <p:cNvSpPr>
              <a:spLocks noChangeArrowheads="1"/>
            </p:cNvSpPr>
            <p:nvPr/>
          </p:nvSpPr>
          <p:spPr bwMode="auto">
            <a:xfrm>
              <a:off x="4014" y="2704"/>
              <a:ext cx="443" cy="170"/>
            </a:xfrm>
            <a:prstGeom prst="rect">
              <a:avLst/>
            </a:prstGeom>
            <a:solidFill>
              <a:srgbClr val="89C8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80980" name="Rectangle 52"/>
            <p:cNvSpPr>
              <a:spLocks noChangeArrowheads="1"/>
            </p:cNvSpPr>
            <p:nvPr/>
          </p:nvSpPr>
          <p:spPr bwMode="auto">
            <a:xfrm>
              <a:off x="4014" y="2704"/>
              <a:ext cx="443" cy="17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zh-CN"/>
            </a:p>
          </p:txBody>
        </p:sp>
        <p:sp>
          <p:nvSpPr>
            <p:cNvPr id="380982" name="Line 54"/>
            <p:cNvSpPr>
              <a:spLocks noChangeShapeType="1"/>
            </p:cNvSpPr>
            <p:nvPr/>
          </p:nvSpPr>
          <p:spPr bwMode="auto">
            <a:xfrm>
              <a:off x="3459" y="2834"/>
              <a:ext cx="197" cy="19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983" name="Line 55"/>
            <p:cNvSpPr>
              <a:spLocks noChangeShapeType="1"/>
            </p:cNvSpPr>
            <p:nvPr/>
          </p:nvSpPr>
          <p:spPr bwMode="auto">
            <a:xfrm flipH="1">
              <a:off x="4876" y="2523"/>
              <a:ext cx="217" cy="147"/>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984" name="Line 56"/>
            <p:cNvSpPr>
              <a:spLocks noChangeShapeType="1"/>
            </p:cNvSpPr>
            <p:nvPr/>
          </p:nvSpPr>
          <p:spPr bwMode="auto">
            <a:xfrm flipH="1">
              <a:off x="3373" y="2515"/>
              <a:ext cx="243" cy="17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985" name="Line 57"/>
            <p:cNvSpPr>
              <a:spLocks noChangeShapeType="1"/>
            </p:cNvSpPr>
            <p:nvPr/>
          </p:nvSpPr>
          <p:spPr bwMode="auto">
            <a:xfrm flipH="1">
              <a:off x="3010" y="2834"/>
              <a:ext cx="187" cy="19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986" name="Rectangle 58"/>
            <p:cNvSpPr>
              <a:spLocks noChangeArrowheads="1"/>
            </p:cNvSpPr>
            <p:nvPr/>
          </p:nvSpPr>
          <p:spPr bwMode="auto">
            <a:xfrm>
              <a:off x="3954" y="2112"/>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dirty="0">
                  <a:solidFill>
                    <a:srgbClr val="000000"/>
                  </a:solidFill>
                  <a:latin typeface="Times New Roman" panose="02020603050405020304" pitchFamily="18" charset="0"/>
                </a:rPr>
                <a:t>Y</a:t>
              </a:r>
              <a:endParaRPr lang="en-US" altLang="zh-CN" sz="2400" dirty="0"/>
            </a:p>
          </p:txBody>
        </p:sp>
        <p:sp>
          <p:nvSpPr>
            <p:cNvPr id="380987" name="Rectangle 59"/>
            <p:cNvSpPr>
              <a:spLocks noChangeArrowheads="1"/>
            </p:cNvSpPr>
            <p:nvPr/>
          </p:nvSpPr>
          <p:spPr bwMode="auto">
            <a:xfrm>
              <a:off x="3004" y="2814"/>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a:solidFill>
                    <a:srgbClr val="000000"/>
                  </a:solidFill>
                  <a:latin typeface="Times New Roman" panose="02020603050405020304" pitchFamily="18" charset="0"/>
                </a:rPr>
                <a:t>Y</a:t>
              </a:r>
              <a:endParaRPr lang="en-US" altLang="zh-CN" sz="2400"/>
            </a:p>
          </p:txBody>
        </p:sp>
        <p:sp>
          <p:nvSpPr>
            <p:cNvPr id="380988" name="Rectangle 60"/>
            <p:cNvSpPr>
              <a:spLocks noChangeArrowheads="1"/>
            </p:cNvSpPr>
            <p:nvPr/>
          </p:nvSpPr>
          <p:spPr bwMode="auto">
            <a:xfrm>
              <a:off x="4113" y="2517"/>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a:solidFill>
                    <a:srgbClr val="000000"/>
                  </a:solidFill>
                  <a:latin typeface="Times New Roman" panose="02020603050405020304" pitchFamily="18" charset="0"/>
                </a:rPr>
                <a:t>N</a:t>
              </a:r>
              <a:endParaRPr lang="en-US" altLang="zh-CN" sz="2400"/>
            </a:p>
          </p:txBody>
        </p:sp>
        <p:sp>
          <p:nvSpPr>
            <p:cNvPr id="380989" name="Rectangle 61"/>
            <p:cNvSpPr>
              <a:spLocks noChangeArrowheads="1"/>
            </p:cNvSpPr>
            <p:nvPr/>
          </p:nvSpPr>
          <p:spPr bwMode="auto">
            <a:xfrm>
              <a:off x="4830" y="2500"/>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a:solidFill>
                    <a:srgbClr val="000000"/>
                  </a:solidFill>
                  <a:latin typeface="Times New Roman" panose="02020603050405020304" pitchFamily="18" charset="0"/>
                </a:rPr>
                <a:t>Y</a:t>
              </a:r>
              <a:endParaRPr lang="en-US" altLang="zh-CN" sz="2400"/>
            </a:p>
          </p:txBody>
        </p:sp>
        <p:sp>
          <p:nvSpPr>
            <p:cNvPr id="380990" name="Rectangle 62"/>
            <p:cNvSpPr>
              <a:spLocks noChangeArrowheads="1"/>
            </p:cNvSpPr>
            <p:nvPr/>
          </p:nvSpPr>
          <p:spPr bwMode="auto">
            <a:xfrm>
              <a:off x="5054" y="2112"/>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dirty="0">
                  <a:solidFill>
                    <a:srgbClr val="000000"/>
                  </a:solidFill>
                  <a:latin typeface="Times New Roman" panose="02020603050405020304" pitchFamily="18" charset="0"/>
                </a:rPr>
                <a:t>N</a:t>
              </a:r>
              <a:endParaRPr lang="en-US" altLang="zh-CN" sz="2400" dirty="0"/>
            </a:p>
          </p:txBody>
        </p:sp>
        <p:sp>
          <p:nvSpPr>
            <p:cNvPr id="380991" name="Rectangle 63"/>
            <p:cNvSpPr>
              <a:spLocks noChangeArrowheads="1"/>
            </p:cNvSpPr>
            <p:nvPr/>
          </p:nvSpPr>
          <p:spPr bwMode="auto">
            <a:xfrm>
              <a:off x="3588" y="2814"/>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a:solidFill>
                    <a:srgbClr val="000000"/>
                  </a:solidFill>
                  <a:latin typeface="Times New Roman" panose="02020603050405020304" pitchFamily="18" charset="0"/>
                </a:rPr>
                <a:t>N</a:t>
              </a:r>
              <a:endParaRPr lang="en-US" altLang="zh-CN" sz="2400"/>
            </a:p>
          </p:txBody>
        </p:sp>
        <p:sp>
          <p:nvSpPr>
            <p:cNvPr id="380992" name="Rectangle 64"/>
            <p:cNvSpPr>
              <a:spLocks noChangeArrowheads="1"/>
            </p:cNvSpPr>
            <p:nvPr/>
          </p:nvSpPr>
          <p:spPr bwMode="auto">
            <a:xfrm>
              <a:off x="3387" y="2474"/>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a:solidFill>
                    <a:srgbClr val="000000"/>
                  </a:solidFill>
                  <a:latin typeface="Times New Roman" panose="02020603050405020304" pitchFamily="18" charset="0"/>
                </a:rPr>
                <a:t>Y</a:t>
              </a:r>
              <a:endParaRPr lang="en-US" altLang="zh-CN" sz="2400"/>
            </a:p>
          </p:txBody>
        </p:sp>
        <p:sp>
          <p:nvSpPr>
            <p:cNvPr id="380993" name="Rectangle 65"/>
            <p:cNvSpPr>
              <a:spLocks noChangeArrowheads="1"/>
            </p:cNvSpPr>
            <p:nvPr/>
          </p:nvSpPr>
          <p:spPr bwMode="auto">
            <a:xfrm>
              <a:off x="5329" y="2503"/>
              <a:ext cx="1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a:solidFill>
                    <a:srgbClr val="000000"/>
                  </a:solidFill>
                  <a:latin typeface="Times New Roman" panose="02020603050405020304" pitchFamily="18" charset="0"/>
                </a:rPr>
                <a:t>N</a:t>
              </a:r>
              <a:endParaRPr lang="en-US" altLang="zh-CN" sz="2400"/>
            </a:p>
          </p:txBody>
        </p:sp>
        <p:sp>
          <p:nvSpPr>
            <p:cNvPr id="380998" name="Rectangle 70"/>
            <p:cNvSpPr>
              <a:spLocks noChangeArrowheads="1"/>
            </p:cNvSpPr>
            <p:nvPr/>
          </p:nvSpPr>
          <p:spPr bwMode="auto">
            <a:xfrm>
              <a:off x="5199" y="2692"/>
              <a:ext cx="443" cy="171"/>
            </a:xfrm>
            <a:prstGeom prst="rect">
              <a:avLst/>
            </a:prstGeom>
            <a:solidFill>
              <a:srgbClr val="89C8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80999" name="Rectangle 71"/>
            <p:cNvSpPr>
              <a:spLocks noChangeArrowheads="1"/>
            </p:cNvSpPr>
            <p:nvPr/>
          </p:nvSpPr>
          <p:spPr bwMode="auto">
            <a:xfrm>
              <a:off x="5199" y="2694"/>
              <a:ext cx="443" cy="171"/>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000" name="Rectangle 72"/>
            <p:cNvSpPr>
              <a:spLocks noChangeArrowheads="1"/>
            </p:cNvSpPr>
            <p:nvPr/>
          </p:nvSpPr>
          <p:spPr bwMode="auto">
            <a:xfrm>
              <a:off x="5290" y="2683"/>
              <a:ext cx="29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800">
                  <a:solidFill>
                    <a:srgbClr val="000000"/>
                  </a:solidFill>
                  <a:latin typeface="宋体" panose="02010600030101010101" pitchFamily="2" charset="-122"/>
                </a:rPr>
                <a:t>优秀</a:t>
              </a:r>
              <a:endParaRPr lang="zh-CN" altLang="en-US" sz="2400"/>
            </a:p>
          </p:txBody>
        </p:sp>
      </p:grpSp>
      <p:sp>
        <p:nvSpPr>
          <p:cNvPr id="381001" name="Text Box 73"/>
          <p:cNvSpPr txBox="1">
            <a:spLocks noChangeArrowheads="1"/>
          </p:cNvSpPr>
          <p:nvPr/>
        </p:nvSpPr>
        <p:spPr bwMode="auto">
          <a:xfrm>
            <a:off x="6600826" y="5338763"/>
            <a:ext cx="3527425" cy="1269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sq">
                <a:solidFill>
                  <a:schemeClr val="tx1"/>
                </a:solidFill>
                <a:miter lim="800000"/>
                <a:headEnd type="none" w="med" len="lg"/>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50000"/>
              </a:spcBef>
            </a:pPr>
            <a:r>
              <a:rPr lang="en-US" altLang="zh-CN" sz="1800" dirty="0"/>
              <a:t>WPL=500*3+1500*3+4000          *2+3000*2+1000*2</a:t>
            </a:r>
          </a:p>
          <a:p>
            <a:pPr>
              <a:lnSpc>
                <a:spcPct val="125000"/>
              </a:lnSpc>
              <a:spcBef>
                <a:spcPct val="50000"/>
              </a:spcBef>
            </a:pPr>
            <a:r>
              <a:rPr lang="en-US" altLang="zh-CN" sz="1800" dirty="0"/>
              <a:t>=22000</a:t>
            </a:r>
          </a:p>
        </p:txBody>
      </p:sp>
      <p:sp>
        <p:nvSpPr>
          <p:cNvPr id="381003" name="Text Box 75"/>
          <p:cNvSpPr txBox="1">
            <a:spLocks noChangeArrowheads="1"/>
          </p:cNvSpPr>
          <p:nvPr/>
        </p:nvSpPr>
        <p:spPr bwMode="auto">
          <a:xfrm>
            <a:off x="5159376" y="4724401"/>
            <a:ext cx="482441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sq">
                <a:solidFill>
                  <a:schemeClr val="tx1"/>
                </a:solidFill>
                <a:miter lim="800000"/>
                <a:headEnd type="none" w="med" len="lg"/>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sz="3600"/>
          </a:p>
        </p:txBody>
      </p:sp>
      <p:sp>
        <p:nvSpPr>
          <p:cNvPr id="63" name="Text Box 17"/>
          <p:cNvSpPr txBox="1">
            <a:spLocks noChangeArrowheads="1"/>
          </p:cNvSpPr>
          <p:nvPr/>
        </p:nvSpPr>
        <p:spPr bwMode="auto">
          <a:xfrm>
            <a:off x="1631505" y="2997930"/>
            <a:ext cx="1202091" cy="369332"/>
          </a:xfrm>
          <a:prstGeom prst="rect">
            <a:avLst/>
          </a:prstGeom>
          <a:solidFill>
            <a:srgbClr val="0070C0"/>
          </a:solidFill>
          <a:ln>
            <a:noFill/>
          </a:ln>
          <a:effectLst/>
        </p:spPr>
        <p:txBody>
          <a:bodyPr>
            <a:spAutoFit/>
          </a:bodyPr>
          <a:lstStyle/>
          <a:p>
            <a:pPr algn="ctr" eaLnBrk="0" hangingPunct="0">
              <a:spcBef>
                <a:spcPct val="50000"/>
              </a:spcBef>
            </a:pPr>
            <a:r>
              <a:rPr lang="zh-CN" altLang="en-US" sz="1800" dirty="0">
                <a:solidFill>
                  <a:schemeClr val="bg1"/>
                </a:solidFill>
                <a:latin typeface="宋体" panose="02010600030101010101" pitchFamily="2" charset="-122"/>
              </a:rPr>
              <a:t>逃跑</a:t>
            </a:r>
          </a:p>
        </p:txBody>
      </p:sp>
      <p:sp>
        <p:nvSpPr>
          <p:cNvPr id="64" name="Text Box 17"/>
          <p:cNvSpPr txBox="1">
            <a:spLocks noChangeArrowheads="1"/>
          </p:cNvSpPr>
          <p:nvPr/>
        </p:nvSpPr>
        <p:spPr bwMode="auto">
          <a:xfrm>
            <a:off x="2038148" y="3522219"/>
            <a:ext cx="1202091" cy="369332"/>
          </a:xfrm>
          <a:prstGeom prst="rect">
            <a:avLst/>
          </a:prstGeom>
          <a:solidFill>
            <a:srgbClr val="0070C0"/>
          </a:solidFill>
          <a:ln>
            <a:noFill/>
          </a:ln>
          <a:effectLst/>
        </p:spPr>
        <p:txBody>
          <a:bodyPr>
            <a:spAutoFit/>
          </a:bodyPr>
          <a:lstStyle/>
          <a:p>
            <a:pPr algn="ctr" eaLnBrk="0" hangingPunct="0">
              <a:spcBef>
                <a:spcPct val="50000"/>
              </a:spcBef>
            </a:pPr>
            <a:r>
              <a:rPr lang="zh-CN" altLang="en-US" sz="1800" dirty="0">
                <a:solidFill>
                  <a:schemeClr val="bg1"/>
                </a:solidFill>
                <a:latin typeface="宋体" panose="02010600030101010101" pitchFamily="2" charset="-122"/>
              </a:rPr>
              <a:t>呼唤同伴</a:t>
            </a:r>
          </a:p>
        </p:txBody>
      </p:sp>
      <p:sp>
        <p:nvSpPr>
          <p:cNvPr id="65" name="Text Box 17"/>
          <p:cNvSpPr txBox="1">
            <a:spLocks noChangeArrowheads="1"/>
          </p:cNvSpPr>
          <p:nvPr/>
        </p:nvSpPr>
        <p:spPr bwMode="auto">
          <a:xfrm>
            <a:off x="2423593" y="4005064"/>
            <a:ext cx="1202091" cy="369332"/>
          </a:xfrm>
          <a:prstGeom prst="rect">
            <a:avLst/>
          </a:prstGeom>
          <a:solidFill>
            <a:srgbClr val="0070C0"/>
          </a:solidFill>
          <a:ln>
            <a:noFill/>
          </a:ln>
          <a:effectLst/>
        </p:spPr>
        <p:txBody>
          <a:bodyPr>
            <a:spAutoFit/>
          </a:bodyPr>
          <a:lstStyle/>
          <a:p>
            <a:pPr algn="ctr" eaLnBrk="0" hangingPunct="0">
              <a:spcBef>
                <a:spcPct val="50000"/>
              </a:spcBef>
            </a:pPr>
            <a:r>
              <a:rPr lang="zh-CN" altLang="en-US" sz="1800" dirty="0">
                <a:solidFill>
                  <a:schemeClr val="bg1"/>
                </a:solidFill>
                <a:latin typeface="宋体" panose="02010600030101010101" pitchFamily="2" charset="-122"/>
              </a:rPr>
              <a:t>使用魔法</a:t>
            </a:r>
          </a:p>
        </p:txBody>
      </p:sp>
      <p:sp>
        <p:nvSpPr>
          <p:cNvPr id="66" name="Text Box 17"/>
          <p:cNvSpPr txBox="1">
            <a:spLocks noChangeArrowheads="1"/>
          </p:cNvSpPr>
          <p:nvPr/>
        </p:nvSpPr>
        <p:spPr bwMode="auto">
          <a:xfrm>
            <a:off x="2780465" y="4571836"/>
            <a:ext cx="1202091" cy="369332"/>
          </a:xfrm>
          <a:prstGeom prst="rect">
            <a:avLst/>
          </a:prstGeom>
          <a:solidFill>
            <a:srgbClr val="0070C0"/>
          </a:solidFill>
          <a:ln>
            <a:noFill/>
          </a:ln>
          <a:effectLst/>
        </p:spPr>
        <p:txBody>
          <a:bodyPr>
            <a:spAutoFit/>
          </a:bodyPr>
          <a:lstStyle/>
          <a:p>
            <a:pPr algn="ctr" eaLnBrk="0" hangingPunct="0">
              <a:spcBef>
                <a:spcPct val="50000"/>
              </a:spcBef>
            </a:pPr>
            <a:r>
              <a:rPr lang="zh-CN" altLang="en-US" sz="1800" dirty="0">
                <a:solidFill>
                  <a:schemeClr val="bg1"/>
                </a:solidFill>
                <a:latin typeface="宋体" panose="02010600030101010101" pitchFamily="2" charset="-122"/>
              </a:rPr>
              <a:t>单挑</a:t>
            </a:r>
          </a:p>
        </p:txBody>
      </p:sp>
      <p:sp>
        <p:nvSpPr>
          <p:cNvPr id="67" name="Text Box 17"/>
          <p:cNvSpPr txBox="1">
            <a:spLocks noChangeArrowheads="1"/>
          </p:cNvSpPr>
          <p:nvPr/>
        </p:nvSpPr>
        <p:spPr bwMode="auto">
          <a:xfrm>
            <a:off x="4018001" y="4571082"/>
            <a:ext cx="1239397" cy="369332"/>
          </a:xfrm>
          <a:prstGeom prst="rect">
            <a:avLst/>
          </a:prstGeom>
          <a:solidFill>
            <a:srgbClr val="0070C0"/>
          </a:solidFill>
          <a:ln>
            <a:noFill/>
          </a:ln>
          <a:effectLst/>
        </p:spPr>
        <p:txBody>
          <a:bodyPr wrap="square">
            <a:spAutoFit/>
          </a:bodyPr>
          <a:lstStyle/>
          <a:p>
            <a:pPr algn="ctr" eaLnBrk="0" hangingPunct="0">
              <a:spcBef>
                <a:spcPct val="50000"/>
              </a:spcBef>
            </a:pPr>
            <a:r>
              <a:rPr lang="zh-CN" altLang="en-US" sz="1800" dirty="0">
                <a:solidFill>
                  <a:schemeClr val="bg1"/>
                </a:solidFill>
                <a:latin typeface="宋体" panose="02010600030101010101" pitchFamily="2" charset="-122"/>
              </a:rPr>
              <a:t>嘲笑</a:t>
            </a:r>
            <a:r>
              <a:rPr lang="en-US" altLang="zh-CN" sz="1800" dirty="0">
                <a:solidFill>
                  <a:schemeClr val="bg1"/>
                </a:solidFill>
                <a:latin typeface="宋体" panose="02010600030101010101" pitchFamily="2" charset="-122"/>
              </a:rPr>
              <a:t>&amp;</a:t>
            </a:r>
            <a:r>
              <a:rPr lang="zh-CN" altLang="en-US" sz="1800" dirty="0">
                <a:solidFill>
                  <a:schemeClr val="bg1"/>
                </a:solidFill>
                <a:latin typeface="宋体" panose="02010600030101010101" pitchFamily="2" charset="-122"/>
              </a:rPr>
              <a:t>单挑</a:t>
            </a:r>
          </a:p>
        </p:txBody>
      </p:sp>
      <p:sp>
        <p:nvSpPr>
          <p:cNvPr id="68" name="Text Box 17"/>
          <p:cNvSpPr txBox="1">
            <a:spLocks noChangeArrowheads="1"/>
          </p:cNvSpPr>
          <p:nvPr/>
        </p:nvSpPr>
        <p:spPr bwMode="auto">
          <a:xfrm>
            <a:off x="9758363" y="3954462"/>
            <a:ext cx="1239397" cy="369332"/>
          </a:xfrm>
          <a:prstGeom prst="rect">
            <a:avLst/>
          </a:prstGeom>
          <a:solidFill>
            <a:srgbClr val="0070C0"/>
          </a:solidFill>
          <a:ln>
            <a:noFill/>
          </a:ln>
          <a:effectLst/>
        </p:spPr>
        <p:txBody>
          <a:bodyPr wrap="square">
            <a:spAutoFit/>
          </a:bodyPr>
          <a:lstStyle/>
          <a:p>
            <a:pPr algn="ctr" eaLnBrk="0" hangingPunct="0">
              <a:spcBef>
                <a:spcPct val="50000"/>
              </a:spcBef>
            </a:pPr>
            <a:r>
              <a:rPr lang="zh-CN" altLang="en-US" sz="1800" dirty="0">
                <a:solidFill>
                  <a:schemeClr val="bg1"/>
                </a:solidFill>
                <a:latin typeface="宋体" panose="02010600030101010101" pitchFamily="2" charset="-122"/>
              </a:rPr>
              <a:t>嘲笑</a:t>
            </a:r>
            <a:r>
              <a:rPr lang="en-US" altLang="zh-CN" sz="1800" dirty="0">
                <a:solidFill>
                  <a:schemeClr val="bg1"/>
                </a:solidFill>
                <a:latin typeface="宋体" panose="02010600030101010101" pitchFamily="2" charset="-122"/>
              </a:rPr>
              <a:t>&amp;</a:t>
            </a:r>
            <a:r>
              <a:rPr lang="zh-CN" altLang="en-US" sz="1800" dirty="0">
                <a:solidFill>
                  <a:schemeClr val="bg1"/>
                </a:solidFill>
                <a:latin typeface="宋体" panose="02010600030101010101" pitchFamily="2" charset="-122"/>
              </a:rPr>
              <a:t>单挑</a:t>
            </a:r>
          </a:p>
        </p:txBody>
      </p:sp>
      <p:sp>
        <p:nvSpPr>
          <p:cNvPr id="69" name="Text Box 17"/>
          <p:cNvSpPr txBox="1">
            <a:spLocks noChangeArrowheads="1"/>
          </p:cNvSpPr>
          <p:nvPr/>
        </p:nvSpPr>
        <p:spPr bwMode="auto">
          <a:xfrm>
            <a:off x="8854502" y="3940739"/>
            <a:ext cx="839345" cy="369332"/>
          </a:xfrm>
          <a:prstGeom prst="rect">
            <a:avLst/>
          </a:prstGeom>
          <a:solidFill>
            <a:srgbClr val="0070C0"/>
          </a:solidFill>
          <a:ln>
            <a:noFill/>
          </a:ln>
          <a:effectLst/>
        </p:spPr>
        <p:txBody>
          <a:bodyPr wrap="square">
            <a:spAutoFit/>
          </a:bodyPr>
          <a:lstStyle/>
          <a:p>
            <a:pPr algn="ctr" eaLnBrk="0" hangingPunct="0">
              <a:spcBef>
                <a:spcPct val="50000"/>
              </a:spcBef>
            </a:pPr>
            <a:r>
              <a:rPr lang="zh-CN" altLang="en-US" sz="1800" dirty="0">
                <a:solidFill>
                  <a:schemeClr val="bg1"/>
                </a:solidFill>
                <a:latin typeface="宋体" panose="02010600030101010101" pitchFamily="2" charset="-122"/>
              </a:rPr>
              <a:t>单挑</a:t>
            </a:r>
          </a:p>
        </p:txBody>
      </p:sp>
      <p:sp>
        <p:nvSpPr>
          <p:cNvPr id="70" name="Text Box 17"/>
          <p:cNvSpPr txBox="1">
            <a:spLocks noChangeArrowheads="1"/>
          </p:cNvSpPr>
          <p:nvPr/>
        </p:nvSpPr>
        <p:spPr bwMode="auto">
          <a:xfrm>
            <a:off x="7604786" y="3954120"/>
            <a:ext cx="1202091" cy="369332"/>
          </a:xfrm>
          <a:prstGeom prst="rect">
            <a:avLst/>
          </a:prstGeom>
          <a:solidFill>
            <a:srgbClr val="0070C0"/>
          </a:solidFill>
          <a:ln>
            <a:noFill/>
          </a:ln>
          <a:effectLst/>
        </p:spPr>
        <p:txBody>
          <a:bodyPr>
            <a:spAutoFit/>
          </a:bodyPr>
          <a:lstStyle/>
          <a:p>
            <a:pPr algn="ctr" eaLnBrk="0" hangingPunct="0">
              <a:spcBef>
                <a:spcPct val="50000"/>
              </a:spcBef>
            </a:pPr>
            <a:r>
              <a:rPr lang="zh-CN" altLang="en-US" sz="1800" dirty="0">
                <a:solidFill>
                  <a:schemeClr val="bg1"/>
                </a:solidFill>
                <a:latin typeface="宋体" panose="02010600030101010101" pitchFamily="2" charset="-122"/>
              </a:rPr>
              <a:t>使用魔法</a:t>
            </a:r>
          </a:p>
        </p:txBody>
      </p:sp>
      <p:sp>
        <p:nvSpPr>
          <p:cNvPr id="71" name="Text Box 17"/>
          <p:cNvSpPr txBox="1">
            <a:spLocks noChangeArrowheads="1"/>
          </p:cNvSpPr>
          <p:nvPr/>
        </p:nvSpPr>
        <p:spPr bwMode="auto">
          <a:xfrm>
            <a:off x="6935379" y="4490052"/>
            <a:ext cx="1202091" cy="369332"/>
          </a:xfrm>
          <a:prstGeom prst="rect">
            <a:avLst/>
          </a:prstGeom>
          <a:solidFill>
            <a:srgbClr val="0070C0"/>
          </a:solidFill>
          <a:ln>
            <a:noFill/>
          </a:ln>
          <a:effectLst/>
        </p:spPr>
        <p:txBody>
          <a:bodyPr>
            <a:spAutoFit/>
          </a:bodyPr>
          <a:lstStyle/>
          <a:p>
            <a:pPr algn="ctr" eaLnBrk="0" hangingPunct="0">
              <a:spcBef>
                <a:spcPct val="50000"/>
              </a:spcBef>
            </a:pPr>
            <a:r>
              <a:rPr lang="zh-CN" altLang="en-US" sz="1800" dirty="0">
                <a:solidFill>
                  <a:schemeClr val="bg1"/>
                </a:solidFill>
                <a:latin typeface="宋体" panose="02010600030101010101" pitchFamily="2" charset="-122"/>
              </a:rPr>
              <a:t>呼唤同伴</a:t>
            </a:r>
          </a:p>
        </p:txBody>
      </p:sp>
      <p:sp>
        <p:nvSpPr>
          <p:cNvPr id="72" name="Text Box 17"/>
          <p:cNvSpPr txBox="1">
            <a:spLocks noChangeArrowheads="1"/>
          </p:cNvSpPr>
          <p:nvPr/>
        </p:nvSpPr>
        <p:spPr bwMode="auto">
          <a:xfrm>
            <a:off x="5706506" y="4490052"/>
            <a:ext cx="1202091" cy="369332"/>
          </a:xfrm>
          <a:prstGeom prst="rect">
            <a:avLst/>
          </a:prstGeom>
          <a:solidFill>
            <a:srgbClr val="0070C0"/>
          </a:solidFill>
          <a:ln>
            <a:noFill/>
          </a:ln>
          <a:effectLst/>
        </p:spPr>
        <p:txBody>
          <a:bodyPr>
            <a:spAutoFit/>
          </a:bodyPr>
          <a:lstStyle/>
          <a:p>
            <a:pPr algn="ctr" eaLnBrk="0" hangingPunct="0">
              <a:spcBef>
                <a:spcPct val="50000"/>
              </a:spcBef>
            </a:pPr>
            <a:r>
              <a:rPr lang="zh-CN" altLang="en-US" sz="1800" dirty="0">
                <a:solidFill>
                  <a:schemeClr val="bg1"/>
                </a:solidFill>
                <a:latin typeface="宋体" panose="02010600030101010101" pitchFamily="2" charset="-122"/>
              </a:rPr>
              <a:t>逃跑</a:t>
            </a:r>
          </a:p>
        </p:txBody>
      </p:sp>
    </p:spTree>
    <p:extLst>
      <p:ext uri="{BB962C8B-B14F-4D97-AF65-F5344CB8AC3E}">
        <p14:creationId xmlns:p14="http://schemas.microsoft.com/office/powerpoint/2010/main" val="3758430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0938"/>
                                        </p:tgtEl>
                                        <p:attrNameLst>
                                          <p:attrName>style.visibility</p:attrName>
                                        </p:attrNameLst>
                                      </p:cBhvr>
                                      <p:to>
                                        <p:strVal val="visible"/>
                                      </p:to>
                                    </p:set>
                                    <p:anim calcmode="lin" valueType="num">
                                      <p:cBhvr additive="base">
                                        <p:cTn id="7" dur="500" fill="hold"/>
                                        <p:tgtEl>
                                          <p:spTgt spid="380938"/>
                                        </p:tgtEl>
                                        <p:attrNameLst>
                                          <p:attrName>ppt_x</p:attrName>
                                        </p:attrNameLst>
                                      </p:cBhvr>
                                      <p:tavLst>
                                        <p:tav tm="0">
                                          <p:val>
                                            <p:strVal val="#ppt_x"/>
                                          </p:val>
                                        </p:tav>
                                        <p:tav tm="100000">
                                          <p:val>
                                            <p:strVal val="#ppt_x"/>
                                          </p:val>
                                        </p:tav>
                                      </p:tavLst>
                                    </p:anim>
                                    <p:anim calcmode="lin" valueType="num">
                                      <p:cBhvr additive="base">
                                        <p:cTn id="8" dur="500" fill="hold"/>
                                        <p:tgtEl>
                                          <p:spTgt spid="38093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381001"/>
                                        </p:tgtEl>
                                        <p:attrNameLst>
                                          <p:attrName>style.visibility</p:attrName>
                                        </p:attrNameLst>
                                      </p:cBhvr>
                                      <p:to>
                                        <p:strVal val="visible"/>
                                      </p:to>
                                    </p:set>
                                    <p:animEffect transition="in" filter="box(in)">
                                      <p:cBhvr>
                                        <p:cTn id="13" dur="500"/>
                                        <p:tgtEl>
                                          <p:spTgt spid="3810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938" grpId="0"/>
      <p:bldP spid="381001"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AU" altLang="zh-CN" dirty="0"/>
              <a:t>LZ77</a:t>
            </a:r>
            <a:r>
              <a:rPr lang="zh-CN" altLang="en-US" dirty="0" smtClean="0"/>
              <a:t>算法</a:t>
            </a:r>
            <a:r>
              <a:rPr lang="en-US" altLang="zh-CN" dirty="0" smtClean="0"/>
              <a:t>*</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smtClean="0"/>
              <a:t>基于</a:t>
            </a:r>
            <a:r>
              <a:rPr lang="zh-CN" altLang="en-US" dirty="0"/>
              <a:t>统计的数据压缩编码，比如</a:t>
            </a:r>
            <a:r>
              <a:rPr lang="en-US" altLang="zh-CN" dirty="0"/>
              <a:t>Huffman</a:t>
            </a:r>
            <a:r>
              <a:rPr lang="zh-CN" altLang="en-US" dirty="0"/>
              <a:t>编码，需要得到先验</a:t>
            </a:r>
            <a:r>
              <a:rPr lang="zh-CN" altLang="en-US" dirty="0" smtClean="0"/>
              <a:t>知识</a:t>
            </a:r>
            <a:r>
              <a:rPr lang="en-US" altLang="zh-CN" dirty="0"/>
              <a:t>——</a:t>
            </a:r>
            <a:r>
              <a:rPr lang="zh-CN" altLang="en-US" dirty="0" smtClean="0"/>
              <a:t>信源</a:t>
            </a:r>
            <a:r>
              <a:rPr lang="zh-CN" altLang="en-US" dirty="0"/>
              <a:t>的字符频率，然后进行压缩。但是在大多数情况下，</a:t>
            </a:r>
            <a:r>
              <a:rPr lang="zh-CN" altLang="en-US" dirty="0">
                <a:solidFill>
                  <a:srgbClr val="FF0000"/>
                </a:solidFill>
              </a:rPr>
              <a:t>这种先验知识是很难预先获得</a:t>
            </a:r>
            <a:r>
              <a:rPr lang="zh-CN" altLang="en-US" dirty="0"/>
              <a:t>。因此，设计一种更为通用的数据压缩编码显得尤为重要</a:t>
            </a:r>
            <a:r>
              <a:rPr lang="zh-CN" altLang="en-US" dirty="0" smtClean="0"/>
              <a:t>。</a:t>
            </a:r>
            <a:endParaRPr lang="en-US" altLang="zh-CN" dirty="0" smtClean="0"/>
          </a:p>
          <a:p>
            <a:r>
              <a:rPr lang="en-US" altLang="zh-CN" dirty="0" smtClean="0"/>
              <a:t>LZ77</a:t>
            </a:r>
            <a:r>
              <a:rPr lang="zh-CN" altLang="en-US" dirty="0"/>
              <a:t>数据压缩算法应运而生</a:t>
            </a:r>
            <a:r>
              <a:rPr lang="zh-CN" altLang="en-US" dirty="0" smtClean="0"/>
              <a:t>，其</a:t>
            </a:r>
            <a:r>
              <a:rPr lang="zh-CN" altLang="en-US" dirty="0"/>
              <a:t>核心思想</a:t>
            </a:r>
            <a:r>
              <a:rPr lang="zh-CN" altLang="en-US" dirty="0" smtClean="0"/>
              <a:t>：</a:t>
            </a:r>
            <a:endParaRPr lang="en-US" altLang="zh-CN" dirty="0" smtClean="0"/>
          </a:p>
          <a:p>
            <a:endParaRPr lang="en-US" altLang="zh-CN" dirty="0" smtClean="0"/>
          </a:p>
          <a:p>
            <a:pPr marL="0" indent="0">
              <a:buNone/>
            </a:pPr>
            <a:r>
              <a:rPr lang="en-US" altLang="zh-CN" dirty="0">
                <a:solidFill>
                  <a:srgbClr val="0000FF"/>
                </a:solidFill>
              </a:rPr>
              <a:t> </a:t>
            </a:r>
            <a:r>
              <a:rPr lang="en-US" altLang="zh-CN" dirty="0" smtClean="0">
                <a:solidFill>
                  <a:srgbClr val="0000FF"/>
                </a:solidFill>
              </a:rPr>
              <a:t>       </a:t>
            </a:r>
            <a:r>
              <a:rPr lang="zh-CN" altLang="en-US" dirty="0" smtClean="0">
                <a:solidFill>
                  <a:srgbClr val="0000FF"/>
                </a:solidFill>
              </a:rPr>
              <a:t>利用</a:t>
            </a:r>
            <a:r>
              <a:rPr lang="zh-CN" altLang="en-US" dirty="0">
                <a:solidFill>
                  <a:srgbClr val="0000FF"/>
                </a:solidFill>
              </a:rPr>
              <a:t>数据的重复结构信息来进行数据压缩</a:t>
            </a:r>
            <a:r>
              <a:rPr lang="zh-CN" altLang="en-US" dirty="0" smtClean="0"/>
              <a:t>。</a:t>
            </a:r>
            <a:endParaRPr lang="en-US" altLang="zh-CN" dirty="0" smtClean="0"/>
          </a:p>
          <a:p>
            <a:pPr marL="0" indent="0">
              <a:buNone/>
            </a:pPr>
            <a:endParaRPr lang="en-US" altLang="zh-CN" dirty="0" smtClean="0"/>
          </a:p>
          <a:p>
            <a:r>
              <a:rPr lang="zh-CN" altLang="en-US" dirty="0"/>
              <a:t>采用字典做数据压缩的算法，由以色列的两位</a:t>
            </a:r>
            <a:r>
              <a:rPr lang="zh-CN" altLang="en-US" dirty="0" smtClean="0"/>
              <a:t>大神</a:t>
            </a:r>
            <a:r>
              <a:rPr lang="en-AU" altLang="zh-CN" dirty="0"/>
              <a:t>Jacob </a:t>
            </a:r>
            <a:r>
              <a:rPr lang="en-AU" altLang="zh-CN" dirty="0" err="1"/>
              <a:t>Ziv</a:t>
            </a:r>
            <a:r>
              <a:rPr lang="zh-CN" altLang="en-US" dirty="0"/>
              <a:t>与</a:t>
            </a:r>
            <a:r>
              <a:rPr lang="en-AU" altLang="zh-CN" dirty="0"/>
              <a:t>Abraham Lempel</a:t>
            </a:r>
            <a:r>
              <a:rPr lang="zh-CN" altLang="en-US" dirty="0"/>
              <a:t>在</a:t>
            </a:r>
            <a:r>
              <a:rPr lang="en-US" altLang="zh-CN" dirty="0"/>
              <a:t>1977</a:t>
            </a:r>
            <a:r>
              <a:rPr lang="zh-CN" altLang="en-US" dirty="0"/>
              <a:t>年发表的</a:t>
            </a:r>
            <a:r>
              <a:rPr lang="zh-CN" altLang="en-US" dirty="0" smtClean="0"/>
              <a:t>论文</a:t>
            </a:r>
            <a:r>
              <a:rPr lang="en-US" altLang="zh-CN" dirty="0" smtClean="0"/>
              <a:t>《</a:t>
            </a:r>
            <a:r>
              <a:rPr lang="en-AU" altLang="zh-CN" dirty="0"/>
              <a:t>A Universal Algorithm for Sequential Data Compression》</a:t>
            </a:r>
            <a:r>
              <a:rPr lang="zh-CN" altLang="en-US" dirty="0"/>
              <a:t>中提出</a:t>
            </a:r>
            <a:endParaRPr lang="en-US" altLang="zh-CN" dirty="0"/>
          </a:p>
          <a:p>
            <a:r>
              <a:rPr lang="zh-CN" altLang="en-US" dirty="0"/>
              <a:t>无损压缩鼻祖，没有他就没有今天的</a:t>
            </a:r>
            <a:r>
              <a:rPr lang="en-US" altLang="zh-CN" dirty="0"/>
              <a:t>Zip</a:t>
            </a:r>
            <a:r>
              <a:rPr lang="zh-CN" altLang="en-US" dirty="0"/>
              <a:t>、</a:t>
            </a:r>
            <a:r>
              <a:rPr lang="en-US" altLang="zh-CN" dirty="0"/>
              <a:t>PNG</a:t>
            </a:r>
            <a:r>
              <a:rPr lang="zh-CN" altLang="en-US" dirty="0"/>
              <a:t>、</a:t>
            </a:r>
            <a:r>
              <a:rPr lang="en-US" altLang="zh-CN" dirty="0"/>
              <a:t>PDF</a:t>
            </a:r>
          </a:p>
          <a:p>
            <a:endParaRPr lang="zh-CN" altLang="en-US" dirty="0"/>
          </a:p>
        </p:txBody>
      </p:sp>
      <p:pic>
        <p:nvPicPr>
          <p:cNvPr id="148482" name="Picture 2" descr="无损压缩鼻祖去世了 没有他就没有今天的Zip、PNG、PD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8208" y="2276872"/>
            <a:ext cx="3238100" cy="2088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1406077"/>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AU" altLang="zh-CN" dirty="0"/>
              <a:t>LZ77</a:t>
            </a:r>
            <a:r>
              <a:rPr lang="zh-CN" altLang="en-US" dirty="0" smtClean="0"/>
              <a:t>算法</a:t>
            </a:r>
            <a:r>
              <a:rPr lang="en-US" altLang="zh-CN" dirty="0" smtClean="0"/>
              <a:t>---</a:t>
            </a:r>
            <a:r>
              <a:rPr lang="zh-CN" altLang="en-US" dirty="0" smtClean="0"/>
              <a:t>示例</a:t>
            </a:r>
            <a:r>
              <a:rPr lang="en-US" altLang="zh-CN" dirty="0" smtClean="0"/>
              <a:t>*</a:t>
            </a:r>
            <a:endParaRPr lang="zh-CN" altLang="en-US" dirty="0"/>
          </a:p>
        </p:txBody>
      </p:sp>
      <p:sp>
        <p:nvSpPr>
          <p:cNvPr id="4" name="矩形 3"/>
          <p:cNvSpPr/>
          <p:nvPr/>
        </p:nvSpPr>
        <p:spPr>
          <a:xfrm>
            <a:off x="432048" y="1340768"/>
            <a:ext cx="11712624" cy="523220"/>
          </a:xfrm>
          <a:prstGeom prst="rect">
            <a:avLst/>
          </a:prstGeom>
        </p:spPr>
        <p:txBody>
          <a:bodyPr wrap="square">
            <a:spAutoFit/>
          </a:bodyPr>
          <a:lstStyle/>
          <a:p>
            <a:r>
              <a:rPr lang="zh-CN" altLang="en-US" sz="2800" dirty="0">
                <a:solidFill>
                  <a:srgbClr val="FF0000"/>
                </a:solidFill>
              </a:rPr>
              <a:t>取之以仁义，守之以仁义者，周也。取之以诈力，守之以诈力者，秦也</a:t>
            </a:r>
            <a:r>
              <a:rPr lang="zh-CN" altLang="en-US" sz="2800" dirty="0" smtClean="0">
                <a:solidFill>
                  <a:srgbClr val="FF0000"/>
                </a:solidFill>
              </a:rPr>
              <a:t>。</a:t>
            </a:r>
            <a:endParaRPr lang="zh-CN" altLang="en-US" sz="2800" dirty="0">
              <a:solidFill>
                <a:srgbClr val="FF0000"/>
              </a:solidFill>
            </a:endParaRPr>
          </a:p>
        </p:txBody>
      </p:sp>
      <p:sp>
        <p:nvSpPr>
          <p:cNvPr id="5" name="文本框 4"/>
          <p:cNvSpPr txBox="1"/>
          <p:nvPr/>
        </p:nvSpPr>
        <p:spPr>
          <a:xfrm>
            <a:off x="47328" y="879103"/>
            <a:ext cx="2448272" cy="461665"/>
          </a:xfrm>
          <a:prstGeom prst="rect">
            <a:avLst/>
          </a:prstGeom>
          <a:noFill/>
        </p:spPr>
        <p:txBody>
          <a:bodyPr wrap="square" rtlCol="0">
            <a:spAutoFit/>
          </a:bodyPr>
          <a:lstStyle/>
          <a:p>
            <a:r>
              <a:rPr lang="zh-CN" altLang="en-US" sz="2400" b="0" u="sng" dirty="0" smtClean="0"/>
              <a:t>待压缩字符串：</a:t>
            </a:r>
          </a:p>
        </p:txBody>
      </p:sp>
      <p:pic>
        <p:nvPicPr>
          <p:cNvPr id="149506" name="Picture 2" descr="https://images2015.cnblogs.com/blog/399159/201511/399159-20151124210635999-191319052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389" y="1791980"/>
            <a:ext cx="10878211" cy="1204972"/>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695400" y="1802433"/>
            <a:ext cx="5472608" cy="338554"/>
          </a:xfrm>
          <a:prstGeom prst="rect">
            <a:avLst/>
          </a:prstGeom>
        </p:spPr>
        <p:txBody>
          <a:bodyPr wrap="square">
            <a:spAutoFit/>
          </a:bodyPr>
          <a:lstStyle/>
          <a:p>
            <a:r>
              <a:rPr lang="en-US" altLang="zh-CN" sz="1600" dirty="0" smtClean="0"/>
              <a:t>1   2    3   4   5    6   7    8   9  10  11 12 13  14 15 16</a:t>
            </a:r>
            <a:endParaRPr lang="zh-CN" altLang="en-US" sz="1600" dirty="0"/>
          </a:p>
        </p:txBody>
      </p:sp>
      <p:sp>
        <p:nvSpPr>
          <p:cNvPr id="7" name="左大括号 6"/>
          <p:cNvSpPr/>
          <p:nvPr/>
        </p:nvSpPr>
        <p:spPr>
          <a:xfrm rot="16200000">
            <a:off x="3251684" y="8621"/>
            <a:ext cx="216023" cy="5328592"/>
          </a:xfrm>
          <a:prstGeom prst="leftBrace">
            <a:avLst>
              <a:gd name="adj1" fmla="val 12779"/>
              <a:gd name="adj2" fmla="val 50000"/>
            </a:avLst>
          </a:prstGeom>
          <a:ln>
            <a:solidFill>
              <a:srgbClr val="0000FF"/>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solidFill>
                <a:srgbClr val="0000FF"/>
              </a:solidFill>
            </a:endParaRPr>
          </a:p>
        </p:txBody>
      </p:sp>
      <p:pic>
        <p:nvPicPr>
          <p:cNvPr id="149508" name="Picture 4" descr="https://images2015.cnblogs.com/blog/399159/201511/399159-20151124210649406-149072315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89" y="2996952"/>
            <a:ext cx="10950219" cy="124084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6057494" y="3960639"/>
            <a:ext cx="5472608" cy="338554"/>
          </a:xfrm>
          <a:prstGeom prst="rect">
            <a:avLst/>
          </a:prstGeom>
        </p:spPr>
        <p:txBody>
          <a:bodyPr wrap="square">
            <a:spAutoFit/>
          </a:bodyPr>
          <a:lstStyle/>
          <a:p>
            <a:r>
              <a:rPr lang="en-US" altLang="zh-CN" sz="1600" dirty="0"/>
              <a:t>[(1-3),(</a:t>
            </a:r>
            <a:r>
              <a:rPr lang="zh-CN" altLang="en-US" sz="1600" dirty="0"/>
              <a:t>诈力</a:t>
            </a:r>
            <a:r>
              <a:rPr lang="en-US" altLang="zh-CN" sz="1600" dirty="0"/>
              <a:t>),(6),(7-9),(</a:t>
            </a:r>
            <a:r>
              <a:rPr lang="zh-CN" altLang="en-US" sz="1600" dirty="0"/>
              <a:t>诈力</a:t>
            </a:r>
            <a:r>
              <a:rPr lang="en-US" altLang="zh-CN" sz="1600" dirty="0"/>
              <a:t>),(12),(6),(</a:t>
            </a:r>
            <a:r>
              <a:rPr lang="zh-CN" altLang="en-US" sz="1600" dirty="0"/>
              <a:t>秦</a:t>
            </a:r>
            <a:r>
              <a:rPr lang="en-US" altLang="zh-CN" sz="1600" dirty="0"/>
              <a:t>),(15-16)]</a:t>
            </a:r>
            <a:endParaRPr lang="zh-CN" altLang="en-US" sz="1600" dirty="0"/>
          </a:p>
        </p:txBody>
      </p:sp>
      <p:pic>
        <p:nvPicPr>
          <p:cNvPr id="149510" name="Picture 6" descr="https://images2015.cnblogs.com/blog/399159/201511/399159-20151124210818437-44222768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4466" y="4499475"/>
            <a:ext cx="2769806" cy="1521813"/>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p:cNvSpPr txBox="1"/>
          <p:nvPr/>
        </p:nvSpPr>
        <p:spPr>
          <a:xfrm>
            <a:off x="2948810" y="2636912"/>
            <a:ext cx="1851046" cy="461665"/>
          </a:xfrm>
          <a:prstGeom prst="rect">
            <a:avLst/>
          </a:prstGeom>
          <a:noFill/>
        </p:spPr>
        <p:txBody>
          <a:bodyPr wrap="square" rtlCol="0">
            <a:spAutoFit/>
          </a:bodyPr>
          <a:lstStyle/>
          <a:p>
            <a:r>
              <a:rPr lang="zh-CN" altLang="en-US" sz="2400" b="0" dirty="0" smtClean="0">
                <a:solidFill>
                  <a:srgbClr val="0000FF"/>
                </a:solidFill>
              </a:rPr>
              <a:t>字典</a:t>
            </a:r>
          </a:p>
        </p:txBody>
      </p:sp>
      <p:sp>
        <p:nvSpPr>
          <p:cNvPr id="9" name="矩形 8"/>
          <p:cNvSpPr/>
          <p:nvPr/>
        </p:nvSpPr>
        <p:spPr>
          <a:xfrm>
            <a:off x="623392" y="4614563"/>
            <a:ext cx="5189241" cy="400110"/>
          </a:xfrm>
          <a:prstGeom prst="rect">
            <a:avLst/>
          </a:prstGeom>
        </p:spPr>
        <p:txBody>
          <a:bodyPr wrap="none">
            <a:spAutoFit/>
          </a:bodyPr>
          <a:lstStyle/>
          <a:p>
            <a:r>
              <a:rPr lang="en-US" altLang="zh-CN" sz="2000" b="0" dirty="0" smtClean="0"/>
              <a:t>Step1</a:t>
            </a:r>
            <a:r>
              <a:rPr lang="zh-CN" altLang="en-US" sz="2000" b="0" dirty="0" smtClean="0"/>
              <a:t>、描述</a:t>
            </a:r>
            <a:r>
              <a:rPr lang="zh-CN" altLang="en-US" sz="2000" b="0" dirty="0"/>
              <a:t>重复结构</a:t>
            </a:r>
            <a:r>
              <a:rPr lang="zh-CN" altLang="en-US" sz="2000" b="0" dirty="0" smtClean="0"/>
              <a:t>信息（最长公共子串）</a:t>
            </a:r>
            <a:endParaRPr lang="zh-CN" altLang="en-US" sz="2000" b="0" dirty="0"/>
          </a:p>
        </p:txBody>
      </p:sp>
      <p:pic>
        <p:nvPicPr>
          <p:cNvPr id="11" name="图片 10"/>
          <p:cNvPicPr>
            <a:picLocks noChangeAspect="1"/>
          </p:cNvPicPr>
          <p:nvPr/>
        </p:nvPicPr>
        <p:blipFill>
          <a:blip r:embed="rId5"/>
          <a:stretch>
            <a:fillRect/>
          </a:stretch>
        </p:blipFill>
        <p:spPr>
          <a:xfrm>
            <a:off x="1559495" y="5051949"/>
            <a:ext cx="3802710" cy="297206"/>
          </a:xfrm>
          <a:prstGeom prst="rect">
            <a:avLst/>
          </a:prstGeom>
        </p:spPr>
      </p:pic>
      <p:sp>
        <p:nvSpPr>
          <p:cNvPr id="15" name="矩形 14"/>
          <p:cNvSpPr/>
          <p:nvPr/>
        </p:nvSpPr>
        <p:spPr>
          <a:xfrm>
            <a:off x="604567" y="6101910"/>
            <a:ext cx="7632848" cy="707886"/>
          </a:xfrm>
          <a:prstGeom prst="rect">
            <a:avLst/>
          </a:prstGeom>
        </p:spPr>
        <p:txBody>
          <a:bodyPr wrap="square">
            <a:spAutoFit/>
          </a:bodyPr>
          <a:lstStyle/>
          <a:p>
            <a:r>
              <a:rPr lang="en-US" altLang="zh-CN" sz="2000" b="0" dirty="0" smtClean="0"/>
              <a:t>Step2</a:t>
            </a:r>
            <a:r>
              <a:rPr lang="zh-CN" altLang="en-US" sz="2000" b="0" dirty="0"/>
              <a:t>、用滑动窗口（</a:t>
            </a:r>
            <a:r>
              <a:rPr lang="en-AU" altLang="zh-CN" sz="2000" b="0" dirty="0"/>
              <a:t>Sliding Window</a:t>
            </a:r>
            <a:r>
              <a:rPr lang="zh-CN" altLang="en-AU" sz="2000" b="0" dirty="0"/>
              <a:t>）</a:t>
            </a:r>
            <a:r>
              <a:rPr lang="zh-CN" altLang="en-US" sz="2000" b="0" dirty="0"/>
              <a:t>字典</a:t>
            </a:r>
            <a:r>
              <a:rPr lang="zh-CN" altLang="en-US" sz="2000" b="0" dirty="0" smtClean="0"/>
              <a:t>存储历史</a:t>
            </a:r>
            <a:r>
              <a:rPr lang="zh-CN" altLang="en-US" sz="2000" b="0" dirty="0"/>
              <a:t>字符</a:t>
            </a:r>
            <a:r>
              <a:rPr lang="zh-CN" altLang="en-US" sz="2000" b="0" dirty="0" smtClean="0"/>
              <a:t>，</a:t>
            </a:r>
            <a:r>
              <a:rPr lang="en-AU" altLang="zh-CN" sz="2000" b="0" dirty="0" err="1" smtClean="0"/>
              <a:t>Lookahead</a:t>
            </a:r>
            <a:r>
              <a:rPr lang="en-AU" altLang="zh-CN" sz="2000" b="0" dirty="0" smtClean="0"/>
              <a:t> </a:t>
            </a:r>
            <a:r>
              <a:rPr lang="en-AU" altLang="zh-CN" sz="2000" b="0" dirty="0"/>
              <a:t>Buffer</a:t>
            </a:r>
            <a:r>
              <a:rPr lang="zh-CN" altLang="en-US" sz="2000" b="0" dirty="0"/>
              <a:t>存储</a:t>
            </a:r>
            <a:r>
              <a:rPr lang="zh-CN" altLang="en-US" sz="2000" b="0" dirty="0" smtClean="0"/>
              <a:t>待压缩的</a:t>
            </a:r>
            <a:r>
              <a:rPr lang="zh-CN" altLang="en-US" sz="2000" b="0" dirty="0"/>
              <a:t>字符</a:t>
            </a:r>
            <a:r>
              <a:rPr lang="zh-CN" altLang="en-US" sz="2000" b="0" dirty="0" smtClean="0"/>
              <a:t>，</a:t>
            </a:r>
            <a:r>
              <a:rPr lang="en-AU" altLang="zh-CN" sz="2000" b="0" dirty="0" smtClean="0"/>
              <a:t>Cursor</a:t>
            </a:r>
            <a:r>
              <a:rPr lang="zh-CN" altLang="en-US" sz="2000" b="0" dirty="0"/>
              <a:t>作为两者之间的分隔</a:t>
            </a:r>
          </a:p>
        </p:txBody>
      </p:sp>
      <p:pic>
        <p:nvPicPr>
          <p:cNvPr id="149512" name="Picture 8" descr="https://images2015.cnblogs.com/blog/399159/201511/399159-20151124211141827-981243577.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7415" y="5804233"/>
            <a:ext cx="3960440" cy="1053822"/>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p:cNvSpPr txBox="1"/>
          <p:nvPr/>
        </p:nvSpPr>
        <p:spPr>
          <a:xfrm>
            <a:off x="119335" y="4195345"/>
            <a:ext cx="2411155" cy="461665"/>
          </a:xfrm>
          <a:prstGeom prst="rect">
            <a:avLst/>
          </a:prstGeom>
          <a:noFill/>
        </p:spPr>
        <p:txBody>
          <a:bodyPr wrap="square" rtlCol="0">
            <a:spAutoFit/>
          </a:bodyPr>
          <a:lstStyle/>
          <a:p>
            <a:r>
              <a:rPr lang="zh-CN" altLang="en-US" sz="2400" b="0" u="sng" dirty="0" smtClean="0"/>
              <a:t>具体实现：</a:t>
            </a:r>
          </a:p>
        </p:txBody>
      </p:sp>
    </p:spTree>
    <p:extLst>
      <p:ext uri="{BB962C8B-B14F-4D97-AF65-F5344CB8AC3E}">
        <p14:creationId xmlns:p14="http://schemas.microsoft.com/office/powerpoint/2010/main" val="1495909434"/>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Text Box 6"/>
          <p:cNvSpPr txBox="1">
            <a:spLocks noChangeArrowheads="1"/>
          </p:cNvSpPr>
          <p:nvPr/>
        </p:nvSpPr>
        <p:spPr bwMode="auto">
          <a:xfrm>
            <a:off x="911126" y="57150"/>
            <a:ext cx="31686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en-US" altLang="zh-CN" sz="3200" dirty="0">
                <a:solidFill>
                  <a:srgbClr val="0000FF"/>
                </a:solidFill>
                <a:latin typeface="Corbel" panose="020B0503020204020204" pitchFamily="34" charset="0"/>
                <a:ea typeface="宋体" panose="02010600030101010101" pitchFamily="2" charset="-122"/>
              </a:rPr>
              <a:t>Summary</a:t>
            </a:r>
          </a:p>
        </p:txBody>
      </p:sp>
      <p:sp>
        <p:nvSpPr>
          <p:cNvPr id="216067" name="Text Box 7"/>
          <p:cNvSpPr txBox="1">
            <a:spLocks noChangeArrowheads="1"/>
          </p:cNvSpPr>
          <p:nvPr/>
        </p:nvSpPr>
        <p:spPr bwMode="auto">
          <a:xfrm>
            <a:off x="6456364" y="981075"/>
            <a:ext cx="374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zh-CN" altLang="en-US" sz="3200" b="0">
                <a:solidFill>
                  <a:srgbClr val="0000FF"/>
                </a:solidFill>
                <a:latin typeface="Arial" panose="020B0604020202020204" pitchFamily="34" charset="0"/>
              </a:rPr>
              <a:t>课堂小结</a:t>
            </a:r>
          </a:p>
        </p:txBody>
      </p:sp>
      <p:sp>
        <p:nvSpPr>
          <p:cNvPr id="216068" name="Line 19"/>
          <p:cNvSpPr>
            <a:spLocks noChangeShapeType="1"/>
          </p:cNvSpPr>
          <p:nvPr/>
        </p:nvSpPr>
        <p:spPr bwMode="auto">
          <a:xfrm>
            <a:off x="2855914" y="350043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6069" name="Line 20"/>
          <p:cNvSpPr>
            <a:spLocks noChangeShapeType="1"/>
          </p:cNvSpPr>
          <p:nvPr/>
        </p:nvSpPr>
        <p:spPr bwMode="auto">
          <a:xfrm>
            <a:off x="2855914" y="494188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6070" name="AutoShape 3"/>
          <p:cNvSpPr>
            <a:spLocks noChangeArrowheads="1"/>
          </p:cNvSpPr>
          <p:nvPr/>
        </p:nvSpPr>
        <p:spPr bwMode="auto">
          <a:xfrm>
            <a:off x="1992313" y="2060576"/>
            <a:ext cx="8280400" cy="4392613"/>
          </a:xfrm>
          <a:prstGeom prst="roundRect">
            <a:avLst>
              <a:gd name="adj" fmla="val 4481"/>
            </a:avLst>
          </a:prstGeom>
          <a:noFill/>
          <a:ln w="38100" cap="rnd" algn="ctr">
            <a:solidFill>
              <a:srgbClr val="0085A4"/>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spcBef>
                <a:spcPct val="50000"/>
              </a:spcBef>
            </a:pPr>
            <a:endParaRPr kumimoji="0" lang="zh-CN" altLang="zh-CN" sz="1800" b="0">
              <a:latin typeface="文泉驿微米黑" pitchFamily="34" charset="-122"/>
              <a:ea typeface="文泉驿微米黑" pitchFamily="34" charset="-122"/>
            </a:endParaRPr>
          </a:p>
        </p:txBody>
      </p:sp>
      <p:sp>
        <p:nvSpPr>
          <p:cNvPr id="216071" name="Text Box 11"/>
          <p:cNvSpPr txBox="1">
            <a:spLocks noChangeArrowheads="1"/>
          </p:cNvSpPr>
          <p:nvPr/>
        </p:nvSpPr>
        <p:spPr bwMode="auto">
          <a:xfrm>
            <a:off x="6527800" y="2205038"/>
            <a:ext cx="3168650" cy="127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概念</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定义与运算</a:t>
            </a:r>
            <a:endParaRPr kumimoji="0" lang="en-US" altLang="zh-CN" sz="2400">
              <a:latin typeface="楷体_GB2312" pitchFamily="49" charset="-122"/>
              <a:ea typeface="楷体_GB2312" pitchFamily="49" charset="-122"/>
            </a:endParaRPr>
          </a:p>
          <a:p>
            <a:pPr eaLnBrk="1" hangingPunct="1">
              <a:spcBef>
                <a:spcPct val="10000"/>
              </a:spcBef>
            </a:pPr>
            <a:endParaRPr kumimoji="0" lang="zh-CN" altLang="en-US" sz="2400">
              <a:latin typeface="楷体_GB2312" pitchFamily="49" charset="-122"/>
              <a:ea typeface="楷体_GB2312" pitchFamily="49" charset="-122"/>
            </a:endParaRPr>
          </a:p>
        </p:txBody>
      </p:sp>
      <p:grpSp>
        <p:nvGrpSpPr>
          <p:cNvPr id="216072" name="Group 15"/>
          <p:cNvGrpSpPr>
            <a:grpSpLocks/>
          </p:cNvGrpSpPr>
          <p:nvPr/>
        </p:nvGrpSpPr>
        <p:grpSpPr bwMode="auto">
          <a:xfrm>
            <a:off x="2351089" y="2349500"/>
            <a:ext cx="4752975" cy="935038"/>
            <a:chOff x="521" y="1480"/>
            <a:chExt cx="2994" cy="589"/>
          </a:xfrm>
        </p:grpSpPr>
        <p:sp>
          <p:nvSpPr>
            <p:cNvPr id="216081" name="AutoShape 16"/>
            <p:cNvSpPr>
              <a:spLocks noChangeArrowheads="1"/>
            </p:cNvSpPr>
            <p:nvPr/>
          </p:nvSpPr>
          <p:spPr bwMode="auto">
            <a:xfrm>
              <a:off x="885" y="1480"/>
              <a:ext cx="1995"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kumimoji="0" lang="zh-CN" altLang="zh-CN" sz="2800">
                <a:solidFill>
                  <a:srgbClr val="C62400"/>
                </a:solidFill>
                <a:latin typeface="Arial" panose="020B0604020202020204" pitchFamily="34" charset="0"/>
              </a:endParaRPr>
            </a:p>
          </p:txBody>
        </p:sp>
        <p:sp>
          <p:nvSpPr>
            <p:cNvPr id="216082" name="Text Box 17"/>
            <p:cNvSpPr txBox="1">
              <a:spLocks noChangeArrowheads="1"/>
            </p:cNvSpPr>
            <p:nvPr/>
          </p:nvSpPr>
          <p:spPr bwMode="auto">
            <a:xfrm>
              <a:off x="521" y="1616"/>
              <a:ext cx="299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zh-CN" altLang="en-US" sz="2800">
                  <a:solidFill>
                    <a:srgbClr val="C62400"/>
                  </a:solidFill>
                  <a:latin typeface="Arial" panose="020B0604020202020204" pitchFamily="34" charset="0"/>
                </a:rPr>
                <a:t>                   树</a:t>
              </a:r>
            </a:p>
          </p:txBody>
        </p:sp>
      </p:grpSp>
      <p:grpSp>
        <p:nvGrpSpPr>
          <p:cNvPr id="216073" name="Group 18"/>
          <p:cNvGrpSpPr>
            <a:grpSpLocks/>
          </p:cNvGrpSpPr>
          <p:nvPr/>
        </p:nvGrpSpPr>
        <p:grpSpPr bwMode="auto">
          <a:xfrm>
            <a:off x="2424114" y="3789364"/>
            <a:ext cx="4319587" cy="935037"/>
            <a:chOff x="567" y="2387"/>
            <a:chExt cx="2721" cy="589"/>
          </a:xfrm>
        </p:grpSpPr>
        <p:sp>
          <p:nvSpPr>
            <p:cNvPr id="216079" name="AutoShape 19"/>
            <p:cNvSpPr>
              <a:spLocks noChangeArrowheads="1"/>
            </p:cNvSpPr>
            <p:nvPr/>
          </p:nvSpPr>
          <p:spPr bwMode="auto">
            <a:xfrm>
              <a:off x="871" y="2387"/>
              <a:ext cx="2009"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kumimoji="0" lang="zh-CN" altLang="zh-CN" sz="2800">
                <a:solidFill>
                  <a:srgbClr val="C62400"/>
                </a:solidFill>
                <a:latin typeface="Arial" panose="020B0604020202020204" pitchFamily="34" charset="0"/>
              </a:endParaRPr>
            </a:p>
          </p:txBody>
        </p:sp>
        <p:sp>
          <p:nvSpPr>
            <p:cNvPr id="216080" name="Text Box 20"/>
            <p:cNvSpPr txBox="1">
              <a:spLocks noChangeArrowheads="1"/>
            </p:cNvSpPr>
            <p:nvPr/>
          </p:nvSpPr>
          <p:spPr bwMode="auto">
            <a:xfrm>
              <a:off x="567" y="2523"/>
              <a:ext cx="272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en-US" altLang="zh-CN" sz="2800">
                  <a:solidFill>
                    <a:srgbClr val="C62400"/>
                  </a:solidFill>
                  <a:latin typeface="Arial" panose="020B0604020202020204" pitchFamily="34" charset="0"/>
                </a:rPr>
                <a:t>	</a:t>
              </a:r>
              <a:r>
                <a:rPr kumimoji="0" lang="zh-CN" altLang="en-US" sz="2800">
                  <a:solidFill>
                    <a:srgbClr val="C62400"/>
                  </a:solidFill>
                  <a:latin typeface="Arial" panose="020B0604020202020204" pitchFamily="34" charset="0"/>
                </a:rPr>
                <a:t>     二叉树</a:t>
              </a:r>
            </a:p>
          </p:txBody>
        </p:sp>
      </p:grpSp>
      <p:grpSp>
        <p:nvGrpSpPr>
          <p:cNvPr id="216074" name="Group 21"/>
          <p:cNvGrpSpPr>
            <a:grpSpLocks/>
          </p:cNvGrpSpPr>
          <p:nvPr/>
        </p:nvGrpSpPr>
        <p:grpSpPr bwMode="auto">
          <a:xfrm>
            <a:off x="2495550" y="5208589"/>
            <a:ext cx="4248150" cy="935037"/>
            <a:chOff x="612" y="3281"/>
            <a:chExt cx="2676" cy="589"/>
          </a:xfrm>
        </p:grpSpPr>
        <p:sp>
          <p:nvSpPr>
            <p:cNvPr id="216077" name="AutoShape 22"/>
            <p:cNvSpPr>
              <a:spLocks noChangeArrowheads="1"/>
            </p:cNvSpPr>
            <p:nvPr/>
          </p:nvSpPr>
          <p:spPr bwMode="auto">
            <a:xfrm>
              <a:off x="857" y="3281"/>
              <a:ext cx="2023"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kumimoji="0" lang="zh-CN" altLang="zh-CN" sz="2800">
                <a:solidFill>
                  <a:srgbClr val="C62400"/>
                </a:solidFill>
                <a:latin typeface="Arial" panose="020B0604020202020204" pitchFamily="34" charset="0"/>
              </a:endParaRPr>
            </a:p>
          </p:txBody>
        </p:sp>
        <p:sp>
          <p:nvSpPr>
            <p:cNvPr id="216078" name="Text Box 23"/>
            <p:cNvSpPr txBox="1">
              <a:spLocks noChangeArrowheads="1"/>
            </p:cNvSpPr>
            <p:nvPr/>
          </p:nvSpPr>
          <p:spPr bwMode="auto">
            <a:xfrm>
              <a:off x="612" y="3385"/>
              <a:ext cx="267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kumimoji="0" lang="en-US" altLang="zh-CN" sz="2800">
                  <a:solidFill>
                    <a:srgbClr val="C62400"/>
                  </a:solidFill>
                  <a:latin typeface="Arial" panose="020B0604020202020204" pitchFamily="34" charset="0"/>
                </a:rPr>
                <a:t>   </a:t>
              </a:r>
              <a:r>
                <a:rPr kumimoji="0" lang="zh-CN" altLang="en-US" sz="2800">
                  <a:solidFill>
                    <a:srgbClr val="C62400"/>
                  </a:solidFill>
                  <a:latin typeface="Arial" panose="020B0604020202020204" pitchFamily="34" charset="0"/>
                </a:rPr>
                <a:t>两种特殊的树及应用</a:t>
              </a:r>
              <a:endParaRPr kumimoji="0" lang="en-US" altLang="zh-CN" sz="2800" b="0">
                <a:latin typeface="Arial" panose="020B0604020202020204" pitchFamily="34" charset="0"/>
              </a:endParaRPr>
            </a:p>
          </p:txBody>
        </p:sp>
      </p:grpSp>
      <p:sp>
        <p:nvSpPr>
          <p:cNvPr id="216075" name="Text Box 11"/>
          <p:cNvSpPr txBox="1">
            <a:spLocks noChangeArrowheads="1"/>
          </p:cNvSpPr>
          <p:nvPr/>
        </p:nvSpPr>
        <p:spPr bwMode="auto">
          <a:xfrm>
            <a:off x="6527800" y="3597276"/>
            <a:ext cx="3168650" cy="127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概念与性质</a:t>
            </a:r>
            <a:endParaRPr kumimoji="0" lang="en-US" altLang="zh-CN" sz="2400">
              <a:latin typeface="楷体_GB2312" pitchFamily="49" charset="-122"/>
              <a:ea typeface="楷体_GB2312" pitchFamily="49" charset="-122"/>
            </a:endParaRP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二叉树的遍历</a:t>
            </a:r>
            <a:endParaRPr kumimoji="0" lang="en-US" altLang="zh-CN" sz="2400">
              <a:latin typeface="楷体_GB2312" pitchFamily="49" charset="-122"/>
              <a:ea typeface="楷体_GB2312" pitchFamily="49" charset="-122"/>
            </a:endParaRP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与树的转换</a:t>
            </a:r>
          </a:p>
        </p:txBody>
      </p:sp>
      <p:sp>
        <p:nvSpPr>
          <p:cNvPr id="216076" name="Text Box 11"/>
          <p:cNvSpPr txBox="1">
            <a:spLocks noChangeArrowheads="1"/>
          </p:cNvSpPr>
          <p:nvPr/>
        </p:nvSpPr>
        <p:spPr bwMode="auto">
          <a:xfrm>
            <a:off x="6527800" y="5106988"/>
            <a:ext cx="3168650" cy="867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smtClean="0">
                <a:latin typeface="楷体_GB2312" pitchFamily="49" charset="-122"/>
                <a:ea typeface="楷体_GB2312" pitchFamily="49" charset="-122"/>
              </a:rPr>
              <a:t>堆</a:t>
            </a:r>
            <a:endParaRPr kumimoji="0" lang="en-US" altLang="zh-CN" sz="2400" dirty="0" smtClean="0">
              <a:latin typeface="楷体_GB2312" pitchFamily="49" charset="-122"/>
              <a:ea typeface="楷体_GB2312" pitchFamily="49" charset="-122"/>
            </a:endParaRPr>
          </a:p>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a:latin typeface="楷体_GB2312" pitchFamily="49" charset="-122"/>
                <a:ea typeface="楷体_GB2312" pitchFamily="49" charset="-122"/>
              </a:rPr>
              <a:t>哈夫曼</a:t>
            </a:r>
            <a:r>
              <a:rPr kumimoji="0" lang="zh-CN" altLang="en-US" sz="2400" dirty="0" smtClean="0">
                <a:latin typeface="楷体_GB2312" pitchFamily="49" charset="-122"/>
                <a:ea typeface="楷体_GB2312" pitchFamily="49" charset="-122"/>
              </a:rPr>
              <a:t>树</a:t>
            </a:r>
            <a:endParaRPr kumimoji="0" lang="zh-CN" altLang="en-US" sz="2400" dirty="0">
              <a:latin typeface="楷体_GB2312" pitchFamily="49" charset="-122"/>
              <a:ea typeface="楷体_GB2312" pitchFamily="49" charset="-122"/>
            </a:endParaRPr>
          </a:p>
        </p:txBody>
      </p:sp>
    </p:spTree>
  </p:cSld>
  <p:clrMapOvr>
    <a:masterClrMapping/>
  </p:clrMapOvr>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Text Box 3"/>
          <p:cNvSpPr txBox="1">
            <a:spLocks noChangeArrowheads="1"/>
          </p:cNvSpPr>
          <p:nvPr/>
        </p:nvSpPr>
        <p:spPr bwMode="auto">
          <a:xfrm>
            <a:off x="5015880" y="925924"/>
            <a:ext cx="374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sz="3200" b="0" dirty="0">
                <a:solidFill>
                  <a:srgbClr val="0000FF"/>
                </a:solidFill>
              </a:rPr>
              <a:t>课后练习</a:t>
            </a:r>
          </a:p>
        </p:txBody>
      </p:sp>
      <p:sp>
        <p:nvSpPr>
          <p:cNvPr id="144388" name="Text Box 7"/>
          <p:cNvSpPr txBox="1">
            <a:spLocks noChangeArrowheads="1"/>
          </p:cNvSpPr>
          <p:nvPr/>
        </p:nvSpPr>
        <p:spPr bwMode="auto">
          <a:xfrm>
            <a:off x="2170407" y="2132856"/>
            <a:ext cx="78860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smtClean="0">
                <a:latin typeface="楷体_GB2312" pitchFamily="49" charset="-122"/>
                <a:ea typeface="楷体_GB2312" pitchFamily="49" charset="-122"/>
              </a:rPr>
              <a:t>思考题    课后</a:t>
            </a:r>
            <a:r>
              <a:rPr kumimoji="0" lang="zh-CN" altLang="en-US" dirty="0">
                <a:latin typeface="楷体_GB2312" pitchFamily="49" charset="-122"/>
                <a:ea typeface="楷体_GB2312" pitchFamily="49" charset="-122"/>
              </a:rPr>
              <a:t>习题（选择、填空、判断题</a:t>
            </a:r>
            <a:r>
              <a:rPr kumimoji="0" lang="zh-CN" altLang="en-US" dirty="0" smtClean="0">
                <a:latin typeface="楷体_GB2312" pitchFamily="49" charset="-122"/>
                <a:ea typeface="楷体_GB2312" pitchFamily="49" charset="-122"/>
              </a:rPr>
              <a:t>）</a:t>
            </a:r>
            <a:r>
              <a:rPr kumimoji="0" lang="en-US" altLang="zh-CN" dirty="0" smtClean="0">
                <a:latin typeface="楷体_GB2312" pitchFamily="49" charset="-122"/>
                <a:ea typeface="楷体_GB2312" pitchFamily="49" charset="-122"/>
              </a:rPr>
              <a:t>;</a:t>
            </a:r>
            <a:endParaRPr kumimoji="0" lang="en-US" altLang="zh-CN" dirty="0">
              <a:latin typeface="楷体_GB2312" pitchFamily="49" charset="-122"/>
              <a:ea typeface="楷体_GB2312" pitchFamily="49" charset="-122"/>
            </a:endParaRPr>
          </a:p>
          <a:p>
            <a:pPr eaLnBrk="1" hangingPunct="1">
              <a:spcBef>
                <a:spcPct val="50000"/>
              </a:spcBef>
            </a:pPr>
            <a:r>
              <a:rPr kumimoji="0" lang="en-US" altLang="zh-CN" dirty="0">
                <a:latin typeface="楷体_GB2312" pitchFamily="49" charset="-122"/>
                <a:ea typeface="楷体_GB2312" pitchFamily="49" charset="-122"/>
              </a:rPr>
              <a:t> </a:t>
            </a:r>
            <a:r>
              <a:rPr kumimoji="0" lang="en-US" altLang="zh-CN" dirty="0" smtClean="0">
                <a:latin typeface="楷体_GB2312" pitchFamily="49" charset="-122"/>
                <a:ea typeface="楷体_GB2312" pitchFamily="49" charset="-122"/>
              </a:rPr>
              <a:t>         </a:t>
            </a:r>
            <a:r>
              <a:rPr kumimoji="0" lang="zh-CN" altLang="en-US" dirty="0" smtClean="0">
                <a:latin typeface="楷体_GB2312" pitchFamily="49" charset="-122"/>
                <a:ea typeface="楷体_GB2312" pitchFamily="49" charset="-122"/>
              </a:rPr>
              <a:t>树和森林还有</a:t>
            </a:r>
            <a:r>
              <a:rPr kumimoji="0" lang="zh-CN" altLang="en-US" dirty="0">
                <a:latin typeface="楷体_GB2312" pitchFamily="49" charset="-122"/>
                <a:ea typeface="楷体_GB2312" pitchFamily="49" charset="-122"/>
              </a:rPr>
              <a:t>哪些应用，试举</a:t>
            </a:r>
            <a:r>
              <a:rPr kumimoji="0" lang="en-US" altLang="zh-CN" dirty="0">
                <a:latin typeface="楷体_GB2312" pitchFamily="49" charset="-122"/>
                <a:ea typeface="楷体_GB2312" pitchFamily="49" charset="-122"/>
              </a:rPr>
              <a:t>3</a:t>
            </a:r>
            <a:r>
              <a:rPr kumimoji="0" lang="zh-CN" altLang="en-US" dirty="0">
                <a:latin typeface="楷体_GB2312" pitchFamily="49" charset="-122"/>
                <a:ea typeface="楷体_GB2312" pitchFamily="49" charset="-122"/>
              </a:rPr>
              <a:t>例</a:t>
            </a:r>
            <a:r>
              <a:rPr kumimoji="0" lang="en-US" altLang="zh-CN" dirty="0">
                <a:latin typeface="楷体_GB2312" pitchFamily="49" charset="-122"/>
                <a:ea typeface="楷体_GB2312" pitchFamily="49" charset="-122"/>
              </a:rPr>
              <a:t>  </a:t>
            </a:r>
            <a:endParaRPr kumimoji="0" lang="en-US" altLang="zh-CN" sz="2400" b="0" dirty="0">
              <a:ea typeface="楷体_GB2312" pitchFamily="49" charset="-122"/>
            </a:endParaRPr>
          </a:p>
        </p:txBody>
      </p:sp>
      <p:sp>
        <p:nvSpPr>
          <p:cNvPr id="144389" name="Text Box 8"/>
          <p:cNvSpPr txBox="1">
            <a:spLocks noChangeArrowheads="1"/>
          </p:cNvSpPr>
          <p:nvPr/>
        </p:nvSpPr>
        <p:spPr bwMode="auto">
          <a:xfrm>
            <a:off x="2170408" y="3789314"/>
            <a:ext cx="71278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smtClean="0">
                <a:latin typeface="楷体_GB2312" pitchFamily="49" charset="-122"/>
                <a:ea typeface="楷体_GB2312" pitchFamily="49" charset="-122"/>
              </a:rPr>
              <a:t>练习题    </a:t>
            </a:r>
            <a:r>
              <a:rPr kumimoji="0" lang="zh-CN" altLang="en-US" dirty="0">
                <a:latin typeface="楷体_GB2312" pitchFamily="49" charset="-122"/>
                <a:ea typeface="楷体_GB2312" pitchFamily="49" charset="-122"/>
              </a:rPr>
              <a:t>课后</a:t>
            </a:r>
            <a:r>
              <a:rPr kumimoji="0" lang="zh-CN" altLang="en-US" dirty="0" smtClean="0">
                <a:latin typeface="楷体_GB2312" pitchFamily="49" charset="-122"/>
                <a:ea typeface="楷体_GB2312" pitchFamily="49" charset="-122"/>
              </a:rPr>
              <a:t>习题：四</a:t>
            </a:r>
            <a:r>
              <a:rPr kumimoji="0" lang="en-US" altLang="zh-CN" dirty="0" smtClean="0">
                <a:latin typeface="楷体_GB2312" pitchFamily="49" charset="-122"/>
                <a:ea typeface="楷体_GB2312" pitchFamily="49" charset="-122"/>
              </a:rPr>
              <a:t>-8</a:t>
            </a:r>
            <a:endParaRPr kumimoji="0" lang="en-US" altLang="zh-CN" sz="2400" b="0" dirty="0">
              <a:ea typeface="楷体_GB2312" pitchFamily="49" charset="-122"/>
            </a:endParaRPr>
          </a:p>
        </p:txBody>
      </p:sp>
      <p:sp>
        <p:nvSpPr>
          <p:cNvPr id="6" name="Text Box 8"/>
          <p:cNvSpPr txBox="1">
            <a:spLocks noChangeArrowheads="1"/>
          </p:cNvSpPr>
          <p:nvPr/>
        </p:nvSpPr>
        <p:spPr bwMode="auto">
          <a:xfrm>
            <a:off x="2135560" y="5138028"/>
            <a:ext cx="984041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a:latin typeface="楷体_GB2312" pitchFamily="49" charset="-122"/>
                <a:ea typeface="楷体_GB2312" pitchFamily="49" charset="-122"/>
              </a:rPr>
              <a:t>编程</a:t>
            </a:r>
            <a:r>
              <a:rPr kumimoji="0" lang="zh-CN" altLang="en-US" dirty="0" smtClean="0">
                <a:latin typeface="楷体_GB2312" pitchFamily="49" charset="-122"/>
                <a:ea typeface="楷体_GB2312" pitchFamily="49" charset="-122"/>
              </a:rPr>
              <a:t>题    </a:t>
            </a:r>
            <a:r>
              <a:rPr kumimoji="0" lang="zh-CN" altLang="en-US" sz="2400" dirty="0" smtClean="0">
                <a:latin typeface="楷体_GB2312" pitchFamily="49" charset="-122"/>
                <a:ea typeface="楷体_GB2312" pitchFamily="49" charset="-122"/>
              </a:rPr>
              <a:t>基于前、中、后序和虚拟节点的二叉树建立（</a:t>
            </a:r>
            <a:r>
              <a:rPr kumimoji="0" lang="en-US" altLang="zh-CN" sz="2400" dirty="0" err="1" smtClean="0">
                <a:latin typeface="楷体_GB2312" pitchFamily="49" charset="-122"/>
                <a:ea typeface="楷体_GB2312" pitchFamily="49" charset="-122"/>
              </a:rPr>
              <a:t>ppt</a:t>
            </a:r>
            <a:r>
              <a:rPr kumimoji="0" lang="en-US" altLang="zh-CN" sz="2400" dirty="0" smtClean="0">
                <a:latin typeface="楷体_GB2312" pitchFamily="49" charset="-122"/>
                <a:ea typeface="楷体_GB2312" pitchFamily="49" charset="-122"/>
              </a:rPr>
              <a:t> 69</a:t>
            </a:r>
            <a:r>
              <a:rPr kumimoji="0" lang="zh-CN" altLang="en-US" sz="2400" dirty="0" smtClean="0">
                <a:latin typeface="楷体_GB2312" pitchFamily="49" charset="-122"/>
                <a:ea typeface="楷体_GB2312" pitchFamily="49" charset="-122"/>
              </a:rPr>
              <a:t>页）；</a:t>
            </a:r>
            <a:endParaRPr kumimoji="0" lang="en-US" altLang="zh-CN" sz="2400" dirty="0" smtClean="0">
              <a:latin typeface="楷体_GB2312" pitchFamily="49" charset="-122"/>
              <a:ea typeface="楷体_GB2312" pitchFamily="49" charset="-122"/>
            </a:endParaRPr>
          </a:p>
        </p:txBody>
      </p:sp>
    </p:spTree>
    <p:extLst>
      <p:ext uri="{BB962C8B-B14F-4D97-AF65-F5344CB8AC3E}">
        <p14:creationId xmlns:p14="http://schemas.microsoft.com/office/powerpoint/2010/main" val="1843763307"/>
      </p:ext>
    </p:extLst>
  </p:cSld>
  <p:clrMapOvr>
    <a:masterClrMapping/>
  </p:clrMapOvr>
  <p:transition>
    <p:zoom/>
  </p:transition>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标题 1"/>
          <p:cNvSpPr>
            <a:spLocks noGrp="1"/>
          </p:cNvSpPr>
          <p:nvPr>
            <p:ph type="title"/>
          </p:nvPr>
        </p:nvSpPr>
        <p:spPr>
          <a:xfrm>
            <a:off x="551384" y="116632"/>
            <a:ext cx="6912768" cy="581124"/>
          </a:xfrm>
        </p:spPr>
        <p:txBody>
          <a:bodyPr>
            <a:noAutofit/>
          </a:bodyPr>
          <a:lstStyle/>
          <a:p>
            <a:r>
              <a:rPr lang="zh-CN" altLang="en-US" sz="3200" dirty="0"/>
              <a:t>第二次上机作业（</a:t>
            </a:r>
            <a:r>
              <a:rPr lang="en-US" altLang="zh-CN" sz="3200" dirty="0" smtClean="0"/>
              <a:t>2023</a:t>
            </a:r>
            <a:r>
              <a:rPr lang="zh-CN" altLang="en-US" sz="3200" dirty="0" smtClean="0"/>
              <a:t>年</a:t>
            </a:r>
            <a:r>
              <a:rPr lang="en-US" altLang="zh-CN" sz="3200" dirty="0" smtClean="0"/>
              <a:t>10.27</a:t>
            </a:r>
            <a:r>
              <a:rPr lang="zh-CN" altLang="en-US" sz="3200" dirty="0" smtClean="0"/>
              <a:t>前</a:t>
            </a:r>
            <a:r>
              <a:rPr lang="zh-CN" altLang="en-US" sz="3200" dirty="0"/>
              <a:t>完成）</a:t>
            </a:r>
            <a:endParaRPr lang="zh-CN" altLang="en-US" sz="2800" dirty="0"/>
          </a:p>
        </p:txBody>
      </p:sp>
      <p:sp>
        <p:nvSpPr>
          <p:cNvPr id="214019" name="Rectangle 10"/>
          <p:cNvSpPr>
            <a:spLocks noChangeArrowheads="1"/>
          </p:cNvSpPr>
          <p:nvPr/>
        </p:nvSpPr>
        <p:spPr bwMode="auto">
          <a:xfrm>
            <a:off x="1055440" y="980728"/>
            <a:ext cx="10441160" cy="521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0000"/>
              </a:lnSpc>
              <a:spcBef>
                <a:spcPct val="20000"/>
              </a:spcBef>
              <a:buClr>
                <a:schemeClr val="accent2"/>
              </a:buClr>
              <a:buSzPct val="80000"/>
              <a:buFont typeface="Wingdings" panose="05000000000000000000" pitchFamily="2" charset="2"/>
              <a:buNone/>
            </a:pPr>
            <a:r>
              <a:rPr lang="en-US" altLang="zh-CN" sz="2600" dirty="0"/>
              <a:t> </a:t>
            </a:r>
            <a:r>
              <a:rPr lang="zh-CN" altLang="en-US" sz="2600" dirty="0" smtClean="0"/>
              <a:t>题目</a:t>
            </a:r>
            <a:r>
              <a:rPr lang="en-US" altLang="zh-CN" sz="2600" dirty="0" smtClean="0"/>
              <a:t>1</a:t>
            </a:r>
            <a:r>
              <a:rPr lang="zh-CN" altLang="en-US" sz="2600" dirty="0" smtClean="0"/>
              <a:t>：</a:t>
            </a:r>
            <a:r>
              <a:rPr lang="zh-CN" altLang="en-US" sz="2600" dirty="0"/>
              <a:t>基于前</a:t>
            </a:r>
            <a:r>
              <a:rPr lang="zh-CN" altLang="en-US" sz="2600" dirty="0" smtClean="0"/>
              <a:t>序、中序、</a:t>
            </a:r>
            <a:r>
              <a:rPr lang="zh-CN" altLang="en-US" sz="2600" dirty="0"/>
              <a:t>后序序列构造二叉树</a:t>
            </a:r>
            <a:endParaRPr lang="en-US" altLang="zh-CN" sz="2600" dirty="0"/>
          </a:p>
          <a:p>
            <a:pPr>
              <a:lnSpc>
                <a:spcPct val="90000"/>
              </a:lnSpc>
              <a:spcBef>
                <a:spcPct val="20000"/>
              </a:spcBef>
              <a:buClr>
                <a:schemeClr val="accent2"/>
              </a:buClr>
              <a:buSzPct val="80000"/>
              <a:buFont typeface="Wingdings" panose="05000000000000000000" pitchFamily="2" charset="2"/>
              <a:buNone/>
            </a:pPr>
            <a:r>
              <a:rPr lang="zh-CN" altLang="en-US" sz="2600" dirty="0"/>
              <a:t> 需求：</a:t>
            </a:r>
            <a:endParaRPr lang="en-US" altLang="zh-CN" sz="2600" dirty="0"/>
          </a:p>
          <a:p>
            <a:pPr>
              <a:lnSpc>
                <a:spcPct val="90000"/>
              </a:lnSpc>
              <a:spcBef>
                <a:spcPct val="20000"/>
              </a:spcBef>
              <a:buClr>
                <a:schemeClr val="accent2"/>
              </a:buClr>
              <a:buSzPct val="80000"/>
              <a:buFont typeface="Wingdings" panose="05000000000000000000" pitchFamily="2" charset="2"/>
              <a:buNone/>
            </a:pPr>
            <a:r>
              <a:rPr lang="en-US" altLang="zh-CN" sz="2000" dirty="0"/>
              <a:t>	1</a:t>
            </a:r>
            <a:r>
              <a:rPr lang="zh-CN" altLang="en-US" sz="2000" dirty="0"/>
              <a:t>、任意</a:t>
            </a:r>
            <a:r>
              <a:rPr lang="zh-CN" altLang="en-US" sz="2000" dirty="0" smtClean="0"/>
              <a:t>输入两个序列</a:t>
            </a:r>
            <a:r>
              <a:rPr lang="en-US" altLang="zh-CN" sz="2000" dirty="0" smtClean="0"/>
              <a:t>(</a:t>
            </a:r>
            <a:r>
              <a:rPr lang="zh-CN" altLang="en-US" sz="2000" dirty="0" smtClean="0"/>
              <a:t>前序，中序，后序</a:t>
            </a:r>
            <a:r>
              <a:rPr lang="en-US" altLang="zh-CN" sz="2000" dirty="0" smtClean="0"/>
              <a:t>)</a:t>
            </a:r>
            <a:r>
              <a:rPr lang="zh-CN" altLang="en-US" sz="2000" dirty="0" smtClean="0"/>
              <a:t>，生成二叉树，请使用</a:t>
            </a:r>
            <a:r>
              <a:rPr lang="zh-CN" altLang="en-US" sz="2000" dirty="0" smtClean="0">
                <a:solidFill>
                  <a:srgbClr val="0000CC"/>
                </a:solidFill>
              </a:rPr>
              <a:t>三叉链表</a:t>
            </a:r>
            <a:r>
              <a:rPr lang="zh-CN" altLang="en-US" sz="2000" dirty="0" smtClean="0"/>
              <a:t>，在构造链表的过程中同步更新每个节点的</a:t>
            </a:r>
            <a:r>
              <a:rPr lang="en-US" altLang="zh-CN" sz="2000" dirty="0" smtClean="0"/>
              <a:t>parent</a:t>
            </a:r>
            <a:r>
              <a:rPr lang="zh-CN" altLang="en-US" sz="2000" dirty="0" smtClean="0"/>
              <a:t>指针；</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a:t>	2</a:t>
            </a:r>
            <a:r>
              <a:rPr lang="zh-CN" altLang="en-US" sz="2000" dirty="0"/>
              <a:t>、检测</a:t>
            </a:r>
            <a:r>
              <a:rPr lang="zh-CN" altLang="en-US" sz="2000" dirty="0" smtClean="0"/>
              <a:t>输入序列</a:t>
            </a:r>
            <a:r>
              <a:rPr lang="zh-CN" altLang="en-US" sz="2000" dirty="0"/>
              <a:t>的</a:t>
            </a:r>
            <a:r>
              <a:rPr lang="zh-CN" altLang="en-US" sz="2000" u="sng" dirty="0"/>
              <a:t>有效性</a:t>
            </a:r>
            <a:r>
              <a:rPr lang="zh-CN" altLang="en-US" sz="2000" dirty="0"/>
              <a:t>，例如当用户输入错误</a:t>
            </a:r>
            <a:r>
              <a:rPr lang="zh-CN" altLang="en-US" sz="2000" dirty="0" smtClean="0"/>
              <a:t>的序列或者无法构造二叉树</a:t>
            </a:r>
            <a:r>
              <a:rPr lang="en-US" altLang="zh-CN" sz="2000" dirty="0" smtClean="0"/>
              <a:t>(</a:t>
            </a:r>
            <a:r>
              <a:rPr lang="zh-CN" altLang="en-US" sz="2000" dirty="0" smtClean="0"/>
              <a:t>前序</a:t>
            </a:r>
            <a:r>
              <a:rPr lang="en-US" altLang="zh-CN" sz="2000" dirty="0" smtClean="0"/>
              <a:t>+</a:t>
            </a:r>
            <a:r>
              <a:rPr lang="zh-CN" altLang="en-US" sz="2000" dirty="0" smtClean="0"/>
              <a:t>后序</a:t>
            </a:r>
            <a:r>
              <a:rPr lang="en-US" altLang="zh-CN" sz="2000" dirty="0" smtClean="0"/>
              <a:t>)</a:t>
            </a:r>
            <a:r>
              <a:rPr lang="zh-CN" altLang="en-US" sz="2000" dirty="0" smtClean="0"/>
              <a:t>时</a:t>
            </a:r>
            <a:r>
              <a:rPr lang="zh-CN" altLang="en-US" sz="2000" dirty="0"/>
              <a:t>，程序应该有错误</a:t>
            </a:r>
            <a:r>
              <a:rPr lang="zh-CN" altLang="en-US" sz="2000" dirty="0" smtClean="0"/>
              <a:t>提示。建议设计成独立的检测函数，每次对递归子序列检测；</a:t>
            </a:r>
            <a:endParaRPr lang="en-US" altLang="zh-CN" sz="2000" dirty="0"/>
          </a:p>
          <a:p>
            <a:pPr>
              <a:lnSpc>
                <a:spcPct val="90000"/>
              </a:lnSpc>
              <a:spcBef>
                <a:spcPct val="20000"/>
              </a:spcBef>
              <a:buClr>
                <a:schemeClr val="accent2"/>
              </a:buClr>
              <a:buSzPct val="80000"/>
              <a:buFont typeface="Wingdings" panose="05000000000000000000" pitchFamily="2" charset="2"/>
              <a:buNone/>
            </a:pPr>
            <a:r>
              <a:rPr lang="en-US" altLang="zh-CN" sz="2000" dirty="0"/>
              <a:t>	3</a:t>
            </a:r>
            <a:r>
              <a:rPr lang="zh-CN" altLang="en-US" sz="2000" dirty="0"/>
              <a:t>、利用打印</a:t>
            </a:r>
            <a:r>
              <a:rPr lang="zh-CN" altLang="en-US" sz="2000" dirty="0" smtClean="0"/>
              <a:t>二叉树功能显示</a:t>
            </a:r>
            <a:r>
              <a:rPr lang="zh-CN" altLang="en-US" sz="2000" dirty="0"/>
              <a:t>二叉树</a:t>
            </a:r>
            <a:r>
              <a:rPr lang="zh-CN" altLang="en-US" sz="2000" dirty="0" smtClean="0"/>
              <a:t>的</a:t>
            </a:r>
            <a:r>
              <a:rPr lang="zh-CN" altLang="en-US" sz="2000" u="sng" dirty="0" smtClean="0"/>
              <a:t>逐步</a:t>
            </a:r>
            <a:r>
              <a:rPr lang="zh-CN" altLang="en-US" sz="2000" u="sng" dirty="0"/>
              <a:t>构造</a:t>
            </a:r>
            <a:r>
              <a:rPr lang="zh-CN" altLang="en-US" sz="2000" dirty="0" smtClean="0"/>
              <a:t>过程；</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a:t>	</a:t>
            </a:r>
            <a:r>
              <a:rPr lang="en-US" altLang="zh-CN" sz="2000" dirty="0" smtClean="0"/>
              <a:t>	a). </a:t>
            </a:r>
            <a:r>
              <a:rPr lang="zh-CN" altLang="en-US" sz="2000" dirty="0" smtClean="0"/>
              <a:t>不要只把</a:t>
            </a:r>
            <a:r>
              <a:rPr lang="zh-CN" altLang="en-US" sz="2000" dirty="0"/>
              <a:t>最后构造的</a:t>
            </a:r>
            <a:r>
              <a:rPr lang="zh-CN" altLang="en-US" sz="2000" dirty="0" smtClean="0"/>
              <a:t>树打印显示，而是要把算法运行过程</a:t>
            </a:r>
            <a:r>
              <a:rPr lang="zh-CN" altLang="en-US" sz="2000" dirty="0"/>
              <a:t>中每一步</a:t>
            </a:r>
            <a:r>
              <a:rPr lang="zh-CN" altLang="en-US" sz="2000" dirty="0" smtClean="0"/>
              <a:t>树的构造过程动态展示出来，即逐步显示建树过程（</a:t>
            </a:r>
            <a:r>
              <a:rPr lang="en-US" altLang="zh-CN" sz="2000" dirty="0" err="1" smtClean="0"/>
              <a:t>ppt</a:t>
            </a:r>
            <a:r>
              <a:rPr lang="en-US" altLang="zh-CN" sz="2000" dirty="0" smtClean="0"/>
              <a:t> 84-85</a:t>
            </a:r>
            <a:r>
              <a:rPr lang="zh-CN" altLang="en-US" sz="2000" dirty="0" smtClean="0"/>
              <a:t>）；</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a:t>	</a:t>
            </a:r>
            <a:r>
              <a:rPr lang="en-US" altLang="zh-CN" sz="2000" dirty="0" smtClean="0"/>
              <a:t>	b). </a:t>
            </a:r>
            <a:r>
              <a:rPr lang="zh-CN" altLang="en-US" sz="2000" dirty="0" smtClean="0"/>
              <a:t>如果出现错误</a:t>
            </a:r>
            <a:r>
              <a:rPr lang="en-US" altLang="zh-CN" sz="2000" dirty="0" smtClean="0"/>
              <a:t>(</a:t>
            </a:r>
            <a:r>
              <a:rPr lang="zh-CN" altLang="en-US" sz="2000" dirty="0" smtClean="0"/>
              <a:t>例如输入前</a:t>
            </a:r>
            <a:r>
              <a:rPr lang="zh-CN" altLang="en-US" sz="2000" dirty="0"/>
              <a:t>序</a:t>
            </a:r>
            <a:r>
              <a:rPr lang="en-US" altLang="zh-CN" sz="2000" dirty="0"/>
              <a:t>+</a:t>
            </a:r>
            <a:r>
              <a:rPr lang="zh-CN" altLang="en-US" sz="2000" dirty="0"/>
              <a:t>后序</a:t>
            </a:r>
            <a:r>
              <a:rPr lang="en-US" altLang="zh-CN" sz="2000" dirty="0"/>
              <a:t>) </a:t>
            </a:r>
            <a:r>
              <a:rPr lang="zh-CN" altLang="en-US" sz="2000" dirty="0" smtClean="0"/>
              <a:t>，请依照</a:t>
            </a:r>
            <a:r>
              <a:rPr lang="en-US" altLang="zh-CN" sz="2000" dirty="0" smtClean="0"/>
              <a:t>a</a:t>
            </a:r>
            <a:r>
              <a:rPr lang="zh-CN" altLang="en-US" sz="2000" dirty="0" smtClean="0"/>
              <a:t>步骤把能够成功构造的树</a:t>
            </a:r>
            <a:r>
              <a:rPr lang="en-US" altLang="zh-CN" sz="2000" dirty="0" smtClean="0"/>
              <a:t>(</a:t>
            </a:r>
            <a:r>
              <a:rPr lang="zh-CN" altLang="en-US" sz="2000" dirty="0" smtClean="0"/>
              <a:t>部分</a:t>
            </a:r>
            <a:r>
              <a:rPr lang="en-US" altLang="zh-CN" sz="2000" dirty="0" smtClean="0"/>
              <a:t>)</a:t>
            </a:r>
            <a:r>
              <a:rPr lang="zh-CN" altLang="en-US" sz="2000" dirty="0" smtClean="0"/>
              <a:t>的构造过程打印出来，直到遇到错误时给出相应提示）；</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a:t>	</a:t>
            </a:r>
            <a:r>
              <a:rPr lang="en-US" altLang="zh-CN" sz="2000" dirty="0" smtClean="0"/>
              <a:t>4</a:t>
            </a:r>
            <a:r>
              <a:rPr lang="zh-CN" altLang="en-US" sz="2000" dirty="0" smtClean="0"/>
              <a:t>、请试着基于</a:t>
            </a:r>
            <a:r>
              <a:rPr lang="zh-CN" altLang="en-US" sz="2000" dirty="0"/>
              <a:t>二叉链</a:t>
            </a:r>
            <a:r>
              <a:rPr lang="en-US" altLang="zh-CN" sz="2000" dirty="0" smtClean="0"/>
              <a:t>(</a:t>
            </a:r>
            <a:r>
              <a:rPr lang="zh-CN" altLang="en-US" sz="2000" dirty="0" smtClean="0"/>
              <a:t>不使用</a:t>
            </a:r>
            <a:r>
              <a:rPr lang="en-US" altLang="zh-CN" sz="2000" dirty="0" smtClean="0"/>
              <a:t>parent</a:t>
            </a:r>
            <a:r>
              <a:rPr lang="zh-CN" altLang="en-US" sz="2000" dirty="0" smtClean="0"/>
              <a:t>指针</a:t>
            </a:r>
            <a:r>
              <a:rPr lang="en-US" altLang="zh-CN" sz="2000" dirty="0" smtClean="0"/>
              <a:t>)</a:t>
            </a:r>
            <a:r>
              <a:rPr lang="zh-CN" altLang="en-US" sz="2000" dirty="0" smtClean="0"/>
              <a:t>实现查找给定节点</a:t>
            </a:r>
            <a:r>
              <a:rPr lang="en-US" altLang="zh-CN" sz="2000" dirty="0" smtClean="0"/>
              <a:t>p</a:t>
            </a:r>
            <a:r>
              <a:rPr lang="zh-CN" altLang="en-US" sz="2000" dirty="0" smtClean="0"/>
              <a:t>的父亲节点；</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a:t>	</a:t>
            </a:r>
            <a:r>
              <a:rPr lang="en-US" altLang="zh-CN" sz="2000" dirty="0" smtClean="0"/>
              <a:t>5</a:t>
            </a:r>
            <a:r>
              <a:rPr lang="zh-CN" altLang="en-US" sz="2000" dirty="0" smtClean="0"/>
              <a:t>、分别基于二叉链</a:t>
            </a:r>
            <a:r>
              <a:rPr lang="en-US" altLang="zh-CN" sz="2000" dirty="0"/>
              <a:t>(</a:t>
            </a:r>
            <a:r>
              <a:rPr lang="zh-CN" altLang="en-US" sz="2000" dirty="0"/>
              <a:t>不使用</a:t>
            </a:r>
            <a:r>
              <a:rPr lang="en-US" altLang="zh-CN" sz="2000" dirty="0"/>
              <a:t>parent</a:t>
            </a:r>
            <a:r>
              <a:rPr lang="zh-CN" altLang="en-US" sz="2000" dirty="0"/>
              <a:t>指针</a:t>
            </a:r>
            <a:r>
              <a:rPr lang="en-US" altLang="zh-CN" sz="2000" dirty="0"/>
              <a:t>)</a:t>
            </a:r>
            <a:r>
              <a:rPr lang="zh-CN" altLang="en-US" sz="2000" dirty="0" smtClean="0"/>
              <a:t>和三叉链寻找节点</a:t>
            </a:r>
            <a:r>
              <a:rPr lang="en-US" altLang="zh-CN" sz="2000" dirty="0" smtClean="0"/>
              <a:t>p</a:t>
            </a:r>
            <a:r>
              <a:rPr lang="zh-CN" altLang="en-US" sz="2000" dirty="0" smtClean="0"/>
              <a:t>和节点</a:t>
            </a:r>
            <a:r>
              <a:rPr lang="en-US" altLang="zh-CN" sz="2000" dirty="0" smtClean="0"/>
              <a:t>q</a:t>
            </a:r>
            <a:r>
              <a:rPr lang="zh-CN" altLang="en-US" sz="2000" dirty="0" smtClean="0"/>
              <a:t>的最小公共祖先，并对比分析算法复杂度。</a:t>
            </a:r>
            <a:endParaRPr lang="en-US" altLang="zh-CN" sz="2000" dirty="0"/>
          </a:p>
          <a:p>
            <a:pPr>
              <a:lnSpc>
                <a:spcPct val="90000"/>
              </a:lnSpc>
              <a:spcBef>
                <a:spcPct val="20000"/>
              </a:spcBef>
              <a:buClr>
                <a:schemeClr val="accent2"/>
              </a:buClr>
              <a:buSzPct val="80000"/>
              <a:buFont typeface="Wingdings" panose="05000000000000000000" pitchFamily="2" charset="2"/>
              <a:buNone/>
            </a:pPr>
            <a:endParaRPr lang="en-US" altLang="zh-CN" sz="2000" dirty="0"/>
          </a:p>
          <a:p>
            <a:pPr>
              <a:lnSpc>
                <a:spcPct val="90000"/>
              </a:lnSpc>
              <a:spcBef>
                <a:spcPct val="20000"/>
              </a:spcBef>
              <a:buClr>
                <a:schemeClr val="accent2"/>
              </a:buClr>
              <a:buSzPct val="80000"/>
              <a:buFont typeface="Wingdings" panose="05000000000000000000" pitchFamily="2" charset="2"/>
              <a:buNone/>
            </a:pPr>
            <a:r>
              <a:rPr lang="zh-CN" altLang="en-US" sz="2000" dirty="0"/>
              <a:t>补充需求：</a:t>
            </a:r>
            <a:endParaRPr lang="en-US" altLang="zh-CN" sz="2000" dirty="0"/>
          </a:p>
          <a:p>
            <a:pPr>
              <a:lnSpc>
                <a:spcPct val="90000"/>
              </a:lnSpc>
              <a:spcBef>
                <a:spcPct val="20000"/>
              </a:spcBef>
              <a:buClr>
                <a:schemeClr val="accent2"/>
              </a:buClr>
              <a:buSzPct val="80000"/>
              <a:buFont typeface="Wingdings" panose="05000000000000000000" pitchFamily="2" charset="2"/>
              <a:buNone/>
            </a:pPr>
            <a:r>
              <a:rPr lang="en-US" altLang="zh-CN" sz="2000" dirty="0" smtClean="0"/>
              <a:t>	1</a:t>
            </a:r>
            <a:r>
              <a:rPr lang="zh-CN" altLang="en-US" sz="2000" dirty="0" smtClean="0"/>
              <a:t>、务必掌握单步调试，不会单步调试扣分；</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a:t>	2</a:t>
            </a:r>
            <a:r>
              <a:rPr lang="zh-CN" altLang="en-US" sz="2000" dirty="0" smtClean="0"/>
              <a:t>、程序可视化效果好可以加分，使用自上而下的二叉树打印</a:t>
            </a:r>
            <a:r>
              <a:rPr lang="en-US" altLang="zh-CN" sz="2000" dirty="0" smtClean="0"/>
              <a:t>/</a:t>
            </a:r>
            <a:r>
              <a:rPr lang="zh-CN" altLang="en-US" sz="2000" dirty="0" smtClean="0"/>
              <a:t>显示可以加分；</a:t>
            </a:r>
            <a:endParaRPr lang="en-US" altLang="zh-CN" sz="2000" dirty="0"/>
          </a:p>
        </p:txBody>
      </p:sp>
      <p:sp>
        <p:nvSpPr>
          <p:cNvPr id="5" name="爆炸形 2 4"/>
          <p:cNvSpPr/>
          <p:nvPr/>
        </p:nvSpPr>
        <p:spPr bwMode="auto">
          <a:xfrm>
            <a:off x="9120336" y="5229200"/>
            <a:ext cx="3071664" cy="1656184"/>
          </a:xfrm>
          <a:prstGeom prst="irregularSeal2">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800" dirty="0" smtClean="0">
                <a:solidFill>
                  <a:schemeClr val="tx1"/>
                </a:solidFill>
                <a:ea typeface="黑体" panose="02010609060101010101" pitchFamily="49" charset="-122"/>
              </a:rPr>
              <a:t>题目</a:t>
            </a:r>
            <a:r>
              <a:rPr lang="en-US" altLang="zh-CN" sz="1800" dirty="0" smtClean="0">
                <a:solidFill>
                  <a:schemeClr val="tx1"/>
                </a:solidFill>
                <a:ea typeface="黑体" panose="02010609060101010101" pitchFamily="49" charset="-122"/>
              </a:rPr>
              <a:t>1</a:t>
            </a:r>
            <a:r>
              <a:rPr lang="zh-CN" altLang="en-US" sz="1800" dirty="0" smtClean="0">
                <a:solidFill>
                  <a:schemeClr val="tx1"/>
                </a:solidFill>
                <a:ea typeface="黑体" panose="02010609060101010101" pitchFamily="49" charset="-122"/>
              </a:rPr>
              <a:t>和</a:t>
            </a:r>
            <a:r>
              <a:rPr lang="en-US" altLang="zh-CN" sz="1800" dirty="0" smtClean="0">
                <a:solidFill>
                  <a:schemeClr val="tx1"/>
                </a:solidFill>
                <a:ea typeface="黑体" panose="02010609060101010101" pitchFamily="49" charset="-122"/>
              </a:rPr>
              <a:t>2</a:t>
            </a:r>
            <a:r>
              <a:rPr lang="zh-CN" altLang="en-US" sz="1800" dirty="0" smtClean="0">
                <a:solidFill>
                  <a:schemeClr val="tx1"/>
                </a:solidFill>
                <a:ea typeface="黑体" panose="02010609060101010101" pitchFamily="49" charset="-122"/>
              </a:rPr>
              <a:t>任选其一</a:t>
            </a:r>
            <a:endParaRPr lang="zh-CN" altLang="en-US" sz="1800" dirty="0">
              <a:solidFill>
                <a:schemeClr val="tx1"/>
              </a:solidFill>
              <a:ea typeface="黑体" panose="02010609060101010101" pitchFamily="49" charset="-122"/>
            </a:endParaRPr>
          </a:p>
        </p:txBody>
      </p:sp>
    </p:spTree>
    <p:extLst>
      <p:ext uri="{BB962C8B-B14F-4D97-AF65-F5344CB8AC3E}">
        <p14:creationId xmlns:p14="http://schemas.microsoft.com/office/powerpoint/2010/main" val="810127718"/>
      </p:ext>
    </p:extLst>
  </p:cSld>
  <p:clrMapOvr>
    <a:masterClrMapping/>
  </p:clrMapOvr>
  <p:transition spd="slow"/>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标题 1"/>
          <p:cNvSpPr>
            <a:spLocks noGrp="1"/>
          </p:cNvSpPr>
          <p:nvPr>
            <p:ph type="title"/>
          </p:nvPr>
        </p:nvSpPr>
        <p:spPr>
          <a:xfrm>
            <a:off x="551384" y="116632"/>
            <a:ext cx="6912768" cy="581124"/>
          </a:xfrm>
        </p:spPr>
        <p:txBody>
          <a:bodyPr>
            <a:noAutofit/>
          </a:bodyPr>
          <a:lstStyle/>
          <a:p>
            <a:r>
              <a:rPr lang="zh-CN" altLang="en-US" sz="3200" dirty="0"/>
              <a:t>第二次上机作业</a:t>
            </a:r>
            <a:r>
              <a:rPr lang="zh-CN" altLang="en-US" sz="3200" dirty="0" smtClean="0"/>
              <a:t>（</a:t>
            </a:r>
            <a:r>
              <a:rPr lang="en-US" altLang="zh-CN" sz="3200" dirty="0"/>
              <a:t> 2023</a:t>
            </a:r>
            <a:r>
              <a:rPr lang="zh-CN" altLang="en-US" sz="3200" dirty="0"/>
              <a:t>年</a:t>
            </a:r>
            <a:r>
              <a:rPr lang="en-US" altLang="zh-CN" sz="3200" dirty="0" smtClean="0"/>
              <a:t>10.27</a:t>
            </a:r>
            <a:r>
              <a:rPr lang="zh-CN" altLang="en-US" sz="3200" dirty="0" smtClean="0"/>
              <a:t>前</a:t>
            </a:r>
            <a:r>
              <a:rPr lang="zh-CN" altLang="en-US" sz="3200" dirty="0"/>
              <a:t>完成）</a:t>
            </a:r>
            <a:endParaRPr lang="zh-CN" altLang="en-US" sz="2800" dirty="0"/>
          </a:p>
        </p:txBody>
      </p:sp>
      <p:sp>
        <p:nvSpPr>
          <p:cNvPr id="214019" name="Rectangle 10"/>
          <p:cNvSpPr>
            <a:spLocks noChangeArrowheads="1"/>
          </p:cNvSpPr>
          <p:nvPr/>
        </p:nvSpPr>
        <p:spPr bwMode="auto">
          <a:xfrm>
            <a:off x="1127448" y="980728"/>
            <a:ext cx="10225136" cy="521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0000"/>
              </a:lnSpc>
              <a:spcBef>
                <a:spcPct val="20000"/>
              </a:spcBef>
              <a:buClr>
                <a:schemeClr val="accent2"/>
              </a:buClr>
              <a:buSzPct val="80000"/>
              <a:buFont typeface="Wingdings" panose="05000000000000000000" pitchFamily="2" charset="2"/>
              <a:buNone/>
            </a:pPr>
            <a:r>
              <a:rPr lang="en-US" altLang="zh-CN" sz="2600" dirty="0"/>
              <a:t> </a:t>
            </a:r>
            <a:r>
              <a:rPr lang="zh-CN" altLang="en-US" sz="2600" dirty="0" smtClean="0"/>
              <a:t>题目</a:t>
            </a:r>
            <a:r>
              <a:rPr lang="en-US" altLang="zh-CN" sz="2600" dirty="0" smtClean="0"/>
              <a:t>2</a:t>
            </a:r>
            <a:r>
              <a:rPr lang="zh-CN" altLang="en-US" sz="2600" dirty="0" smtClean="0"/>
              <a:t>：</a:t>
            </a:r>
            <a:r>
              <a:rPr lang="zh-CN" altLang="en-US" sz="2600" dirty="0"/>
              <a:t>基于哈夫曼树</a:t>
            </a:r>
            <a:r>
              <a:rPr lang="zh-CN" altLang="en-US" sz="2600" dirty="0" smtClean="0"/>
              <a:t>的文本文件压缩</a:t>
            </a:r>
            <a:r>
              <a:rPr lang="zh-CN" altLang="en-US" sz="2600" dirty="0"/>
              <a:t>与解压器</a:t>
            </a:r>
          </a:p>
          <a:p>
            <a:pPr>
              <a:lnSpc>
                <a:spcPct val="90000"/>
              </a:lnSpc>
              <a:spcBef>
                <a:spcPct val="20000"/>
              </a:spcBef>
              <a:buClr>
                <a:schemeClr val="accent2"/>
              </a:buClr>
              <a:buSzPct val="80000"/>
              <a:buFont typeface="Wingdings" panose="05000000000000000000" pitchFamily="2" charset="2"/>
              <a:buNone/>
            </a:pPr>
            <a:endParaRPr lang="zh-CN" altLang="en-US" sz="2600" dirty="0"/>
          </a:p>
          <a:p>
            <a:pPr>
              <a:lnSpc>
                <a:spcPct val="90000"/>
              </a:lnSpc>
              <a:spcBef>
                <a:spcPct val="20000"/>
              </a:spcBef>
              <a:buClr>
                <a:schemeClr val="accent2"/>
              </a:buClr>
              <a:buSzPct val="80000"/>
            </a:pPr>
            <a:r>
              <a:rPr lang="en-US" altLang="zh-CN" sz="2000" dirty="0"/>
              <a:t>	1</a:t>
            </a:r>
            <a:r>
              <a:rPr lang="zh-CN" altLang="en-US" sz="2000" dirty="0" smtClean="0"/>
              <a:t>、</a:t>
            </a:r>
            <a:r>
              <a:rPr lang="zh-CN" altLang="en-US" sz="2000" dirty="0"/>
              <a:t>基于哈夫曼树原理</a:t>
            </a:r>
            <a:r>
              <a:rPr lang="zh-CN" altLang="en-US" sz="2000" dirty="0" smtClean="0"/>
              <a:t>设计文本文件的压缩</a:t>
            </a:r>
            <a:r>
              <a:rPr lang="zh-CN" altLang="en-US" sz="2000" dirty="0"/>
              <a:t>与解压器；</a:t>
            </a:r>
            <a:endParaRPr lang="en-US" altLang="zh-CN" sz="2000" dirty="0"/>
          </a:p>
          <a:p>
            <a:pPr>
              <a:lnSpc>
                <a:spcPct val="90000"/>
              </a:lnSpc>
              <a:spcBef>
                <a:spcPct val="20000"/>
              </a:spcBef>
              <a:buClr>
                <a:schemeClr val="accent2"/>
              </a:buClr>
              <a:buSzPct val="80000"/>
              <a:buFont typeface="Wingdings" panose="05000000000000000000" pitchFamily="2" charset="2"/>
              <a:buNone/>
            </a:pPr>
            <a:endParaRPr lang="en-US" altLang="zh-CN" sz="2000" dirty="0" smtClean="0"/>
          </a:p>
          <a:p>
            <a:pPr>
              <a:lnSpc>
                <a:spcPct val="90000"/>
              </a:lnSpc>
              <a:spcBef>
                <a:spcPct val="20000"/>
              </a:spcBef>
              <a:buClr>
                <a:schemeClr val="accent2"/>
              </a:buClr>
              <a:buSzPct val="80000"/>
            </a:pPr>
            <a:r>
              <a:rPr lang="en-US" altLang="zh-CN" sz="2000" dirty="0"/>
              <a:t>	2</a:t>
            </a:r>
            <a:r>
              <a:rPr lang="zh-CN" altLang="en-US" sz="2000" dirty="0"/>
              <a:t>、</a:t>
            </a:r>
            <a:r>
              <a:rPr lang="zh-CN" altLang="en-US" sz="2000" dirty="0" smtClean="0"/>
              <a:t>根据文本文件</a:t>
            </a:r>
            <a:r>
              <a:rPr lang="zh-CN" altLang="en-US" sz="2000" dirty="0"/>
              <a:t>中</a:t>
            </a:r>
            <a:r>
              <a:rPr lang="zh-CN" altLang="en-US" sz="2000" dirty="0" smtClean="0"/>
              <a:t>各</a:t>
            </a:r>
            <a:r>
              <a:rPr lang="en-US" altLang="zh-CN" sz="2000" dirty="0"/>
              <a:t>ASCII</a:t>
            </a:r>
            <a:r>
              <a:rPr lang="zh-CN" altLang="en-US" sz="2000" dirty="0"/>
              <a:t>字符出现的</a:t>
            </a:r>
            <a:r>
              <a:rPr lang="zh-CN" altLang="en-US" sz="2000" dirty="0" smtClean="0"/>
              <a:t>频率创建</a:t>
            </a:r>
            <a:r>
              <a:rPr lang="en-US" altLang="zh-CN" sz="2000" dirty="0"/>
              <a:t>Huffman</a:t>
            </a:r>
            <a:r>
              <a:rPr lang="zh-CN" altLang="en-US" sz="2000" dirty="0"/>
              <a:t>树，再将各字符对应的哈夫曼编码写入文件中，实现文件压缩</a:t>
            </a:r>
            <a:r>
              <a:rPr lang="zh-CN" altLang="en-US" sz="2000" dirty="0" smtClean="0"/>
              <a:t>。</a:t>
            </a:r>
            <a:r>
              <a:rPr lang="zh-CN" altLang="en-US" sz="2000" dirty="0"/>
              <a:t>提示：字典应该保存</a:t>
            </a:r>
            <a:r>
              <a:rPr lang="zh-CN" altLang="en-US" sz="2000" dirty="0" smtClean="0"/>
              <a:t>到压缩文件中以便解压缩。</a:t>
            </a:r>
            <a:endParaRPr lang="en-US" altLang="zh-CN" sz="2000" dirty="0"/>
          </a:p>
          <a:p>
            <a:pPr>
              <a:lnSpc>
                <a:spcPct val="90000"/>
              </a:lnSpc>
              <a:spcBef>
                <a:spcPct val="20000"/>
              </a:spcBef>
              <a:buClr>
                <a:schemeClr val="accent2"/>
              </a:buClr>
              <a:buSzPct val="80000"/>
              <a:buFont typeface="Wingdings" panose="05000000000000000000" pitchFamily="2" charset="2"/>
              <a:buNone/>
            </a:pP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a:t>	</a:t>
            </a:r>
            <a:r>
              <a:rPr lang="en-US" altLang="zh-CN" sz="2000" dirty="0" smtClean="0"/>
              <a:t>3</a:t>
            </a:r>
            <a:r>
              <a:rPr lang="zh-CN" altLang="en-US" sz="2000" dirty="0" smtClean="0"/>
              <a:t>、编写相应的解压缩程序，实现文件的无损解压缩。</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endParaRPr lang="en-US" altLang="zh-CN" sz="2000" dirty="0"/>
          </a:p>
          <a:p>
            <a:pPr>
              <a:lnSpc>
                <a:spcPct val="90000"/>
              </a:lnSpc>
              <a:spcBef>
                <a:spcPct val="20000"/>
              </a:spcBef>
              <a:buClr>
                <a:schemeClr val="accent2"/>
              </a:buClr>
              <a:buSzPct val="80000"/>
              <a:buFont typeface="Wingdings" panose="05000000000000000000" pitchFamily="2" charset="2"/>
              <a:buNone/>
            </a:pPr>
            <a:r>
              <a:rPr lang="zh-CN" altLang="en-US" sz="2000" dirty="0"/>
              <a:t>补充需求：</a:t>
            </a:r>
            <a:endParaRPr lang="en-US" altLang="zh-CN" sz="2000" dirty="0"/>
          </a:p>
          <a:p>
            <a:pPr>
              <a:lnSpc>
                <a:spcPct val="90000"/>
              </a:lnSpc>
              <a:spcBef>
                <a:spcPct val="20000"/>
              </a:spcBef>
              <a:buClr>
                <a:schemeClr val="accent2"/>
              </a:buClr>
              <a:buSzPct val="80000"/>
              <a:buFont typeface="Wingdings" panose="05000000000000000000" pitchFamily="2" charset="2"/>
              <a:buNone/>
            </a:pPr>
            <a:r>
              <a:rPr lang="en-US" altLang="zh-CN" sz="2000" dirty="0"/>
              <a:t>	1</a:t>
            </a:r>
            <a:r>
              <a:rPr lang="zh-CN" altLang="en-US" sz="2000" dirty="0" smtClean="0"/>
              <a:t>、试着找</a:t>
            </a:r>
            <a:r>
              <a:rPr lang="en-US" altLang="zh-CN" sz="2000" dirty="0" smtClean="0"/>
              <a:t>1-2</a:t>
            </a:r>
            <a:r>
              <a:rPr lang="zh-CN" altLang="en-US" sz="2000" dirty="0" smtClean="0"/>
              <a:t>种开源的无损压缩程序封装到本程序中，并与基于哈夫曼树的压缩算法做对比分析。</a:t>
            </a:r>
            <a:endParaRPr lang="en-US" altLang="zh-CN" sz="2000" dirty="0"/>
          </a:p>
          <a:p>
            <a:pPr>
              <a:lnSpc>
                <a:spcPct val="90000"/>
              </a:lnSpc>
              <a:spcBef>
                <a:spcPct val="20000"/>
              </a:spcBef>
              <a:buClr>
                <a:schemeClr val="accent2"/>
              </a:buClr>
              <a:buSzPct val="80000"/>
              <a:buFont typeface="Wingdings" panose="05000000000000000000" pitchFamily="2" charset="2"/>
              <a:buNone/>
            </a:pPr>
            <a:endParaRPr lang="en-US" altLang="zh-CN" sz="2000" dirty="0"/>
          </a:p>
        </p:txBody>
      </p:sp>
      <p:sp>
        <p:nvSpPr>
          <p:cNvPr id="5" name="爆炸形 2 4"/>
          <p:cNvSpPr/>
          <p:nvPr/>
        </p:nvSpPr>
        <p:spPr bwMode="auto">
          <a:xfrm>
            <a:off x="9120336" y="5229200"/>
            <a:ext cx="3071664" cy="1656184"/>
          </a:xfrm>
          <a:prstGeom prst="irregularSeal2">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800" dirty="0" smtClean="0">
                <a:solidFill>
                  <a:schemeClr val="tx1"/>
                </a:solidFill>
                <a:ea typeface="黑体" panose="02010609060101010101" pitchFamily="49" charset="-122"/>
              </a:rPr>
              <a:t>题目</a:t>
            </a:r>
            <a:r>
              <a:rPr lang="en-US" altLang="zh-CN" sz="1800" dirty="0" smtClean="0">
                <a:solidFill>
                  <a:schemeClr val="tx1"/>
                </a:solidFill>
                <a:ea typeface="黑体" panose="02010609060101010101" pitchFamily="49" charset="-122"/>
              </a:rPr>
              <a:t>1</a:t>
            </a:r>
            <a:r>
              <a:rPr lang="zh-CN" altLang="en-US" sz="1800" dirty="0" smtClean="0">
                <a:solidFill>
                  <a:schemeClr val="tx1"/>
                </a:solidFill>
                <a:ea typeface="黑体" panose="02010609060101010101" pitchFamily="49" charset="-122"/>
              </a:rPr>
              <a:t>和</a:t>
            </a:r>
            <a:r>
              <a:rPr lang="en-US" altLang="zh-CN" sz="1800" dirty="0" smtClean="0">
                <a:solidFill>
                  <a:schemeClr val="tx1"/>
                </a:solidFill>
                <a:ea typeface="黑体" panose="02010609060101010101" pitchFamily="49" charset="-122"/>
              </a:rPr>
              <a:t>2</a:t>
            </a:r>
            <a:r>
              <a:rPr lang="zh-CN" altLang="en-US" sz="1800" dirty="0" smtClean="0">
                <a:solidFill>
                  <a:schemeClr val="tx1"/>
                </a:solidFill>
                <a:ea typeface="黑体" panose="02010609060101010101" pitchFamily="49" charset="-122"/>
              </a:rPr>
              <a:t>任选其一</a:t>
            </a:r>
            <a:endParaRPr lang="zh-CN" altLang="en-US" sz="1800" dirty="0">
              <a:solidFill>
                <a:schemeClr val="tx1"/>
              </a:solidFill>
              <a:ea typeface="黑体" panose="02010609060101010101" pitchFamily="49" charset="-122"/>
            </a:endParaRPr>
          </a:p>
        </p:txBody>
      </p:sp>
    </p:spTree>
    <p:extLst>
      <p:ext uri="{BB962C8B-B14F-4D97-AF65-F5344CB8AC3E}">
        <p14:creationId xmlns:p14="http://schemas.microsoft.com/office/powerpoint/2010/main" val="2010840984"/>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190475" y="116632"/>
            <a:ext cx="3529261" cy="57785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p>
            <a:r>
              <a:rPr lang="zh-CN" altLang="en-US" sz="3200" b="1" dirty="0"/>
              <a:t>第四</a:t>
            </a:r>
            <a:r>
              <a:rPr lang="zh-CN" altLang="en-US" sz="3200" b="1" dirty="0" smtClean="0"/>
              <a:t>章 要点</a:t>
            </a:r>
            <a:r>
              <a:rPr lang="zh-CN" altLang="en-US" sz="3200" b="1" dirty="0"/>
              <a:t>回顾</a:t>
            </a:r>
          </a:p>
        </p:txBody>
      </p:sp>
      <p:sp>
        <p:nvSpPr>
          <p:cNvPr id="8195" name="Rectangle 3"/>
          <p:cNvSpPr>
            <a:spLocks noGrp="1" noChangeArrowheads="1"/>
          </p:cNvSpPr>
          <p:nvPr>
            <p:ph type="body" idx="4294967295"/>
          </p:nvPr>
        </p:nvSpPr>
        <p:spPr>
          <a:xfrm>
            <a:off x="983432" y="1052736"/>
            <a:ext cx="7772400" cy="4114800"/>
          </a:xfrm>
        </p:spPr>
        <p:txBody>
          <a:bodyPr/>
          <a:lstStyle/>
          <a:p>
            <a:pPr>
              <a:buClr>
                <a:srgbClr val="0033CC"/>
              </a:buClr>
              <a:defRPr/>
            </a:pPr>
            <a:r>
              <a:rPr lang="zh-CN" altLang="en-US" b="1" dirty="0" smtClean="0"/>
              <a:t>数组</a:t>
            </a:r>
            <a:endParaRPr lang="en-US" altLang="zh-CN" b="1" dirty="0" smtClean="0"/>
          </a:p>
          <a:p>
            <a:pPr>
              <a:buClr>
                <a:srgbClr val="0033CC"/>
              </a:buClr>
              <a:defRPr/>
            </a:pPr>
            <a:r>
              <a:rPr lang="zh-CN" altLang="en-US" b="1" dirty="0" smtClean="0"/>
              <a:t>字符串</a:t>
            </a:r>
            <a:endParaRPr lang="en-US" altLang="zh-CN" b="1" dirty="0" smtClean="0"/>
          </a:p>
          <a:p>
            <a:pPr>
              <a:buClr>
                <a:srgbClr val="0033CC"/>
              </a:buClr>
              <a:defRPr/>
            </a:pPr>
            <a:r>
              <a:rPr lang="zh-CN" altLang="en-US" b="1" dirty="0"/>
              <a:t>广义</a:t>
            </a:r>
            <a:r>
              <a:rPr lang="zh-CN" altLang="en-US" b="1" dirty="0" smtClean="0"/>
              <a:t>表</a:t>
            </a:r>
            <a:endParaRPr lang="en-US" altLang="zh-CN" b="1" dirty="0" smtClean="0"/>
          </a:p>
          <a:p>
            <a:pPr lvl="1">
              <a:buClr>
                <a:srgbClr val="0033CC"/>
              </a:buClr>
              <a:defRPr/>
            </a:pPr>
            <a:r>
              <a:rPr lang="zh-CN" altLang="en-US" b="1" dirty="0" smtClean="0"/>
              <a:t>线性表的推广</a:t>
            </a:r>
            <a:endParaRPr lang="en-US" altLang="zh-CN" b="1" dirty="0" smtClean="0"/>
          </a:p>
          <a:p>
            <a:pPr lvl="1">
              <a:buClr>
                <a:srgbClr val="0033CC"/>
              </a:buClr>
              <a:defRPr/>
            </a:pPr>
            <a:r>
              <a:rPr lang="zh-CN" altLang="en-US" b="1" dirty="0"/>
              <a:t>非线性</a:t>
            </a:r>
            <a:endParaRPr lang="en-US" altLang="zh-CN" b="1" dirty="0" smtClean="0"/>
          </a:p>
        </p:txBody>
      </p:sp>
      <p:pic>
        <p:nvPicPr>
          <p:cNvPr id="2" name="图片 1"/>
          <p:cNvPicPr>
            <a:picLocks noChangeAspect="1"/>
          </p:cNvPicPr>
          <p:nvPr/>
        </p:nvPicPr>
        <p:blipFill>
          <a:blip r:embed="rId2"/>
          <a:stretch>
            <a:fillRect/>
          </a:stretch>
        </p:blipFill>
        <p:spPr>
          <a:xfrm>
            <a:off x="6600056" y="908720"/>
            <a:ext cx="4851360" cy="3492603"/>
          </a:xfrm>
          <a:prstGeom prst="rect">
            <a:avLst/>
          </a:prstGeom>
        </p:spPr>
      </p:pic>
      <p:sp>
        <p:nvSpPr>
          <p:cNvPr id="3" name="文本框 2"/>
          <p:cNvSpPr txBox="1"/>
          <p:nvPr/>
        </p:nvSpPr>
        <p:spPr>
          <a:xfrm>
            <a:off x="7387134" y="1556792"/>
            <a:ext cx="1733202" cy="707886"/>
          </a:xfrm>
          <a:prstGeom prst="rect">
            <a:avLst/>
          </a:prstGeom>
          <a:noFill/>
        </p:spPr>
        <p:txBody>
          <a:bodyPr wrap="square" rtlCol="0">
            <a:spAutoFit/>
          </a:bodyPr>
          <a:lstStyle/>
          <a:p>
            <a:r>
              <a:rPr lang="zh-CN" altLang="en-US" sz="2000" b="0" dirty="0">
                <a:solidFill>
                  <a:schemeClr val="bg1"/>
                </a:solidFill>
              </a:rPr>
              <a:t>广义表有哪些应用？</a:t>
            </a:r>
          </a:p>
        </p:txBody>
      </p:sp>
      <p:pic>
        <p:nvPicPr>
          <p:cNvPr id="9" name="Picture 8" descr="http://www.4499xyx.com/upload/edit_pic/2011052809215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75920" y="4746489"/>
            <a:ext cx="2303934" cy="1850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http://ts1.mm.bing.net/th?&amp;id=HN.608006321041050716&amp;w=300&amp;h=300&amp;c=0&amp;pid=1.9&amp;rs=0&amp;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4272" y="4657747"/>
            <a:ext cx="2448272" cy="1893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839416" y="4523905"/>
            <a:ext cx="3923928" cy="2246769"/>
          </a:xfrm>
          <a:prstGeom prst="rect">
            <a:avLst/>
          </a:prstGeom>
        </p:spPr>
        <p:txBody>
          <a:bodyPr wrap="square">
            <a:spAutoFit/>
          </a:bodyPr>
          <a:lstStyle/>
          <a:p>
            <a:r>
              <a:rPr lang="en-AU" altLang="zh-CN" sz="2000" b="0" dirty="0">
                <a:solidFill>
                  <a:srgbClr val="000000"/>
                </a:solidFill>
                <a:latin typeface="+mn-lt"/>
                <a:ea typeface="Arial Unicode MS" panose="020B0604020202020204" pitchFamily="34" charset="-122"/>
                <a:cs typeface="Arial Unicode MS" panose="020B0604020202020204" pitchFamily="34" charset="-122"/>
              </a:rPr>
              <a:t>P(</a:t>
            </a:r>
            <a:r>
              <a:rPr lang="en-AU" altLang="zh-CN" sz="2000" b="0" dirty="0" err="1">
                <a:solidFill>
                  <a:srgbClr val="000000"/>
                </a:solidFill>
                <a:latin typeface="+mn-lt"/>
                <a:ea typeface="Arial Unicode MS" panose="020B0604020202020204" pitchFamily="34" charset="-122"/>
                <a:cs typeface="Arial Unicode MS" panose="020B0604020202020204" pitchFamily="34" charset="-122"/>
              </a:rPr>
              <a:t>x,y,z</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 </a:t>
            </a:r>
          </a:p>
          <a:p>
            <a:r>
              <a:rPr lang="en-AU" altLang="zh-CN" sz="2000" b="0" dirty="0">
                <a:solidFill>
                  <a:srgbClr val="000000"/>
                </a:solidFill>
                <a:latin typeface="+mn-lt"/>
                <a:ea typeface="Arial Unicode MS" panose="020B0604020202020204" pitchFamily="34" charset="-122"/>
                <a:cs typeface="Arial Unicode MS" panose="020B0604020202020204" pitchFamily="34" charset="-122"/>
              </a:rPr>
              <a:t>=x</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10</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y</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3</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z</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2</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 + 2x</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6</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y</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3</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z</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2</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 + 3x</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5</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y</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2</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z</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2</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 + x</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4</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y</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4</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z + 6x</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3</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y</a:t>
            </a:r>
            <a:r>
              <a:rPr lang="en-AU" altLang="zh-CN" sz="2000" b="0" baseline="30000" dirty="0">
                <a:solidFill>
                  <a:srgbClr val="000000"/>
                </a:solidFill>
                <a:latin typeface="+mn-lt"/>
                <a:ea typeface="Arial Unicode MS" panose="020B0604020202020204" pitchFamily="34" charset="-122"/>
                <a:cs typeface="Arial Unicode MS" panose="020B0604020202020204" pitchFamily="34" charset="-122"/>
              </a:rPr>
              <a:t>4</a:t>
            </a:r>
            <a:r>
              <a:rPr lang="en-AU" altLang="zh-CN" sz="2000" b="0" dirty="0">
                <a:solidFill>
                  <a:srgbClr val="000000"/>
                </a:solidFill>
                <a:latin typeface="+mn-lt"/>
                <a:ea typeface="Arial Unicode MS" panose="020B0604020202020204" pitchFamily="34" charset="-122"/>
                <a:cs typeface="Arial Unicode MS" panose="020B0604020202020204" pitchFamily="34" charset="-122"/>
              </a:rPr>
              <a:t>z + 2yz + 15</a:t>
            </a:r>
          </a:p>
          <a:p>
            <a:r>
              <a:rPr lang="en-US" altLang="zh-CN" sz="2000" b="0" dirty="0">
                <a:solidFill>
                  <a:srgbClr val="000000"/>
                </a:solidFill>
                <a:latin typeface="+mn-lt"/>
                <a:ea typeface="Arial Unicode MS" panose="020B0604020202020204" pitchFamily="34" charset="-122"/>
                <a:cs typeface="Arial Unicode MS" panose="020B0604020202020204" pitchFamily="34" charset="-122"/>
              </a:rPr>
              <a:t>=</a:t>
            </a:r>
            <a:r>
              <a:rPr lang="en-AU" altLang="zh-CN" sz="2000" b="0" dirty="0">
                <a:latin typeface="+mn-lt"/>
                <a:ea typeface="Arial Unicode MS" panose="020B0604020202020204" pitchFamily="34" charset="-122"/>
                <a:cs typeface="Arial Unicode MS" panose="020B0604020202020204" pitchFamily="34" charset="-122"/>
              </a:rPr>
              <a:t> ((x</a:t>
            </a:r>
            <a:r>
              <a:rPr lang="en-AU" altLang="zh-CN" sz="2000" b="0" baseline="30000" dirty="0">
                <a:latin typeface="+mn-lt"/>
                <a:ea typeface="Arial Unicode MS" panose="020B0604020202020204" pitchFamily="34" charset="-122"/>
                <a:cs typeface="Arial Unicode MS" panose="020B0604020202020204" pitchFamily="34" charset="-122"/>
              </a:rPr>
              <a:t>10</a:t>
            </a:r>
            <a:r>
              <a:rPr lang="en-AU" altLang="zh-CN" sz="2000" b="0" dirty="0">
                <a:latin typeface="+mn-lt"/>
                <a:ea typeface="Arial Unicode MS" panose="020B0604020202020204" pitchFamily="34" charset="-122"/>
                <a:cs typeface="Arial Unicode MS" panose="020B0604020202020204" pitchFamily="34" charset="-122"/>
              </a:rPr>
              <a:t>+2x</a:t>
            </a:r>
            <a:r>
              <a:rPr lang="en-AU" altLang="zh-CN" sz="2000" b="0" baseline="30000" dirty="0">
                <a:latin typeface="+mn-lt"/>
                <a:ea typeface="Arial Unicode MS" panose="020B0604020202020204" pitchFamily="34" charset="-122"/>
                <a:cs typeface="Arial Unicode MS" panose="020B0604020202020204" pitchFamily="34" charset="-122"/>
              </a:rPr>
              <a:t>6</a:t>
            </a:r>
            <a:r>
              <a:rPr lang="en-AU" altLang="zh-CN" sz="2000" b="0" dirty="0">
                <a:latin typeface="+mn-lt"/>
                <a:ea typeface="Arial Unicode MS" panose="020B0604020202020204" pitchFamily="34" charset="-122"/>
                <a:cs typeface="Arial Unicode MS" panose="020B0604020202020204" pitchFamily="34" charset="-122"/>
              </a:rPr>
              <a:t>)y</a:t>
            </a:r>
            <a:r>
              <a:rPr lang="en-AU" altLang="zh-CN" sz="2000" b="0" baseline="30000" dirty="0">
                <a:latin typeface="+mn-lt"/>
                <a:ea typeface="Arial Unicode MS" panose="020B0604020202020204" pitchFamily="34" charset="-122"/>
                <a:cs typeface="Arial Unicode MS" panose="020B0604020202020204" pitchFamily="34" charset="-122"/>
              </a:rPr>
              <a:t>3</a:t>
            </a:r>
            <a:r>
              <a:rPr lang="en-AU" altLang="zh-CN" sz="2000" b="0" dirty="0">
                <a:latin typeface="+mn-lt"/>
                <a:ea typeface="Arial Unicode MS" panose="020B0604020202020204" pitchFamily="34" charset="-122"/>
                <a:cs typeface="Arial Unicode MS" panose="020B0604020202020204" pitchFamily="34" charset="-122"/>
              </a:rPr>
              <a:t>+3x</a:t>
            </a:r>
            <a:r>
              <a:rPr lang="en-AU" altLang="zh-CN" sz="2000" b="0" baseline="30000" dirty="0">
                <a:latin typeface="+mn-lt"/>
                <a:ea typeface="Arial Unicode MS" panose="020B0604020202020204" pitchFamily="34" charset="-122"/>
                <a:cs typeface="Arial Unicode MS" panose="020B0604020202020204" pitchFamily="34" charset="-122"/>
              </a:rPr>
              <a:t>5</a:t>
            </a:r>
            <a:r>
              <a:rPr lang="en-AU" altLang="zh-CN" sz="2000" b="0" dirty="0">
                <a:latin typeface="+mn-lt"/>
                <a:ea typeface="Arial Unicode MS" panose="020B0604020202020204" pitchFamily="34" charset="-122"/>
                <a:cs typeface="Arial Unicode MS" panose="020B0604020202020204" pitchFamily="34" charset="-122"/>
              </a:rPr>
              <a:t>y</a:t>
            </a:r>
            <a:r>
              <a:rPr lang="en-AU" altLang="zh-CN" sz="2000" b="0" baseline="30000" dirty="0">
                <a:latin typeface="+mn-lt"/>
                <a:ea typeface="Arial Unicode MS" panose="020B0604020202020204" pitchFamily="34" charset="-122"/>
                <a:cs typeface="Arial Unicode MS" panose="020B0604020202020204" pitchFamily="34" charset="-122"/>
              </a:rPr>
              <a:t>2</a:t>
            </a:r>
            <a:r>
              <a:rPr lang="en-AU" altLang="zh-CN" sz="2000" b="0" dirty="0">
                <a:latin typeface="+mn-lt"/>
                <a:ea typeface="Arial Unicode MS" panose="020B0604020202020204" pitchFamily="34" charset="-122"/>
                <a:cs typeface="Arial Unicode MS" panose="020B0604020202020204" pitchFamily="34" charset="-122"/>
              </a:rPr>
              <a:t>)z</a:t>
            </a:r>
            <a:r>
              <a:rPr lang="en-AU" altLang="zh-CN" sz="2000" b="0" baseline="30000" dirty="0">
                <a:latin typeface="+mn-lt"/>
                <a:ea typeface="Arial Unicode MS" panose="020B0604020202020204" pitchFamily="34" charset="-122"/>
                <a:cs typeface="Arial Unicode MS" panose="020B0604020202020204" pitchFamily="34" charset="-122"/>
              </a:rPr>
              <a:t>2</a:t>
            </a:r>
            <a:r>
              <a:rPr lang="en-AU" altLang="zh-CN" sz="2000" b="0" dirty="0">
                <a:latin typeface="+mn-lt"/>
                <a:ea typeface="Arial Unicode MS" panose="020B0604020202020204" pitchFamily="34" charset="-122"/>
                <a:cs typeface="Arial Unicode MS" panose="020B0604020202020204" pitchFamily="34" charset="-122"/>
              </a:rPr>
              <a:t>+((x</a:t>
            </a:r>
            <a:r>
              <a:rPr lang="en-AU" altLang="zh-CN" sz="2000" b="0" baseline="30000" dirty="0">
                <a:latin typeface="+mn-lt"/>
                <a:ea typeface="Arial Unicode MS" panose="020B0604020202020204" pitchFamily="34" charset="-122"/>
                <a:cs typeface="Arial Unicode MS" panose="020B0604020202020204" pitchFamily="34" charset="-122"/>
              </a:rPr>
              <a:t>4</a:t>
            </a:r>
            <a:r>
              <a:rPr lang="en-AU" altLang="zh-CN" sz="2000" b="0" dirty="0">
                <a:latin typeface="+mn-lt"/>
                <a:ea typeface="Arial Unicode MS" panose="020B0604020202020204" pitchFamily="34" charset="-122"/>
                <a:cs typeface="Arial Unicode MS" panose="020B0604020202020204" pitchFamily="34" charset="-122"/>
              </a:rPr>
              <a:t>+6x</a:t>
            </a:r>
            <a:r>
              <a:rPr lang="en-AU" altLang="zh-CN" sz="2000" b="0" baseline="30000" dirty="0">
                <a:latin typeface="+mn-lt"/>
                <a:ea typeface="Arial Unicode MS" panose="020B0604020202020204" pitchFamily="34" charset="-122"/>
                <a:cs typeface="Arial Unicode MS" panose="020B0604020202020204" pitchFamily="34" charset="-122"/>
              </a:rPr>
              <a:t>3</a:t>
            </a:r>
            <a:r>
              <a:rPr lang="en-AU" altLang="zh-CN" sz="2000" b="0" dirty="0">
                <a:latin typeface="+mn-lt"/>
                <a:ea typeface="Arial Unicode MS" panose="020B0604020202020204" pitchFamily="34" charset="-122"/>
                <a:cs typeface="Arial Unicode MS" panose="020B0604020202020204" pitchFamily="34" charset="-122"/>
              </a:rPr>
              <a:t>)y</a:t>
            </a:r>
            <a:r>
              <a:rPr lang="en-AU" altLang="zh-CN" sz="2000" b="0" baseline="30000" dirty="0">
                <a:latin typeface="+mn-lt"/>
                <a:ea typeface="Arial Unicode MS" panose="020B0604020202020204" pitchFamily="34" charset="-122"/>
                <a:cs typeface="Arial Unicode MS" panose="020B0604020202020204" pitchFamily="34" charset="-122"/>
              </a:rPr>
              <a:t>4</a:t>
            </a:r>
            <a:r>
              <a:rPr lang="en-AU" altLang="zh-CN" sz="2000" b="0" dirty="0">
                <a:latin typeface="+mn-lt"/>
                <a:ea typeface="Arial Unicode MS" panose="020B0604020202020204" pitchFamily="34" charset="-122"/>
                <a:cs typeface="Arial Unicode MS" panose="020B0604020202020204" pitchFamily="34" charset="-122"/>
              </a:rPr>
              <a:t>+2y)z+15</a:t>
            </a:r>
          </a:p>
          <a:p>
            <a:r>
              <a:rPr lang="en-US" altLang="zh-CN" sz="2000" b="0" dirty="0">
                <a:latin typeface="+mn-lt"/>
                <a:ea typeface="Arial Unicode MS" panose="020B0604020202020204" pitchFamily="34" charset="-122"/>
                <a:cs typeface="Arial Unicode MS" panose="020B0604020202020204" pitchFamily="34" charset="-122"/>
              </a:rPr>
              <a:t>=</a:t>
            </a:r>
            <a:r>
              <a:rPr lang="en-AU" altLang="zh-CN" sz="2000" b="0" dirty="0">
                <a:latin typeface="+mn-lt"/>
                <a:ea typeface="Arial Unicode MS" panose="020B0604020202020204" pitchFamily="34" charset="-122"/>
                <a:cs typeface="Arial Unicode MS" panose="020B0604020202020204" pitchFamily="34" charset="-122"/>
              </a:rPr>
              <a:t> Az</a:t>
            </a:r>
            <a:r>
              <a:rPr lang="en-AU" altLang="zh-CN" sz="2000" b="0" baseline="30000" dirty="0">
                <a:latin typeface="+mn-lt"/>
                <a:ea typeface="Arial Unicode MS" panose="020B0604020202020204" pitchFamily="34" charset="-122"/>
                <a:cs typeface="Arial Unicode MS" panose="020B0604020202020204" pitchFamily="34" charset="-122"/>
              </a:rPr>
              <a:t>2</a:t>
            </a:r>
            <a:r>
              <a:rPr lang="en-AU" altLang="zh-CN" sz="2000" b="0" dirty="0">
                <a:latin typeface="+mn-lt"/>
                <a:ea typeface="Arial Unicode MS" panose="020B0604020202020204" pitchFamily="34" charset="-122"/>
                <a:cs typeface="Arial Unicode MS" panose="020B0604020202020204" pitchFamily="34" charset="-122"/>
              </a:rPr>
              <a:t>+Bz+15</a:t>
            </a:r>
            <a:endParaRPr lang="zh-CN" altLang="en-US" sz="2000" dirty="0">
              <a:latin typeface="+mn-lt"/>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3102947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AutoShape 2"/>
          <p:cNvSpPr>
            <a:spLocks noChangeArrowheads="1"/>
          </p:cNvSpPr>
          <p:nvPr/>
        </p:nvSpPr>
        <p:spPr bwMode="auto">
          <a:xfrm>
            <a:off x="9067800" y="4876800"/>
            <a:ext cx="457200" cy="533400"/>
          </a:xfrm>
          <a:prstGeom prst="wedgeRoundRectCallout">
            <a:avLst>
              <a:gd name="adj1" fmla="val -82986"/>
              <a:gd name="adj2" fmla="val -118750"/>
              <a:gd name="adj3" fmla="val 16667"/>
            </a:avLst>
          </a:prstGeom>
          <a:gradFill rotWithShape="0">
            <a:gsLst>
              <a:gs pos="0">
                <a:srgbClr val="FF7C80"/>
              </a:gs>
              <a:gs pos="100000">
                <a:srgbClr val="76393B"/>
              </a:gs>
            </a:gsLst>
            <a:lin ang="0" scaled="1"/>
          </a:gradFill>
          <a:ln>
            <a:noFill/>
          </a:ln>
          <a:effectLst/>
          <a:extLs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37891" name="AutoShape 3"/>
          <p:cNvSpPr>
            <a:spLocks noChangeArrowheads="1"/>
          </p:cNvSpPr>
          <p:nvPr/>
        </p:nvSpPr>
        <p:spPr bwMode="auto">
          <a:xfrm>
            <a:off x="7010400" y="4876800"/>
            <a:ext cx="457200" cy="533400"/>
          </a:xfrm>
          <a:prstGeom prst="wedgeRoundRectCallout">
            <a:avLst>
              <a:gd name="adj1" fmla="val -82986"/>
              <a:gd name="adj2" fmla="val -118750"/>
              <a:gd name="adj3" fmla="val 16667"/>
            </a:avLst>
          </a:prstGeom>
          <a:gradFill rotWithShape="0">
            <a:gsLst>
              <a:gs pos="0">
                <a:srgbClr val="FF7C80"/>
              </a:gs>
              <a:gs pos="100000">
                <a:srgbClr val="76393B"/>
              </a:gs>
            </a:gsLst>
            <a:lin ang="0" scaled="1"/>
          </a:gradFill>
          <a:ln>
            <a:noFill/>
          </a:ln>
          <a:effectLst/>
          <a:extLs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37892" name="AutoShape 4"/>
          <p:cNvSpPr>
            <a:spLocks noChangeArrowheads="1"/>
          </p:cNvSpPr>
          <p:nvPr/>
        </p:nvSpPr>
        <p:spPr bwMode="auto">
          <a:xfrm>
            <a:off x="8229600" y="4876800"/>
            <a:ext cx="457200" cy="533400"/>
          </a:xfrm>
          <a:prstGeom prst="wedgeRoundRectCallout">
            <a:avLst>
              <a:gd name="adj1" fmla="val 81944"/>
              <a:gd name="adj2" fmla="val -131847"/>
              <a:gd name="adj3" fmla="val 16667"/>
            </a:avLst>
          </a:prstGeom>
          <a:gradFill rotWithShape="0">
            <a:gsLst>
              <a:gs pos="0">
                <a:srgbClr val="FF7C80"/>
              </a:gs>
              <a:gs pos="100000">
                <a:srgbClr val="76393B"/>
              </a:gs>
            </a:gsLst>
            <a:lin ang="0" scaled="1"/>
          </a:gradFill>
          <a:ln>
            <a:noFill/>
          </a:ln>
          <a:effectLst/>
          <a:extLs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37893" name="AutoShape 5"/>
          <p:cNvSpPr>
            <a:spLocks noChangeArrowheads="1"/>
          </p:cNvSpPr>
          <p:nvPr/>
        </p:nvSpPr>
        <p:spPr bwMode="auto">
          <a:xfrm>
            <a:off x="4876800" y="4876800"/>
            <a:ext cx="457200" cy="533400"/>
          </a:xfrm>
          <a:prstGeom prst="wedgeRoundRectCallout">
            <a:avLst>
              <a:gd name="adj1" fmla="val 81944"/>
              <a:gd name="adj2" fmla="val -131847"/>
              <a:gd name="adj3" fmla="val 16667"/>
            </a:avLst>
          </a:prstGeom>
          <a:gradFill rotWithShape="0">
            <a:gsLst>
              <a:gs pos="0">
                <a:srgbClr val="FF7C80"/>
              </a:gs>
              <a:gs pos="100000">
                <a:srgbClr val="76393B"/>
              </a:gs>
            </a:gsLst>
            <a:lin ang="0" scaled="1"/>
          </a:gradFill>
          <a:ln>
            <a:noFill/>
          </a:ln>
          <a:effectLst/>
          <a:extLs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121864" name="Text Box 8"/>
          <p:cNvSpPr txBox="1">
            <a:spLocks noChangeArrowheads="1"/>
          </p:cNvSpPr>
          <p:nvPr/>
        </p:nvSpPr>
        <p:spPr bwMode="auto">
          <a:xfrm>
            <a:off x="2895600" y="5486400"/>
            <a:ext cx="6400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zh-CN" altLang="en-US" sz="320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二叉树的五种不同形态</a:t>
            </a:r>
            <a:endParaRPr lang="zh-CN" altLang="en-US" sz="3200">
              <a:solidFill>
                <a:schemeClr val="tx2"/>
              </a:solidFill>
              <a:latin typeface="Times New Roman" panose="02020603050405020304" pitchFamily="18" charset="0"/>
            </a:endParaRPr>
          </a:p>
        </p:txBody>
      </p:sp>
      <p:sp>
        <p:nvSpPr>
          <p:cNvPr id="37895" name="Oval 10"/>
          <p:cNvSpPr>
            <a:spLocks noChangeArrowheads="1"/>
          </p:cNvSpPr>
          <p:nvPr/>
        </p:nvSpPr>
        <p:spPr bwMode="auto">
          <a:xfrm>
            <a:off x="2667000" y="4343400"/>
            <a:ext cx="228600" cy="304800"/>
          </a:xfrm>
          <a:prstGeom prst="ellipse">
            <a:avLst/>
          </a:prstGeom>
          <a:noFill/>
          <a:ln w="38100">
            <a:solidFill>
              <a:srgbClr val="CC33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37896" name="Line 11"/>
          <p:cNvSpPr>
            <a:spLocks noChangeShapeType="1"/>
          </p:cNvSpPr>
          <p:nvPr/>
        </p:nvSpPr>
        <p:spPr bwMode="auto">
          <a:xfrm flipH="1">
            <a:off x="2667000" y="4343400"/>
            <a:ext cx="228600" cy="30480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897" name="Oval 12"/>
          <p:cNvSpPr>
            <a:spLocks noChangeArrowheads="1"/>
          </p:cNvSpPr>
          <p:nvPr/>
        </p:nvSpPr>
        <p:spPr bwMode="auto">
          <a:xfrm>
            <a:off x="3810000" y="4267200"/>
            <a:ext cx="381000" cy="3810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7898" name="Oval 13"/>
          <p:cNvSpPr>
            <a:spLocks noChangeArrowheads="1"/>
          </p:cNvSpPr>
          <p:nvPr/>
        </p:nvSpPr>
        <p:spPr bwMode="auto">
          <a:xfrm>
            <a:off x="5334000" y="4267200"/>
            <a:ext cx="381000" cy="3810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7899" name="Oval 14"/>
          <p:cNvSpPr>
            <a:spLocks noChangeArrowheads="1"/>
          </p:cNvSpPr>
          <p:nvPr/>
        </p:nvSpPr>
        <p:spPr bwMode="auto">
          <a:xfrm>
            <a:off x="6629400" y="4267200"/>
            <a:ext cx="381000" cy="3810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7900" name="Oval 15"/>
          <p:cNvSpPr>
            <a:spLocks noChangeArrowheads="1"/>
          </p:cNvSpPr>
          <p:nvPr/>
        </p:nvSpPr>
        <p:spPr bwMode="auto">
          <a:xfrm>
            <a:off x="8686800" y="4267200"/>
            <a:ext cx="381000" cy="3810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7901" name="Text Box 16"/>
          <p:cNvSpPr txBox="1">
            <a:spLocks noChangeArrowheads="1"/>
          </p:cNvSpPr>
          <p:nvPr/>
        </p:nvSpPr>
        <p:spPr bwMode="auto">
          <a:xfrm>
            <a:off x="4876800" y="4876801"/>
            <a:ext cx="4206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L</a:t>
            </a:r>
            <a:endParaRPr lang="en-US" altLang="zh-CN" sz="2400">
              <a:latin typeface="Times New Roman" panose="02020603050405020304" pitchFamily="18" charset="0"/>
            </a:endParaRPr>
          </a:p>
        </p:txBody>
      </p:sp>
      <p:sp>
        <p:nvSpPr>
          <p:cNvPr id="37902" name="Text Box 17"/>
          <p:cNvSpPr txBox="1">
            <a:spLocks noChangeArrowheads="1"/>
          </p:cNvSpPr>
          <p:nvPr/>
        </p:nvSpPr>
        <p:spPr bwMode="auto">
          <a:xfrm>
            <a:off x="8229600" y="4876801"/>
            <a:ext cx="4206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L</a:t>
            </a:r>
            <a:endParaRPr lang="en-US" altLang="zh-CN" sz="2400">
              <a:latin typeface="Times New Roman" panose="02020603050405020304" pitchFamily="18" charset="0"/>
            </a:endParaRPr>
          </a:p>
        </p:txBody>
      </p:sp>
      <p:sp>
        <p:nvSpPr>
          <p:cNvPr id="37903" name="Text Box 18"/>
          <p:cNvSpPr txBox="1">
            <a:spLocks noChangeArrowheads="1"/>
          </p:cNvSpPr>
          <p:nvPr/>
        </p:nvSpPr>
        <p:spPr bwMode="auto">
          <a:xfrm>
            <a:off x="7000876" y="4876801"/>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R</a:t>
            </a:r>
            <a:endParaRPr lang="en-US" altLang="zh-CN" sz="2400">
              <a:latin typeface="Times New Roman" panose="02020603050405020304" pitchFamily="18" charset="0"/>
            </a:endParaRPr>
          </a:p>
        </p:txBody>
      </p:sp>
      <p:sp>
        <p:nvSpPr>
          <p:cNvPr id="37904" name="Text Box 19"/>
          <p:cNvSpPr txBox="1">
            <a:spLocks noChangeArrowheads="1"/>
          </p:cNvSpPr>
          <p:nvPr/>
        </p:nvSpPr>
        <p:spPr bwMode="auto">
          <a:xfrm>
            <a:off x="9067801" y="4876801"/>
            <a:ext cx="441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R</a:t>
            </a:r>
            <a:endParaRPr lang="en-US" altLang="zh-CN" sz="2400">
              <a:latin typeface="Times New Roman" panose="02020603050405020304" pitchFamily="18" charset="0"/>
            </a:endParaRPr>
          </a:p>
        </p:txBody>
      </p:sp>
      <p:sp>
        <p:nvSpPr>
          <p:cNvPr id="37905" name="Rectangle 20"/>
          <p:cNvSpPr>
            <a:spLocks noGrp="1" noChangeArrowheads="1"/>
          </p:cNvSpPr>
          <p:nvPr>
            <p:ph type="title"/>
          </p:nvPr>
        </p:nvSpPr>
        <p:spPr>
          <a:xfrm>
            <a:off x="411163" y="80963"/>
            <a:ext cx="6408737" cy="708025"/>
          </a:xfrm>
        </p:spPr>
        <p:txBody>
          <a:bodyPr/>
          <a:lstStyle/>
          <a:p>
            <a:r>
              <a:rPr lang="zh-CN" altLang="en-US" sz="4000" b="1" dirty="0">
                <a:latin typeface="华文新魏" panose="02010800040101010101" pitchFamily="2" charset="-122"/>
                <a:ea typeface="华文新魏" panose="02010800040101010101" pitchFamily="2" charset="-122"/>
              </a:rPr>
              <a:t>二叉树 </a:t>
            </a:r>
            <a:r>
              <a:rPr lang="en-US" altLang="zh-CN" sz="4000" b="1" dirty="0">
                <a:latin typeface="华文新魏" panose="02010800040101010101" pitchFamily="2" charset="-122"/>
                <a:ea typeface="华文新魏" panose="02010800040101010101" pitchFamily="2" charset="-122"/>
              </a:rPr>
              <a:t>(Binary Tree)</a:t>
            </a:r>
          </a:p>
        </p:txBody>
      </p:sp>
      <p:sp>
        <p:nvSpPr>
          <p:cNvPr id="121877" name="Rectangle 21"/>
          <p:cNvSpPr>
            <a:spLocks noGrp="1" noChangeArrowheads="1"/>
          </p:cNvSpPr>
          <p:nvPr>
            <p:ph idx="1"/>
          </p:nvPr>
        </p:nvSpPr>
        <p:spPr>
          <a:xfrm>
            <a:off x="1055440" y="1319493"/>
            <a:ext cx="10369152" cy="2555875"/>
          </a:xfrm>
        </p:spPr>
        <p:txBody>
          <a:bodyPr/>
          <a:lstStyle/>
          <a:p>
            <a:pPr>
              <a:buClr>
                <a:srgbClr val="800080"/>
              </a:buClr>
              <a:buSzPct val="50000"/>
              <a:defRPr/>
            </a:pPr>
            <a:r>
              <a:rPr lang="zh-CN" altLang="en-US" sz="3000" b="1" u="sng" dirty="0">
                <a:solidFill>
                  <a:schemeClr val="tx2"/>
                </a:solidFill>
                <a:latin typeface="Times New Roman" panose="02020603050405020304" pitchFamily="18" charset="0"/>
                <a:ea typeface="仿宋_GB2312" pitchFamily="49" charset="-122"/>
              </a:rPr>
              <a:t>二叉树的定义</a:t>
            </a:r>
          </a:p>
          <a:p>
            <a:pPr>
              <a:buFont typeface="Wingdings" panose="05000000000000000000" pitchFamily="2" charset="2"/>
              <a:buNone/>
              <a:defRPr/>
            </a:pPr>
            <a:r>
              <a:rPr lang="zh-CN" altLang="en-US" sz="3000" b="1" dirty="0">
                <a:solidFill>
                  <a:srgbClr val="006600"/>
                </a:solidFill>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一棵二叉树是结点的一个有限集合，该集合或者为空，或者是由一个根结点加上两棵分别称为左子树和右子树的、互不相交的二叉树组成。</a:t>
            </a:r>
          </a:p>
        </p:txBody>
      </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Line 2"/>
          <p:cNvSpPr>
            <a:spLocks noChangeShapeType="1"/>
          </p:cNvSpPr>
          <p:nvPr/>
        </p:nvSpPr>
        <p:spPr bwMode="auto">
          <a:xfrm>
            <a:off x="9220200" y="4800600"/>
            <a:ext cx="304800" cy="3810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87" name="Line 3"/>
          <p:cNvSpPr>
            <a:spLocks noChangeShapeType="1"/>
          </p:cNvSpPr>
          <p:nvPr/>
        </p:nvSpPr>
        <p:spPr bwMode="auto">
          <a:xfrm flipH="1">
            <a:off x="8763000" y="47244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88" name="Line 4"/>
          <p:cNvSpPr>
            <a:spLocks noChangeShapeType="1"/>
          </p:cNvSpPr>
          <p:nvPr/>
        </p:nvSpPr>
        <p:spPr bwMode="auto">
          <a:xfrm>
            <a:off x="7391400" y="4724400"/>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89" name="Line 5"/>
          <p:cNvSpPr>
            <a:spLocks noChangeShapeType="1"/>
          </p:cNvSpPr>
          <p:nvPr/>
        </p:nvSpPr>
        <p:spPr bwMode="auto">
          <a:xfrm flipH="1">
            <a:off x="6858000" y="48006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0" name="Line 6"/>
          <p:cNvSpPr>
            <a:spLocks noChangeShapeType="1"/>
          </p:cNvSpPr>
          <p:nvPr/>
        </p:nvSpPr>
        <p:spPr bwMode="auto">
          <a:xfrm>
            <a:off x="8382000" y="41910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1" name="Line 7"/>
          <p:cNvSpPr>
            <a:spLocks noChangeShapeType="1"/>
          </p:cNvSpPr>
          <p:nvPr/>
        </p:nvSpPr>
        <p:spPr bwMode="auto">
          <a:xfrm flipH="1">
            <a:off x="7391400" y="41910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2" name="Oval 8"/>
          <p:cNvSpPr>
            <a:spLocks noChangeArrowheads="1"/>
          </p:cNvSpPr>
          <p:nvPr/>
        </p:nvSpPr>
        <p:spPr bwMode="auto">
          <a:xfrm>
            <a:off x="8077200" y="3962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1993" name="Line 9"/>
          <p:cNvSpPr>
            <a:spLocks noChangeShapeType="1"/>
          </p:cNvSpPr>
          <p:nvPr/>
        </p:nvSpPr>
        <p:spPr bwMode="auto">
          <a:xfrm>
            <a:off x="4343400" y="41910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4" name="Line 10"/>
          <p:cNvSpPr>
            <a:spLocks noChangeShapeType="1"/>
          </p:cNvSpPr>
          <p:nvPr/>
        </p:nvSpPr>
        <p:spPr bwMode="auto">
          <a:xfrm flipH="1">
            <a:off x="3352800" y="41910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5" name="Line 11"/>
          <p:cNvSpPr>
            <a:spLocks noChangeShapeType="1"/>
          </p:cNvSpPr>
          <p:nvPr/>
        </p:nvSpPr>
        <p:spPr bwMode="auto">
          <a:xfrm>
            <a:off x="5181600" y="4800600"/>
            <a:ext cx="304800" cy="3810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6" name="Line 12"/>
          <p:cNvSpPr>
            <a:spLocks noChangeShapeType="1"/>
          </p:cNvSpPr>
          <p:nvPr/>
        </p:nvSpPr>
        <p:spPr bwMode="auto">
          <a:xfrm flipH="1">
            <a:off x="4724400" y="47244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7" name="Line 13"/>
          <p:cNvSpPr>
            <a:spLocks noChangeShapeType="1"/>
          </p:cNvSpPr>
          <p:nvPr/>
        </p:nvSpPr>
        <p:spPr bwMode="auto">
          <a:xfrm>
            <a:off x="3352800" y="4724400"/>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8" name="Line 14"/>
          <p:cNvSpPr>
            <a:spLocks noChangeShapeType="1"/>
          </p:cNvSpPr>
          <p:nvPr/>
        </p:nvSpPr>
        <p:spPr bwMode="auto">
          <a:xfrm flipH="1">
            <a:off x="2819400" y="48006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7" name="Line 15"/>
          <p:cNvSpPr>
            <a:spLocks noChangeShapeType="1"/>
          </p:cNvSpPr>
          <p:nvPr/>
        </p:nvSpPr>
        <p:spPr bwMode="auto">
          <a:xfrm flipH="1">
            <a:off x="7467600" y="53340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0" name="Line 16"/>
          <p:cNvSpPr>
            <a:spLocks noChangeShapeType="1"/>
          </p:cNvSpPr>
          <p:nvPr/>
        </p:nvSpPr>
        <p:spPr bwMode="auto">
          <a:xfrm>
            <a:off x="6934200" y="54102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1" name="Line 17"/>
          <p:cNvSpPr>
            <a:spLocks noChangeShapeType="1"/>
          </p:cNvSpPr>
          <p:nvPr/>
        </p:nvSpPr>
        <p:spPr bwMode="auto">
          <a:xfrm flipH="1">
            <a:off x="6553200" y="5334000"/>
            <a:ext cx="3048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2" name="Line 18"/>
          <p:cNvSpPr>
            <a:spLocks noChangeShapeType="1"/>
          </p:cNvSpPr>
          <p:nvPr/>
        </p:nvSpPr>
        <p:spPr bwMode="auto">
          <a:xfrm>
            <a:off x="5562600" y="53340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3" name="Line 19"/>
          <p:cNvSpPr>
            <a:spLocks noChangeShapeType="1"/>
          </p:cNvSpPr>
          <p:nvPr/>
        </p:nvSpPr>
        <p:spPr bwMode="auto">
          <a:xfrm flipH="1">
            <a:off x="5257800" y="53340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4" name="Line 20"/>
          <p:cNvSpPr>
            <a:spLocks noChangeShapeType="1"/>
          </p:cNvSpPr>
          <p:nvPr/>
        </p:nvSpPr>
        <p:spPr bwMode="auto">
          <a:xfrm>
            <a:off x="4724400" y="54102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5" name="Line 21"/>
          <p:cNvSpPr>
            <a:spLocks noChangeShapeType="1"/>
          </p:cNvSpPr>
          <p:nvPr/>
        </p:nvSpPr>
        <p:spPr bwMode="auto">
          <a:xfrm flipH="1">
            <a:off x="4343400" y="5334000"/>
            <a:ext cx="3048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6" name="Line 22"/>
          <p:cNvSpPr>
            <a:spLocks noChangeShapeType="1"/>
          </p:cNvSpPr>
          <p:nvPr/>
        </p:nvSpPr>
        <p:spPr bwMode="auto">
          <a:xfrm>
            <a:off x="3733800" y="53340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7" name="Line 23"/>
          <p:cNvSpPr>
            <a:spLocks noChangeShapeType="1"/>
          </p:cNvSpPr>
          <p:nvPr/>
        </p:nvSpPr>
        <p:spPr bwMode="auto">
          <a:xfrm flipH="1">
            <a:off x="3429000" y="53340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8" name="Line 24"/>
          <p:cNvSpPr>
            <a:spLocks noChangeShapeType="1"/>
          </p:cNvSpPr>
          <p:nvPr/>
        </p:nvSpPr>
        <p:spPr bwMode="auto">
          <a:xfrm>
            <a:off x="2895600" y="54102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9" name="Line 25"/>
          <p:cNvSpPr>
            <a:spLocks noChangeShapeType="1"/>
          </p:cNvSpPr>
          <p:nvPr/>
        </p:nvSpPr>
        <p:spPr bwMode="auto">
          <a:xfrm flipH="1">
            <a:off x="2514600" y="5334000"/>
            <a:ext cx="3048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10" name="Oval 27"/>
          <p:cNvSpPr>
            <a:spLocks noChangeArrowheads="1"/>
          </p:cNvSpPr>
          <p:nvPr/>
        </p:nvSpPr>
        <p:spPr bwMode="auto">
          <a:xfrm>
            <a:off x="23622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1" name="Oval 28"/>
          <p:cNvSpPr>
            <a:spLocks noChangeArrowheads="1"/>
          </p:cNvSpPr>
          <p:nvPr/>
        </p:nvSpPr>
        <p:spPr bwMode="auto">
          <a:xfrm>
            <a:off x="28194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2" name="Oval 29"/>
          <p:cNvSpPr>
            <a:spLocks noChangeArrowheads="1"/>
          </p:cNvSpPr>
          <p:nvPr/>
        </p:nvSpPr>
        <p:spPr bwMode="auto">
          <a:xfrm>
            <a:off x="32766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3" name="Oval 30"/>
          <p:cNvSpPr>
            <a:spLocks noChangeArrowheads="1"/>
          </p:cNvSpPr>
          <p:nvPr/>
        </p:nvSpPr>
        <p:spPr bwMode="auto">
          <a:xfrm>
            <a:off x="37338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4" name="Oval 31"/>
          <p:cNvSpPr>
            <a:spLocks noChangeArrowheads="1"/>
          </p:cNvSpPr>
          <p:nvPr/>
        </p:nvSpPr>
        <p:spPr bwMode="auto">
          <a:xfrm>
            <a:off x="41910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5" name="Oval 32"/>
          <p:cNvSpPr>
            <a:spLocks noChangeArrowheads="1"/>
          </p:cNvSpPr>
          <p:nvPr/>
        </p:nvSpPr>
        <p:spPr bwMode="auto">
          <a:xfrm>
            <a:off x="46482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6" name="Oval 33"/>
          <p:cNvSpPr>
            <a:spLocks noChangeArrowheads="1"/>
          </p:cNvSpPr>
          <p:nvPr/>
        </p:nvSpPr>
        <p:spPr bwMode="auto">
          <a:xfrm>
            <a:off x="51054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7" name="Oval 34"/>
          <p:cNvSpPr>
            <a:spLocks noChangeArrowheads="1"/>
          </p:cNvSpPr>
          <p:nvPr/>
        </p:nvSpPr>
        <p:spPr bwMode="auto">
          <a:xfrm>
            <a:off x="55626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8" name="Oval 35"/>
          <p:cNvSpPr>
            <a:spLocks noChangeArrowheads="1"/>
          </p:cNvSpPr>
          <p:nvPr/>
        </p:nvSpPr>
        <p:spPr bwMode="auto">
          <a:xfrm>
            <a:off x="64008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19" name="Oval 36"/>
          <p:cNvSpPr>
            <a:spLocks noChangeArrowheads="1"/>
          </p:cNvSpPr>
          <p:nvPr/>
        </p:nvSpPr>
        <p:spPr bwMode="auto">
          <a:xfrm>
            <a:off x="68580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68" name="Oval 37"/>
          <p:cNvSpPr>
            <a:spLocks noChangeArrowheads="1"/>
          </p:cNvSpPr>
          <p:nvPr/>
        </p:nvSpPr>
        <p:spPr bwMode="auto">
          <a:xfrm>
            <a:off x="73152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1" name="Oval 38"/>
          <p:cNvSpPr>
            <a:spLocks noChangeArrowheads="1"/>
          </p:cNvSpPr>
          <p:nvPr/>
        </p:nvSpPr>
        <p:spPr bwMode="auto">
          <a:xfrm>
            <a:off x="26670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2" name="Oval 39"/>
          <p:cNvSpPr>
            <a:spLocks noChangeArrowheads="1"/>
          </p:cNvSpPr>
          <p:nvPr/>
        </p:nvSpPr>
        <p:spPr bwMode="auto">
          <a:xfrm>
            <a:off x="35052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3" name="Oval 40"/>
          <p:cNvSpPr>
            <a:spLocks noChangeArrowheads="1"/>
          </p:cNvSpPr>
          <p:nvPr/>
        </p:nvSpPr>
        <p:spPr bwMode="auto">
          <a:xfrm>
            <a:off x="44958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4" name="Oval 41"/>
          <p:cNvSpPr>
            <a:spLocks noChangeArrowheads="1"/>
          </p:cNvSpPr>
          <p:nvPr/>
        </p:nvSpPr>
        <p:spPr bwMode="auto">
          <a:xfrm>
            <a:off x="53340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5" name="Oval 42"/>
          <p:cNvSpPr>
            <a:spLocks noChangeArrowheads="1"/>
          </p:cNvSpPr>
          <p:nvPr/>
        </p:nvSpPr>
        <p:spPr bwMode="auto">
          <a:xfrm>
            <a:off x="67056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6" name="Oval 43"/>
          <p:cNvSpPr>
            <a:spLocks noChangeArrowheads="1"/>
          </p:cNvSpPr>
          <p:nvPr/>
        </p:nvSpPr>
        <p:spPr bwMode="auto">
          <a:xfrm>
            <a:off x="75438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7" name="Oval 44"/>
          <p:cNvSpPr>
            <a:spLocks noChangeArrowheads="1"/>
          </p:cNvSpPr>
          <p:nvPr/>
        </p:nvSpPr>
        <p:spPr bwMode="auto">
          <a:xfrm>
            <a:off x="85344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8" name="Oval 45"/>
          <p:cNvSpPr>
            <a:spLocks noChangeArrowheads="1"/>
          </p:cNvSpPr>
          <p:nvPr/>
        </p:nvSpPr>
        <p:spPr bwMode="auto">
          <a:xfrm>
            <a:off x="93726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29" name="Oval 46"/>
          <p:cNvSpPr>
            <a:spLocks noChangeArrowheads="1"/>
          </p:cNvSpPr>
          <p:nvPr/>
        </p:nvSpPr>
        <p:spPr bwMode="auto">
          <a:xfrm>
            <a:off x="3124200" y="4495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30" name="Oval 47"/>
          <p:cNvSpPr>
            <a:spLocks noChangeArrowheads="1"/>
          </p:cNvSpPr>
          <p:nvPr/>
        </p:nvSpPr>
        <p:spPr bwMode="auto">
          <a:xfrm>
            <a:off x="4953000" y="4495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31" name="Oval 48"/>
          <p:cNvSpPr>
            <a:spLocks noChangeArrowheads="1"/>
          </p:cNvSpPr>
          <p:nvPr/>
        </p:nvSpPr>
        <p:spPr bwMode="auto">
          <a:xfrm>
            <a:off x="7162800" y="4495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32" name="Oval 49"/>
          <p:cNvSpPr>
            <a:spLocks noChangeArrowheads="1"/>
          </p:cNvSpPr>
          <p:nvPr/>
        </p:nvSpPr>
        <p:spPr bwMode="auto">
          <a:xfrm>
            <a:off x="8991600" y="4495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2033" name="Oval 50"/>
          <p:cNvSpPr>
            <a:spLocks noChangeArrowheads="1"/>
          </p:cNvSpPr>
          <p:nvPr/>
        </p:nvSpPr>
        <p:spPr bwMode="auto">
          <a:xfrm>
            <a:off x="4038600" y="3962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4980" name="Rectangle 52"/>
          <p:cNvSpPr>
            <a:spLocks noGrp="1" noChangeArrowheads="1"/>
          </p:cNvSpPr>
          <p:nvPr>
            <p:ph idx="1"/>
          </p:nvPr>
        </p:nvSpPr>
        <p:spPr>
          <a:xfrm>
            <a:off x="1559496" y="910952"/>
            <a:ext cx="9433048" cy="3886200"/>
          </a:xfrm>
        </p:spPr>
        <p:txBody>
          <a:bodyPr/>
          <a:lstStyle/>
          <a:p>
            <a:pPr>
              <a:buClr>
                <a:srgbClr val="800080"/>
              </a:buClr>
              <a:buSzPct val="50000"/>
              <a:defRPr/>
            </a:pPr>
            <a:r>
              <a:rPr lang="zh-CN" altLang="en-US" sz="3000" b="1" dirty="0" smtClean="0">
                <a:solidFill>
                  <a:srgbClr val="000099"/>
                </a:solidFill>
                <a:latin typeface="Times New Roman" panose="02020603050405020304" pitchFamily="18" charset="0"/>
                <a:ea typeface="仿宋_GB2312" pitchFamily="49" charset="-122"/>
              </a:rPr>
              <a:t>满</a:t>
            </a:r>
            <a:r>
              <a:rPr lang="zh-CN" altLang="en-US" sz="3000" b="1" dirty="0">
                <a:solidFill>
                  <a:srgbClr val="000099"/>
                </a:solidFill>
                <a:latin typeface="Times New Roman" panose="02020603050405020304" pitchFamily="18" charset="0"/>
                <a:ea typeface="仿宋_GB2312" pitchFamily="49" charset="-122"/>
              </a:rPr>
              <a:t>二叉树 </a:t>
            </a:r>
            <a:r>
              <a:rPr lang="en-US" altLang="zh-CN" sz="3000" b="1" dirty="0">
                <a:solidFill>
                  <a:srgbClr val="000099"/>
                </a:solidFill>
                <a:latin typeface="Times New Roman" panose="02020603050405020304" pitchFamily="18" charset="0"/>
                <a:ea typeface="仿宋_GB2312" pitchFamily="49" charset="-122"/>
              </a:rPr>
              <a:t>(Full Binary Tree)</a:t>
            </a:r>
            <a:r>
              <a:rPr lang="en-US" altLang="zh-CN" sz="3000" dirty="0">
                <a:solidFill>
                  <a:srgbClr val="000099"/>
                </a:solidFill>
                <a:latin typeface="Times New Roman" panose="02020603050405020304" pitchFamily="18" charset="0"/>
                <a:ea typeface="仿宋_GB2312" pitchFamily="49" charset="-122"/>
              </a:rPr>
              <a:t> </a:t>
            </a:r>
          </a:p>
          <a:p>
            <a:pPr>
              <a:buClr>
                <a:srgbClr val="800080"/>
              </a:buClr>
              <a:buSzPct val="50000"/>
              <a:defRPr/>
            </a:pPr>
            <a:r>
              <a:rPr lang="zh-CN" altLang="en-US" sz="3000" b="1" dirty="0" smtClean="0">
                <a:solidFill>
                  <a:srgbClr val="000099"/>
                </a:solidFill>
                <a:latin typeface="Times New Roman" panose="02020603050405020304" pitchFamily="18" charset="0"/>
                <a:ea typeface="仿宋_GB2312" pitchFamily="49" charset="-122"/>
              </a:rPr>
              <a:t>完全</a:t>
            </a:r>
            <a:r>
              <a:rPr lang="zh-CN" altLang="en-US" sz="3000" b="1" dirty="0">
                <a:solidFill>
                  <a:srgbClr val="000099"/>
                </a:solidFill>
                <a:latin typeface="Times New Roman" panose="02020603050405020304" pitchFamily="18" charset="0"/>
                <a:ea typeface="仿宋_GB2312" pitchFamily="49" charset="-122"/>
              </a:rPr>
              <a:t>二叉树 </a:t>
            </a:r>
            <a:r>
              <a:rPr lang="en-US" altLang="zh-CN" sz="3000" b="1" dirty="0">
                <a:solidFill>
                  <a:srgbClr val="000099"/>
                </a:solidFill>
                <a:latin typeface="Times New Roman" panose="02020603050405020304" pitchFamily="18" charset="0"/>
                <a:ea typeface="仿宋_GB2312" pitchFamily="49" charset="-122"/>
              </a:rPr>
              <a:t>(Complete Binary Tree)</a:t>
            </a:r>
          </a:p>
          <a:p>
            <a:pPr lvl="1">
              <a:buClr>
                <a:srgbClr val="800080"/>
              </a:buClr>
              <a:buSzPct val="50000"/>
              <a:buFont typeface="Wingdings" panose="05000000000000000000" pitchFamily="2" charset="2"/>
              <a:buNone/>
              <a:defRPr/>
            </a:pPr>
            <a:r>
              <a:rPr lang="en-US" altLang="zh-CN" sz="3000" b="1" dirty="0">
                <a:latin typeface="Times New Roman" panose="02020603050405020304" pitchFamily="18" charset="0"/>
                <a:ea typeface="仿宋_GB2312" pitchFamily="49" charset="-122"/>
                <a:cs typeface="Times New Roman" panose="02020603050405020304" pitchFamily="18" charset="0"/>
              </a:rPr>
              <a:t>─ </a:t>
            </a:r>
            <a:r>
              <a:rPr lang="zh-CN" altLang="en-US" sz="3000" b="1" dirty="0">
                <a:latin typeface="Times New Roman" panose="02020603050405020304" pitchFamily="18" charset="0"/>
                <a:ea typeface="仿宋_GB2312" pitchFamily="49" charset="-122"/>
              </a:rPr>
              <a:t>若设二叉树的深度为 </a:t>
            </a:r>
            <a:r>
              <a:rPr lang="en-US" altLang="zh-CN" sz="3000" b="1" i="1" dirty="0">
                <a:latin typeface="Times New Roman" panose="02020603050405020304" pitchFamily="18" charset="0"/>
                <a:ea typeface="仿宋_GB2312" pitchFamily="49" charset="-122"/>
              </a:rPr>
              <a:t>k</a:t>
            </a:r>
            <a:r>
              <a:rPr lang="zh-CN" altLang="en-US" sz="3000" b="1" dirty="0">
                <a:latin typeface="Times New Roman" panose="02020603050405020304" pitchFamily="18" charset="0"/>
                <a:ea typeface="仿宋_GB2312" pitchFamily="49" charset="-122"/>
              </a:rPr>
              <a:t>，则共有 </a:t>
            </a:r>
            <a:r>
              <a:rPr lang="en-US" altLang="zh-CN" sz="3000" b="1" i="1" dirty="0">
                <a:latin typeface="Times New Roman" panose="02020603050405020304" pitchFamily="18" charset="0"/>
                <a:ea typeface="仿宋_GB2312" pitchFamily="49" charset="-122"/>
              </a:rPr>
              <a:t>k </a:t>
            </a:r>
            <a:r>
              <a:rPr lang="zh-CN" altLang="en-US" sz="3000" b="1" dirty="0">
                <a:latin typeface="Times New Roman" panose="02020603050405020304" pitchFamily="18" charset="0"/>
                <a:ea typeface="仿宋_GB2312" pitchFamily="49" charset="-122"/>
              </a:rPr>
              <a:t>层。除第 </a:t>
            </a:r>
            <a:r>
              <a:rPr lang="en-US" altLang="zh-CN" sz="3000" b="1" i="1" dirty="0">
                <a:latin typeface="Times New Roman" panose="02020603050405020304" pitchFamily="18" charset="0"/>
                <a:ea typeface="仿宋_GB2312" pitchFamily="49" charset="-122"/>
              </a:rPr>
              <a:t>k </a:t>
            </a:r>
            <a:r>
              <a:rPr lang="zh-CN" altLang="en-US" sz="3000" b="1" dirty="0">
                <a:latin typeface="Times New Roman" panose="02020603050405020304" pitchFamily="18" charset="0"/>
                <a:ea typeface="仿宋_GB2312" pitchFamily="49" charset="-122"/>
              </a:rPr>
              <a:t>层外，其它各层 </a:t>
            </a:r>
            <a:r>
              <a:rPr lang="en-US" altLang="zh-CN" sz="3000" b="1" dirty="0">
                <a:latin typeface="Times New Roman" panose="02020603050405020304" pitchFamily="18" charset="0"/>
                <a:ea typeface="仿宋_GB2312" pitchFamily="49" charset="-122"/>
              </a:rPr>
              <a:t>(1</a:t>
            </a:r>
            <a:r>
              <a:rPr lang="zh-CN" altLang="en-US" sz="3000" b="1" dirty="0">
                <a:latin typeface="宋体" panose="02010600030101010101" pitchFamily="2" charset="-122"/>
              </a:rPr>
              <a:t>～</a:t>
            </a:r>
            <a:r>
              <a:rPr lang="en-US" altLang="zh-CN" sz="3000" b="1" i="1" dirty="0">
                <a:latin typeface="Times New Roman" panose="02020603050405020304" pitchFamily="18" charset="0"/>
                <a:ea typeface="仿宋_GB2312" pitchFamily="49" charset="-122"/>
                <a:sym typeface="Symbol" panose="05050102010706020507" pitchFamily="18" charset="2"/>
              </a:rPr>
              <a:t>k</a:t>
            </a:r>
            <a:r>
              <a:rPr lang="en-US" altLang="zh-CN" sz="3000" b="1" dirty="0">
                <a:latin typeface="Courier New" panose="02070309020205020404" pitchFamily="49" charset="0"/>
                <a:ea typeface="仿宋_GB2312" pitchFamily="49" charset="-122"/>
                <a:sym typeface="Symbol" panose="05050102010706020507" pitchFamily="18" charset="2"/>
              </a:rPr>
              <a:t>-</a:t>
            </a:r>
            <a:r>
              <a:rPr lang="en-US" altLang="zh-CN" sz="3000" b="1" dirty="0">
                <a:latin typeface="Times New Roman" panose="02020603050405020304" pitchFamily="18" charset="0"/>
                <a:ea typeface="仿宋_GB2312" pitchFamily="49" charset="-122"/>
                <a:sym typeface="Symbol" panose="05050102010706020507" pitchFamily="18" charset="2"/>
              </a:rPr>
              <a:t>1</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的结点数都达到最大个数，第</a:t>
            </a:r>
            <a:r>
              <a:rPr lang="en-US" altLang="zh-CN" sz="3000" b="1" i="1" dirty="0">
                <a:latin typeface="Times New Roman" panose="02020603050405020304" pitchFamily="18" charset="0"/>
                <a:ea typeface="仿宋_GB2312" pitchFamily="49" charset="-122"/>
              </a:rPr>
              <a:t>k</a:t>
            </a:r>
            <a:r>
              <a:rPr lang="zh-CN" altLang="en-US" sz="3000" b="1" dirty="0">
                <a:latin typeface="Times New Roman" panose="02020603050405020304" pitchFamily="18" charset="0"/>
                <a:ea typeface="仿宋_GB2312" pitchFamily="49" charset="-122"/>
              </a:rPr>
              <a:t>层</a:t>
            </a:r>
            <a:r>
              <a:rPr lang="zh-CN" altLang="en-US" sz="3000" b="1" u="sng" dirty="0">
                <a:solidFill>
                  <a:srgbClr val="0000CC"/>
                </a:solidFill>
                <a:latin typeface="Times New Roman" panose="02020603050405020304" pitchFamily="18" charset="0"/>
                <a:ea typeface="仿宋_GB2312" pitchFamily="49" charset="-122"/>
              </a:rPr>
              <a:t>从右向左连续缺</a:t>
            </a:r>
            <a:r>
              <a:rPr lang="zh-CN" altLang="en-US" sz="3000" b="1" dirty="0">
                <a:latin typeface="Times New Roman" panose="02020603050405020304" pitchFamily="18" charset="0"/>
                <a:ea typeface="仿宋_GB2312" pitchFamily="49" charset="-122"/>
              </a:rPr>
              <a:t>若干结点，这就是完全二叉树。</a:t>
            </a:r>
            <a:endParaRPr lang="zh-CN" altLang="en-US" sz="3000" dirty="0">
              <a:latin typeface="Times New Roman" panose="02020603050405020304" pitchFamily="18" charset="0"/>
              <a:ea typeface="仿宋_GB2312" pitchFamily="49" charset="-122"/>
            </a:endParaRPr>
          </a:p>
          <a:p>
            <a:pPr>
              <a:defRPr/>
            </a:pPr>
            <a:endParaRPr lang="en-US" altLang="zh-CN" sz="3000" dirty="0">
              <a:latin typeface="Times New Roman" panose="02020603050405020304" pitchFamily="18" charset="0"/>
              <a:ea typeface="仿宋_GB2312" pitchFamily="49" charset="-122"/>
            </a:endParaRPr>
          </a:p>
        </p:txBody>
      </p:sp>
      <p:sp>
        <p:nvSpPr>
          <p:cNvPr id="51" name="Line 16"/>
          <p:cNvSpPr>
            <a:spLocks noChangeShapeType="1"/>
          </p:cNvSpPr>
          <p:nvPr/>
        </p:nvSpPr>
        <p:spPr bwMode="auto">
          <a:xfrm>
            <a:off x="7878763" y="5445125"/>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Oval 36"/>
          <p:cNvSpPr>
            <a:spLocks noChangeArrowheads="1"/>
          </p:cNvSpPr>
          <p:nvPr/>
        </p:nvSpPr>
        <p:spPr bwMode="auto">
          <a:xfrm>
            <a:off x="7802563" y="5749925"/>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3" name="Rectangle 20"/>
          <p:cNvSpPr>
            <a:spLocks noGrp="1" noChangeArrowheads="1"/>
          </p:cNvSpPr>
          <p:nvPr>
            <p:ph type="title"/>
          </p:nvPr>
        </p:nvSpPr>
        <p:spPr>
          <a:xfrm>
            <a:off x="411163" y="80963"/>
            <a:ext cx="6408737" cy="708025"/>
          </a:xfrm>
        </p:spPr>
        <p:txBody>
          <a:bodyPr>
            <a:normAutofit/>
          </a:bodyPr>
          <a:lstStyle/>
          <a:p>
            <a:r>
              <a:rPr lang="zh-CN" altLang="en-US" sz="4000" b="1" dirty="0" smtClean="0">
                <a:latin typeface="华文新魏" panose="02010800040101010101" pitchFamily="2" charset="-122"/>
                <a:ea typeface="华文新魏" panose="02010800040101010101" pitchFamily="2" charset="-122"/>
              </a:rPr>
              <a:t>几个特殊的二叉树</a:t>
            </a:r>
            <a:endParaRPr lang="en-US" altLang="zh-CN" sz="4000" b="1"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413871132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xit" presetSubtype="4" fill="hold" grpId="0" nodeType="clickEffect">
                                  <p:stCondLst>
                                    <p:cond delay="0"/>
                                  </p:stCondLst>
                                  <p:childTnLst>
                                    <p:animEffect transition="out" filter="wipe(down)">
                                      <p:cBhvr>
                                        <p:cTn id="6" dur="500"/>
                                        <p:tgtEl>
                                          <p:spTgt spid="44068"/>
                                        </p:tgtEl>
                                      </p:cBhvr>
                                    </p:animEffect>
                                    <p:set>
                                      <p:cBhvr>
                                        <p:cTn id="7" dur="1" fill="hold">
                                          <p:stCondLst>
                                            <p:cond delay="499"/>
                                          </p:stCondLst>
                                        </p:cTn>
                                        <p:tgtEl>
                                          <p:spTgt spid="44068"/>
                                        </p:tgtEl>
                                        <p:attrNameLst>
                                          <p:attrName>style.visibility</p:attrName>
                                        </p:attrNameLst>
                                      </p:cBhvr>
                                      <p:to>
                                        <p:strVal val="hidden"/>
                                      </p:to>
                                    </p:set>
                                  </p:childTnLst>
                                </p:cTn>
                              </p:par>
                              <p:par>
                                <p:cTn id="8" presetID="22" presetClass="exit" presetSubtype="4" fill="hold" grpId="0" nodeType="withEffect">
                                  <p:stCondLst>
                                    <p:cond delay="0"/>
                                  </p:stCondLst>
                                  <p:childTnLst>
                                    <p:animEffect transition="out" filter="wipe(down)">
                                      <p:cBhvr>
                                        <p:cTn id="9" dur="500"/>
                                        <p:tgtEl>
                                          <p:spTgt spid="44047"/>
                                        </p:tgtEl>
                                      </p:cBhvr>
                                    </p:animEffect>
                                    <p:set>
                                      <p:cBhvr>
                                        <p:cTn id="10" dur="1" fill="hold">
                                          <p:stCondLst>
                                            <p:cond delay="499"/>
                                          </p:stCondLst>
                                        </p:cTn>
                                        <p:tgtEl>
                                          <p:spTgt spid="44047"/>
                                        </p:tgtEl>
                                        <p:attrNameLst>
                                          <p:attrName>style.visibility</p:attrName>
                                        </p:attrNameLst>
                                      </p:cBhvr>
                                      <p:to>
                                        <p:strVal val="hidden"/>
                                      </p:to>
                                    </p:set>
                                  </p:childTnLst>
                                </p:cTn>
                              </p:par>
                              <p:par>
                                <p:cTn id="11" presetID="22" presetClass="entr" presetSubtype="4"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wipe(down)">
                                      <p:cBhvr>
                                        <p:cTn id="13" dur="250"/>
                                        <p:tgtEl>
                                          <p:spTgt spid="5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wipe(down)">
                                      <p:cBhvr>
                                        <p:cTn id="16" dur="25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47" grpId="0" animBg="1"/>
      <p:bldP spid="44068" grpId="0" animBg="1"/>
      <p:bldP spid="51" grpId="0" animBg="1"/>
      <p:bldP spid="5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p:cNvSpPr>
          <p:nvPr>
            <p:ph type="title"/>
          </p:nvPr>
        </p:nvSpPr>
        <p:spPr/>
        <p:txBody>
          <a:bodyPr>
            <a:normAutofit fontScale="90000"/>
          </a:bodyPr>
          <a:lstStyle/>
          <a:p>
            <a:r>
              <a:rPr lang="zh-CN" altLang="en-US" dirty="0" smtClean="0"/>
              <a:t>课堂练习</a:t>
            </a:r>
          </a:p>
        </p:txBody>
      </p:sp>
      <p:pic>
        <p:nvPicPr>
          <p:cNvPr id="78851"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912424" y="30576"/>
            <a:ext cx="2216150" cy="1477962"/>
          </a:xfrm>
        </p:spPr>
      </p:pic>
      <p:sp>
        <p:nvSpPr>
          <p:cNvPr id="78852" name="AutoShape 2" descr="http://img.taopic.com/uploads/allimg/110209/1667-11020915395132.jpg"/>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78853" name="AutoShape 4" descr="http://img.taopic.com/uploads/allimg/110209/1667-11020915395132.jpg"/>
          <p:cNvSpPr>
            <a:spLocks noChangeAspect="1" noChangeArrowheads="1"/>
          </p:cNvSpPr>
          <p:nvPr/>
        </p:nvSpPr>
        <p:spPr bwMode="auto">
          <a:xfrm>
            <a:off x="1831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pic>
        <p:nvPicPr>
          <p:cNvPr id="78854" name="Picture 2" descr="214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917700"/>
            <a:ext cx="8001000" cy="2027238"/>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78855" name="Rectangle 3"/>
          <p:cNvSpPr>
            <a:spLocks noChangeArrowheads="1"/>
          </p:cNvSpPr>
          <p:nvPr/>
        </p:nvSpPr>
        <p:spPr bwMode="auto">
          <a:xfrm>
            <a:off x="1981200" y="1155700"/>
            <a:ext cx="670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dirty="0" smtClean="0">
                <a:latin typeface="Times New Roman" panose="02020603050405020304" pitchFamily="18" charset="0"/>
              </a:rPr>
              <a:t>下面</a:t>
            </a:r>
            <a:r>
              <a:rPr lang="zh-CN" altLang="en-US" sz="2400" dirty="0">
                <a:latin typeface="Times New Roman" panose="02020603050405020304" pitchFamily="18" charset="0"/>
              </a:rPr>
              <a:t>的二叉树中，</a:t>
            </a:r>
            <a:r>
              <a:rPr lang="en-US" altLang="zh-CN" sz="2400" dirty="0">
                <a:latin typeface="Times New Roman" panose="02020603050405020304" pitchFamily="18" charset="0"/>
              </a:rPr>
              <a:t>(      )</a:t>
            </a:r>
            <a:r>
              <a:rPr lang="zh-CN" altLang="en-US" sz="2400" dirty="0">
                <a:latin typeface="Times New Roman" panose="02020603050405020304" pitchFamily="18" charset="0"/>
              </a:rPr>
              <a:t>不是完全二叉树。 </a:t>
            </a:r>
          </a:p>
        </p:txBody>
      </p:sp>
    </p:spTree>
    <p:extLst>
      <p:ext uri="{BB962C8B-B14F-4D97-AF65-F5344CB8AC3E}">
        <p14:creationId xmlns:p14="http://schemas.microsoft.com/office/powerpoint/2010/main" val="16246157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Line 2"/>
          <p:cNvSpPr>
            <a:spLocks noChangeShapeType="1"/>
          </p:cNvSpPr>
          <p:nvPr/>
        </p:nvSpPr>
        <p:spPr bwMode="auto">
          <a:xfrm flipH="1">
            <a:off x="2789610" y="2590800"/>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1" name="Oval 3"/>
          <p:cNvSpPr>
            <a:spLocks noChangeArrowheads="1"/>
          </p:cNvSpPr>
          <p:nvPr/>
        </p:nvSpPr>
        <p:spPr bwMode="auto">
          <a:xfrm>
            <a:off x="256101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12" name="Line 4"/>
          <p:cNvSpPr>
            <a:spLocks noChangeShapeType="1"/>
          </p:cNvSpPr>
          <p:nvPr/>
        </p:nvSpPr>
        <p:spPr bwMode="auto">
          <a:xfrm>
            <a:off x="7514010" y="3200400"/>
            <a:ext cx="3810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3" name="Line 5"/>
          <p:cNvSpPr>
            <a:spLocks noChangeShapeType="1"/>
          </p:cNvSpPr>
          <p:nvPr/>
        </p:nvSpPr>
        <p:spPr bwMode="auto">
          <a:xfrm>
            <a:off x="9038010" y="2667000"/>
            <a:ext cx="304800" cy="3810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4" name="Line 6"/>
          <p:cNvSpPr>
            <a:spLocks noChangeShapeType="1"/>
          </p:cNvSpPr>
          <p:nvPr/>
        </p:nvSpPr>
        <p:spPr bwMode="auto">
          <a:xfrm flipH="1">
            <a:off x="8580810" y="25908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5" name="Line 7"/>
          <p:cNvSpPr>
            <a:spLocks noChangeShapeType="1"/>
          </p:cNvSpPr>
          <p:nvPr/>
        </p:nvSpPr>
        <p:spPr bwMode="auto">
          <a:xfrm>
            <a:off x="7209210" y="2590800"/>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6" name="Line 8"/>
          <p:cNvSpPr>
            <a:spLocks noChangeShapeType="1"/>
          </p:cNvSpPr>
          <p:nvPr/>
        </p:nvSpPr>
        <p:spPr bwMode="auto">
          <a:xfrm flipH="1">
            <a:off x="6675810" y="26670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7" name="Line 9"/>
          <p:cNvSpPr>
            <a:spLocks noChangeShapeType="1"/>
          </p:cNvSpPr>
          <p:nvPr/>
        </p:nvSpPr>
        <p:spPr bwMode="auto">
          <a:xfrm>
            <a:off x="8199810" y="20574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8" name="Line 10"/>
          <p:cNvSpPr>
            <a:spLocks noChangeShapeType="1"/>
          </p:cNvSpPr>
          <p:nvPr/>
        </p:nvSpPr>
        <p:spPr bwMode="auto">
          <a:xfrm flipH="1">
            <a:off x="7209210" y="20574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9" name="Oval 11"/>
          <p:cNvSpPr>
            <a:spLocks noChangeArrowheads="1"/>
          </p:cNvSpPr>
          <p:nvPr/>
        </p:nvSpPr>
        <p:spPr bwMode="auto">
          <a:xfrm>
            <a:off x="7895010" y="1828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20" name="Line 12"/>
          <p:cNvSpPr>
            <a:spLocks noChangeShapeType="1"/>
          </p:cNvSpPr>
          <p:nvPr/>
        </p:nvSpPr>
        <p:spPr bwMode="auto">
          <a:xfrm>
            <a:off x="4161210" y="20574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1" name="Line 13"/>
          <p:cNvSpPr>
            <a:spLocks noChangeShapeType="1"/>
          </p:cNvSpPr>
          <p:nvPr/>
        </p:nvSpPr>
        <p:spPr bwMode="auto">
          <a:xfrm flipH="1">
            <a:off x="3170610" y="20574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2" name="Line 14"/>
          <p:cNvSpPr>
            <a:spLocks noChangeShapeType="1"/>
          </p:cNvSpPr>
          <p:nvPr/>
        </p:nvSpPr>
        <p:spPr bwMode="auto">
          <a:xfrm>
            <a:off x="4999410" y="2667000"/>
            <a:ext cx="304800" cy="3810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3" name="Line 15"/>
          <p:cNvSpPr>
            <a:spLocks noChangeShapeType="1"/>
          </p:cNvSpPr>
          <p:nvPr/>
        </p:nvSpPr>
        <p:spPr bwMode="auto">
          <a:xfrm flipH="1">
            <a:off x="4542210" y="25908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4" name="Line 16"/>
          <p:cNvSpPr>
            <a:spLocks noChangeShapeType="1"/>
          </p:cNvSpPr>
          <p:nvPr/>
        </p:nvSpPr>
        <p:spPr bwMode="auto">
          <a:xfrm>
            <a:off x="3170610" y="2590800"/>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5" name="Line 17"/>
          <p:cNvSpPr>
            <a:spLocks noChangeShapeType="1"/>
          </p:cNvSpPr>
          <p:nvPr/>
        </p:nvSpPr>
        <p:spPr bwMode="auto">
          <a:xfrm>
            <a:off x="8580810" y="3276600"/>
            <a:ext cx="3810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6" name="Line 18"/>
          <p:cNvSpPr>
            <a:spLocks noChangeShapeType="1"/>
          </p:cNvSpPr>
          <p:nvPr/>
        </p:nvSpPr>
        <p:spPr bwMode="auto">
          <a:xfrm flipH="1">
            <a:off x="6371010" y="3200400"/>
            <a:ext cx="3048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7" name="Line 19"/>
          <p:cNvSpPr>
            <a:spLocks noChangeShapeType="1"/>
          </p:cNvSpPr>
          <p:nvPr/>
        </p:nvSpPr>
        <p:spPr bwMode="auto">
          <a:xfrm>
            <a:off x="5380410" y="32004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8" name="Line 20"/>
          <p:cNvSpPr>
            <a:spLocks noChangeShapeType="1"/>
          </p:cNvSpPr>
          <p:nvPr/>
        </p:nvSpPr>
        <p:spPr bwMode="auto">
          <a:xfrm flipH="1">
            <a:off x="5075610" y="32004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9" name="Line 21"/>
          <p:cNvSpPr>
            <a:spLocks noChangeShapeType="1"/>
          </p:cNvSpPr>
          <p:nvPr/>
        </p:nvSpPr>
        <p:spPr bwMode="auto">
          <a:xfrm>
            <a:off x="3551610" y="32004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0" name="Line 22"/>
          <p:cNvSpPr>
            <a:spLocks noChangeShapeType="1"/>
          </p:cNvSpPr>
          <p:nvPr/>
        </p:nvSpPr>
        <p:spPr bwMode="auto">
          <a:xfrm flipH="1">
            <a:off x="3246810" y="32004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1" name="Text Box 23"/>
          <p:cNvSpPr txBox="1">
            <a:spLocks noChangeArrowheads="1"/>
          </p:cNvSpPr>
          <p:nvPr/>
        </p:nvSpPr>
        <p:spPr bwMode="auto">
          <a:xfrm>
            <a:off x="2709218" y="800100"/>
            <a:ext cx="7741096" cy="72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15000"/>
              </a:lnSpc>
            </a:pPr>
            <a:r>
              <a:rPr lang="zh-CN" altLang="en-US" sz="3600" dirty="0" smtClean="0">
                <a:solidFill>
                  <a:schemeClr val="tx2"/>
                </a:solidFill>
                <a:latin typeface="华文新魏" panose="02010800040101010101" pitchFamily="2" charset="-122"/>
                <a:ea typeface="华文新魏" panose="02010800040101010101" pitchFamily="2" charset="-122"/>
              </a:rPr>
              <a:t>正</a:t>
            </a:r>
            <a:r>
              <a:rPr lang="zh-CN" altLang="en-US" sz="3600" dirty="0">
                <a:solidFill>
                  <a:schemeClr val="tx2"/>
                </a:solidFill>
                <a:latin typeface="华文新魏" panose="02010800040101010101" pitchFamily="2" charset="-122"/>
                <a:ea typeface="华文新魏" panose="02010800040101010101" pitchFamily="2" charset="-122"/>
              </a:rPr>
              <a:t>则</a:t>
            </a:r>
            <a:r>
              <a:rPr lang="zh-CN" altLang="en-US" sz="3600" dirty="0" smtClean="0">
                <a:solidFill>
                  <a:schemeClr val="tx2"/>
                </a:solidFill>
                <a:latin typeface="华文新魏" panose="02010800040101010101" pitchFamily="2" charset="-122"/>
                <a:ea typeface="华文新魏" panose="02010800040101010101" pitchFamily="2" charset="-122"/>
              </a:rPr>
              <a:t>二叉树             理想</a:t>
            </a:r>
            <a:r>
              <a:rPr lang="zh-CN" altLang="en-US" sz="3600" dirty="0">
                <a:solidFill>
                  <a:schemeClr val="tx2"/>
                </a:solidFill>
                <a:latin typeface="华文新魏" panose="02010800040101010101" pitchFamily="2" charset="-122"/>
                <a:ea typeface="华文新魏" panose="02010800040101010101" pitchFamily="2" charset="-122"/>
              </a:rPr>
              <a:t>平衡二叉树</a:t>
            </a:r>
          </a:p>
        </p:txBody>
      </p:sp>
      <p:sp>
        <p:nvSpPr>
          <p:cNvPr id="43032" name="Oval 24"/>
          <p:cNvSpPr>
            <a:spLocks noChangeArrowheads="1"/>
          </p:cNvSpPr>
          <p:nvPr/>
        </p:nvSpPr>
        <p:spPr bwMode="auto">
          <a:xfrm>
            <a:off x="309441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3" name="Oval 25"/>
          <p:cNvSpPr>
            <a:spLocks noChangeArrowheads="1"/>
          </p:cNvSpPr>
          <p:nvPr/>
        </p:nvSpPr>
        <p:spPr bwMode="auto">
          <a:xfrm>
            <a:off x="355161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4" name="Oval 26"/>
          <p:cNvSpPr>
            <a:spLocks noChangeArrowheads="1"/>
          </p:cNvSpPr>
          <p:nvPr/>
        </p:nvSpPr>
        <p:spPr bwMode="auto">
          <a:xfrm>
            <a:off x="492321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5" name="Oval 27"/>
          <p:cNvSpPr>
            <a:spLocks noChangeArrowheads="1"/>
          </p:cNvSpPr>
          <p:nvPr/>
        </p:nvSpPr>
        <p:spPr bwMode="auto">
          <a:xfrm>
            <a:off x="538041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6" name="Oval 28"/>
          <p:cNvSpPr>
            <a:spLocks noChangeArrowheads="1"/>
          </p:cNvSpPr>
          <p:nvPr/>
        </p:nvSpPr>
        <p:spPr bwMode="auto">
          <a:xfrm>
            <a:off x="621861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7" name="Oval 29"/>
          <p:cNvSpPr>
            <a:spLocks noChangeArrowheads="1"/>
          </p:cNvSpPr>
          <p:nvPr/>
        </p:nvSpPr>
        <p:spPr bwMode="auto">
          <a:xfrm>
            <a:off x="873321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8" name="Oval 30"/>
          <p:cNvSpPr>
            <a:spLocks noChangeArrowheads="1"/>
          </p:cNvSpPr>
          <p:nvPr/>
        </p:nvSpPr>
        <p:spPr bwMode="auto">
          <a:xfrm>
            <a:off x="332301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39" name="Oval 31"/>
          <p:cNvSpPr>
            <a:spLocks noChangeArrowheads="1"/>
          </p:cNvSpPr>
          <p:nvPr/>
        </p:nvSpPr>
        <p:spPr bwMode="auto">
          <a:xfrm>
            <a:off x="431361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0" name="Oval 32"/>
          <p:cNvSpPr>
            <a:spLocks noChangeArrowheads="1"/>
          </p:cNvSpPr>
          <p:nvPr/>
        </p:nvSpPr>
        <p:spPr bwMode="auto">
          <a:xfrm>
            <a:off x="515181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1" name="Oval 33"/>
          <p:cNvSpPr>
            <a:spLocks noChangeArrowheads="1"/>
          </p:cNvSpPr>
          <p:nvPr/>
        </p:nvSpPr>
        <p:spPr bwMode="auto">
          <a:xfrm>
            <a:off x="652341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2" name="Oval 34"/>
          <p:cNvSpPr>
            <a:spLocks noChangeArrowheads="1"/>
          </p:cNvSpPr>
          <p:nvPr/>
        </p:nvSpPr>
        <p:spPr bwMode="auto">
          <a:xfrm>
            <a:off x="736161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3" name="Oval 35"/>
          <p:cNvSpPr>
            <a:spLocks noChangeArrowheads="1"/>
          </p:cNvSpPr>
          <p:nvPr/>
        </p:nvSpPr>
        <p:spPr bwMode="auto">
          <a:xfrm>
            <a:off x="835221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4" name="Oval 36"/>
          <p:cNvSpPr>
            <a:spLocks noChangeArrowheads="1"/>
          </p:cNvSpPr>
          <p:nvPr/>
        </p:nvSpPr>
        <p:spPr bwMode="auto">
          <a:xfrm>
            <a:off x="9190410" y="2971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5" name="Oval 37"/>
          <p:cNvSpPr>
            <a:spLocks noChangeArrowheads="1"/>
          </p:cNvSpPr>
          <p:nvPr/>
        </p:nvSpPr>
        <p:spPr bwMode="auto">
          <a:xfrm>
            <a:off x="2942010" y="23622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6" name="Oval 38"/>
          <p:cNvSpPr>
            <a:spLocks noChangeArrowheads="1"/>
          </p:cNvSpPr>
          <p:nvPr/>
        </p:nvSpPr>
        <p:spPr bwMode="auto">
          <a:xfrm>
            <a:off x="4770810" y="23622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7" name="Oval 39"/>
          <p:cNvSpPr>
            <a:spLocks noChangeArrowheads="1"/>
          </p:cNvSpPr>
          <p:nvPr/>
        </p:nvSpPr>
        <p:spPr bwMode="auto">
          <a:xfrm>
            <a:off x="6980610" y="23622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8" name="Oval 40"/>
          <p:cNvSpPr>
            <a:spLocks noChangeArrowheads="1"/>
          </p:cNvSpPr>
          <p:nvPr/>
        </p:nvSpPr>
        <p:spPr bwMode="auto">
          <a:xfrm>
            <a:off x="8809410" y="23622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49" name="Oval 41"/>
          <p:cNvSpPr>
            <a:spLocks noChangeArrowheads="1"/>
          </p:cNvSpPr>
          <p:nvPr/>
        </p:nvSpPr>
        <p:spPr bwMode="auto">
          <a:xfrm>
            <a:off x="3856410" y="1828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50" name="Oval 42"/>
          <p:cNvSpPr>
            <a:spLocks noChangeArrowheads="1"/>
          </p:cNvSpPr>
          <p:nvPr/>
        </p:nvSpPr>
        <p:spPr bwMode="auto">
          <a:xfrm>
            <a:off x="766641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51" name="Line 43"/>
          <p:cNvSpPr>
            <a:spLocks noChangeShapeType="1"/>
          </p:cNvSpPr>
          <p:nvPr/>
        </p:nvSpPr>
        <p:spPr bwMode="auto">
          <a:xfrm>
            <a:off x="3323010" y="38862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2" name="Line 44"/>
          <p:cNvSpPr>
            <a:spLocks noChangeShapeType="1"/>
          </p:cNvSpPr>
          <p:nvPr/>
        </p:nvSpPr>
        <p:spPr bwMode="auto">
          <a:xfrm flipH="1">
            <a:off x="3018210" y="38100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3" name="Oval 45"/>
          <p:cNvSpPr>
            <a:spLocks noChangeArrowheads="1"/>
          </p:cNvSpPr>
          <p:nvPr/>
        </p:nvSpPr>
        <p:spPr bwMode="auto">
          <a:xfrm>
            <a:off x="2865810" y="4191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54" name="Oval 46"/>
          <p:cNvSpPr>
            <a:spLocks noChangeArrowheads="1"/>
          </p:cNvSpPr>
          <p:nvPr/>
        </p:nvSpPr>
        <p:spPr bwMode="auto">
          <a:xfrm>
            <a:off x="3323010" y="4191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55" name="Oval 47"/>
          <p:cNvSpPr>
            <a:spLocks noChangeArrowheads="1"/>
          </p:cNvSpPr>
          <p:nvPr/>
        </p:nvSpPr>
        <p:spPr bwMode="auto">
          <a:xfrm>
            <a:off x="3094410" y="3581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3056" name="Freeform 48"/>
          <p:cNvSpPr>
            <a:spLocks/>
          </p:cNvSpPr>
          <p:nvPr/>
        </p:nvSpPr>
        <p:spPr bwMode="auto">
          <a:xfrm>
            <a:off x="6294810" y="1600200"/>
            <a:ext cx="3581400" cy="1981200"/>
          </a:xfrm>
          <a:custGeom>
            <a:avLst/>
            <a:gdLst>
              <a:gd name="T0" fmla="*/ 2147483647 w 2256"/>
              <a:gd name="T1" fmla="*/ 2147483647 h 1248"/>
              <a:gd name="T2" fmla="*/ 2147483647 w 2256"/>
              <a:gd name="T3" fmla="*/ 2147483647 h 1248"/>
              <a:gd name="T4" fmla="*/ 2147483647 w 2256"/>
              <a:gd name="T5" fmla="*/ 2147483647 h 1248"/>
              <a:gd name="T6" fmla="*/ 2147483647 w 2256"/>
              <a:gd name="T7" fmla="*/ 2147483647 h 1248"/>
              <a:gd name="T8" fmla="*/ 2147483647 w 2256"/>
              <a:gd name="T9" fmla="*/ 2147483647 h 1248"/>
              <a:gd name="T10" fmla="*/ 2147483647 w 2256"/>
              <a:gd name="T11" fmla="*/ 2147483647 h 1248"/>
              <a:gd name="T12" fmla="*/ 2147483647 w 2256"/>
              <a:gd name="T13" fmla="*/ 2147483647 h 1248"/>
              <a:gd name="T14" fmla="*/ 2147483647 w 2256"/>
              <a:gd name="T15" fmla="*/ 2147483647 h 1248"/>
              <a:gd name="T16" fmla="*/ 2147483647 w 2256"/>
              <a:gd name="T17" fmla="*/ 2147483647 h 1248"/>
              <a:gd name="T18" fmla="*/ 2147483647 w 2256"/>
              <a:gd name="T19" fmla="*/ 2147483647 h 1248"/>
              <a:gd name="T20" fmla="*/ 2147483647 w 2256"/>
              <a:gd name="T21" fmla="*/ 2147483647 h 12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56" h="1248">
                <a:moveTo>
                  <a:pt x="736" y="1200"/>
                </a:moveTo>
                <a:cubicBezTo>
                  <a:pt x="992" y="1200"/>
                  <a:pt x="1736" y="1248"/>
                  <a:pt x="1984" y="1200"/>
                </a:cubicBezTo>
                <a:cubicBezTo>
                  <a:pt x="2232" y="1152"/>
                  <a:pt x="2256" y="1048"/>
                  <a:pt x="2224" y="912"/>
                </a:cubicBezTo>
                <a:cubicBezTo>
                  <a:pt x="2192" y="776"/>
                  <a:pt x="1944" y="528"/>
                  <a:pt x="1792" y="384"/>
                </a:cubicBezTo>
                <a:cubicBezTo>
                  <a:pt x="1640" y="240"/>
                  <a:pt x="1456" y="96"/>
                  <a:pt x="1312" y="48"/>
                </a:cubicBezTo>
                <a:cubicBezTo>
                  <a:pt x="1168" y="0"/>
                  <a:pt x="1088" y="24"/>
                  <a:pt x="928" y="96"/>
                </a:cubicBezTo>
                <a:cubicBezTo>
                  <a:pt x="768" y="168"/>
                  <a:pt x="496" y="352"/>
                  <a:pt x="352" y="480"/>
                </a:cubicBezTo>
                <a:cubicBezTo>
                  <a:pt x="208" y="608"/>
                  <a:pt x="112" y="752"/>
                  <a:pt x="64" y="864"/>
                </a:cubicBezTo>
                <a:cubicBezTo>
                  <a:pt x="16" y="976"/>
                  <a:pt x="0" y="1096"/>
                  <a:pt x="64" y="1152"/>
                </a:cubicBezTo>
                <a:cubicBezTo>
                  <a:pt x="128" y="1208"/>
                  <a:pt x="328" y="1192"/>
                  <a:pt x="448" y="1200"/>
                </a:cubicBezTo>
                <a:cubicBezTo>
                  <a:pt x="568" y="1208"/>
                  <a:pt x="480" y="1200"/>
                  <a:pt x="736" y="1200"/>
                </a:cubicBezTo>
                <a:close/>
              </a:path>
            </a:pathLst>
          </a:custGeom>
          <a:noFill/>
          <a:ln w="28575" cap="flat" cmpd="sng">
            <a:solidFill>
              <a:srgbClr val="009900"/>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7" name="Line 49"/>
          <p:cNvSpPr>
            <a:spLocks noChangeShapeType="1"/>
          </p:cNvSpPr>
          <p:nvPr/>
        </p:nvSpPr>
        <p:spPr bwMode="auto">
          <a:xfrm flipV="1">
            <a:off x="6675810" y="3505200"/>
            <a:ext cx="457200" cy="1066800"/>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8" name="Text Box 50"/>
          <p:cNvSpPr txBox="1">
            <a:spLocks noChangeArrowheads="1"/>
          </p:cNvSpPr>
          <p:nvPr/>
        </p:nvSpPr>
        <p:spPr bwMode="auto">
          <a:xfrm>
            <a:off x="6358310" y="4552950"/>
            <a:ext cx="10033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a:solidFill>
                  <a:srgbClr val="000099"/>
                </a:solidFill>
                <a:latin typeface="Times New Roman" panose="02020603050405020304" pitchFamily="18" charset="0"/>
                <a:ea typeface="仿宋_GB2312" pitchFamily="49" charset="-122"/>
              </a:rPr>
              <a:t>满的</a:t>
            </a:r>
            <a:endParaRPr lang="zh-CN" altLang="en-US" sz="2400">
              <a:latin typeface="Times New Roman" panose="02020603050405020304" pitchFamily="18" charset="0"/>
            </a:endParaRPr>
          </a:p>
        </p:txBody>
      </p:sp>
      <p:sp>
        <p:nvSpPr>
          <p:cNvPr id="43059" name="矩形 1"/>
          <p:cNvSpPr>
            <a:spLocks noChangeArrowheads="1"/>
          </p:cNvSpPr>
          <p:nvPr/>
        </p:nvSpPr>
        <p:spPr bwMode="auto">
          <a:xfrm>
            <a:off x="2135560" y="4730750"/>
            <a:ext cx="3505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000" b="0">
                <a:solidFill>
                  <a:srgbClr val="333333"/>
                </a:solidFill>
                <a:latin typeface="Arial" panose="020B0604020202020204" pitchFamily="34" charset="0"/>
              </a:rPr>
              <a:t>每个分支点的出度恰好等于</a:t>
            </a:r>
            <a:r>
              <a:rPr lang="en-US" altLang="zh-CN" sz="2000" b="0">
                <a:solidFill>
                  <a:srgbClr val="333333"/>
                </a:solidFill>
                <a:latin typeface="Arial" panose="020B0604020202020204" pitchFamily="34" charset="0"/>
              </a:rPr>
              <a:t>m</a:t>
            </a:r>
            <a:endParaRPr lang="zh-CN" altLang="en-US" sz="2000"/>
          </a:p>
        </p:txBody>
      </p:sp>
    </p:spTree>
    <p:extLst>
      <p:ext uri="{BB962C8B-B14F-4D97-AF65-F5344CB8AC3E}">
        <p14:creationId xmlns:p14="http://schemas.microsoft.com/office/powerpoint/2010/main" val="1762730860"/>
      </p:ext>
    </p:extLst>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4"/>
          <p:cNvSpPr>
            <a:spLocks noGrp="1" noChangeArrowheads="1"/>
          </p:cNvSpPr>
          <p:nvPr>
            <p:ph type="title"/>
          </p:nvPr>
        </p:nvSpPr>
        <p:spPr>
          <a:xfrm>
            <a:off x="551384" y="44624"/>
            <a:ext cx="6634163" cy="720725"/>
          </a:xfrm>
        </p:spPr>
        <p:txBody>
          <a:bodyPr/>
          <a:lstStyle/>
          <a:p>
            <a:r>
              <a:rPr lang="zh-CN" altLang="en-US" sz="4000" b="1" dirty="0">
                <a:ea typeface="华文新魏" panose="02010800040101010101" pitchFamily="2" charset="-122"/>
              </a:rPr>
              <a:t>二叉树的性质</a:t>
            </a:r>
          </a:p>
        </p:txBody>
      </p:sp>
      <p:sp>
        <p:nvSpPr>
          <p:cNvPr id="122885" name="Rectangle 5"/>
          <p:cNvSpPr>
            <a:spLocks noGrp="1" noChangeArrowheads="1"/>
          </p:cNvSpPr>
          <p:nvPr>
            <p:ph idx="1"/>
          </p:nvPr>
        </p:nvSpPr>
        <p:spPr>
          <a:xfrm>
            <a:off x="1127448" y="1447801"/>
            <a:ext cx="10369152" cy="4860925"/>
          </a:xfrm>
        </p:spPr>
        <p:txBody>
          <a:bodyPr/>
          <a:lstStyle/>
          <a:p>
            <a:pPr>
              <a:lnSpc>
                <a:spcPct val="105000"/>
              </a:lnSpc>
              <a:spcBef>
                <a:spcPct val="10000"/>
              </a:spcBef>
              <a:buClr>
                <a:srgbClr val="800080"/>
              </a:buClr>
              <a:buSzPct val="50000"/>
              <a:defRPr/>
            </a:pPr>
            <a:r>
              <a:rPr lang="zh-CN" altLang="en-US" sz="3000" b="1" u="sng" dirty="0">
                <a:solidFill>
                  <a:schemeClr val="tx2"/>
                </a:solidFill>
                <a:latin typeface="Times New Roman" panose="02020603050405020304" pitchFamily="18" charset="0"/>
                <a:ea typeface="仿宋_GB2312" pitchFamily="49" charset="-122"/>
              </a:rPr>
              <a:t>性质</a:t>
            </a:r>
            <a:r>
              <a:rPr lang="en-US" altLang="zh-CN" sz="3000" b="1" u="sng" dirty="0">
                <a:solidFill>
                  <a:schemeClr val="tx2"/>
                </a:solidFill>
                <a:latin typeface="Times New Roman" panose="02020603050405020304" pitchFamily="18" charset="0"/>
                <a:ea typeface="仿宋_GB2312" pitchFamily="49" charset="-122"/>
              </a:rPr>
              <a:t>1</a:t>
            </a:r>
            <a:r>
              <a:rPr lang="en-US" altLang="zh-CN" sz="3000" b="1" dirty="0">
                <a:solidFill>
                  <a:srgbClr val="008000"/>
                </a:solidFill>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若二叉树结点的层次从 </a:t>
            </a:r>
            <a:r>
              <a:rPr lang="en-US" altLang="zh-CN" sz="3000" b="1" dirty="0">
                <a:latin typeface="Times New Roman" panose="02020603050405020304" pitchFamily="18" charset="0"/>
                <a:ea typeface="仿宋_GB2312" pitchFamily="49" charset="-122"/>
              </a:rPr>
              <a:t>1 </a:t>
            </a:r>
            <a:r>
              <a:rPr lang="zh-CN" altLang="en-US" sz="3000" b="1" dirty="0">
                <a:latin typeface="Times New Roman" panose="02020603050405020304" pitchFamily="18" charset="0"/>
                <a:ea typeface="仿宋_GB2312" pitchFamily="49" charset="-122"/>
              </a:rPr>
              <a:t>开始</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则在二叉树的第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层最多有</a:t>
            </a:r>
            <a:r>
              <a:rPr lang="zh-CN" altLang="en-US" sz="3000" b="1" dirty="0">
                <a:solidFill>
                  <a:schemeClr val="tx2"/>
                </a:solidFill>
                <a:latin typeface="Times New Roman" panose="02020603050405020304" pitchFamily="18" charset="0"/>
                <a:ea typeface="仿宋_GB2312" pitchFamily="49" charset="-122"/>
              </a:rPr>
              <a:t> </a:t>
            </a:r>
            <a:r>
              <a:rPr lang="en-US" altLang="zh-CN" sz="3000" b="1" dirty="0">
                <a:solidFill>
                  <a:schemeClr val="tx2"/>
                </a:solidFill>
                <a:latin typeface="Times New Roman" panose="02020603050405020304" pitchFamily="18" charset="0"/>
                <a:ea typeface="仿宋_GB2312" pitchFamily="49" charset="-122"/>
              </a:rPr>
              <a:t>2</a:t>
            </a:r>
            <a:r>
              <a:rPr lang="en-US" altLang="zh-CN" sz="3000" b="1" i="1" baseline="30000" dirty="0">
                <a:solidFill>
                  <a:schemeClr val="tx2"/>
                </a:solidFill>
                <a:latin typeface="Times New Roman" panose="02020603050405020304" pitchFamily="18" charset="0"/>
                <a:ea typeface="仿宋_GB2312" pitchFamily="49" charset="-122"/>
              </a:rPr>
              <a:t>i</a:t>
            </a:r>
            <a:r>
              <a:rPr lang="en-US" altLang="zh-CN" sz="3000" baseline="30000" dirty="0">
                <a:solidFill>
                  <a:schemeClr val="tx2"/>
                </a:solidFill>
                <a:latin typeface="Courier New" panose="02070309020205020404" pitchFamily="49" charset="0"/>
                <a:ea typeface="仿宋_GB2312" pitchFamily="49" charset="-122"/>
              </a:rPr>
              <a:t>-</a:t>
            </a:r>
            <a:r>
              <a:rPr lang="en-US" altLang="zh-CN" sz="3000" b="1" baseline="30000" dirty="0">
                <a:solidFill>
                  <a:schemeClr val="tx2"/>
                </a:solidFill>
                <a:latin typeface="Times New Roman" panose="02020603050405020304" pitchFamily="18" charset="0"/>
                <a:ea typeface="仿宋_GB2312" pitchFamily="49" charset="-122"/>
              </a:rPr>
              <a:t>1</a:t>
            </a:r>
            <a:r>
              <a:rPr lang="en-US" altLang="zh-CN" sz="3000" b="1" i="1" baseline="30000" dirty="0">
                <a:solidFill>
                  <a:schemeClr val="tx2"/>
                </a:solidFill>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个结点。</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i</a:t>
            </a:r>
            <a:r>
              <a:rPr lang="en-US" altLang="zh-CN" sz="3000" b="1" dirty="0">
                <a:latin typeface="宋体" panose="02010600030101010101" pitchFamily="2" charset="-122"/>
              </a:rPr>
              <a:t>≥</a:t>
            </a:r>
            <a:r>
              <a:rPr lang="en-US" altLang="zh-CN" sz="3000" b="1" dirty="0">
                <a:latin typeface="Times New Roman" panose="02020603050405020304" pitchFamily="18" charset="0"/>
                <a:ea typeface="仿宋_GB2312" pitchFamily="49" charset="-122"/>
              </a:rPr>
              <a:t>1)</a:t>
            </a:r>
          </a:p>
          <a:p>
            <a:pPr>
              <a:lnSpc>
                <a:spcPct val="105000"/>
              </a:lnSpc>
              <a:spcBef>
                <a:spcPct val="10000"/>
              </a:spcBef>
              <a:buClr>
                <a:srgbClr val="800080"/>
              </a:buClr>
              <a:buSzPct val="50000"/>
              <a:buFont typeface="Wingdings" panose="05000000000000000000" pitchFamily="2" charset="2"/>
              <a:buNone/>
              <a:defRPr/>
            </a:pPr>
            <a:r>
              <a:rPr lang="en-US" altLang="zh-CN" sz="3000" b="1" dirty="0">
                <a:latin typeface="Times New Roman" panose="02020603050405020304" pitchFamily="18" charset="0"/>
                <a:ea typeface="仿宋_GB2312" pitchFamily="49" charset="-122"/>
              </a:rPr>
              <a:t>        </a:t>
            </a:r>
            <a:r>
              <a:rPr lang="en-US" altLang="zh-CN" sz="3000" b="1" dirty="0">
                <a:solidFill>
                  <a:srgbClr val="006600"/>
                </a:solidFill>
                <a:latin typeface="Times New Roman" panose="02020603050405020304" pitchFamily="18" charset="0"/>
                <a:ea typeface="仿宋_GB2312" pitchFamily="49" charset="-122"/>
              </a:rPr>
              <a:t>[</a:t>
            </a:r>
            <a:r>
              <a:rPr lang="zh-CN" altLang="en-US" sz="3000" b="1" dirty="0">
                <a:solidFill>
                  <a:srgbClr val="006600"/>
                </a:solidFill>
                <a:latin typeface="Times New Roman" panose="02020603050405020304" pitchFamily="18" charset="0"/>
                <a:ea typeface="仿宋_GB2312" pitchFamily="49" charset="-122"/>
              </a:rPr>
              <a:t>证明用数学归纳法</a:t>
            </a:r>
            <a:r>
              <a:rPr lang="en-US" altLang="zh-CN" sz="3000" b="1" dirty="0">
                <a:solidFill>
                  <a:srgbClr val="006600"/>
                </a:solidFill>
                <a:latin typeface="Times New Roman" panose="02020603050405020304" pitchFamily="18" charset="0"/>
                <a:ea typeface="仿宋_GB2312" pitchFamily="49" charset="-122"/>
              </a:rPr>
              <a:t>]</a:t>
            </a:r>
          </a:p>
          <a:p>
            <a:pPr>
              <a:lnSpc>
                <a:spcPct val="105000"/>
              </a:lnSpc>
              <a:spcBef>
                <a:spcPct val="10000"/>
              </a:spcBef>
              <a:buClr>
                <a:srgbClr val="800080"/>
              </a:buClr>
              <a:buSzPct val="50000"/>
              <a:buFont typeface="Wingdings" panose="05000000000000000000" pitchFamily="2" charset="2"/>
              <a:buNone/>
              <a:defRPr/>
            </a:pPr>
            <a:endParaRPr lang="en-US" altLang="zh-CN" sz="900" b="1" dirty="0">
              <a:solidFill>
                <a:srgbClr val="006600"/>
              </a:solidFill>
              <a:latin typeface="Times New Roman" panose="02020603050405020304" pitchFamily="18" charset="0"/>
              <a:ea typeface="仿宋_GB2312" pitchFamily="49" charset="-122"/>
            </a:endParaRPr>
          </a:p>
          <a:p>
            <a:pPr>
              <a:lnSpc>
                <a:spcPct val="105000"/>
              </a:lnSpc>
              <a:spcBef>
                <a:spcPct val="10000"/>
              </a:spcBef>
              <a:buClr>
                <a:srgbClr val="800080"/>
              </a:buClr>
              <a:buSzPct val="50000"/>
              <a:defRPr/>
            </a:pPr>
            <a:r>
              <a:rPr lang="zh-CN" altLang="en-US" sz="3000" b="1" u="sng" dirty="0">
                <a:solidFill>
                  <a:schemeClr val="tx2"/>
                </a:solidFill>
                <a:latin typeface="Times New Roman" panose="02020603050405020304" pitchFamily="18" charset="0"/>
                <a:ea typeface="仿宋_GB2312" pitchFamily="49" charset="-122"/>
              </a:rPr>
              <a:t>性质</a:t>
            </a:r>
            <a:r>
              <a:rPr lang="en-US" altLang="zh-CN" sz="3000" b="1" u="sng" dirty="0">
                <a:solidFill>
                  <a:schemeClr val="tx2"/>
                </a:solidFill>
                <a:latin typeface="Times New Roman" panose="02020603050405020304" pitchFamily="18" charset="0"/>
                <a:ea typeface="仿宋_GB2312" pitchFamily="49" charset="-122"/>
              </a:rPr>
              <a:t>2</a:t>
            </a:r>
            <a:r>
              <a:rPr lang="en-US" altLang="zh-CN" sz="3000" b="1" dirty="0">
                <a:solidFill>
                  <a:schemeClr val="tx2"/>
                </a:solidFill>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深度为 </a:t>
            </a:r>
            <a:r>
              <a:rPr lang="en-US" altLang="zh-CN" sz="3000" b="1" i="1" dirty="0">
                <a:latin typeface="Times New Roman" panose="02020603050405020304" pitchFamily="18" charset="0"/>
                <a:ea typeface="仿宋_GB2312" pitchFamily="49" charset="-122"/>
              </a:rPr>
              <a:t>k</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的二叉树最少有 </a:t>
            </a:r>
            <a:r>
              <a:rPr lang="en-US" altLang="zh-CN" sz="3000" b="1" i="1" dirty="0">
                <a:solidFill>
                  <a:schemeClr val="tx2"/>
                </a:solidFill>
                <a:latin typeface="Times New Roman" panose="02020603050405020304" pitchFamily="18" charset="0"/>
                <a:ea typeface="仿宋_GB2312" pitchFamily="49" charset="-122"/>
              </a:rPr>
              <a:t>k</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个结点，最多有 </a:t>
            </a:r>
            <a:r>
              <a:rPr lang="en-US" altLang="zh-CN" sz="3000" b="1" dirty="0">
                <a:solidFill>
                  <a:schemeClr val="tx2"/>
                </a:solidFill>
                <a:latin typeface="Times New Roman" panose="02020603050405020304" pitchFamily="18" charset="0"/>
                <a:ea typeface="仿宋_GB2312" pitchFamily="49" charset="-122"/>
              </a:rPr>
              <a:t>2</a:t>
            </a:r>
            <a:r>
              <a:rPr lang="en-US" altLang="zh-CN" sz="3000" b="1" i="1" baseline="30000" dirty="0">
                <a:solidFill>
                  <a:schemeClr val="tx2"/>
                </a:solidFill>
                <a:latin typeface="Times New Roman" panose="02020603050405020304" pitchFamily="18" charset="0"/>
                <a:ea typeface="仿宋_GB2312" pitchFamily="49" charset="-122"/>
              </a:rPr>
              <a:t>k</a:t>
            </a:r>
            <a:r>
              <a:rPr lang="en-US" altLang="zh-CN" sz="3000" b="1" dirty="0">
                <a:solidFill>
                  <a:schemeClr val="tx2"/>
                </a:solidFill>
                <a:latin typeface="Courier New" panose="02070309020205020404" pitchFamily="49" charset="0"/>
                <a:ea typeface="仿宋_GB2312" pitchFamily="49" charset="-122"/>
              </a:rPr>
              <a:t>-</a:t>
            </a:r>
            <a:r>
              <a:rPr lang="en-US" altLang="zh-CN" sz="3000" b="1" dirty="0">
                <a:solidFill>
                  <a:schemeClr val="tx2"/>
                </a:solidFill>
                <a:latin typeface="Times New Roman" panose="02020603050405020304" pitchFamily="18" charset="0"/>
                <a:ea typeface="仿宋_GB2312" pitchFamily="49" charset="-122"/>
              </a:rPr>
              <a:t>1</a:t>
            </a:r>
            <a:r>
              <a:rPr lang="zh-CN" altLang="en-US" sz="3000" b="1" dirty="0">
                <a:latin typeface="Times New Roman" panose="02020603050405020304" pitchFamily="18" charset="0"/>
                <a:ea typeface="仿宋_GB2312" pitchFamily="49" charset="-122"/>
              </a:rPr>
              <a:t>个结点。</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k</a:t>
            </a:r>
            <a:r>
              <a:rPr lang="en-US" altLang="zh-CN" sz="3000" b="1" dirty="0">
                <a:latin typeface="宋体" panose="02010600030101010101" pitchFamily="2" charset="-122"/>
              </a:rPr>
              <a:t>≥</a:t>
            </a:r>
            <a:r>
              <a:rPr lang="en-US" altLang="zh-CN" sz="3000" b="1" dirty="0">
                <a:latin typeface="Times New Roman" panose="02020603050405020304" pitchFamily="18" charset="0"/>
                <a:ea typeface="仿宋_GB2312" pitchFamily="49" charset="-122"/>
              </a:rPr>
              <a:t>1 )</a:t>
            </a:r>
          </a:p>
          <a:p>
            <a:pPr lvl="1">
              <a:lnSpc>
                <a:spcPct val="105000"/>
              </a:lnSpc>
              <a:spcBef>
                <a:spcPct val="10000"/>
              </a:spcBef>
              <a:buClr>
                <a:srgbClr val="800080"/>
              </a:buClr>
              <a:buSzPct val="50000"/>
              <a:buFont typeface="Wingdings" panose="05000000000000000000" pitchFamily="2" charset="2"/>
              <a:buNone/>
              <a:defRPr/>
            </a:pPr>
            <a:r>
              <a:rPr lang="en-US" altLang="zh-CN" sz="2600" b="1" dirty="0">
                <a:solidFill>
                  <a:srgbClr val="008000"/>
                </a:solidFill>
                <a:latin typeface="Times New Roman" panose="02020603050405020304" pitchFamily="18" charset="0"/>
                <a:ea typeface="仿宋_GB2312" pitchFamily="49" charset="-122"/>
              </a:rPr>
              <a:t>    </a:t>
            </a:r>
            <a:r>
              <a:rPr lang="zh-CN" altLang="en-US" sz="3000" b="1" dirty="0">
                <a:solidFill>
                  <a:srgbClr val="006600"/>
                </a:solidFill>
                <a:latin typeface="Times New Roman" panose="02020603050405020304" pitchFamily="18" charset="0"/>
                <a:ea typeface="仿宋_GB2312" pitchFamily="49" charset="-122"/>
              </a:rPr>
              <a:t>因为每一层最少要有</a:t>
            </a:r>
            <a:r>
              <a:rPr lang="en-US" altLang="zh-CN" sz="3000" b="1" dirty="0">
                <a:solidFill>
                  <a:srgbClr val="006600"/>
                </a:solidFill>
                <a:latin typeface="Times New Roman" panose="02020603050405020304" pitchFamily="18" charset="0"/>
                <a:ea typeface="仿宋_GB2312" pitchFamily="49" charset="-122"/>
              </a:rPr>
              <a:t>1</a:t>
            </a:r>
            <a:r>
              <a:rPr lang="zh-CN" altLang="en-US" sz="3000" b="1" dirty="0">
                <a:solidFill>
                  <a:srgbClr val="006600"/>
                </a:solidFill>
                <a:latin typeface="Times New Roman" panose="02020603050405020304" pitchFamily="18" charset="0"/>
                <a:ea typeface="仿宋_GB2312" pitchFamily="49" charset="-122"/>
              </a:rPr>
              <a:t>个结点，因此，最少结点数为 </a:t>
            </a:r>
            <a:r>
              <a:rPr lang="en-US" altLang="zh-CN" sz="3000" b="1" i="1" dirty="0">
                <a:solidFill>
                  <a:srgbClr val="006600"/>
                </a:solidFill>
                <a:latin typeface="Times New Roman" panose="02020603050405020304" pitchFamily="18" charset="0"/>
                <a:ea typeface="仿宋_GB2312" pitchFamily="49" charset="-122"/>
              </a:rPr>
              <a:t>k</a:t>
            </a:r>
            <a:r>
              <a:rPr lang="zh-CN" altLang="en-US" sz="3000" b="1" dirty="0">
                <a:solidFill>
                  <a:srgbClr val="006600"/>
                </a:solidFill>
                <a:latin typeface="Times New Roman" panose="02020603050405020304" pitchFamily="18" charset="0"/>
                <a:ea typeface="仿宋_GB2312" pitchFamily="49" charset="-122"/>
              </a:rPr>
              <a:t>。最多结点个数借助性质</a:t>
            </a:r>
            <a:r>
              <a:rPr lang="en-US" altLang="zh-CN" sz="3000" b="1" dirty="0">
                <a:solidFill>
                  <a:srgbClr val="006600"/>
                </a:solidFill>
                <a:latin typeface="Times New Roman" panose="02020603050405020304" pitchFamily="18" charset="0"/>
                <a:ea typeface="仿宋_GB2312" pitchFamily="49" charset="-122"/>
              </a:rPr>
              <a:t>1</a:t>
            </a:r>
            <a:r>
              <a:rPr lang="zh-CN" altLang="en-US" sz="3000" b="1" dirty="0">
                <a:solidFill>
                  <a:srgbClr val="006600"/>
                </a:solidFill>
                <a:latin typeface="Times New Roman" panose="02020603050405020304" pitchFamily="18" charset="0"/>
                <a:ea typeface="仿宋_GB2312" pitchFamily="49" charset="-122"/>
              </a:rPr>
              <a:t>：用求等比级数前</a:t>
            </a:r>
            <a:r>
              <a:rPr lang="en-US" altLang="zh-CN" sz="3000" b="1" i="1" dirty="0">
                <a:solidFill>
                  <a:srgbClr val="006600"/>
                </a:solidFill>
                <a:latin typeface="Times New Roman" panose="02020603050405020304" pitchFamily="18" charset="0"/>
                <a:ea typeface="仿宋_GB2312" pitchFamily="49" charset="-122"/>
              </a:rPr>
              <a:t>k</a:t>
            </a:r>
            <a:r>
              <a:rPr lang="zh-CN" altLang="en-US" sz="3000" b="1" dirty="0">
                <a:solidFill>
                  <a:srgbClr val="006600"/>
                </a:solidFill>
                <a:latin typeface="Times New Roman" panose="02020603050405020304" pitchFamily="18" charset="0"/>
                <a:ea typeface="仿宋_GB2312" pitchFamily="49" charset="-122"/>
              </a:rPr>
              <a:t>项和的公式</a:t>
            </a:r>
          </a:p>
          <a:p>
            <a:pPr>
              <a:lnSpc>
                <a:spcPct val="105000"/>
              </a:lnSpc>
              <a:spcBef>
                <a:spcPct val="10000"/>
              </a:spcBef>
              <a:buClr>
                <a:srgbClr val="800080"/>
              </a:buClr>
              <a:buSzPct val="50000"/>
              <a:buFont typeface="Wingdings" panose="05000000000000000000" pitchFamily="2" charset="2"/>
              <a:buNone/>
              <a:defRPr/>
            </a:pPr>
            <a:r>
              <a:rPr lang="zh-CN" altLang="en-US" sz="3200" b="1" dirty="0">
                <a:latin typeface="Times New Roman" panose="02020603050405020304" pitchFamily="18" charset="0"/>
                <a:ea typeface="仿宋_GB2312" pitchFamily="49" charset="-122"/>
              </a:rPr>
              <a:t>            </a:t>
            </a:r>
            <a:r>
              <a:rPr lang="en-US" altLang="zh-CN" sz="3200" b="1" dirty="0">
                <a:latin typeface="Times New Roman" panose="02020603050405020304" pitchFamily="18" charset="0"/>
                <a:ea typeface="仿宋_GB2312" pitchFamily="49" charset="-122"/>
              </a:rPr>
              <a:t>2</a:t>
            </a:r>
            <a:r>
              <a:rPr lang="en-US" altLang="zh-CN" sz="3200" b="1" baseline="30000" dirty="0">
                <a:latin typeface="Times New Roman" panose="02020603050405020304" pitchFamily="18" charset="0"/>
                <a:ea typeface="仿宋_GB2312" pitchFamily="49" charset="-122"/>
              </a:rPr>
              <a:t>0 </a:t>
            </a:r>
            <a:r>
              <a:rPr lang="en-US" altLang="zh-CN" sz="3200" b="1" dirty="0">
                <a:latin typeface="Times New Roman" panose="02020603050405020304" pitchFamily="18" charset="0"/>
                <a:ea typeface="仿宋_GB2312" pitchFamily="49" charset="-122"/>
              </a:rPr>
              <a:t>+2</a:t>
            </a:r>
            <a:r>
              <a:rPr lang="en-US" altLang="zh-CN" sz="3200" b="1" baseline="30000" dirty="0">
                <a:latin typeface="Times New Roman" panose="02020603050405020304" pitchFamily="18" charset="0"/>
                <a:ea typeface="仿宋_GB2312" pitchFamily="49" charset="-122"/>
              </a:rPr>
              <a:t>1 </a:t>
            </a:r>
            <a:r>
              <a:rPr lang="en-US" altLang="zh-CN" sz="3200" b="1" dirty="0">
                <a:latin typeface="Times New Roman" panose="02020603050405020304" pitchFamily="18" charset="0"/>
                <a:ea typeface="仿宋_GB2312" pitchFamily="49" charset="-122"/>
              </a:rPr>
              <a:t>+2</a:t>
            </a:r>
            <a:r>
              <a:rPr lang="en-US" altLang="zh-CN" sz="3200" b="1" baseline="30000" dirty="0">
                <a:latin typeface="Times New Roman" panose="02020603050405020304" pitchFamily="18" charset="0"/>
                <a:ea typeface="仿宋_GB2312" pitchFamily="49" charset="-122"/>
              </a:rPr>
              <a:t>2 </a:t>
            </a:r>
            <a:r>
              <a:rPr lang="en-US" altLang="zh-CN" sz="3200" b="1" dirty="0">
                <a:latin typeface="Times New Roman" panose="02020603050405020304" pitchFamily="18" charset="0"/>
                <a:ea typeface="仿宋_GB2312" pitchFamily="49" charset="-122"/>
              </a:rPr>
              <a:t>+ …+2</a:t>
            </a:r>
            <a:r>
              <a:rPr lang="en-US" altLang="zh-CN" sz="3200" b="1" i="1" baseline="30000" dirty="0">
                <a:latin typeface="Times New Roman" panose="02020603050405020304" pitchFamily="18" charset="0"/>
                <a:ea typeface="仿宋_GB2312" pitchFamily="49" charset="-122"/>
              </a:rPr>
              <a:t>k</a:t>
            </a:r>
            <a:r>
              <a:rPr lang="en-US" altLang="zh-CN" sz="3200" b="1" baseline="30000" dirty="0">
                <a:latin typeface="Courier New" panose="02070309020205020404" pitchFamily="49" charset="0"/>
                <a:ea typeface="仿宋_GB2312" pitchFamily="49" charset="-122"/>
              </a:rPr>
              <a:t>-</a:t>
            </a:r>
            <a:r>
              <a:rPr lang="en-US" altLang="zh-CN" sz="3200" b="1" baseline="30000" dirty="0">
                <a:latin typeface="Times New Roman" panose="02020603050405020304" pitchFamily="18" charset="0"/>
                <a:ea typeface="仿宋_GB2312" pitchFamily="49" charset="-122"/>
              </a:rPr>
              <a:t>1</a:t>
            </a:r>
            <a:r>
              <a:rPr lang="en-US" altLang="zh-CN" sz="3200" b="1" dirty="0">
                <a:latin typeface="Times New Roman" panose="02020603050405020304" pitchFamily="18" charset="0"/>
                <a:ea typeface="仿宋_GB2312" pitchFamily="49" charset="-122"/>
              </a:rPr>
              <a:t> = 2</a:t>
            </a:r>
            <a:r>
              <a:rPr lang="en-US" altLang="zh-CN" sz="3200" b="1" i="1" baseline="30000" dirty="0">
                <a:latin typeface="Times New Roman" panose="02020603050405020304" pitchFamily="18" charset="0"/>
                <a:ea typeface="仿宋_GB2312" pitchFamily="49" charset="-122"/>
              </a:rPr>
              <a:t>k</a:t>
            </a:r>
            <a:r>
              <a:rPr lang="en-US" altLang="zh-CN" sz="3200" b="1" dirty="0">
                <a:latin typeface="Courier New" panose="02070309020205020404" pitchFamily="49" charset="0"/>
                <a:ea typeface="仿宋_GB2312" pitchFamily="49" charset="-122"/>
              </a:rPr>
              <a:t>-</a:t>
            </a:r>
            <a:r>
              <a:rPr lang="en-US" altLang="zh-CN" sz="3200" b="1" dirty="0">
                <a:latin typeface="Times New Roman" panose="02020603050405020304" pitchFamily="18" charset="0"/>
                <a:ea typeface="仿宋_GB2312" pitchFamily="49" charset="-122"/>
              </a:rPr>
              <a:t>1</a:t>
            </a:r>
          </a:p>
        </p:txBody>
      </p:sp>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99" name="Rectangle 47"/>
          <p:cNvSpPr>
            <a:spLocks noGrp="1" noChangeArrowheads="1"/>
          </p:cNvSpPr>
          <p:nvPr>
            <p:ph idx="1"/>
          </p:nvPr>
        </p:nvSpPr>
        <p:spPr>
          <a:xfrm>
            <a:off x="1271464" y="838200"/>
            <a:ext cx="9505056" cy="5507038"/>
          </a:xfrm>
        </p:spPr>
        <p:txBody>
          <a:bodyPr/>
          <a:lstStyle/>
          <a:p>
            <a:pPr>
              <a:lnSpc>
                <a:spcPct val="105000"/>
              </a:lnSpc>
              <a:spcBef>
                <a:spcPct val="10000"/>
              </a:spcBef>
              <a:buClr>
                <a:srgbClr val="800080"/>
              </a:buClr>
              <a:buSzPct val="50000"/>
              <a:defRPr/>
            </a:pPr>
            <a:r>
              <a:rPr lang="zh-CN" altLang="en-US" sz="3000" b="1" u="sng" dirty="0">
                <a:solidFill>
                  <a:schemeClr val="tx2"/>
                </a:solidFill>
                <a:latin typeface="Times New Roman" panose="02020603050405020304" pitchFamily="18" charset="0"/>
                <a:ea typeface="仿宋_GB2312" pitchFamily="49" charset="-122"/>
              </a:rPr>
              <a:t>性质</a:t>
            </a:r>
            <a:r>
              <a:rPr lang="en-US" altLang="zh-CN" sz="3000" b="1" u="sng" dirty="0">
                <a:solidFill>
                  <a:schemeClr val="tx2"/>
                </a:solidFill>
                <a:latin typeface="Times New Roman" panose="02020603050405020304" pitchFamily="18" charset="0"/>
                <a:ea typeface="仿宋_GB2312" pitchFamily="49" charset="-122"/>
              </a:rPr>
              <a:t>3</a:t>
            </a:r>
            <a:r>
              <a:rPr lang="en-US" altLang="zh-CN" sz="3000"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具有 </a:t>
            </a:r>
            <a:r>
              <a:rPr lang="en-US" altLang="zh-CN" sz="3000" b="1" i="1" dirty="0">
                <a:latin typeface="Times New Roman" panose="02020603050405020304" pitchFamily="18" charset="0"/>
                <a:ea typeface="仿宋_GB2312" pitchFamily="49" charset="-122"/>
              </a:rPr>
              <a:t>n </a:t>
            </a:r>
            <a:r>
              <a:rPr lang="en-US" altLang="zh-CN" sz="3000" b="1" dirty="0">
                <a:latin typeface="Times New Roman" panose="02020603050405020304" pitchFamily="18" charset="0"/>
                <a:ea typeface="仿宋_GB2312" pitchFamily="49" charset="-122"/>
              </a:rPr>
              <a:t>(</a:t>
            </a:r>
            <a:r>
              <a:rPr lang="en-US" altLang="zh-CN" sz="3000" b="1" i="1" dirty="0">
                <a:latin typeface="Times New Roman" panose="02020603050405020304" pitchFamily="18" charset="0"/>
                <a:ea typeface="仿宋_GB2312" pitchFamily="49" charset="-122"/>
              </a:rPr>
              <a:t>n</a:t>
            </a:r>
            <a:r>
              <a:rPr lang="en-US" altLang="zh-CN" sz="3000" b="1" dirty="0">
                <a:latin typeface="宋体" panose="02010600030101010101" pitchFamily="2" charset="-122"/>
              </a:rPr>
              <a:t>≥</a:t>
            </a:r>
            <a:r>
              <a:rPr lang="en-US" altLang="zh-CN" sz="3000" b="1" dirty="0">
                <a:latin typeface="Times New Roman" panose="02020603050405020304" pitchFamily="18" charset="0"/>
                <a:ea typeface="仿宋_GB2312" pitchFamily="49" charset="-122"/>
              </a:rPr>
              <a:t>0) </a:t>
            </a:r>
            <a:r>
              <a:rPr lang="zh-CN" altLang="en-US" sz="3000" b="1" dirty="0">
                <a:latin typeface="Times New Roman" panose="02020603050405020304" pitchFamily="18" charset="0"/>
                <a:ea typeface="仿宋_GB2312" pitchFamily="49" charset="-122"/>
              </a:rPr>
              <a:t>个结点的</a:t>
            </a:r>
            <a:r>
              <a:rPr lang="zh-CN" altLang="en-US" sz="3000" b="1" u="sng" dirty="0">
                <a:solidFill>
                  <a:srgbClr val="0000CC"/>
                </a:solidFill>
                <a:latin typeface="Times New Roman" panose="02020603050405020304" pitchFamily="18" charset="0"/>
                <a:ea typeface="仿宋_GB2312" pitchFamily="49" charset="-122"/>
              </a:rPr>
              <a:t>完全二叉树</a:t>
            </a:r>
            <a:r>
              <a:rPr lang="zh-CN" altLang="en-US" sz="3000" b="1" dirty="0">
                <a:latin typeface="Times New Roman" panose="02020603050405020304" pitchFamily="18" charset="0"/>
                <a:ea typeface="仿宋_GB2312" pitchFamily="49" charset="-122"/>
              </a:rPr>
              <a:t>的深度为 </a:t>
            </a:r>
            <a:r>
              <a:rPr lang="zh-CN" altLang="en-US" sz="30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b="1" dirty="0">
                <a:solidFill>
                  <a:schemeClr val="tx2"/>
                </a:solidFill>
                <a:latin typeface="Times New Roman" panose="02020603050405020304" pitchFamily="18" charset="0"/>
                <a:ea typeface="仿宋_GB2312" pitchFamily="49" charset="-122"/>
              </a:rPr>
              <a:t>log</a:t>
            </a:r>
            <a:r>
              <a:rPr lang="en-US" altLang="zh-CN" sz="3000" b="1" baseline="-25000" dirty="0">
                <a:solidFill>
                  <a:schemeClr val="tx2"/>
                </a:solidFill>
                <a:latin typeface="Times New Roman" panose="02020603050405020304" pitchFamily="18" charset="0"/>
                <a:ea typeface="仿宋_GB2312" pitchFamily="49" charset="-122"/>
              </a:rPr>
              <a:t>2</a:t>
            </a:r>
            <a:r>
              <a:rPr lang="en-US" altLang="zh-CN" sz="3000" b="1" dirty="0">
                <a:solidFill>
                  <a:schemeClr val="tx2"/>
                </a:solidFill>
                <a:latin typeface="Times New Roman" panose="02020603050405020304" pitchFamily="18" charset="0"/>
                <a:ea typeface="仿宋_GB2312" pitchFamily="49" charset="-122"/>
              </a:rPr>
              <a:t>(</a:t>
            </a:r>
            <a:r>
              <a:rPr lang="en-US" altLang="zh-CN" sz="3000" b="1" i="1" dirty="0">
                <a:solidFill>
                  <a:schemeClr val="tx2"/>
                </a:solidFill>
                <a:latin typeface="Times New Roman" panose="02020603050405020304" pitchFamily="18" charset="0"/>
                <a:ea typeface="仿宋_GB2312" pitchFamily="49" charset="-122"/>
              </a:rPr>
              <a:t>n</a:t>
            </a:r>
            <a:r>
              <a:rPr lang="en-US" altLang="zh-CN" sz="3000" b="1" dirty="0">
                <a:solidFill>
                  <a:schemeClr val="tx2"/>
                </a:solidFill>
                <a:latin typeface="Times New Roman" panose="02020603050405020304" pitchFamily="18" charset="0"/>
                <a:ea typeface="仿宋_GB2312" pitchFamily="49" charset="-122"/>
              </a:rPr>
              <a:t>+1)</a:t>
            </a:r>
            <a:r>
              <a:rPr lang="en-US" altLang="zh-CN" sz="30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b="1" dirty="0">
                <a:latin typeface="Times New Roman" panose="02020603050405020304" pitchFamily="18" charset="0"/>
                <a:ea typeface="仿宋_GB2312" pitchFamily="49" charset="-122"/>
              </a:rPr>
              <a:t>     </a:t>
            </a:r>
          </a:p>
          <a:p>
            <a:pPr>
              <a:lnSpc>
                <a:spcPct val="105000"/>
              </a:lnSpc>
              <a:spcBef>
                <a:spcPct val="10000"/>
              </a:spcBef>
              <a:buClr>
                <a:srgbClr val="800080"/>
              </a:buClr>
              <a:buSzPct val="50000"/>
              <a:buFont typeface="Wingdings" panose="05000000000000000000" pitchFamily="2" charset="2"/>
              <a:buNone/>
              <a:defRPr/>
            </a:pPr>
            <a:r>
              <a:rPr lang="en-US" altLang="zh-CN" sz="3000" b="1" dirty="0">
                <a:latin typeface="Times New Roman" panose="02020603050405020304" pitchFamily="18" charset="0"/>
                <a:ea typeface="仿宋_GB2312" pitchFamily="49" charset="-122"/>
              </a:rPr>
              <a:t>	    </a:t>
            </a:r>
            <a:r>
              <a:rPr lang="zh-CN" altLang="en-US" sz="3000" b="1" dirty="0">
                <a:solidFill>
                  <a:srgbClr val="006600"/>
                </a:solidFill>
                <a:latin typeface="Times New Roman" panose="02020603050405020304" pitchFamily="18" charset="0"/>
                <a:ea typeface="仿宋_GB2312" pitchFamily="49" charset="-122"/>
              </a:rPr>
              <a:t>设完全二叉树的深度为</a:t>
            </a:r>
            <a:r>
              <a:rPr lang="en-US" altLang="zh-CN" sz="3000" b="1" i="1" dirty="0">
                <a:solidFill>
                  <a:srgbClr val="006600"/>
                </a:solidFill>
                <a:latin typeface="Times New Roman" panose="02020603050405020304" pitchFamily="18" charset="0"/>
                <a:ea typeface="仿宋_GB2312" pitchFamily="49" charset="-122"/>
              </a:rPr>
              <a:t>k</a:t>
            </a:r>
            <a:r>
              <a:rPr lang="zh-CN" altLang="en-US" sz="3000" b="1" dirty="0">
                <a:solidFill>
                  <a:srgbClr val="006600"/>
                </a:solidFill>
                <a:latin typeface="Times New Roman" panose="02020603050405020304" pitchFamily="18" charset="0"/>
                <a:ea typeface="仿宋_GB2312" pitchFamily="49" charset="-122"/>
              </a:rPr>
              <a:t>，则有</a:t>
            </a:r>
          </a:p>
          <a:p>
            <a:pPr>
              <a:lnSpc>
                <a:spcPct val="105000"/>
              </a:lnSpc>
              <a:spcBef>
                <a:spcPct val="10000"/>
              </a:spcBef>
              <a:buClr>
                <a:srgbClr val="800080"/>
              </a:buClr>
              <a:buSzPct val="50000"/>
              <a:buFont typeface="Wingdings" panose="05000000000000000000" pitchFamily="2" charset="2"/>
              <a:buNone/>
              <a:defRPr/>
            </a:pPr>
            <a:r>
              <a:rPr lang="zh-CN" altLang="en-US" sz="3000" b="1" dirty="0">
                <a:solidFill>
                  <a:srgbClr val="006600"/>
                </a:solidFill>
                <a:latin typeface="Times New Roman" panose="02020603050405020304" pitchFamily="18" charset="0"/>
                <a:ea typeface="仿宋_GB2312" pitchFamily="49" charset="-122"/>
              </a:rPr>
              <a:t>             </a:t>
            </a:r>
            <a:r>
              <a:rPr lang="zh-CN" altLang="en-US" sz="3000" b="1" dirty="0" smtClean="0">
                <a:solidFill>
                  <a:srgbClr val="006600"/>
                </a:solidFill>
                <a:latin typeface="Times New Roman" panose="02020603050405020304" pitchFamily="18" charset="0"/>
                <a:ea typeface="仿宋_GB2312" pitchFamily="49" charset="-122"/>
              </a:rPr>
              <a:t>         </a:t>
            </a:r>
            <a:r>
              <a:rPr lang="en-US" altLang="zh-CN" sz="3000" b="1" dirty="0" smtClean="0">
                <a:solidFill>
                  <a:srgbClr val="006600"/>
                </a:solidFill>
                <a:latin typeface="Times New Roman" panose="02020603050405020304" pitchFamily="18" charset="0"/>
                <a:ea typeface="仿宋_GB2312" pitchFamily="49" charset="-122"/>
              </a:rPr>
              <a:t>2</a:t>
            </a:r>
            <a:r>
              <a:rPr lang="en-US" altLang="zh-CN" sz="3000" b="1" i="1" baseline="30000" dirty="0" smtClean="0">
                <a:solidFill>
                  <a:srgbClr val="006600"/>
                </a:solidFill>
                <a:latin typeface="Times New Roman" panose="02020603050405020304" pitchFamily="18" charset="0"/>
                <a:ea typeface="仿宋_GB2312" pitchFamily="49" charset="-122"/>
              </a:rPr>
              <a:t>k</a:t>
            </a:r>
            <a:r>
              <a:rPr lang="en-US" altLang="zh-CN" sz="3000" b="1" baseline="30000" dirty="0" smtClean="0">
                <a:solidFill>
                  <a:srgbClr val="006600"/>
                </a:solidFill>
                <a:latin typeface="Courier New" panose="02070309020205020404" pitchFamily="49" charset="0"/>
                <a:ea typeface="仿宋_GB2312" pitchFamily="49" charset="-122"/>
              </a:rPr>
              <a:t>-</a:t>
            </a:r>
            <a:r>
              <a:rPr lang="en-US" altLang="zh-CN" sz="3000" b="1" baseline="30000" dirty="0" smtClean="0">
                <a:solidFill>
                  <a:srgbClr val="006600"/>
                </a:solidFill>
                <a:latin typeface="Times New Roman" panose="02020603050405020304" pitchFamily="18" charset="0"/>
                <a:ea typeface="仿宋_GB2312" pitchFamily="49" charset="-122"/>
              </a:rPr>
              <a:t>1</a:t>
            </a:r>
            <a:r>
              <a:rPr lang="en-US" altLang="zh-CN" sz="3000" dirty="0" smtClean="0">
                <a:solidFill>
                  <a:srgbClr val="006600"/>
                </a:solidFill>
                <a:latin typeface="Courier New" panose="02070309020205020404" pitchFamily="49" charset="0"/>
                <a:ea typeface="仿宋_GB2312" pitchFamily="49" charset="-122"/>
              </a:rPr>
              <a:t>-</a:t>
            </a:r>
            <a:r>
              <a:rPr lang="en-US" altLang="zh-CN" sz="3000" b="1" dirty="0" smtClean="0">
                <a:solidFill>
                  <a:srgbClr val="006600"/>
                </a:solidFill>
                <a:latin typeface="Times New Roman" panose="02020603050405020304" pitchFamily="18" charset="0"/>
                <a:ea typeface="仿宋_GB2312" pitchFamily="49" charset="-122"/>
              </a:rPr>
              <a:t>1 </a:t>
            </a:r>
            <a:r>
              <a:rPr lang="en-US" altLang="zh-CN" sz="3000" b="1" dirty="0">
                <a:solidFill>
                  <a:srgbClr val="006600"/>
                </a:solidFill>
                <a:latin typeface="Times New Roman" panose="02020603050405020304" pitchFamily="18" charset="0"/>
                <a:ea typeface="仿宋_GB2312" pitchFamily="49" charset="-122"/>
              </a:rPr>
              <a:t>&lt;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dirty="0">
                <a:solidFill>
                  <a:srgbClr val="006600"/>
                </a:solidFill>
                <a:latin typeface="Times New Roman" panose="02020603050405020304" pitchFamily="18" charset="0"/>
                <a:ea typeface="仿宋_GB2312" pitchFamily="49" charset="-122"/>
              </a:rPr>
              <a:t> </a:t>
            </a:r>
            <a:r>
              <a:rPr lang="en-US" altLang="zh-CN" sz="3000" b="1" dirty="0">
                <a:solidFill>
                  <a:srgbClr val="006600"/>
                </a:solidFill>
                <a:latin typeface="宋体" panose="02010600030101010101" pitchFamily="2" charset="-122"/>
              </a:rPr>
              <a:t>≤</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 2</a:t>
            </a:r>
            <a:r>
              <a:rPr lang="en-US" altLang="zh-CN" sz="3000" b="1" i="1" baseline="30000" dirty="0">
                <a:solidFill>
                  <a:srgbClr val="006600"/>
                </a:solidFill>
                <a:latin typeface="Times New Roman" panose="02020603050405020304" pitchFamily="18" charset="0"/>
                <a:ea typeface="仿宋_GB2312" pitchFamily="49" charset="-122"/>
                <a:sym typeface="Symbol" panose="05050102010706020507" pitchFamily="18" charset="2"/>
              </a:rPr>
              <a:t>k</a:t>
            </a:r>
            <a:r>
              <a:rPr lang="en-US" altLang="zh-CN" sz="3000" dirty="0">
                <a:solidFill>
                  <a:srgbClr val="006600"/>
                </a:solidFill>
                <a:latin typeface="Courier New" panose="02070309020205020404" pitchFamily="49" charset="0"/>
                <a:ea typeface="仿宋_GB2312" pitchFamily="49" charset="-122"/>
                <a:sym typeface="Symbol" panose="05050102010706020507" pitchFamily="18" charset="2"/>
              </a:rPr>
              <a:t>-</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1</a:t>
            </a:r>
          </a:p>
          <a:p>
            <a:pPr>
              <a:lnSpc>
                <a:spcPct val="105000"/>
              </a:lnSpc>
              <a:spcBef>
                <a:spcPct val="10000"/>
              </a:spcBef>
              <a:buClr>
                <a:srgbClr val="800080"/>
              </a:buClr>
              <a:buSzPct val="50000"/>
              <a:defRPr/>
            </a:pPr>
            <a:endPar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endParaRPr>
          </a:p>
          <a:p>
            <a:pPr>
              <a:lnSpc>
                <a:spcPct val="105000"/>
              </a:lnSpc>
              <a:spcBef>
                <a:spcPct val="10000"/>
              </a:spcBef>
              <a:buClr>
                <a:srgbClr val="800080"/>
              </a:buClr>
              <a:buSzPct val="50000"/>
              <a:buFont typeface="Wingdings" panose="05000000000000000000" pitchFamily="2" charset="2"/>
              <a:buNone/>
              <a:defRPr/>
            </a:pPr>
            <a:r>
              <a:rPr lang="en-US" altLang="zh-CN" sz="800" b="1" dirty="0">
                <a:solidFill>
                  <a:srgbClr val="006600"/>
                </a:solidFill>
                <a:latin typeface="Times New Roman" panose="02020603050405020304" pitchFamily="18" charset="0"/>
                <a:ea typeface="仿宋_GB2312" pitchFamily="49" charset="-122"/>
                <a:sym typeface="Symbol" panose="05050102010706020507" pitchFamily="18" charset="2"/>
              </a:rPr>
              <a:t>	</a:t>
            </a:r>
          </a:p>
          <a:p>
            <a:pPr>
              <a:lnSpc>
                <a:spcPct val="105000"/>
              </a:lnSpc>
              <a:spcBef>
                <a:spcPct val="10000"/>
              </a:spcBef>
              <a:buClr>
                <a:srgbClr val="800080"/>
              </a:buClr>
              <a:buSzPct val="50000"/>
              <a:buFont typeface="Wingdings" panose="05000000000000000000" pitchFamily="2" charset="2"/>
              <a:buNone/>
              <a:defRPr/>
            </a:pP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       </a:t>
            </a:r>
            <a:r>
              <a:rPr lang="zh-CN" altLang="en-US" sz="3000" b="1" dirty="0">
                <a:solidFill>
                  <a:srgbClr val="006600"/>
                </a:solidFill>
                <a:latin typeface="Times New Roman" panose="02020603050405020304" pitchFamily="18" charset="0"/>
                <a:ea typeface="仿宋_GB2312" pitchFamily="49" charset="-122"/>
                <a:sym typeface="Symbol" panose="05050102010706020507" pitchFamily="18" charset="2"/>
              </a:rPr>
              <a:t>变形 </a:t>
            </a:r>
            <a:r>
              <a:rPr lang="en-US" altLang="zh-CN" sz="3000" b="1" dirty="0">
                <a:solidFill>
                  <a:srgbClr val="006600"/>
                </a:solidFill>
                <a:latin typeface="Times New Roman" panose="02020603050405020304" pitchFamily="18" charset="0"/>
                <a:ea typeface="仿宋_GB2312" pitchFamily="49" charset="-122"/>
              </a:rPr>
              <a:t>2</a:t>
            </a:r>
            <a:r>
              <a:rPr lang="en-US" altLang="zh-CN" sz="3000" b="1" i="1" baseline="30000" dirty="0">
                <a:solidFill>
                  <a:srgbClr val="006600"/>
                </a:solidFill>
                <a:latin typeface="Times New Roman" panose="02020603050405020304" pitchFamily="18" charset="0"/>
                <a:ea typeface="仿宋_GB2312" pitchFamily="49" charset="-122"/>
              </a:rPr>
              <a:t>k</a:t>
            </a:r>
            <a:r>
              <a:rPr lang="en-US" altLang="zh-CN" sz="3000" b="1" baseline="30000" dirty="0">
                <a:solidFill>
                  <a:srgbClr val="006600"/>
                </a:solidFill>
                <a:latin typeface="Courier New" panose="02070309020205020404" pitchFamily="49" charset="0"/>
                <a:ea typeface="仿宋_GB2312" pitchFamily="49" charset="-122"/>
              </a:rPr>
              <a:t>-</a:t>
            </a:r>
            <a:r>
              <a:rPr lang="en-US" altLang="zh-CN" sz="3000" b="1" baseline="30000" dirty="0">
                <a:solidFill>
                  <a:srgbClr val="006600"/>
                </a:solidFill>
                <a:latin typeface="Times New Roman" panose="02020603050405020304" pitchFamily="18" charset="0"/>
                <a:ea typeface="仿宋_GB2312" pitchFamily="49" charset="-122"/>
              </a:rPr>
              <a:t>1 </a:t>
            </a:r>
            <a:r>
              <a:rPr lang="en-US" altLang="zh-CN" sz="3000" b="1" dirty="0">
                <a:solidFill>
                  <a:srgbClr val="006600"/>
                </a:solidFill>
                <a:latin typeface="Times New Roman" panose="02020603050405020304" pitchFamily="18" charset="0"/>
                <a:ea typeface="仿宋_GB2312" pitchFamily="49" charset="-122"/>
              </a:rPr>
              <a:t>&lt;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dirty="0">
                <a:solidFill>
                  <a:srgbClr val="006600"/>
                </a:solidFill>
                <a:latin typeface="Times New Roman" panose="02020603050405020304" pitchFamily="18" charset="0"/>
                <a:ea typeface="仿宋_GB2312" pitchFamily="49" charset="-122"/>
              </a:rPr>
              <a:t>1</a:t>
            </a:r>
            <a:r>
              <a:rPr lang="en-US" altLang="zh-CN" sz="3000" b="1" dirty="0">
                <a:solidFill>
                  <a:srgbClr val="006600"/>
                </a:solidFill>
                <a:latin typeface="宋体" panose="02010600030101010101" pitchFamily="2" charset="-122"/>
              </a:rPr>
              <a:t>≤</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2</a:t>
            </a:r>
            <a:r>
              <a:rPr lang="en-US" altLang="zh-CN" sz="3000" b="1" i="1" baseline="30000" dirty="0">
                <a:solidFill>
                  <a:srgbClr val="006600"/>
                </a:solidFill>
                <a:latin typeface="Times New Roman" panose="02020603050405020304" pitchFamily="18" charset="0"/>
                <a:ea typeface="仿宋_GB2312" pitchFamily="49" charset="-122"/>
                <a:sym typeface="Symbol" panose="05050102010706020507" pitchFamily="18" charset="2"/>
              </a:rPr>
              <a:t>k</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  </a:t>
            </a:r>
          </a:p>
          <a:p>
            <a:pPr>
              <a:lnSpc>
                <a:spcPct val="105000"/>
              </a:lnSpc>
              <a:spcBef>
                <a:spcPct val="10000"/>
              </a:spcBef>
              <a:buClr>
                <a:srgbClr val="800080"/>
              </a:buClr>
              <a:buSzPct val="50000"/>
              <a:buFont typeface="Wingdings" panose="05000000000000000000" pitchFamily="2" charset="2"/>
              <a:buNone/>
              <a:defRPr/>
            </a:pP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	   </a:t>
            </a:r>
            <a:r>
              <a:rPr lang="zh-CN" altLang="en-US" sz="3000" b="1" dirty="0">
                <a:solidFill>
                  <a:srgbClr val="006600"/>
                </a:solidFill>
                <a:latin typeface="Times New Roman" panose="02020603050405020304" pitchFamily="18" charset="0"/>
                <a:ea typeface="仿宋_GB2312" pitchFamily="49" charset="-122"/>
                <a:sym typeface="Symbol" panose="05050102010706020507" pitchFamily="18" charset="2"/>
              </a:rPr>
              <a:t>取对数 </a:t>
            </a:r>
          </a:p>
          <a:p>
            <a:pPr>
              <a:lnSpc>
                <a:spcPct val="105000"/>
              </a:lnSpc>
              <a:spcBef>
                <a:spcPct val="10000"/>
              </a:spcBef>
              <a:buClr>
                <a:srgbClr val="800080"/>
              </a:buClr>
              <a:buSzPct val="50000"/>
              <a:buFont typeface="Wingdings" panose="05000000000000000000" pitchFamily="2" charset="2"/>
              <a:buNone/>
              <a:defRPr/>
            </a:pPr>
            <a:r>
              <a:rPr lang="zh-CN" altLang="en-US" sz="3000" b="1" dirty="0">
                <a:solidFill>
                  <a:srgbClr val="006600"/>
                </a:solidFill>
                <a:latin typeface="Times New Roman" panose="02020603050405020304" pitchFamily="18" charset="0"/>
                <a:ea typeface="仿宋_GB2312" pitchFamily="49" charset="-122"/>
                <a:sym typeface="Symbol" panose="05050102010706020507" pitchFamily="18" charset="2"/>
              </a:rPr>
              <a:t>	     </a:t>
            </a:r>
            <a:r>
              <a:rPr lang="en-US" altLang="zh-CN" sz="3000" b="1" i="1" dirty="0">
                <a:solidFill>
                  <a:srgbClr val="006600"/>
                </a:solidFill>
                <a:latin typeface="Times New Roman" panose="02020603050405020304" pitchFamily="18" charset="0"/>
                <a:ea typeface="仿宋_GB2312" pitchFamily="49" charset="-122"/>
                <a:sym typeface="Symbol" panose="05050102010706020507" pitchFamily="18" charset="2"/>
              </a:rPr>
              <a:t>k</a:t>
            </a:r>
            <a:r>
              <a:rPr lang="en-US" altLang="zh-CN" sz="3000" b="1" dirty="0">
                <a:solidFill>
                  <a:srgbClr val="006600"/>
                </a:solidFill>
                <a:latin typeface="Courier New" panose="02070309020205020404" pitchFamily="49" charset="0"/>
                <a:ea typeface="仿宋_GB2312" pitchFamily="49" charset="-122"/>
                <a:sym typeface="Symbol" panose="05050102010706020507" pitchFamily="18" charset="2"/>
              </a:rPr>
              <a:t>-</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1&lt; log</a:t>
            </a:r>
            <a:r>
              <a:rPr lang="en-US" altLang="zh-CN" sz="3000" b="1" baseline="-25000" dirty="0">
                <a:solidFill>
                  <a:srgbClr val="006600"/>
                </a:solidFill>
                <a:latin typeface="Times New Roman" panose="02020603050405020304" pitchFamily="18" charset="0"/>
                <a:ea typeface="仿宋_GB2312" pitchFamily="49" charset="-122"/>
                <a:sym typeface="Symbol" panose="05050102010706020507" pitchFamily="18" charset="2"/>
              </a:rPr>
              <a:t>2</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a:t>
            </a:r>
            <a:r>
              <a:rPr lang="en-US" altLang="zh-CN" sz="3000" b="1" i="1" dirty="0">
                <a:solidFill>
                  <a:srgbClr val="006600"/>
                </a:solidFill>
                <a:latin typeface="Times New Roman" panose="02020603050405020304" pitchFamily="18" charset="0"/>
                <a:ea typeface="仿宋_GB2312" pitchFamily="49" charset="-122"/>
                <a:sym typeface="Symbol" panose="05050102010706020507" pitchFamily="18" charset="2"/>
              </a:rPr>
              <a:t>n</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+1) </a:t>
            </a:r>
            <a:r>
              <a:rPr lang="en-US" altLang="zh-CN" sz="3000" b="1" dirty="0">
                <a:solidFill>
                  <a:srgbClr val="006600"/>
                </a:solidFill>
                <a:latin typeface="宋体" panose="02010600030101010101" pitchFamily="2" charset="-122"/>
                <a:sym typeface="Symbol" panose="05050102010706020507" pitchFamily="18" charset="2"/>
              </a:rPr>
              <a:t>≤</a:t>
            </a:r>
            <a:r>
              <a:rPr lang="en-US" altLang="zh-CN" sz="3000" b="1" i="1" dirty="0">
                <a:solidFill>
                  <a:srgbClr val="006600"/>
                </a:solidFill>
                <a:latin typeface="Times New Roman" panose="02020603050405020304" pitchFamily="18" charset="0"/>
                <a:ea typeface="仿宋_GB2312" pitchFamily="49" charset="-122"/>
                <a:sym typeface="Symbol" panose="05050102010706020507" pitchFamily="18" charset="2"/>
              </a:rPr>
              <a:t>k</a:t>
            </a: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 </a:t>
            </a:r>
          </a:p>
          <a:p>
            <a:pPr>
              <a:lnSpc>
                <a:spcPct val="105000"/>
              </a:lnSpc>
              <a:spcBef>
                <a:spcPct val="10000"/>
              </a:spcBef>
              <a:buClr>
                <a:srgbClr val="800080"/>
              </a:buClr>
              <a:buSzPct val="50000"/>
              <a:buFont typeface="Wingdings" panose="05000000000000000000" pitchFamily="2" charset="2"/>
              <a:buNone/>
              <a:defRPr/>
            </a:pPr>
            <a:r>
              <a:rPr lang="en-US" altLang="zh-CN" sz="3000" b="1" dirty="0">
                <a:solidFill>
                  <a:srgbClr val="006600"/>
                </a:solidFill>
                <a:latin typeface="Times New Roman" panose="02020603050405020304" pitchFamily="18" charset="0"/>
                <a:ea typeface="仿宋_GB2312" pitchFamily="49" charset="-122"/>
                <a:sym typeface="Symbol" panose="05050102010706020507" pitchFamily="18" charset="2"/>
              </a:rPr>
              <a:t>	   </a:t>
            </a:r>
            <a:r>
              <a:rPr lang="zh-CN" altLang="en-US" sz="3000" b="1" dirty="0">
                <a:solidFill>
                  <a:srgbClr val="006600"/>
                </a:solidFill>
                <a:latin typeface="Times New Roman" panose="02020603050405020304" pitchFamily="18" charset="0"/>
                <a:ea typeface="仿宋_GB2312" pitchFamily="49" charset="-122"/>
                <a:sym typeface="Symbol" panose="05050102010706020507" pitchFamily="18" charset="2"/>
              </a:rPr>
              <a:t>有</a:t>
            </a:r>
          </a:p>
          <a:p>
            <a:pPr>
              <a:lnSpc>
                <a:spcPct val="105000"/>
              </a:lnSpc>
              <a:spcBef>
                <a:spcPct val="10000"/>
              </a:spcBef>
              <a:buClr>
                <a:srgbClr val="800080"/>
              </a:buClr>
              <a:buSzPct val="50000"/>
              <a:buFont typeface="Wingdings" panose="05000000000000000000" pitchFamily="2" charset="2"/>
              <a:buNone/>
              <a:defRPr/>
            </a:pPr>
            <a:r>
              <a:rPr lang="zh-CN" altLang="en-US" sz="3000" b="1" dirty="0">
                <a:solidFill>
                  <a:srgbClr val="006600"/>
                </a:solidFill>
                <a:latin typeface="Times New Roman" panose="02020603050405020304" pitchFamily="18" charset="0"/>
                <a:ea typeface="仿宋_GB2312" pitchFamily="49" charset="-122"/>
                <a:sym typeface="Symbol" panose="05050102010706020507" pitchFamily="18" charset="2"/>
              </a:rPr>
              <a:t>         </a:t>
            </a:r>
            <a:r>
              <a:rPr lang="zh-CN" altLang="en-US" sz="30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b="1" dirty="0">
                <a:solidFill>
                  <a:schemeClr val="tx2"/>
                </a:solidFill>
                <a:latin typeface="Times New Roman" panose="02020603050405020304" pitchFamily="18" charset="0"/>
                <a:ea typeface="仿宋_GB2312" pitchFamily="49" charset="-122"/>
              </a:rPr>
              <a:t>log</a:t>
            </a:r>
            <a:r>
              <a:rPr lang="en-US" altLang="zh-CN" sz="3000" b="1" baseline="-25000" dirty="0">
                <a:solidFill>
                  <a:schemeClr val="tx2"/>
                </a:solidFill>
                <a:latin typeface="Times New Roman" panose="02020603050405020304" pitchFamily="18" charset="0"/>
                <a:ea typeface="仿宋_GB2312" pitchFamily="49" charset="-122"/>
              </a:rPr>
              <a:t>2</a:t>
            </a:r>
            <a:r>
              <a:rPr lang="en-US" altLang="zh-CN" sz="3000" b="1" dirty="0">
                <a:solidFill>
                  <a:schemeClr val="tx2"/>
                </a:solidFill>
                <a:latin typeface="Times New Roman" panose="02020603050405020304" pitchFamily="18" charset="0"/>
                <a:ea typeface="仿宋_GB2312" pitchFamily="49" charset="-122"/>
              </a:rPr>
              <a:t>(</a:t>
            </a:r>
            <a:r>
              <a:rPr lang="en-US" altLang="zh-CN" sz="3000" b="1" i="1" dirty="0">
                <a:solidFill>
                  <a:schemeClr val="tx2"/>
                </a:solidFill>
                <a:latin typeface="Times New Roman" panose="02020603050405020304" pitchFamily="18" charset="0"/>
                <a:ea typeface="仿宋_GB2312" pitchFamily="49" charset="-122"/>
              </a:rPr>
              <a:t>n</a:t>
            </a:r>
            <a:r>
              <a:rPr lang="en-US" altLang="zh-CN" sz="3000" b="1" dirty="0">
                <a:solidFill>
                  <a:schemeClr val="tx2"/>
                </a:solidFill>
                <a:latin typeface="Times New Roman" panose="02020603050405020304" pitchFamily="18" charset="0"/>
                <a:ea typeface="仿宋_GB2312" pitchFamily="49" charset="-122"/>
              </a:rPr>
              <a:t>+1)</a:t>
            </a:r>
            <a:r>
              <a:rPr lang="en-US" altLang="zh-CN" sz="30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b="1" dirty="0">
                <a:solidFill>
                  <a:schemeClr val="tx2"/>
                </a:solidFill>
                <a:latin typeface="Times New Roman" panose="02020603050405020304" pitchFamily="18" charset="0"/>
                <a:ea typeface="仿宋_GB2312" pitchFamily="49" charset="-122"/>
              </a:rPr>
              <a:t> = </a:t>
            </a:r>
            <a:r>
              <a:rPr lang="en-US" altLang="zh-CN" sz="3000" b="1" i="1" dirty="0">
                <a:solidFill>
                  <a:schemeClr val="tx2"/>
                </a:solidFill>
                <a:latin typeface="Times New Roman" panose="02020603050405020304" pitchFamily="18" charset="0"/>
                <a:ea typeface="仿宋_GB2312" pitchFamily="49" charset="-122"/>
              </a:rPr>
              <a:t>k</a:t>
            </a:r>
            <a:endParaRPr lang="en-US" altLang="zh-CN" sz="3000" dirty="0">
              <a:solidFill>
                <a:schemeClr val="tx2"/>
              </a:solidFill>
              <a:latin typeface="Times New Roman" panose="02020603050405020304" pitchFamily="18" charset="0"/>
              <a:ea typeface="仿宋_GB2312" pitchFamily="49" charset="-122"/>
            </a:endParaRPr>
          </a:p>
        </p:txBody>
      </p:sp>
      <p:sp>
        <p:nvSpPr>
          <p:cNvPr id="39939" name="Line 2"/>
          <p:cNvSpPr>
            <a:spLocks noChangeShapeType="1"/>
          </p:cNvSpPr>
          <p:nvPr/>
        </p:nvSpPr>
        <p:spPr bwMode="auto">
          <a:xfrm>
            <a:off x="9525000" y="5410200"/>
            <a:ext cx="152400" cy="457200"/>
          </a:xfrm>
          <a:prstGeom prst="line">
            <a:avLst/>
          </a:prstGeom>
          <a:noFill/>
          <a:ln w="38100" cap="rnd">
            <a:solidFill>
              <a:srgbClr val="0099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0" name="Line 3"/>
          <p:cNvSpPr>
            <a:spLocks noChangeShapeType="1"/>
          </p:cNvSpPr>
          <p:nvPr/>
        </p:nvSpPr>
        <p:spPr bwMode="auto">
          <a:xfrm flipH="1">
            <a:off x="9220200" y="5334000"/>
            <a:ext cx="228600" cy="533400"/>
          </a:xfrm>
          <a:prstGeom prst="line">
            <a:avLst/>
          </a:prstGeom>
          <a:noFill/>
          <a:ln w="38100" cap="rnd">
            <a:solidFill>
              <a:srgbClr val="0099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1" name="Line 4"/>
          <p:cNvSpPr>
            <a:spLocks noChangeShapeType="1"/>
          </p:cNvSpPr>
          <p:nvPr/>
        </p:nvSpPr>
        <p:spPr bwMode="auto">
          <a:xfrm>
            <a:off x="8686800" y="5410200"/>
            <a:ext cx="152400" cy="457200"/>
          </a:xfrm>
          <a:prstGeom prst="line">
            <a:avLst/>
          </a:prstGeom>
          <a:noFill/>
          <a:ln w="38100" cap="rnd">
            <a:solidFill>
              <a:srgbClr val="0099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2" name="Line 5"/>
          <p:cNvSpPr>
            <a:spLocks noChangeShapeType="1"/>
          </p:cNvSpPr>
          <p:nvPr/>
        </p:nvSpPr>
        <p:spPr bwMode="auto">
          <a:xfrm flipH="1">
            <a:off x="8305800" y="5334000"/>
            <a:ext cx="304800" cy="533400"/>
          </a:xfrm>
          <a:prstGeom prst="line">
            <a:avLst/>
          </a:prstGeom>
          <a:noFill/>
          <a:ln w="38100" cap="rnd">
            <a:solidFill>
              <a:srgbClr val="0099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3" name="Oval 6"/>
          <p:cNvSpPr>
            <a:spLocks noChangeArrowheads="1"/>
          </p:cNvSpPr>
          <p:nvPr/>
        </p:nvSpPr>
        <p:spPr bwMode="auto">
          <a:xfrm>
            <a:off x="8153400" y="5715000"/>
            <a:ext cx="381000" cy="381000"/>
          </a:xfrm>
          <a:prstGeom prst="ellipse">
            <a:avLst/>
          </a:prstGeom>
          <a:solidFill>
            <a:srgbClr val="FFFFCC"/>
          </a:solidFill>
          <a:ln w="38100" cap="rnd">
            <a:solidFill>
              <a:schemeClr val="tx2"/>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44" name="Oval 7"/>
          <p:cNvSpPr>
            <a:spLocks noChangeArrowheads="1"/>
          </p:cNvSpPr>
          <p:nvPr/>
        </p:nvSpPr>
        <p:spPr bwMode="auto">
          <a:xfrm>
            <a:off x="8610600" y="5715000"/>
            <a:ext cx="381000" cy="381000"/>
          </a:xfrm>
          <a:prstGeom prst="ellipse">
            <a:avLst/>
          </a:prstGeom>
          <a:solidFill>
            <a:srgbClr val="FFFFCC"/>
          </a:solidFill>
          <a:ln w="38100" cap="rnd">
            <a:solidFill>
              <a:schemeClr val="tx2"/>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45" name="Oval 8"/>
          <p:cNvSpPr>
            <a:spLocks noChangeArrowheads="1"/>
          </p:cNvSpPr>
          <p:nvPr/>
        </p:nvSpPr>
        <p:spPr bwMode="auto">
          <a:xfrm>
            <a:off x="9067800" y="5715000"/>
            <a:ext cx="381000" cy="381000"/>
          </a:xfrm>
          <a:prstGeom prst="ellipse">
            <a:avLst/>
          </a:prstGeom>
          <a:solidFill>
            <a:srgbClr val="FFFFCC"/>
          </a:solidFill>
          <a:ln w="38100" cap="rnd">
            <a:solidFill>
              <a:schemeClr val="tx2"/>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46" name="Oval 9"/>
          <p:cNvSpPr>
            <a:spLocks noChangeArrowheads="1"/>
          </p:cNvSpPr>
          <p:nvPr/>
        </p:nvSpPr>
        <p:spPr bwMode="auto">
          <a:xfrm>
            <a:off x="9525000" y="5715000"/>
            <a:ext cx="381000" cy="381000"/>
          </a:xfrm>
          <a:prstGeom prst="ellipse">
            <a:avLst/>
          </a:prstGeom>
          <a:solidFill>
            <a:srgbClr val="FFFFCC"/>
          </a:solidFill>
          <a:ln w="38100" cap="rnd">
            <a:solidFill>
              <a:schemeClr val="tx2"/>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47" name="Line 10"/>
          <p:cNvSpPr>
            <a:spLocks noChangeShapeType="1"/>
          </p:cNvSpPr>
          <p:nvPr/>
        </p:nvSpPr>
        <p:spPr bwMode="auto">
          <a:xfrm>
            <a:off x="7696200" y="5410200"/>
            <a:ext cx="152400" cy="457200"/>
          </a:xfrm>
          <a:prstGeom prst="line">
            <a:avLst/>
          </a:prstGeom>
          <a:noFill/>
          <a:ln w="38100" cap="rnd">
            <a:solidFill>
              <a:srgbClr val="0099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8" name="AutoShape 12"/>
          <p:cNvSpPr>
            <a:spLocks/>
          </p:cNvSpPr>
          <p:nvPr/>
        </p:nvSpPr>
        <p:spPr bwMode="auto">
          <a:xfrm rot="-5400000">
            <a:off x="3851275" y="2433638"/>
            <a:ext cx="152400" cy="990600"/>
          </a:xfrm>
          <a:prstGeom prst="leftBrace">
            <a:avLst>
              <a:gd name="adj1" fmla="val 54167"/>
              <a:gd name="adj2" fmla="val 50000"/>
            </a:avLst>
          </a:prstGeom>
          <a:noFill/>
          <a:ln w="28575">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49" name="Text Box 13"/>
          <p:cNvSpPr txBox="1">
            <a:spLocks noChangeArrowheads="1"/>
          </p:cNvSpPr>
          <p:nvPr/>
        </p:nvSpPr>
        <p:spPr bwMode="auto">
          <a:xfrm>
            <a:off x="2382838" y="3017838"/>
            <a:ext cx="28956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u="sng">
                <a:latin typeface="Times New Roman" panose="02020603050405020304" pitchFamily="18" charset="0"/>
                <a:ea typeface="仿宋_GB2312" pitchFamily="49" charset="-122"/>
              </a:rPr>
              <a:t>上面</a:t>
            </a:r>
            <a:r>
              <a:rPr lang="en-US" altLang="zh-CN" sz="2800" i="1" u="sng">
                <a:latin typeface="Times New Roman" panose="02020603050405020304" pitchFamily="18" charset="0"/>
                <a:ea typeface="仿宋_GB2312" pitchFamily="49" charset="-122"/>
              </a:rPr>
              <a:t>k</a:t>
            </a:r>
            <a:r>
              <a:rPr lang="en-US" altLang="zh-CN" sz="2800" u="sng">
                <a:latin typeface="Courier New" panose="02070309020205020404" pitchFamily="49" charset="0"/>
                <a:ea typeface="仿宋_GB2312" pitchFamily="49" charset="-122"/>
              </a:rPr>
              <a:t>-</a:t>
            </a:r>
            <a:r>
              <a:rPr lang="en-US" altLang="zh-CN" sz="2800" u="sng">
                <a:latin typeface="Times New Roman" panose="02020603050405020304" pitchFamily="18" charset="0"/>
                <a:ea typeface="仿宋_GB2312" pitchFamily="49" charset="-122"/>
              </a:rPr>
              <a:t>1</a:t>
            </a:r>
            <a:r>
              <a:rPr lang="zh-CN" altLang="en-US" sz="2800" u="sng">
                <a:latin typeface="Times New Roman" panose="02020603050405020304" pitchFamily="18" charset="0"/>
                <a:ea typeface="仿宋_GB2312" pitchFamily="49" charset="-122"/>
              </a:rPr>
              <a:t>层结点数</a:t>
            </a:r>
            <a:endParaRPr lang="zh-CN" altLang="en-US" sz="2400">
              <a:latin typeface="Times New Roman" panose="02020603050405020304" pitchFamily="18" charset="0"/>
            </a:endParaRPr>
          </a:p>
        </p:txBody>
      </p:sp>
      <p:sp>
        <p:nvSpPr>
          <p:cNvPr id="39950" name="Text Box 14"/>
          <p:cNvSpPr txBox="1">
            <a:spLocks noChangeArrowheads="1"/>
          </p:cNvSpPr>
          <p:nvPr/>
        </p:nvSpPr>
        <p:spPr bwMode="auto">
          <a:xfrm>
            <a:off x="5384801" y="2997201"/>
            <a:ext cx="39338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u="sng">
                <a:latin typeface="Times New Roman" panose="02020603050405020304" pitchFamily="18" charset="0"/>
                <a:ea typeface="仿宋_GB2312" pitchFamily="49" charset="-122"/>
              </a:rPr>
              <a:t>包括第</a:t>
            </a:r>
            <a:r>
              <a:rPr lang="en-US" altLang="zh-CN" sz="2800" i="1" u="sng">
                <a:latin typeface="Times New Roman" panose="02020603050405020304" pitchFamily="18" charset="0"/>
                <a:ea typeface="仿宋_GB2312" pitchFamily="49" charset="-122"/>
              </a:rPr>
              <a:t>k</a:t>
            </a:r>
            <a:r>
              <a:rPr lang="zh-CN" altLang="en-US" sz="2800" u="sng">
                <a:latin typeface="Times New Roman" panose="02020603050405020304" pitchFamily="18" charset="0"/>
                <a:ea typeface="仿宋_GB2312" pitchFamily="49" charset="-122"/>
              </a:rPr>
              <a:t>层的最大结点数</a:t>
            </a:r>
            <a:endParaRPr lang="zh-CN" altLang="en-US" sz="2400">
              <a:latin typeface="Times New Roman" panose="02020603050405020304" pitchFamily="18" charset="0"/>
            </a:endParaRPr>
          </a:p>
        </p:txBody>
      </p:sp>
      <p:sp>
        <p:nvSpPr>
          <p:cNvPr id="39951" name="AutoShape 15"/>
          <p:cNvSpPr>
            <a:spLocks/>
          </p:cNvSpPr>
          <p:nvPr/>
        </p:nvSpPr>
        <p:spPr bwMode="auto">
          <a:xfrm rot="-5400000">
            <a:off x="5915820" y="2564607"/>
            <a:ext cx="144462" cy="720725"/>
          </a:xfrm>
          <a:prstGeom prst="leftBrace">
            <a:avLst>
              <a:gd name="adj1" fmla="val 41575"/>
              <a:gd name="adj2" fmla="val 50000"/>
            </a:avLst>
          </a:prstGeom>
          <a:noFill/>
          <a:ln w="28575">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52" name="Line 16"/>
          <p:cNvSpPr>
            <a:spLocks noChangeShapeType="1"/>
          </p:cNvSpPr>
          <p:nvPr/>
        </p:nvSpPr>
        <p:spPr bwMode="auto">
          <a:xfrm>
            <a:off x="9144000" y="4800600"/>
            <a:ext cx="304800" cy="3810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3" name="Line 17"/>
          <p:cNvSpPr>
            <a:spLocks noChangeShapeType="1"/>
          </p:cNvSpPr>
          <p:nvPr/>
        </p:nvSpPr>
        <p:spPr bwMode="auto">
          <a:xfrm flipH="1">
            <a:off x="8686800" y="47244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4" name="Line 18"/>
          <p:cNvSpPr>
            <a:spLocks noChangeShapeType="1"/>
          </p:cNvSpPr>
          <p:nvPr/>
        </p:nvSpPr>
        <p:spPr bwMode="auto">
          <a:xfrm>
            <a:off x="7315200" y="4724400"/>
            <a:ext cx="3048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5" name="Line 19"/>
          <p:cNvSpPr>
            <a:spLocks noChangeShapeType="1"/>
          </p:cNvSpPr>
          <p:nvPr/>
        </p:nvSpPr>
        <p:spPr bwMode="auto">
          <a:xfrm flipH="1">
            <a:off x="6781800" y="4800600"/>
            <a:ext cx="381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6" name="Line 20"/>
          <p:cNvSpPr>
            <a:spLocks noChangeShapeType="1"/>
          </p:cNvSpPr>
          <p:nvPr/>
        </p:nvSpPr>
        <p:spPr bwMode="auto">
          <a:xfrm>
            <a:off x="8305800" y="41910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7" name="Line 21"/>
          <p:cNvSpPr>
            <a:spLocks noChangeShapeType="1"/>
          </p:cNvSpPr>
          <p:nvPr/>
        </p:nvSpPr>
        <p:spPr bwMode="auto">
          <a:xfrm flipH="1">
            <a:off x="7315200" y="4191000"/>
            <a:ext cx="7620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8" name="Oval 22"/>
          <p:cNvSpPr>
            <a:spLocks noChangeArrowheads="1"/>
          </p:cNvSpPr>
          <p:nvPr/>
        </p:nvSpPr>
        <p:spPr bwMode="auto">
          <a:xfrm>
            <a:off x="8001000" y="3962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59" name="Line 23"/>
          <p:cNvSpPr>
            <a:spLocks noChangeShapeType="1"/>
          </p:cNvSpPr>
          <p:nvPr/>
        </p:nvSpPr>
        <p:spPr bwMode="auto">
          <a:xfrm flipH="1">
            <a:off x="7391400" y="5334000"/>
            <a:ext cx="2286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0" name="Line 24"/>
          <p:cNvSpPr>
            <a:spLocks noChangeShapeType="1"/>
          </p:cNvSpPr>
          <p:nvPr/>
        </p:nvSpPr>
        <p:spPr bwMode="auto">
          <a:xfrm>
            <a:off x="6858000" y="5410200"/>
            <a:ext cx="152400" cy="4572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1" name="Line 25"/>
          <p:cNvSpPr>
            <a:spLocks noChangeShapeType="1"/>
          </p:cNvSpPr>
          <p:nvPr/>
        </p:nvSpPr>
        <p:spPr bwMode="auto">
          <a:xfrm flipH="1">
            <a:off x="6477000" y="5334000"/>
            <a:ext cx="304800" cy="533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2" name="Oval 26"/>
          <p:cNvSpPr>
            <a:spLocks noChangeArrowheads="1"/>
          </p:cNvSpPr>
          <p:nvPr/>
        </p:nvSpPr>
        <p:spPr bwMode="auto">
          <a:xfrm>
            <a:off x="63246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3" name="Oval 27"/>
          <p:cNvSpPr>
            <a:spLocks noChangeArrowheads="1"/>
          </p:cNvSpPr>
          <p:nvPr/>
        </p:nvSpPr>
        <p:spPr bwMode="auto">
          <a:xfrm>
            <a:off x="67818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4" name="Oval 28"/>
          <p:cNvSpPr>
            <a:spLocks noChangeArrowheads="1"/>
          </p:cNvSpPr>
          <p:nvPr/>
        </p:nvSpPr>
        <p:spPr bwMode="auto">
          <a:xfrm>
            <a:off x="7239000" y="57150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5" name="Oval 29"/>
          <p:cNvSpPr>
            <a:spLocks noChangeArrowheads="1"/>
          </p:cNvSpPr>
          <p:nvPr/>
        </p:nvSpPr>
        <p:spPr bwMode="auto">
          <a:xfrm>
            <a:off x="66294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6" name="Oval 30"/>
          <p:cNvSpPr>
            <a:spLocks noChangeArrowheads="1"/>
          </p:cNvSpPr>
          <p:nvPr/>
        </p:nvSpPr>
        <p:spPr bwMode="auto">
          <a:xfrm>
            <a:off x="74676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7" name="Oval 31"/>
          <p:cNvSpPr>
            <a:spLocks noChangeArrowheads="1"/>
          </p:cNvSpPr>
          <p:nvPr/>
        </p:nvSpPr>
        <p:spPr bwMode="auto">
          <a:xfrm>
            <a:off x="84582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8" name="Oval 32"/>
          <p:cNvSpPr>
            <a:spLocks noChangeArrowheads="1"/>
          </p:cNvSpPr>
          <p:nvPr/>
        </p:nvSpPr>
        <p:spPr bwMode="auto">
          <a:xfrm>
            <a:off x="9296400" y="51054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69" name="Oval 33"/>
          <p:cNvSpPr>
            <a:spLocks noChangeArrowheads="1"/>
          </p:cNvSpPr>
          <p:nvPr/>
        </p:nvSpPr>
        <p:spPr bwMode="auto">
          <a:xfrm>
            <a:off x="7086600" y="4495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70" name="Oval 34"/>
          <p:cNvSpPr>
            <a:spLocks noChangeArrowheads="1"/>
          </p:cNvSpPr>
          <p:nvPr/>
        </p:nvSpPr>
        <p:spPr bwMode="auto">
          <a:xfrm>
            <a:off x="8915400" y="4495800"/>
            <a:ext cx="381000" cy="38100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71" name="Oval 35"/>
          <p:cNvSpPr>
            <a:spLocks noChangeArrowheads="1"/>
          </p:cNvSpPr>
          <p:nvPr/>
        </p:nvSpPr>
        <p:spPr bwMode="auto">
          <a:xfrm>
            <a:off x="7696200" y="5715000"/>
            <a:ext cx="381000" cy="381000"/>
          </a:xfrm>
          <a:prstGeom prst="ellipse">
            <a:avLst/>
          </a:prstGeom>
          <a:solidFill>
            <a:srgbClr val="FFFFCC"/>
          </a:solidFill>
          <a:ln w="38100" cap="rnd">
            <a:solidFill>
              <a:schemeClr val="tx2"/>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972" name="Line 36"/>
          <p:cNvSpPr>
            <a:spLocks noChangeShapeType="1"/>
          </p:cNvSpPr>
          <p:nvPr/>
        </p:nvSpPr>
        <p:spPr bwMode="auto">
          <a:xfrm>
            <a:off x="9906000" y="4038600"/>
            <a:ext cx="1524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3" name="Line 37"/>
          <p:cNvSpPr>
            <a:spLocks noChangeShapeType="1"/>
          </p:cNvSpPr>
          <p:nvPr/>
        </p:nvSpPr>
        <p:spPr bwMode="auto">
          <a:xfrm>
            <a:off x="10134600" y="4038600"/>
            <a:ext cx="1524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4" name="Line 38"/>
          <p:cNvSpPr>
            <a:spLocks noChangeShapeType="1"/>
          </p:cNvSpPr>
          <p:nvPr/>
        </p:nvSpPr>
        <p:spPr bwMode="auto">
          <a:xfrm>
            <a:off x="9906000" y="5486400"/>
            <a:ext cx="1524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5" name="Line 39"/>
          <p:cNvSpPr>
            <a:spLocks noChangeShapeType="1"/>
          </p:cNvSpPr>
          <p:nvPr/>
        </p:nvSpPr>
        <p:spPr bwMode="auto">
          <a:xfrm>
            <a:off x="9982200" y="4876800"/>
            <a:ext cx="0" cy="609600"/>
          </a:xfrm>
          <a:prstGeom prst="line">
            <a:avLst/>
          </a:prstGeom>
          <a:noFill/>
          <a:ln w="19050">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6" name="Line 40"/>
          <p:cNvSpPr>
            <a:spLocks noChangeShapeType="1"/>
          </p:cNvSpPr>
          <p:nvPr/>
        </p:nvSpPr>
        <p:spPr bwMode="auto">
          <a:xfrm>
            <a:off x="10134600" y="6096000"/>
            <a:ext cx="1524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7" name="Line 41"/>
          <p:cNvSpPr>
            <a:spLocks noChangeShapeType="1"/>
          </p:cNvSpPr>
          <p:nvPr/>
        </p:nvSpPr>
        <p:spPr bwMode="auto">
          <a:xfrm>
            <a:off x="10210800" y="5257800"/>
            <a:ext cx="0" cy="838200"/>
          </a:xfrm>
          <a:prstGeom prst="line">
            <a:avLst/>
          </a:prstGeom>
          <a:noFill/>
          <a:ln w="19050">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8" name="Line 42"/>
          <p:cNvSpPr>
            <a:spLocks noChangeShapeType="1"/>
          </p:cNvSpPr>
          <p:nvPr/>
        </p:nvSpPr>
        <p:spPr bwMode="auto">
          <a:xfrm flipV="1">
            <a:off x="9982200" y="4038600"/>
            <a:ext cx="0" cy="533400"/>
          </a:xfrm>
          <a:prstGeom prst="line">
            <a:avLst/>
          </a:prstGeom>
          <a:noFill/>
          <a:ln w="19050">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9" name="Text Box 43"/>
          <p:cNvSpPr txBox="1">
            <a:spLocks noChangeArrowheads="1"/>
          </p:cNvSpPr>
          <p:nvPr/>
        </p:nvSpPr>
        <p:spPr bwMode="auto">
          <a:xfrm>
            <a:off x="9601201" y="4495800"/>
            <a:ext cx="638175"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Arial Narrow" panose="020B0606020202030204" pitchFamily="34" charset="0"/>
              </a:rPr>
              <a:t>2</a:t>
            </a:r>
            <a:r>
              <a:rPr lang="en-US" altLang="zh-CN" sz="2400" baseline="30000">
                <a:solidFill>
                  <a:schemeClr val="tx2"/>
                </a:solidFill>
                <a:latin typeface="Arial Narrow" panose="020B0606020202030204" pitchFamily="34" charset="0"/>
              </a:rPr>
              <a:t>3</a:t>
            </a:r>
            <a:r>
              <a:rPr lang="en-US" altLang="zh-CN" sz="2400">
                <a:solidFill>
                  <a:schemeClr val="tx2"/>
                </a:solidFill>
                <a:latin typeface="Arial Narrow" panose="020B0606020202030204" pitchFamily="34" charset="0"/>
              </a:rPr>
              <a:t>-1</a:t>
            </a:r>
            <a:endParaRPr lang="en-US" altLang="zh-CN" sz="2400">
              <a:latin typeface="Times New Roman" panose="02020603050405020304" pitchFamily="18" charset="0"/>
            </a:endParaRPr>
          </a:p>
        </p:txBody>
      </p:sp>
      <p:sp>
        <p:nvSpPr>
          <p:cNvPr id="39980" name="Text Box 44"/>
          <p:cNvSpPr txBox="1">
            <a:spLocks noChangeArrowheads="1"/>
          </p:cNvSpPr>
          <p:nvPr/>
        </p:nvSpPr>
        <p:spPr bwMode="auto">
          <a:xfrm>
            <a:off x="9953626" y="4876800"/>
            <a:ext cx="638175" cy="457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tx2"/>
                </a:solidFill>
                <a:latin typeface="Arial Narrow" panose="020B0606020202030204" pitchFamily="34" charset="0"/>
              </a:rPr>
              <a:t>2</a:t>
            </a:r>
            <a:r>
              <a:rPr lang="en-US" altLang="zh-CN" sz="2400" baseline="30000">
                <a:solidFill>
                  <a:schemeClr val="tx2"/>
                </a:solidFill>
                <a:latin typeface="Arial Narrow" panose="020B0606020202030204" pitchFamily="34" charset="0"/>
              </a:rPr>
              <a:t>4</a:t>
            </a:r>
            <a:r>
              <a:rPr lang="en-US" altLang="zh-CN" sz="2400">
                <a:solidFill>
                  <a:schemeClr val="tx2"/>
                </a:solidFill>
                <a:latin typeface="Arial Narrow" panose="020B0606020202030204" pitchFamily="34" charset="0"/>
              </a:rPr>
              <a:t>-1</a:t>
            </a:r>
            <a:endParaRPr lang="en-US" altLang="zh-CN" sz="2400">
              <a:latin typeface="Times New Roman" panose="02020603050405020304" pitchFamily="18" charset="0"/>
            </a:endParaRPr>
          </a:p>
        </p:txBody>
      </p:sp>
      <p:sp>
        <p:nvSpPr>
          <p:cNvPr id="39981" name="Line 45"/>
          <p:cNvSpPr>
            <a:spLocks noChangeShapeType="1"/>
          </p:cNvSpPr>
          <p:nvPr/>
        </p:nvSpPr>
        <p:spPr bwMode="auto">
          <a:xfrm flipV="1">
            <a:off x="10210800" y="4038600"/>
            <a:ext cx="0" cy="914400"/>
          </a:xfrm>
          <a:prstGeom prst="line">
            <a:avLst/>
          </a:prstGeom>
          <a:noFill/>
          <a:ln w="19050">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矩形 1"/>
          <p:cNvSpPr/>
          <p:nvPr/>
        </p:nvSpPr>
        <p:spPr>
          <a:xfrm>
            <a:off x="3575720" y="1290826"/>
            <a:ext cx="2893741" cy="553998"/>
          </a:xfrm>
          <a:prstGeom prst="rect">
            <a:avLst/>
          </a:prstGeom>
        </p:spPr>
        <p:txBody>
          <a:bodyPr wrap="none">
            <a:spAutoFit/>
          </a:bodyPr>
          <a:lstStyle/>
          <a:p>
            <a:r>
              <a:rPr lang="en-US" altLang="zh-CN" sz="3000" i="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OR </a:t>
            </a:r>
            <a:r>
              <a:rPr lang="en-AU" altLang="zh-CN" sz="3000" i="1" normalizeH="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a:t>
            </a:r>
            <a:r>
              <a:rPr lang="en-AU" altLang="zh-CN" sz="3000" i="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log</a:t>
            </a:r>
            <a:r>
              <a:rPr lang="en-AU" altLang="zh-CN" sz="3000" i="1" baseline="-25000"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2</a:t>
            </a:r>
            <a:r>
              <a:rPr lang="en-AU" altLang="zh-CN" sz="3000" i="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n</a:t>
            </a:r>
            <a:r>
              <a:rPr lang="en-AU" altLang="zh-CN" sz="3000" i="1" normalizeH="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a:t>
            </a:r>
            <a:r>
              <a:rPr lang="en-AU" altLang="zh-CN" sz="3000" i="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 + 1 </a:t>
            </a:r>
            <a:endParaRPr lang="zh-CN" altLang="en-US" sz="3000" i="1"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endParaRPr>
          </a:p>
        </p:txBody>
      </p:sp>
      <p:sp>
        <p:nvSpPr>
          <p:cNvPr id="47" name="Rectangle 4"/>
          <p:cNvSpPr>
            <a:spLocks noGrp="1" noChangeArrowheads="1"/>
          </p:cNvSpPr>
          <p:nvPr>
            <p:ph type="title"/>
          </p:nvPr>
        </p:nvSpPr>
        <p:spPr>
          <a:xfrm>
            <a:off x="551384" y="44624"/>
            <a:ext cx="6634163" cy="720725"/>
          </a:xfrm>
        </p:spPr>
        <p:txBody>
          <a:bodyPr/>
          <a:lstStyle/>
          <a:p>
            <a:r>
              <a:rPr lang="zh-CN" altLang="en-US" sz="4000" b="1" dirty="0">
                <a:ea typeface="华文新魏" panose="02010800040101010101" pitchFamily="2" charset="-122"/>
              </a:rPr>
              <a:t>二叉树的性质</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9" name="Rectangle 5"/>
          <p:cNvSpPr>
            <a:spLocks noGrp="1" noChangeArrowheads="1"/>
          </p:cNvSpPr>
          <p:nvPr>
            <p:ph idx="1"/>
          </p:nvPr>
        </p:nvSpPr>
        <p:spPr>
          <a:xfrm>
            <a:off x="1415480" y="873126"/>
            <a:ext cx="9505056" cy="5508625"/>
          </a:xfrm>
        </p:spPr>
        <p:txBody>
          <a:bodyPr/>
          <a:lstStyle/>
          <a:p>
            <a:pPr>
              <a:lnSpc>
                <a:spcPct val="105000"/>
              </a:lnSpc>
              <a:spcBef>
                <a:spcPct val="15000"/>
              </a:spcBef>
              <a:buClr>
                <a:srgbClr val="800080"/>
              </a:buClr>
              <a:buSzPct val="50000"/>
              <a:defRPr/>
            </a:pPr>
            <a:r>
              <a:rPr lang="zh-CN" altLang="en-US" sz="3000" b="1" u="sng" dirty="0">
                <a:solidFill>
                  <a:srgbClr val="FF3300"/>
                </a:solidFill>
                <a:latin typeface="Times New Roman" panose="02020603050405020304" pitchFamily="18" charset="0"/>
                <a:ea typeface="仿宋_GB2312" pitchFamily="49" charset="-122"/>
              </a:rPr>
              <a:t>性质</a:t>
            </a:r>
            <a:r>
              <a:rPr lang="en-US" altLang="zh-CN" sz="3000" b="1" u="sng" dirty="0">
                <a:solidFill>
                  <a:srgbClr val="FF3300"/>
                </a:solidFill>
                <a:latin typeface="Times New Roman" panose="02020603050405020304" pitchFamily="18" charset="0"/>
                <a:ea typeface="仿宋_GB2312" pitchFamily="49" charset="-122"/>
              </a:rPr>
              <a:t>4</a:t>
            </a:r>
            <a:r>
              <a:rPr lang="en-US" altLang="zh-CN" sz="3000" b="1" dirty="0">
                <a:solidFill>
                  <a:srgbClr val="008000"/>
                </a:solidFill>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对任何一棵</a:t>
            </a:r>
            <a:r>
              <a:rPr lang="zh-CN" altLang="en-US" sz="3000" b="1" u="sng" dirty="0">
                <a:solidFill>
                  <a:srgbClr val="0000CC"/>
                </a:solidFill>
                <a:latin typeface="Times New Roman" panose="02020603050405020304" pitchFamily="18" charset="0"/>
                <a:ea typeface="仿宋_GB2312" pitchFamily="49" charset="-122"/>
              </a:rPr>
              <a:t>二叉树</a:t>
            </a:r>
            <a:r>
              <a:rPr lang="zh-CN" altLang="en-US" sz="3000" b="1" dirty="0">
                <a:latin typeface="Times New Roman" panose="02020603050405020304" pitchFamily="18" charset="0"/>
                <a:ea typeface="仿宋_GB2312" pitchFamily="49" charset="-122"/>
              </a:rPr>
              <a:t>，如果其叶结点有 </a:t>
            </a:r>
            <a:r>
              <a:rPr lang="en-US" altLang="zh-CN" sz="3000" b="1" i="1" dirty="0">
                <a:latin typeface="Times New Roman" panose="02020603050405020304" pitchFamily="18" charset="0"/>
                <a:ea typeface="仿宋_GB2312" pitchFamily="49" charset="-122"/>
              </a:rPr>
              <a:t>n</a:t>
            </a:r>
            <a:r>
              <a:rPr lang="en-US" altLang="zh-CN" sz="3000" b="1" baseline="-25000" dirty="0">
                <a:latin typeface="Times New Roman" panose="02020603050405020304" pitchFamily="18" charset="0"/>
                <a:ea typeface="仿宋_GB2312" pitchFamily="49" charset="-122"/>
              </a:rPr>
              <a:t>0 </a:t>
            </a:r>
            <a:r>
              <a:rPr lang="zh-CN" altLang="en-US" sz="3000" b="1" dirty="0">
                <a:latin typeface="Times New Roman" panose="02020603050405020304" pitchFamily="18" charset="0"/>
                <a:ea typeface="仿宋_GB2312" pitchFamily="49" charset="-122"/>
              </a:rPr>
              <a:t>个</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度为 </a:t>
            </a:r>
            <a:r>
              <a:rPr lang="en-US" altLang="zh-CN" sz="3000" b="1" dirty="0">
                <a:latin typeface="Times New Roman" panose="02020603050405020304" pitchFamily="18" charset="0"/>
                <a:ea typeface="仿宋_GB2312" pitchFamily="49" charset="-122"/>
              </a:rPr>
              <a:t>2 </a:t>
            </a:r>
            <a:r>
              <a:rPr lang="zh-CN" altLang="en-US" sz="3000" b="1" dirty="0">
                <a:latin typeface="Times New Roman" panose="02020603050405020304" pitchFamily="18" charset="0"/>
                <a:ea typeface="仿宋_GB2312" pitchFamily="49" charset="-122"/>
              </a:rPr>
              <a:t>的非叶结点有 </a:t>
            </a:r>
            <a:r>
              <a:rPr lang="en-US" altLang="zh-CN" sz="3000" b="1" i="1" dirty="0">
                <a:latin typeface="Times New Roman" panose="02020603050405020304" pitchFamily="18" charset="0"/>
                <a:ea typeface="仿宋_GB2312" pitchFamily="49" charset="-122"/>
              </a:rPr>
              <a:t>n</a:t>
            </a:r>
            <a:r>
              <a:rPr lang="en-US" altLang="zh-CN" sz="3000" b="1" baseline="-25000" dirty="0">
                <a:latin typeface="Times New Roman" panose="02020603050405020304" pitchFamily="18" charset="0"/>
                <a:ea typeface="仿宋_GB2312" pitchFamily="49" charset="-122"/>
              </a:rPr>
              <a:t>2 </a:t>
            </a:r>
            <a:r>
              <a:rPr lang="zh-CN" altLang="en-US" sz="3000" b="1" dirty="0">
                <a:latin typeface="Times New Roman" panose="02020603050405020304" pitchFamily="18" charset="0"/>
                <a:ea typeface="仿宋_GB2312" pitchFamily="49" charset="-122"/>
              </a:rPr>
              <a:t>个</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则有</a:t>
            </a:r>
          </a:p>
          <a:p>
            <a:pPr>
              <a:lnSpc>
                <a:spcPct val="105000"/>
              </a:lnSpc>
              <a:spcBef>
                <a:spcPct val="15000"/>
              </a:spcBef>
              <a:buFont typeface="Wingdings" panose="05000000000000000000" pitchFamily="2" charset="2"/>
              <a:buNone/>
              <a:defRPr/>
            </a:pPr>
            <a:r>
              <a:rPr lang="zh-CN" altLang="en-US" sz="3000" b="1" dirty="0">
                <a:solidFill>
                  <a:srgbClr val="0000CC"/>
                </a:solidFill>
                <a:latin typeface="Times New Roman" panose="02020603050405020304" pitchFamily="18" charset="0"/>
                <a:ea typeface="仿宋_GB2312" pitchFamily="49" charset="-122"/>
              </a:rPr>
              <a:t>                         </a:t>
            </a:r>
            <a:r>
              <a:rPr lang="en-US" altLang="zh-CN" sz="3000" b="1" i="1" dirty="0">
                <a:solidFill>
                  <a:srgbClr val="0000CC"/>
                </a:solidFill>
                <a:latin typeface="Times New Roman" panose="02020603050405020304" pitchFamily="18" charset="0"/>
                <a:ea typeface="仿宋_GB2312" pitchFamily="49" charset="-122"/>
              </a:rPr>
              <a:t>n</a:t>
            </a:r>
            <a:r>
              <a:rPr lang="en-US" altLang="zh-CN" sz="3000" b="1" baseline="-25000" dirty="0">
                <a:solidFill>
                  <a:srgbClr val="0000CC"/>
                </a:solidFill>
                <a:latin typeface="Times New Roman" panose="02020603050405020304" pitchFamily="18" charset="0"/>
                <a:ea typeface="仿宋_GB2312" pitchFamily="49" charset="-122"/>
              </a:rPr>
              <a:t>0</a:t>
            </a:r>
            <a:r>
              <a:rPr lang="zh-CN" altLang="en-US" sz="3000" b="1" dirty="0">
                <a:solidFill>
                  <a:srgbClr val="0000CC"/>
                </a:solidFill>
                <a:latin typeface="Times New Roman" panose="02020603050405020304" pitchFamily="18" charset="0"/>
                <a:ea typeface="仿宋_GB2312" pitchFamily="49" charset="-122"/>
              </a:rPr>
              <a:t>＝</a:t>
            </a:r>
            <a:r>
              <a:rPr lang="en-US" altLang="zh-CN" sz="3000" b="1" i="1" dirty="0">
                <a:solidFill>
                  <a:srgbClr val="0000CC"/>
                </a:solidFill>
                <a:latin typeface="Times New Roman" panose="02020603050405020304" pitchFamily="18" charset="0"/>
                <a:ea typeface="仿宋_GB2312" pitchFamily="49" charset="-122"/>
              </a:rPr>
              <a:t>n</a:t>
            </a:r>
            <a:r>
              <a:rPr lang="en-US" altLang="zh-CN" sz="3000" b="1" baseline="-25000" dirty="0">
                <a:solidFill>
                  <a:srgbClr val="0000CC"/>
                </a:solidFill>
                <a:latin typeface="Times New Roman" panose="02020603050405020304" pitchFamily="18" charset="0"/>
                <a:ea typeface="仿宋_GB2312" pitchFamily="49" charset="-122"/>
              </a:rPr>
              <a:t>2</a:t>
            </a:r>
            <a:r>
              <a:rPr lang="zh-CN" altLang="en-US" sz="3000" b="1" dirty="0">
                <a:solidFill>
                  <a:srgbClr val="0000CC"/>
                </a:solidFill>
                <a:latin typeface="Times New Roman" panose="02020603050405020304" pitchFamily="18" charset="0"/>
                <a:ea typeface="仿宋_GB2312" pitchFamily="49" charset="-122"/>
              </a:rPr>
              <a:t>＋</a:t>
            </a:r>
            <a:r>
              <a:rPr lang="en-US" altLang="zh-CN" sz="3000" b="1" dirty="0">
                <a:solidFill>
                  <a:srgbClr val="0000CC"/>
                </a:solidFill>
                <a:latin typeface="Times New Roman" panose="02020603050405020304" pitchFamily="18" charset="0"/>
                <a:ea typeface="仿宋_GB2312" pitchFamily="49" charset="-122"/>
              </a:rPr>
              <a:t>1</a:t>
            </a:r>
          </a:p>
          <a:p>
            <a:pPr>
              <a:lnSpc>
                <a:spcPct val="105000"/>
              </a:lnSpc>
              <a:spcBef>
                <a:spcPct val="15000"/>
              </a:spcBef>
              <a:buFont typeface="Wingdings" panose="05000000000000000000" pitchFamily="2" charset="2"/>
              <a:buNone/>
              <a:defRPr/>
            </a:pPr>
            <a:endParaRPr lang="en-US" altLang="zh-CN" sz="800" b="1" dirty="0">
              <a:solidFill>
                <a:srgbClr val="000099"/>
              </a:solidFill>
              <a:latin typeface="Times New Roman" panose="02020603050405020304" pitchFamily="18" charset="0"/>
              <a:ea typeface="仿宋_GB2312" pitchFamily="49" charset="-122"/>
            </a:endParaRPr>
          </a:p>
          <a:p>
            <a:pPr>
              <a:lnSpc>
                <a:spcPct val="105000"/>
              </a:lnSpc>
              <a:spcBef>
                <a:spcPct val="15000"/>
              </a:spcBef>
              <a:buFont typeface="Wingdings" panose="05000000000000000000" pitchFamily="2" charset="2"/>
              <a:buNone/>
              <a:defRPr/>
            </a:pPr>
            <a:r>
              <a:rPr lang="en-US" altLang="zh-CN" sz="3000" b="1" dirty="0">
                <a:solidFill>
                  <a:srgbClr val="000099"/>
                </a:solidFill>
                <a:latin typeface="Times New Roman" panose="02020603050405020304" pitchFamily="18" charset="0"/>
                <a:ea typeface="仿宋_GB2312" pitchFamily="49" charset="-122"/>
              </a:rPr>
              <a:t>	  </a:t>
            </a:r>
            <a:r>
              <a:rPr lang="zh-CN" altLang="en-US" sz="3000" b="1" dirty="0">
                <a:solidFill>
                  <a:srgbClr val="006600"/>
                </a:solidFill>
                <a:latin typeface="Times New Roman" panose="02020603050405020304" pitchFamily="18" charset="0"/>
                <a:ea typeface="仿宋_GB2312" pitchFamily="49" charset="-122"/>
              </a:rPr>
              <a:t>若设度为 </a:t>
            </a:r>
            <a:r>
              <a:rPr lang="en-US" altLang="zh-CN" sz="3000" b="1" dirty="0">
                <a:solidFill>
                  <a:srgbClr val="006600"/>
                </a:solidFill>
                <a:latin typeface="Times New Roman" panose="02020603050405020304" pitchFamily="18" charset="0"/>
                <a:ea typeface="仿宋_GB2312" pitchFamily="49" charset="-122"/>
              </a:rPr>
              <a:t>1 </a:t>
            </a:r>
            <a:r>
              <a:rPr lang="zh-CN" altLang="en-US" sz="3000" b="1" dirty="0">
                <a:solidFill>
                  <a:srgbClr val="006600"/>
                </a:solidFill>
                <a:latin typeface="Times New Roman" panose="02020603050405020304" pitchFamily="18" charset="0"/>
                <a:ea typeface="仿宋_GB2312" pitchFamily="49" charset="-122"/>
              </a:rPr>
              <a:t>的结点有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1 </a:t>
            </a:r>
            <a:r>
              <a:rPr lang="zh-CN" altLang="en-US" sz="3000" b="1" dirty="0">
                <a:solidFill>
                  <a:srgbClr val="006600"/>
                </a:solidFill>
                <a:latin typeface="Times New Roman" panose="02020603050405020304" pitchFamily="18" charset="0"/>
                <a:ea typeface="仿宋_GB2312" pitchFamily="49" charset="-122"/>
              </a:rPr>
              <a:t>个，总结点数为</a:t>
            </a:r>
            <a:r>
              <a:rPr lang="en-US" altLang="zh-CN" sz="3000" b="1" i="1" dirty="0">
                <a:solidFill>
                  <a:srgbClr val="006600"/>
                </a:solidFill>
                <a:latin typeface="Times New Roman" panose="02020603050405020304" pitchFamily="18" charset="0"/>
                <a:ea typeface="仿宋_GB2312" pitchFamily="49" charset="-122"/>
              </a:rPr>
              <a:t>n</a:t>
            </a:r>
            <a:r>
              <a:rPr lang="zh-CN" altLang="en-US" sz="3000" b="1" dirty="0">
                <a:solidFill>
                  <a:srgbClr val="006600"/>
                </a:solidFill>
                <a:latin typeface="Times New Roman" panose="02020603050405020304" pitchFamily="18" charset="0"/>
                <a:ea typeface="仿宋_GB2312" pitchFamily="49" charset="-122"/>
              </a:rPr>
              <a:t>，</a:t>
            </a:r>
          </a:p>
          <a:p>
            <a:pPr>
              <a:lnSpc>
                <a:spcPct val="105000"/>
              </a:lnSpc>
              <a:spcBef>
                <a:spcPct val="15000"/>
              </a:spcBef>
              <a:buFont typeface="Wingdings" panose="05000000000000000000" pitchFamily="2" charset="2"/>
              <a:buNone/>
              <a:defRPr/>
            </a:pPr>
            <a:r>
              <a:rPr lang="zh-CN" altLang="en-US" sz="3000" b="1" dirty="0">
                <a:solidFill>
                  <a:srgbClr val="006600"/>
                </a:solidFill>
                <a:latin typeface="Times New Roman" panose="02020603050405020304" pitchFamily="18" charset="0"/>
                <a:ea typeface="仿宋_GB2312" pitchFamily="49" charset="-122"/>
              </a:rPr>
              <a:t>  	  总边数为</a:t>
            </a:r>
            <a:r>
              <a:rPr lang="en-US" altLang="zh-CN" sz="3000" b="1" i="1" dirty="0">
                <a:solidFill>
                  <a:srgbClr val="006600"/>
                </a:solidFill>
                <a:latin typeface="Times New Roman" panose="02020603050405020304" pitchFamily="18" charset="0"/>
                <a:ea typeface="仿宋_GB2312" pitchFamily="49" charset="-122"/>
              </a:rPr>
              <a:t>e</a:t>
            </a:r>
            <a:r>
              <a:rPr lang="zh-CN" altLang="en-US" sz="3000" b="1" dirty="0">
                <a:solidFill>
                  <a:srgbClr val="006600"/>
                </a:solidFill>
                <a:latin typeface="Times New Roman" panose="02020603050405020304" pitchFamily="18" charset="0"/>
                <a:ea typeface="仿宋_GB2312" pitchFamily="49" charset="-122"/>
              </a:rPr>
              <a:t>，则根据二叉树的定义，</a:t>
            </a:r>
          </a:p>
          <a:p>
            <a:pPr>
              <a:lnSpc>
                <a:spcPct val="105000"/>
              </a:lnSpc>
              <a:spcBef>
                <a:spcPct val="15000"/>
              </a:spcBef>
              <a:buFont typeface="Wingdings" panose="05000000000000000000" pitchFamily="2" charset="2"/>
              <a:buNone/>
              <a:defRPr/>
            </a:pPr>
            <a:r>
              <a:rPr lang="zh-CN" altLang="en-US" sz="3000" b="1" dirty="0">
                <a:solidFill>
                  <a:srgbClr val="006600"/>
                </a:solidFill>
                <a:latin typeface="Times New Roman" panose="02020603050405020304" pitchFamily="18" charset="0"/>
                <a:ea typeface="仿宋_GB2312" pitchFamily="49" charset="-122"/>
              </a:rPr>
              <a:t>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dirty="0">
                <a:solidFill>
                  <a:srgbClr val="006600"/>
                </a:solidFill>
                <a:latin typeface="Times New Roman" panose="02020603050405020304" pitchFamily="18" charset="0"/>
                <a:ea typeface="仿宋_GB2312" pitchFamily="49" charset="-122"/>
              </a:rPr>
              <a:t> =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0</a:t>
            </a:r>
            <a:r>
              <a:rPr lang="en-US" altLang="zh-CN" sz="3000" b="1" dirty="0">
                <a:solidFill>
                  <a:srgbClr val="006600"/>
                </a:solidFill>
                <a:latin typeface="Times New Roman" panose="02020603050405020304" pitchFamily="18" charset="0"/>
                <a:ea typeface="仿宋_GB2312" pitchFamily="49" charset="-122"/>
              </a:rPr>
              <a:t>+</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1</a:t>
            </a:r>
            <a:r>
              <a:rPr lang="en-US" altLang="zh-CN" sz="3000" b="1" dirty="0">
                <a:solidFill>
                  <a:srgbClr val="006600"/>
                </a:solidFill>
                <a:latin typeface="Times New Roman" panose="02020603050405020304" pitchFamily="18" charset="0"/>
                <a:ea typeface="仿宋_GB2312" pitchFamily="49" charset="-122"/>
              </a:rPr>
              <a:t>+</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2</a:t>
            </a:r>
            <a:r>
              <a:rPr lang="en-US" altLang="zh-CN" sz="3000" b="1" dirty="0">
                <a:solidFill>
                  <a:srgbClr val="006600"/>
                </a:solidFill>
                <a:latin typeface="Times New Roman" panose="02020603050405020304" pitchFamily="18" charset="0"/>
                <a:ea typeface="仿宋_GB2312" pitchFamily="49" charset="-122"/>
              </a:rPr>
              <a:t>     </a:t>
            </a:r>
            <a:r>
              <a:rPr lang="en-US" altLang="zh-CN" sz="3000" b="1" i="1" dirty="0">
                <a:solidFill>
                  <a:schemeClr val="tx2"/>
                </a:solidFill>
                <a:latin typeface="Times New Roman" panose="02020603050405020304" pitchFamily="18" charset="0"/>
                <a:ea typeface="仿宋_GB2312" pitchFamily="49" charset="-122"/>
              </a:rPr>
              <a:t>e</a:t>
            </a:r>
            <a:r>
              <a:rPr lang="en-US" altLang="zh-CN" sz="3000" b="1" dirty="0">
                <a:solidFill>
                  <a:schemeClr val="tx2"/>
                </a:solidFill>
                <a:latin typeface="Times New Roman" panose="02020603050405020304" pitchFamily="18" charset="0"/>
                <a:ea typeface="仿宋_GB2312" pitchFamily="49" charset="-122"/>
              </a:rPr>
              <a:t> </a:t>
            </a:r>
            <a:r>
              <a:rPr lang="en-US" altLang="zh-CN" sz="3000" b="1" dirty="0">
                <a:solidFill>
                  <a:srgbClr val="006600"/>
                </a:solidFill>
                <a:latin typeface="Times New Roman" panose="02020603050405020304" pitchFamily="18" charset="0"/>
                <a:ea typeface="仿宋_GB2312" pitchFamily="49" charset="-122"/>
              </a:rPr>
              <a:t>= 2</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2</a:t>
            </a:r>
            <a:r>
              <a:rPr lang="en-US" altLang="zh-CN" sz="3000" b="1" dirty="0">
                <a:solidFill>
                  <a:srgbClr val="006600"/>
                </a:solidFill>
                <a:latin typeface="Times New Roman" panose="02020603050405020304" pitchFamily="18" charset="0"/>
                <a:ea typeface="仿宋_GB2312" pitchFamily="49" charset="-122"/>
              </a:rPr>
              <a:t>+</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1 </a:t>
            </a:r>
            <a:r>
              <a:rPr lang="en-US" altLang="zh-CN" sz="3000" b="1" dirty="0">
                <a:solidFill>
                  <a:srgbClr val="C00000"/>
                </a:solidFill>
                <a:latin typeface="Times New Roman" panose="02020603050405020304" pitchFamily="18" charset="0"/>
                <a:ea typeface="仿宋_GB2312" pitchFamily="49" charset="-122"/>
              </a:rPr>
              <a:t>= </a:t>
            </a:r>
            <a:r>
              <a:rPr lang="en-US" altLang="zh-CN" sz="3000" b="1" i="1" dirty="0">
                <a:solidFill>
                  <a:srgbClr val="C00000"/>
                </a:solidFill>
                <a:latin typeface="Times New Roman" panose="02020603050405020304" pitchFamily="18" charset="0"/>
                <a:ea typeface="仿宋_GB2312" pitchFamily="49" charset="-122"/>
              </a:rPr>
              <a:t>n</a:t>
            </a:r>
            <a:r>
              <a:rPr lang="en-US" altLang="zh-CN" sz="3000" b="1" dirty="0">
                <a:solidFill>
                  <a:srgbClr val="C00000"/>
                </a:solidFill>
                <a:latin typeface="Courier New" panose="02070309020205020404" pitchFamily="49" charset="0"/>
                <a:ea typeface="仿宋_GB2312" pitchFamily="49" charset="-122"/>
              </a:rPr>
              <a:t>-</a:t>
            </a:r>
            <a:r>
              <a:rPr lang="en-US" altLang="zh-CN" sz="3000" b="1" dirty="0">
                <a:solidFill>
                  <a:srgbClr val="C00000"/>
                </a:solidFill>
                <a:latin typeface="Times New Roman" panose="02020603050405020304" pitchFamily="18" charset="0"/>
                <a:ea typeface="仿宋_GB2312" pitchFamily="49" charset="-122"/>
              </a:rPr>
              <a:t>1</a:t>
            </a:r>
          </a:p>
          <a:p>
            <a:pPr>
              <a:lnSpc>
                <a:spcPct val="105000"/>
              </a:lnSpc>
              <a:spcBef>
                <a:spcPct val="15000"/>
              </a:spcBef>
              <a:buFont typeface="Wingdings" panose="05000000000000000000" pitchFamily="2" charset="2"/>
              <a:buNone/>
              <a:defRPr/>
            </a:pPr>
            <a:r>
              <a:rPr lang="en-US" altLang="zh-CN" sz="3000" b="1" dirty="0">
                <a:solidFill>
                  <a:srgbClr val="006600"/>
                </a:solidFill>
                <a:latin typeface="Times New Roman" panose="02020603050405020304" pitchFamily="18" charset="0"/>
                <a:ea typeface="仿宋_GB2312" pitchFamily="49" charset="-122"/>
              </a:rPr>
              <a:t>	  </a:t>
            </a:r>
            <a:r>
              <a:rPr lang="zh-CN" altLang="en-US" sz="3000" b="1" dirty="0">
                <a:solidFill>
                  <a:srgbClr val="006600"/>
                </a:solidFill>
                <a:latin typeface="Times New Roman" panose="02020603050405020304" pitchFamily="18" charset="0"/>
                <a:ea typeface="仿宋_GB2312" pitchFamily="49" charset="-122"/>
              </a:rPr>
              <a:t>因此，有  </a:t>
            </a:r>
            <a:r>
              <a:rPr lang="en-US" altLang="en-US" sz="3000" b="1" dirty="0">
                <a:solidFill>
                  <a:srgbClr val="006600"/>
                </a:solidFill>
                <a:latin typeface="Times New Roman" panose="02020603050405020304" pitchFamily="18" charset="0"/>
                <a:ea typeface="仿宋_GB2312" pitchFamily="49" charset="-122"/>
              </a:rPr>
              <a:t>2</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2</a:t>
            </a:r>
            <a:r>
              <a:rPr lang="en-US" altLang="zh-CN" sz="3000" b="1" dirty="0">
                <a:solidFill>
                  <a:srgbClr val="006600"/>
                </a:solidFill>
                <a:latin typeface="Times New Roman" panose="02020603050405020304" pitchFamily="18" charset="0"/>
                <a:ea typeface="仿宋_GB2312" pitchFamily="49" charset="-122"/>
              </a:rPr>
              <a:t>+</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1 </a:t>
            </a:r>
            <a:r>
              <a:rPr lang="en-US" altLang="zh-CN" sz="3000" b="1" dirty="0">
                <a:solidFill>
                  <a:srgbClr val="006600"/>
                </a:solidFill>
                <a:latin typeface="Times New Roman" panose="02020603050405020304" pitchFamily="18" charset="0"/>
                <a:ea typeface="仿宋_GB2312" pitchFamily="49" charset="-122"/>
              </a:rPr>
              <a:t>=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0</a:t>
            </a:r>
            <a:r>
              <a:rPr lang="en-US" altLang="zh-CN" sz="3000" b="1" dirty="0">
                <a:solidFill>
                  <a:srgbClr val="006600"/>
                </a:solidFill>
                <a:latin typeface="Times New Roman" panose="02020603050405020304" pitchFamily="18" charset="0"/>
                <a:ea typeface="仿宋_GB2312" pitchFamily="49" charset="-122"/>
              </a:rPr>
              <a:t>+</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1</a:t>
            </a:r>
            <a:r>
              <a:rPr lang="en-US" altLang="zh-CN" sz="3000" b="1" dirty="0">
                <a:solidFill>
                  <a:srgbClr val="006600"/>
                </a:solidFill>
                <a:latin typeface="Times New Roman" panose="02020603050405020304" pitchFamily="18" charset="0"/>
                <a:ea typeface="仿宋_GB2312" pitchFamily="49" charset="-122"/>
              </a:rPr>
              <a:t>+</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2</a:t>
            </a:r>
            <a:r>
              <a:rPr lang="en-US" altLang="zh-CN" sz="3000" b="1" dirty="0">
                <a:solidFill>
                  <a:srgbClr val="006600"/>
                </a:solidFill>
                <a:latin typeface="Courier New" panose="02070309020205020404" pitchFamily="49" charset="0"/>
                <a:ea typeface="仿宋_GB2312" pitchFamily="49" charset="-122"/>
              </a:rPr>
              <a:t>-</a:t>
            </a:r>
            <a:r>
              <a:rPr lang="en-US" altLang="zh-CN" sz="3000" b="1" dirty="0">
                <a:solidFill>
                  <a:srgbClr val="006600"/>
                </a:solidFill>
                <a:latin typeface="Times New Roman" panose="02020603050405020304" pitchFamily="18" charset="0"/>
                <a:ea typeface="仿宋_GB2312" pitchFamily="49" charset="-122"/>
              </a:rPr>
              <a:t>1</a:t>
            </a:r>
          </a:p>
          <a:p>
            <a:pPr>
              <a:lnSpc>
                <a:spcPct val="105000"/>
              </a:lnSpc>
              <a:spcBef>
                <a:spcPct val="15000"/>
              </a:spcBef>
              <a:buFont typeface="Wingdings" panose="05000000000000000000" pitchFamily="2" charset="2"/>
              <a:buNone/>
              <a:defRPr/>
            </a:pPr>
            <a:r>
              <a:rPr lang="en-US" altLang="zh-CN" sz="3000" b="1" dirty="0">
                <a:solidFill>
                  <a:srgbClr val="006600"/>
                </a:solidFill>
                <a:latin typeface="Times New Roman" panose="02020603050405020304" pitchFamily="18" charset="0"/>
                <a:ea typeface="仿宋_GB2312" pitchFamily="49" charset="-122"/>
              </a:rPr>
              <a:t>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2</a:t>
            </a:r>
            <a:r>
              <a:rPr lang="en-US" altLang="zh-CN" sz="3000" b="1" dirty="0">
                <a:solidFill>
                  <a:srgbClr val="006600"/>
                </a:solidFill>
                <a:latin typeface="Times New Roman" panose="02020603050405020304" pitchFamily="18" charset="0"/>
                <a:ea typeface="仿宋_GB2312" pitchFamily="49" charset="-122"/>
              </a:rPr>
              <a:t> =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0</a:t>
            </a:r>
            <a:r>
              <a:rPr lang="en-US" altLang="zh-CN" sz="3000" b="1" dirty="0">
                <a:solidFill>
                  <a:srgbClr val="006600"/>
                </a:solidFill>
                <a:latin typeface="Courier New" panose="02070309020205020404" pitchFamily="49" charset="0"/>
                <a:ea typeface="仿宋_GB2312" pitchFamily="49" charset="-122"/>
              </a:rPr>
              <a:t>-</a:t>
            </a:r>
            <a:r>
              <a:rPr lang="en-US" altLang="zh-CN" sz="3000" b="1" dirty="0">
                <a:solidFill>
                  <a:srgbClr val="006600"/>
                </a:solidFill>
                <a:latin typeface="Times New Roman" panose="02020603050405020304" pitchFamily="18" charset="0"/>
                <a:ea typeface="仿宋_GB2312" pitchFamily="49" charset="-122"/>
              </a:rPr>
              <a:t>1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0 </a:t>
            </a:r>
            <a:r>
              <a:rPr lang="en-US" altLang="zh-CN" sz="3000" b="1" dirty="0">
                <a:solidFill>
                  <a:srgbClr val="006600"/>
                </a:solidFill>
                <a:latin typeface="Times New Roman" panose="02020603050405020304" pitchFamily="18" charset="0"/>
                <a:ea typeface="仿宋_GB2312" pitchFamily="49" charset="-122"/>
              </a:rPr>
              <a:t>= </a:t>
            </a:r>
            <a:r>
              <a:rPr lang="en-US" altLang="zh-CN" sz="3000" b="1" i="1" dirty="0">
                <a:solidFill>
                  <a:srgbClr val="006600"/>
                </a:solidFill>
                <a:latin typeface="Times New Roman" panose="02020603050405020304" pitchFamily="18" charset="0"/>
                <a:ea typeface="仿宋_GB2312" pitchFamily="49" charset="-122"/>
              </a:rPr>
              <a:t>n</a:t>
            </a:r>
            <a:r>
              <a:rPr lang="en-US" altLang="zh-CN" sz="3000" b="1" baseline="-25000" dirty="0">
                <a:solidFill>
                  <a:srgbClr val="006600"/>
                </a:solidFill>
                <a:latin typeface="Times New Roman" panose="02020603050405020304" pitchFamily="18" charset="0"/>
                <a:ea typeface="仿宋_GB2312" pitchFamily="49" charset="-122"/>
              </a:rPr>
              <a:t>2</a:t>
            </a:r>
            <a:r>
              <a:rPr lang="en-US" altLang="zh-CN" sz="3000" b="1" dirty="0">
                <a:solidFill>
                  <a:srgbClr val="006600"/>
                </a:solidFill>
                <a:latin typeface="Times New Roman" panose="02020603050405020304" pitchFamily="18" charset="0"/>
                <a:ea typeface="仿宋_GB2312" pitchFamily="49" charset="-122"/>
              </a:rPr>
              <a:t>+1 </a:t>
            </a:r>
          </a:p>
          <a:p>
            <a:pPr>
              <a:lnSpc>
                <a:spcPct val="80000"/>
              </a:lnSpc>
              <a:defRPr/>
            </a:pPr>
            <a:endParaRPr lang="en-US" altLang="zh-CN" sz="3000" dirty="0">
              <a:solidFill>
                <a:srgbClr val="006600"/>
              </a:solidFill>
              <a:latin typeface="Times New Roman" panose="02020603050405020304" pitchFamily="18" charset="0"/>
              <a:ea typeface="仿宋_GB2312" pitchFamily="49" charset="-122"/>
            </a:endParaRPr>
          </a:p>
        </p:txBody>
      </p:sp>
      <p:sp>
        <p:nvSpPr>
          <p:cNvPr id="40963" name="AutoShape 3"/>
          <p:cNvSpPr>
            <a:spLocks noChangeArrowheads="1"/>
          </p:cNvSpPr>
          <p:nvPr/>
        </p:nvSpPr>
        <p:spPr bwMode="auto">
          <a:xfrm>
            <a:off x="4223792" y="4976813"/>
            <a:ext cx="457200" cy="228600"/>
          </a:xfrm>
          <a:prstGeom prst="rightArrow">
            <a:avLst>
              <a:gd name="adj1" fmla="val 50000"/>
              <a:gd name="adj2" fmla="val 50000"/>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23910" name="Line 6"/>
          <p:cNvSpPr>
            <a:spLocks noChangeShapeType="1"/>
          </p:cNvSpPr>
          <p:nvPr/>
        </p:nvSpPr>
        <p:spPr bwMode="auto">
          <a:xfrm flipH="1">
            <a:off x="4511675" y="4364038"/>
            <a:ext cx="179388" cy="360362"/>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911" name="Line 7"/>
          <p:cNvSpPr>
            <a:spLocks noChangeShapeType="1"/>
          </p:cNvSpPr>
          <p:nvPr/>
        </p:nvSpPr>
        <p:spPr bwMode="auto">
          <a:xfrm flipH="1">
            <a:off x="7175500" y="4400551"/>
            <a:ext cx="179388" cy="360363"/>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912" name="Line 8"/>
          <p:cNvSpPr>
            <a:spLocks noChangeShapeType="1"/>
          </p:cNvSpPr>
          <p:nvPr/>
        </p:nvSpPr>
        <p:spPr bwMode="auto">
          <a:xfrm flipH="1">
            <a:off x="5303838" y="4365625"/>
            <a:ext cx="215900" cy="395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913" name="Line 9"/>
          <p:cNvSpPr>
            <a:spLocks noChangeShapeType="1"/>
          </p:cNvSpPr>
          <p:nvPr/>
        </p:nvSpPr>
        <p:spPr bwMode="auto">
          <a:xfrm flipH="1">
            <a:off x="6600825" y="4400550"/>
            <a:ext cx="215900" cy="395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矩形 1"/>
          <p:cNvSpPr>
            <a:spLocks noChangeArrowheads="1"/>
          </p:cNvSpPr>
          <p:nvPr/>
        </p:nvSpPr>
        <p:spPr bwMode="auto">
          <a:xfrm>
            <a:off x="6636568" y="5949950"/>
            <a:ext cx="4572000"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zh-CN" altLang="en-US" sz="2000">
                <a:solidFill>
                  <a:schemeClr val="tx2"/>
                </a:solidFill>
                <a:latin typeface="Times New Roman" panose="02020603050405020304" pitchFamily="18" charset="0"/>
              </a:rPr>
              <a:t>根结点：</a:t>
            </a:r>
            <a:r>
              <a:rPr lang="en-US" altLang="zh-CN" sz="2000">
                <a:solidFill>
                  <a:schemeClr val="tx2"/>
                </a:solidFill>
                <a:latin typeface="Times New Roman" panose="02020603050405020304" pitchFamily="18" charset="0"/>
              </a:rPr>
              <a:t>1</a:t>
            </a:r>
            <a:r>
              <a:rPr lang="zh-CN" altLang="en-US" sz="2000">
                <a:solidFill>
                  <a:schemeClr val="tx2"/>
                </a:solidFill>
                <a:latin typeface="Times New Roman" panose="02020603050405020304" pitchFamily="18" charset="0"/>
              </a:rPr>
              <a:t>个</a:t>
            </a:r>
            <a:r>
              <a:rPr lang="en-US" altLang="zh-CN" sz="2000">
                <a:solidFill>
                  <a:schemeClr val="tx2"/>
                </a:solidFill>
                <a:latin typeface="Times New Roman" panose="02020603050405020304" pitchFamily="18" charset="0"/>
              </a:rPr>
              <a:t>(</a:t>
            </a:r>
            <a:r>
              <a:rPr lang="zh-CN" altLang="en-US" sz="2000">
                <a:solidFill>
                  <a:schemeClr val="tx2"/>
                </a:solidFill>
                <a:latin typeface="Times New Roman" panose="02020603050405020304" pitchFamily="18" charset="0"/>
              </a:rPr>
              <a:t>无分支进入它</a:t>
            </a:r>
            <a:r>
              <a:rPr lang="en-US" altLang="zh-CN" sz="2000">
                <a:solidFill>
                  <a:schemeClr val="tx2"/>
                </a:solidFill>
                <a:latin typeface="Times New Roman" panose="02020603050405020304" pitchFamily="18" charset="0"/>
              </a:rPr>
              <a:t>), </a:t>
            </a:r>
            <a:r>
              <a:rPr lang="zh-CN" altLang="en-US" sz="2000">
                <a:solidFill>
                  <a:schemeClr val="tx2"/>
                </a:solidFill>
                <a:latin typeface="Times New Roman" panose="02020603050405020304" pitchFamily="18" charset="0"/>
              </a:rPr>
              <a:t>其它结点都由一个分支进入   </a:t>
            </a:r>
            <a:r>
              <a:rPr lang="en-US" altLang="zh-CN" sz="2000">
                <a:solidFill>
                  <a:schemeClr val="tx2"/>
                </a:solidFill>
                <a:latin typeface="Times New Roman" panose="02020603050405020304" pitchFamily="18" charset="0"/>
                <a:sym typeface="Wingdings" panose="05000000000000000000" pitchFamily="2" charset="2"/>
              </a:rPr>
              <a:t>   </a:t>
            </a:r>
            <a:r>
              <a:rPr lang="zh-CN" altLang="en-US" sz="2000">
                <a:solidFill>
                  <a:schemeClr val="tx2"/>
                </a:solidFill>
                <a:latin typeface="Times New Roman" panose="02020603050405020304" pitchFamily="18" charset="0"/>
              </a:rPr>
              <a:t> </a:t>
            </a:r>
            <a:r>
              <a:rPr lang="en-US" altLang="zh-CN" sz="2000">
                <a:solidFill>
                  <a:schemeClr val="tx2"/>
                </a:solidFill>
                <a:latin typeface="Times New Roman" panose="02020603050405020304" pitchFamily="18" charset="0"/>
              </a:rPr>
              <a:t>n</a:t>
            </a:r>
            <a:r>
              <a:rPr lang="zh-CN" altLang="en-US" sz="2000">
                <a:solidFill>
                  <a:schemeClr val="tx2"/>
                </a:solidFill>
                <a:latin typeface="Times New Roman" panose="02020603050405020304" pitchFamily="18" charset="0"/>
              </a:rPr>
              <a:t>＝</a:t>
            </a:r>
            <a:r>
              <a:rPr lang="en-US" altLang="zh-CN" sz="2000">
                <a:solidFill>
                  <a:schemeClr val="tx2"/>
                </a:solidFill>
                <a:latin typeface="Times New Roman" panose="02020603050405020304" pitchFamily="18" charset="0"/>
              </a:rPr>
              <a:t>e</a:t>
            </a:r>
            <a:r>
              <a:rPr lang="zh-CN" altLang="en-US" sz="2000">
                <a:solidFill>
                  <a:schemeClr val="tx2"/>
                </a:solidFill>
                <a:latin typeface="Times New Roman" panose="02020603050405020304" pitchFamily="18" charset="0"/>
              </a:rPr>
              <a:t>＋</a:t>
            </a:r>
            <a:r>
              <a:rPr lang="en-US" altLang="zh-CN" sz="2000">
                <a:solidFill>
                  <a:schemeClr val="tx2"/>
                </a:solidFill>
                <a:latin typeface="Times New Roman" panose="02020603050405020304" pitchFamily="18" charset="0"/>
              </a:rPr>
              <a:t>1</a:t>
            </a:r>
            <a:r>
              <a:rPr lang="zh-CN" altLang="en-US" sz="2000">
                <a:solidFill>
                  <a:schemeClr val="tx2"/>
                </a:solidFill>
                <a:latin typeface="Times New Roman" panose="02020603050405020304" pitchFamily="18" charset="0"/>
              </a:rPr>
              <a:t>     </a:t>
            </a:r>
          </a:p>
        </p:txBody>
      </p:sp>
      <p:grpSp>
        <p:nvGrpSpPr>
          <p:cNvPr id="56" name="Group 34"/>
          <p:cNvGrpSpPr>
            <a:grpSpLocks/>
          </p:cNvGrpSpPr>
          <p:nvPr/>
        </p:nvGrpSpPr>
        <p:grpSpPr bwMode="auto">
          <a:xfrm>
            <a:off x="8851130" y="4252913"/>
            <a:ext cx="2298700" cy="1676400"/>
            <a:chOff x="3086" y="2487"/>
            <a:chExt cx="2167" cy="1450"/>
          </a:xfrm>
        </p:grpSpPr>
        <p:sp>
          <p:nvSpPr>
            <p:cNvPr id="40970" name="Line 3"/>
            <p:cNvSpPr>
              <a:spLocks noChangeShapeType="1"/>
            </p:cNvSpPr>
            <p:nvPr/>
          </p:nvSpPr>
          <p:spPr bwMode="auto">
            <a:xfrm>
              <a:off x="4896" y="3072"/>
              <a:ext cx="192"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1" name="Line 4"/>
            <p:cNvSpPr>
              <a:spLocks noChangeShapeType="1"/>
            </p:cNvSpPr>
            <p:nvPr/>
          </p:nvSpPr>
          <p:spPr bwMode="auto">
            <a:xfrm flipH="1">
              <a:off x="4608" y="3024"/>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2" name="Line 5"/>
            <p:cNvSpPr>
              <a:spLocks noChangeShapeType="1"/>
            </p:cNvSpPr>
            <p:nvPr/>
          </p:nvSpPr>
          <p:spPr bwMode="auto">
            <a:xfrm>
              <a:off x="3744" y="3024"/>
              <a:ext cx="192"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3" name="Line 6"/>
            <p:cNvSpPr>
              <a:spLocks noChangeShapeType="1"/>
            </p:cNvSpPr>
            <p:nvPr/>
          </p:nvSpPr>
          <p:spPr bwMode="auto">
            <a:xfrm flipH="1">
              <a:off x="3408" y="3072"/>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4" name="Line 7"/>
            <p:cNvSpPr>
              <a:spLocks noChangeShapeType="1"/>
            </p:cNvSpPr>
            <p:nvPr/>
          </p:nvSpPr>
          <p:spPr bwMode="auto">
            <a:xfrm>
              <a:off x="4368" y="2688"/>
              <a:ext cx="48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5" name="Line 8"/>
            <p:cNvSpPr>
              <a:spLocks noChangeShapeType="1"/>
            </p:cNvSpPr>
            <p:nvPr/>
          </p:nvSpPr>
          <p:spPr bwMode="auto">
            <a:xfrm flipH="1">
              <a:off x="3744" y="2688"/>
              <a:ext cx="48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6" name="Oval 9"/>
            <p:cNvSpPr>
              <a:spLocks noChangeArrowheads="1"/>
            </p:cNvSpPr>
            <p:nvPr/>
          </p:nvSpPr>
          <p:spPr bwMode="auto">
            <a:xfrm>
              <a:off x="4176" y="254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77" name="Line 10"/>
            <p:cNvSpPr>
              <a:spLocks noChangeShapeType="1"/>
            </p:cNvSpPr>
            <p:nvPr/>
          </p:nvSpPr>
          <p:spPr bwMode="auto">
            <a:xfrm flipH="1">
              <a:off x="3792" y="3408"/>
              <a:ext cx="144"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8" name="Line 11"/>
            <p:cNvSpPr>
              <a:spLocks noChangeShapeType="1"/>
            </p:cNvSpPr>
            <p:nvPr/>
          </p:nvSpPr>
          <p:spPr bwMode="auto">
            <a:xfrm>
              <a:off x="3456" y="3456"/>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9" name="Line 12"/>
            <p:cNvSpPr>
              <a:spLocks noChangeShapeType="1"/>
            </p:cNvSpPr>
            <p:nvPr/>
          </p:nvSpPr>
          <p:spPr bwMode="auto">
            <a:xfrm flipH="1">
              <a:off x="3243" y="3408"/>
              <a:ext cx="165"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80" name="Oval 13"/>
            <p:cNvSpPr>
              <a:spLocks noChangeArrowheads="1"/>
            </p:cNvSpPr>
            <p:nvPr/>
          </p:nvSpPr>
          <p:spPr bwMode="auto">
            <a:xfrm>
              <a:off x="3120" y="3648"/>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1" name="Oval 14"/>
            <p:cNvSpPr>
              <a:spLocks noChangeArrowheads="1"/>
            </p:cNvSpPr>
            <p:nvPr/>
          </p:nvSpPr>
          <p:spPr bwMode="auto">
            <a:xfrm>
              <a:off x="3408" y="3648"/>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2" name="Oval 15"/>
            <p:cNvSpPr>
              <a:spLocks noChangeArrowheads="1"/>
            </p:cNvSpPr>
            <p:nvPr/>
          </p:nvSpPr>
          <p:spPr bwMode="auto">
            <a:xfrm>
              <a:off x="3696" y="3648"/>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3" name="Oval 16"/>
            <p:cNvSpPr>
              <a:spLocks noChangeArrowheads="1"/>
            </p:cNvSpPr>
            <p:nvPr/>
          </p:nvSpPr>
          <p:spPr bwMode="auto">
            <a:xfrm>
              <a:off x="3312"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4" name="Oval 17"/>
            <p:cNvSpPr>
              <a:spLocks noChangeArrowheads="1"/>
            </p:cNvSpPr>
            <p:nvPr/>
          </p:nvSpPr>
          <p:spPr bwMode="auto">
            <a:xfrm>
              <a:off x="3840"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5" name="Oval 18"/>
            <p:cNvSpPr>
              <a:spLocks noChangeArrowheads="1"/>
            </p:cNvSpPr>
            <p:nvPr/>
          </p:nvSpPr>
          <p:spPr bwMode="auto">
            <a:xfrm>
              <a:off x="4464"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6" name="Oval 19"/>
            <p:cNvSpPr>
              <a:spLocks noChangeArrowheads="1"/>
            </p:cNvSpPr>
            <p:nvPr/>
          </p:nvSpPr>
          <p:spPr bwMode="auto">
            <a:xfrm>
              <a:off x="4992"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7" name="Oval 20"/>
            <p:cNvSpPr>
              <a:spLocks noChangeArrowheads="1"/>
            </p:cNvSpPr>
            <p:nvPr/>
          </p:nvSpPr>
          <p:spPr bwMode="auto">
            <a:xfrm>
              <a:off x="3600" y="2880"/>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8" name="Oval 21"/>
            <p:cNvSpPr>
              <a:spLocks noChangeArrowheads="1"/>
            </p:cNvSpPr>
            <p:nvPr/>
          </p:nvSpPr>
          <p:spPr bwMode="auto">
            <a:xfrm>
              <a:off x="4752" y="2880"/>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3200"/>
            </a:p>
          </p:txBody>
        </p:sp>
        <p:sp>
          <p:nvSpPr>
            <p:cNvPr id="40989" name="Text Box 22"/>
            <p:cNvSpPr txBox="1">
              <a:spLocks noChangeArrowheads="1"/>
            </p:cNvSpPr>
            <p:nvPr/>
          </p:nvSpPr>
          <p:spPr bwMode="auto">
            <a:xfrm>
              <a:off x="4142" y="2487"/>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1</a:t>
              </a:r>
              <a:endParaRPr lang="en-US" altLang="zh-CN" sz="1800">
                <a:latin typeface="Times New Roman" panose="02020603050405020304" pitchFamily="18" charset="0"/>
              </a:endParaRPr>
            </a:p>
          </p:txBody>
        </p:sp>
        <p:sp>
          <p:nvSpPr>
            <p:cNvPr id="40990" name="Text Box 23"/>
            <p:cNvSpPr txBox="1">
              <a:spLocks noChangeArrowheads="1"/>
            </p:cNvSpPr>
            <p:nvPr/>
          </p:nvSpPr>
          <p:spPr bwMode="auto">
            <a:xfrm>
              <a:off x="3566" y="2823"/>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2</a:t>
              </a:r>
              <a:endParaRPr lang="en-US" altLang="zh-CN" sz="1800">
                <a:latin typeface="Times New Roman" panose="02020603050405020304" pitchFamily="18" charset="0"/>
              </a:endParaRPr>
            </a:p>
          </p:txBody>
        </p:sp>
        <p:sp>
          <p:nvSpPr>
            <p:cNvPr id="40991" name="Text Box 24"/>
            <p:cNvSpPr txBox="1">
              <a:spLocks noChangeArrowheads="1"/>
            </p:cNvSpPr>
            <p:nvPr/>
          </p:nvSpPr>
          <p:spPr bwMode="auto">
            <a:xfrm>
              <a:off x="4718" y="2823"/>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3</a:t>
              </a:r>
              <a:endParaRPr lang="en-US" altLang="zh-CN" sz="1800">
                <a:latin typeface="Times New Roman" panose="02020603050405020304" pitchFamily="18" charset="0"/>
              </a:endParaRPr>
            </a:p>
          </p:txBody>
        </p:sp>
        <p:sp>
          <p:nvSpPr>
            <p:cNvPr id="40992" name="Text Box 25"/>
            <p:cNvSpPr txBox="1">
              <a:spLocks noChangeArrowheads="1"/>
            </p:cNvSpPr>
            <p:nvPr/>
          </p:nvSpPr>
          <p:spPr bwMode="auto">
            <a:xfrm>
              <a:off x="3278" y="3207"/>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4</a:t>
              </a:r>
              <a:endParaRPr lang="en-US" altLang="zh-CN" sz="1800">
                <a:latin typeface="Times New Roman" panose="02020603050405020304" pitchFamily="18" charset="0"/>
              </a:endParaRPr>
            </a:p>
          </p:txBody>
        </p:sp>
        <p:sp>
          <p:nvSpPr>
            <p:cNvPr id="40993" name="Text Box 26"/>
            <p:cNvSpPr txBox="1">
              <a:spLocks noChangeArrowheads="1"/>
            </p:cNvSpPr>
            <p:nvPr/>
          </p:nvSpPr>
          <p:spPr bwMode="auto">
            <a:xfrm>
              <a:off x="3086" y="3591"/>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8</a:t>
              </a:r>
              <a:endParaRPr lang="en-US" altLang="zh-CN" sz="1800">
                <a:latin typeface="Times New Roman" panose="02020603050405020304" pitchFamily="18" charset="0"/>
              </a:endParaRPr>
            </a:p>
          </p:txBody>
        </p:sp>
        <p:sp>
          <p:nvSpPr>
            <p:cNvPr id="40994" name="Text Box 27"/>
            <p:cNvSpPr txBox="1">
              <a:spLocks noChangeArrowheads="1"/>
            </p:cNvSpPr>
            <p:nvPr/>
          </p:nvSpPr>
          <p:spPr bwMode="auto">
            <a:xfrm>
              <a:off x="3806" y="3207"/>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5</a:t>
              </a:r>
              <a:endParaRPr lang="en-US" altLang="zh-CN" sz="1800">
                <a:latin typeface="Times New Roman" panose="02020603050405020304" pitchFamily="18" charset="0"/>
              </a:endParaRPr>
            </a:p>
          </p:txBody>
        </p:sp>
        <p:sp>
          <p:nvSpPr>
            <p:cNvPr id="40995" name="Text Box 28"/>
            <p:cNvSpPr txBox="1">
              <a:spLocks noChangeArrowheads="1"/>
            </p:cNvSpPr>
            <p:nvPr/>
          </p:nvSpPr>
          <p:spPr bwMode="auto">
            <a:xfrm>
              <a:off x="4430" y="3207"/>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6</a:t>
              </a:r>
              <a:endParaRPr lang="en-US" altLang="zh-CN" sz="1800">
                <a:latin typeface="Times New Roman" panose="02020603050405020304" pitchFamily="18" charset="0"/>
              </a:endParaRPr>
            </a:p>
          </p:txBody>
        </p:sp>
        <p:sp>
          <p:nvSpPr>
            <p:cNvPr id="40996" name="Text Box 29"/>
            <p:cNvSpPr txBox="1">
              <a:spLocks noChangeArrowheads="1"/>
            </p:cNvSpPr>
            <p:nvPr/>
          </p:nvSpPr>
          <p:spPr bwMode="auto">
            <a:xfrm>
              <a:off x="4958" y="3207"/>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7</a:t>
              </a:r>
              <a:endParaRPr lang="en-US" altLang="zh-CN" sz="1800">
                <a:latin typeface="Times New Roman" panose="02020603050405020304" pitchFamily="18" charset="0"/>
              </a:endParaRPr>
            </a:p>
          </p:txBody>
        </p:sp>
        <p:sp>
          <p:nvSpPr>
            <p:cNvPr id="40997" name="Text Box 30"/>
            <p:cNvSpPr txBox="1">
              <a:spLocks noChangeArrowheads="1"/>
            </p:cNvSpPr>
            <p:nvPr/>
          </p:nvSpPr>
          <p:spPr bwMode="auto">
            <a:xfrm>
              <a:off x="3374" y="3591"/>
              <a:ext cx="295"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chemeClr val="bg1"/>
                  </a:solidFill>
                  <a:latin typeface="Times New Roman" panose="02020603050405020304" pitchFamily="18" charset="0"/>
                </a:rPr>
                <a:t>9</a:t>
              </a:r>
              <a:endParaRPr lang="en-US" altLang="zh-CN" sz="1800">
                <a:latin typeface="Times New Roman" panose="02020603050405020304" pitchFamily="18" charset="0"/>
              </a:endParaRPr>
            </a:p>
          </p:txBody>
        </p:sp>
        <p:sp>
          <p:nvSpPr>
            <p:cNvPr id="40998" name="Text Box 31"/>
            <p:cNvSpPr txBox="1">
              <a:spLocks noChangeArrowheads="1"/>
            </p:cNvSpPr>
            <p:nvPr/>
          </p:nvSpPr>
          <p:spPr bwMode="auto">
            <a:xfrm>
              <a:off x="3614" y="3603"/>
              <a:ext cx="392"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1800">
                  <a:solidFill>
                    <a:schemeClr val="bg1"/>
                  </a:solidFill>
                  <a:latin typeface="Times New Roman" panose="02020603050405020304" pitchFamily="18" charset="0"/>
                </a:rPr>
                <a:t>10</a:t>
              </a:r>
              <a:endParaRPr lang="en-US" altLang="zh-CN" sz="1800">
                <a:latin typeface="Times New Roman" panose="02020603050405020304" pitchFamily="18" charset="0"/>
              </a:endParaRPr>
            </a:p>
          </p:txBody>
        </p:sp>
      </p:grpSp>
      <p:sp>
        <p:nvSpPr>
          <p:cNvPr id="39" name="Rectangle 4"/>
          <p:cNvSpPr>
            <a:spLocks noGrp="1" noChangeArrowheads="1"/>
          </p:cNvSpPr>
          <p:nvPr>
            <p:ph type="title"/>
          </p:nvPr>
        </p:nvSpPr>
        <p:spPr>
          <a:xfrm>
            <a:off x="551384" y="44624"/>
            <a:ext cx="6634163" cy="720725"/>
          </a:xfrm>
        </p:spPr>
        <p:txBody>
          <a:bodyPr/>
          <a:lstStyle/>
          <a:p>
            <a:r>
              <a:rPr lang="zh-CN" altLang="en-US" sz="4000" b="1" dirty="0">
                <a:ea typeface="华文新魏" panose="02010800040101010101" pitchFamily="2" charset="-122"/>
              </a:rPr>
              <a:t>二叉树的性质</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123910"/>
                                        </p:tgtEl>
                                        <p:attrNameLst>
                                          <p:attrName>style.visibility</p:attrName>
                                        </p:attrNameLst>
                                      </p:cBhvr>
                                      <p:to>
                                        <p:strVal val="visible"/>
                                      </p:to>
                                    </p:set>
                                    <p:animEffect transition="in" filter="circle(out)">
                                      <p:cBhvr>
                                        <p:cTn id="7" dur="1000"/>
                                        <p:tgtEl>
                                          <p:spTgt spid="123910"/>
                                        </p:tgtEl>
                                      </p:cBhvr>
                                    </p:animEffect>
                                  </p:childTnLst>
                                </p:cTn>
                              </p:par>
                            </p:childTnLst>
                          </p:cTn>
                        </p:par>
                        <p:par>
                          <p:cTn id="8" fill="hold" nodeType="afterGroup">
                            <p:stCondLst>
                              <p:cond delay="1000"/>
                            </p:stCondLst>
                            <p:childTnLst>
                              <p:par>
                                <p:cTn id="9" presetID="6" presetClass="entr" presetSubtype="32" fill="hold" grpId="0" nodeType="afterEffect">
                                  <p:stCondLst>
                                    <p:cond delay="0"/>
                                  </p:stCondLst>
                                  <p:childTnLst>
                                    <p:set>
                                      <p:cBhvr>
                                        <p:cTn id="10" dur="1" fill="hold">
                                          <p:stCondLst>
                                            <p:cond delay="0"/>
                                          </p:stCondLst>
                                        </p:cTn>
                                        <p:tgtEl>
                                          <p:spTgt spid="123911"/>
                                        </p:tgtEl>
                                        <p:attrNameLst>
                                          <p:attrName>style.visibility</p:attrName>
                                        </p:attrNameLst>
                                      </p:cBhvr>
                                      <p:to>
                                        <p:strVal val="visible"/>
                                      </p:to>
                                    </p:set>
                                    <p:animEffect transition="in" filter="circle(out)">
                                      <p:cBhvr>
                                        <p:cTn id="11" dur="1000"/>
                                        <p:tgtEl>
                                          <p:spTgt spid="12391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6" presetClass="entr" presetSubtype="32" fill="hold" grpId="0" nodeType="clickEffect">
                                  <p:stCondLst>
                                    <p:cond delay="0"/>
                                  </p:stCondLst>
                                  <p:childTnLst>
                                    <p:set>
                                      <p:cBhvr>
                                        <p:cTn id="15" dur="1" fill="hold">
                                          <p:stCondLst>
                                            <p:cond delay="0"/>
                                          </p:stCondLst>
                                        </p:cTn>
                                        <p:tgtEl>
                                          <p:spTgt spid="123912"/>
                                        </p:tgtEl>
                                        <p:attrNameLst>
                                          <p:attrName>style.visibility</p:attrName>
                                        </p:attrNameLst>
                                      </p:cBhvr>
                                      <p:to>
                                        <p:strVal val="visible"/>
                                      </p:to>
                                    </p:set>
                                    <p:animEffect transition="in" filter="circle(out)">
                                      <p:cBhvr>
                                        <p:cTn id="16" dur="1000"/>
                                        <p:tgtEl>
                                          <p:spTgt spid="123912"/>
                                        </p:tgtEl>
                                      </p:cBhvr>
                                    </p:animEffect>
                                  </p:childTnLst>
                                </p:cTn>
                              </p:par>
                            </p:childTnLst>
                          </p:cTn>
                        </p:par>
                        <p:par>
                          <p:cTn id="17" fill="hold" nodeType="afterGroup">
                            <p:stCondLst>
                              <p:cond delay="1000"/>
                            </p:stCondLst>
                            <p:childTnLst>
                              <p:par>
                                <p:cTn id="18" presetID="6" presetClass="entr" presetSubtype="32" fill="hold" grpId="0" nodeType="afterEffect">
                                  <p:stCondLst>
                                    <p:cond delay="0"/>
                                  </p:stCondLst>
                                  <p:childTnLst>
                                    <p:set>
                                      <p:cBhvr>
                                        <p:cTn id="19" dur="1" fill="hold">
                                          <p:stCondLst>
                                            <p:cond delay="0"/>
                                          </p:stCondLst>
                                        </p:cTn>
                                        <p:tgtEl>
                                          <p:spTgt spid="123913"/>
                                        </p:tgtEl>
                                        <p:attrNameLst>
                                          <p:attrName>style.visibility</p:attrName>
                                        </p:attrNameLst>
                                      </p:cBhvr>
                                      <p:to>
                                        <p:strVal val="visible"/>
                                      </p:to>
                                    </p:set>
                                    <p:animEffect transition="in" filter="circle(out)">
                                      <p:cBhvr>
                                        <p:cTn id="20" dur="1000"/>
                                        <p:tgtEl>
                                          <p:spTgt spid="12391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6"/>
                                        </p:tgtEl>
                                        <p:attrNameLst>
                                          <p:attrName>style.visibility</p:attrName>
                                        </p:attrNameLst>
                                      </p:cBhvr>
                                      <p:to>
                                        <p:strVal val="visible"/>
                                      </p:to>
                                    </p:set>
                                    <p:anim calcmode="lin" valueType="num">
                                      <p:cBhvr additive="base">
                                        <p:cTn id="25" dur="500" fill="hold"/>
                                        <p:tgtEl>
                                          <p:spTgt spid="56"/>
                                        </p:tgtEl>
                                        <p:attrNameLst>
                                          <p:attrName>ppt_x</p:attrName>
                                        </p:attrNameLst>
                                      </p:cBhvr>
                                      <p:tavLst>
                                        <p:tav tm="0">
                                          <p:val>
                                            <p:strVal val="#ppt_x"/>
                                          </p:val>
                                        </p:tav>
                                        <p:tav tm="100000">
                                          <p:val>
                                            <p:strVal val="#ppt_x"/>
                                          </p:val>
                                        </p:tav>
                                      </p:tavLst>
                                    </p:anim>
                                    <p:anim calcmode="lin" valueType="num">
                                      <p:cBhvr additive="base">
                                        <p:cTn id="26" dur="500" fill="hold"/>
                                        <p:tgtEl>
                                          <p:spTgt spid="5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10" grpId="0" animBg="1"/>
      <p:bldP spid="123911" grpId="0" animBg="1"/>
      <p:bldP spid="123912" grpId="0" animBg="1"/>
      <p:bldP spid="123913" grpId="0" animBg="1"/>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009" name="Rectangle 33"/>
          <p:cNvSpPr>
            <a:spLocks noGrp="1" noChangeArrowheads="1"/>
          </p:cNvSpPr>
          <p:nvPr>
            <p:ph idx="1"/>
          </p:nvPr>
        </p:nvSpPr>
        <p:spPr>
          <a:xfrm>
            <a:off x="1343472" y="1091455"/>
            <a:ext cx="10081120" cy="5649913"/>
          </a:xfrm>
        </p:spPr>
        <p:txBody>
          <a:bodyPr/>
          <a:lstStyle/>
          <a:p>
            <a:pPr marL="457200" indent="-457200">
              <a:spcBef>
                <a:spcPct val="5000"/>
              </a:spcBef>
              <a:buClr>
                <a:srgbClr val="800080"/>
              </a:buClr>
              <a:buSzPct val="50000"/>
              <a:defRPr/>
            </a:pPr>
            <a:r>
              <a:rPr lang="zh-CN" altLang="en-US" sz="3000" b="1" u="sng" dirty="0">
                <a:solidFill>
                  <a:schemeClr val="tx2"/>
                </a:solidFill>
                <a:latin typeface="Times New Roman" panose="02020603050405020304" pitchFamily="18" charset="0"/>
                <a:ea typeface="仿宋_GB2312" pitchFamily="49" charset="-122"/>
              </a:rPr>
              <a:t>性质</a:t>
            </a:r>
            <a:r>
              <a:rPr lang="en-US" altLang="zh-CN" sz="3000" b="1" u="sng" dirty="0">
                <a:solidFill>
                  <a:schemeClr val="tx2"/>
                </a:solidFill>
                <a:latin typeface="Times New Roman" panose="02020603050405020304" pitchFamily="18" charset="0"/>
                <a:ea typeface="仿宋_GB2312" pitchFamily="49" charset="-122"/>
              </a:rPr>
              <a:t>5</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如将一棵有</a:t>
            </a:r>
            <a:r>
              <a:rPr lang="en-US" altLang="zh-CN" sz="3000" b="1" i="1" dirty="0">
                <a:latin typeface="Times New Roman" panose="02020603050405020304" pitchFamily="18" charset="0"/>
                <a:ea typeface="仿宋_GB2312" pitchFamily="49" charset="-122"/>
              </a:rPr>
              <a:t>n</a:t>
            </a:r>
            <a:r>
              <a:rPr lang="zh-CN" altLang="en-US" sz="3000" b="1" dirty="0">
                <a:latin typeface="Times New Roman" panose="02020603050405020304" pitchFamily="18" charset="0"/>
                <a:ea typeface="仿宋_GB2312" pitchFamily="49" charset="-122"/>
              </a:rPr>
              <a:t>个结点的</a:t>
            </a:r>
            <a:r>
              <a:rPr lang="zh-CN" altLang="en-US" sz="3000" b="1" u="sng" dirty="0">
                <a:solidFill>
                  <a:srgbClr val="0000CC"/>
                </a:solidFill>
                <a:latin typeface="Times New Roman" panose="02020603050405020304" pitchFamily="18" charset="0"/>
                <a:ea typeface="仿宋_GB2312" pitchFamily="49" charset="-122"/>
              </a:rPr>
              <a:t>完全二叉树</a:t>
            </a:r>
            <a:r>
              <a:rPr lang="zh-CN" altLang="en-US" sz="3000" b="1" dirty="0">
                <a:latin typeface="Times New Roman" panose="02020603050405020304" pitchFamily="18" charset="0"/>
                <a:ea typeface="仿宋_GB2312" pitchFamily="49" charset="-122"/>
              </a:rPr>
              <a:t>自顶向下，同一层自左向右连续给结点编号</a:t>
            </a:r>
            <a:r>
              <a:rPr lang="en-US" altLang="zh-CN" sz="3000" b="1" dirty="0">
                <a:latin typeface="Times New Roman" panose="02020603050405020304" pitchFamily="18" charset="0"/>
                <a:ea typeface="仿宋_GB2312" pitchFamily="49" charset="-122"/>
              </a:rPr>
              <a:t>1, 2, …, </a:t>
            </a:r>
            <a:r>
              <a:rPr lang="en-US" altLang="zh-CN" sz="3000" b="1" i="1" dirty="0">
                <a:latin typeface="Times New Roman" panose="02020603050405020304" pitchFamily="18" charset="0"/>
                <a:ea typeface="仿宋_GB2312" pitchFamily="49" charset="-122"/>
              </a:rPr>
              <a:t>n</a:t>
            </a:r>
            <a:r>
              <a:rPr lang="zh-CN" altLang="en-US" sz="3000" b="1" dirty="0">
                <a:latin typeface="Times New Roman" panose="02020603050405020304" pitchFamily="18" charset="0"/>
                <a:ea typeface="仿宋_GB2312" pitchFamily="49" charset="-122"/>
              </a:rPr>
              <a:t>，则有以下关系： </a:t>
            </a:r>
          </a:p>
          <a:p>
            <a:pPr marL="838200" lvl="1" indent="-381000">
              <a:spcBef>
                <a:spcPct val="5000"/>
              </a:spcBef>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若</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 </a:t>
            </a:r>
            <a:r>
              <a:rPr lang="en-US" altLang="zh-CN" sz="3000" b="1" dirty="0">
                <a:latin typeface="Times New Roman" panose="02020603050405020304" pitchFamily="18" charset="0"/>
                <a:ea typeface="仿宋_GB2312" pitchFamily="49" charset="-122"/>
              </a:rPr>
              <a:t>1, </a:t>
            </a:r>
            <a:r>
              <a:rPr lang="zh-CN" altLang="en-US" sz="3000" b="1" dirty="0">
                <a:latin typeface="Times New Roman" panose="02020603050405020304" pitchFamily="18" charset="0"/>
                <a:ea typeface="仿宋_GB2312" pitchFamily="49" charset="-122"/>
              </a:rPr>
              <a:t>则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无双亲</a:t>
            </a:r>
          </a:p>
          <a:p>
            <a:pPr marL="838200" lvl="1" indent="-381000">
              <a:spcBef>
                <a:spcPct val="5000"/>
              </a:spcBef>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若</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en-US" altLang="zh-CN" sz="3000" b="1" dirty="0">
                <a:latin typeface="Times New Roman" panose="02020603050405020304" pitchFamily="18" charset="0"/>
                <a:ea typeface="仿宋_GB2312" pitchFamily="49" charset="-122"/>
              </a:rPr>
              <a:t>&gt; 1, </a:t>
            </a:r>
            <a:r>
              <a:rPr lang="zh-CN" altLang="en-US" sz="3000" b="1" dirty="0">
                <a:latin typeface="Times New Roman" panose="02020603050405020304" pitchFamily="18" charset="0"/>
                <a:ea typeface="仿宋_GB2312" pitchFamily="49" charset="-122"/>
              </a:rPr>
              <a:t>则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的双亲为</a:t>
            </a:r>
            <a:r>
              <a:rPr lang="zh-CN" altLang="en-US" sz="30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b="1" i="1" dirty="0" err="1">
                <a:solidFill>
                  <a:schemeClr val="tx2"/>
                </a:solidFill>
                <a:latin typeface="Times New Roman" panose="02020603050405020304" pitchFamily="18" charset="0"/>
                <a:ea typeface="仿宋_GB2312" pitchFamily="49" charset="-122"/>
              </a:rPr>
              <a:t>i</a:t>
            </a:r>
            <a:r>
              <a:rPr lang="zh-CN" altLang="en-US" sz="3000" b="1" dirty="0">
                <a:solidFill>
                  <a:schemeClr val="tx2"/>
                </a:solidFill>
                <a:latin typeface="Times New Roman" panose="02020603050405020304" pitchFamily="18" charset="0"/>
                <a:ea typeface="仿宋_GB2312" pitchFamily="49" charset="-122"/>
                <a:cs typeface="Arial" panose="020B0604020202020204" pitchFamily="34" charset="0"/>
              </a:rPr>
              <a:t>／</a:t>
            </a:r>
            <a:r>
              <a:rPr lang="en-US" altLang="zh-CN" sz="3000" b="1" dirty="0">
                <a:solidFill>
                  <a:schemeClr val="tx2"/>
                </a:solidFill>
                <a:latin typeface="Times New Roman" panose="02020603050405020304" pitchFamily="18" charset="0"/>
                <a:ea typeface="仿宋_GB2312" pitchFamily="49" charset="-122"/>
              </a:rPr>
              <a:t>2</a:t>
            </a:r>
            <a:r>
              <a:rPr lang="en-US" altLang="zh-CN" sz="3000" b="1" dirty="0">
                <a:solidFill>
                  <a:schemeClr val="tx2"/>
                </a:solidFill>
                <a:latin typeface="Times New Roman" panose="02020603050405020304" pitchFamily="18" charset="0"/>
                <a:ea typeface="仿宋_GB2312" pitchFamily="49" charset="-122"/>
                <a:sym typeface="Symbol" panose="05050102010706020507" pitchFamily="18" charset="2"/>
              </a:rPr>
              <a:t></a:t>
            </a:r>
            <a:endParaRPr lang="en-US" altLang="zh-CN" sz="3000" b="1" dirty="0">
              <a:solidFill>
                <a:schemeClr val="tx2"/>
              </a:solidFill>
              <a:latin typeface="Times New Roman" panose="02020603050405020304" pitchFamily="18" charset="0"/>
              <a:ea typeface="仿宋_GB2312" pitchFamily="49" charset="-122"/>
            </a:endParaRPr>
          </a:p>
          <a:p>
            <a:pPr marL="838200" lvl="1" indent="-381000">
              <a:spcBef>
                <a:spcPct val="5000"/>
              </a:spcBef>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若</a:t>
            </a:r>
            <a:r>
              <a:rPr lang="en-US" altLang="zh-CN" sz="3000" b="1" dirty="0">
                <a:latin typeface="Times New Roman" panose="02020603050405020304" pitchFamily="18" charset="0"/>
                <a:ea typeface="仿宋_GB2312" pitchFamily="49" charset="-122"/>
              </a:rPr>
              <a:t>2*</a:t>
            </a:r>
            <a:r>
              <a:rPr lang="en-US" altLang="zh-CN" sz="3000" b="1" i="1" dirty="0" err="1">
                <a:latin typeface="Times New Roman" panose="02020603050405020304" pitchFamily="18" charset="0"/>
                <a:ea typeface="仿宋_GB2312" pitchFamily="49" charset="-122"/>
              </a:rPr>
              <a:t>i</a:t>
            </a:r>
            <a:r>
              <a:rPr lang="en-US" altLang="zh-CN" sz="3000" b="1" dirty="0">
                <a:latin typeface="Times New Roman" panose="02020603050405020304" pitchFamily="18" charset="0"/>
                <a:ea typeface="仿宋_GB2312" pitchFamily="49" charset="-122"/>
              </a:rPr>
              <a:t> &lt;=</a:t>
            </a:r>
            <a:r>
              <a:rPr lang="en-US" altLang="zh-CN" sz="3000" b="1" i="1" dirty="0">
                <a:latin typeface="Times New Roman" panose="02020603050405020304" pitchFamily="18" charset="0"/>
                <a:ea typeface="仿宋_GB2312" pitchFamily="49" charset="-122"/>
              </a:rPr>
              <a:t> n</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则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的左子女为</a:t>
            </a:r>
            <a:r>
              <a:rPr lang="zh-CN" altLang="en-US" sz="3000" b="1" dirty="0">
                <a:solidFill>
                  <a:schemeClr val="tx2"/>
                </a:solidFill>
                <a:latin typeface="Times New Roman" panose="02020603050405020304" pitchFamily="18" charset="0"/>
                <a:ea typeface="仿宋_GB2312" pitchFamily="49" charset="-122"/>
              </a:rPr>
              <a:t> </a:t>
            </a:r>
            <a:r>
              <a:rPr lang="en-US" altLang="zh-CN" sz="3000" b="1" dirty="0">
                <a:solidFill>
                  <a:schemeClr val="tx2"/>
                </a:solidFill>
                <a:latin typeface="Times New Roman" panose="02020603050405020304" pitchFamily="18" charset="0"/>
                <a:ea typeface="仿宋_GB2312" pitchFamily="49" charset="-122"/>
              </a:rPr>
              <a:t>2*</a:t>
            </a:r>
            <a:r>
              <a:rPr lang="en-US" altLang="zh-CN" sz="3000" b="1" i="1" dirty="0" err="1">
                <a:solidFill>
                  <a:schemeClr val="tx2"/>
                </a:solidFill>
                <a:latin typeface="Times New Roman" panose="02020603050405020304" pitchFamily="18" charset="0"/>
                <a:ea typeface="仿宋_GB2312" pitchFamily="49" charset="-122"/>
              </a:rPr>
              <a:t>i</a:t>
            </a:r>
            <a:r>
              <a:rPr lang="zh-CN" altLang="en-US" sz="3000" b="1" dirty="0">
                <a:latin typeface="Times New Roman" panose="02020603050405020304" pitchFamily="18" charset="0"/>
                <a:ea typeface="仿宋_GB2312" pitchFamily="49" charset="-122"/>
              </a:rPr>
              <a:t>，</a:t>
            </a:r>
          </a:p>
          <a:p>
            <a:pPr marL="838200" lvl="1" indent="-381000">
              <a:spcBef>
                <a:spcPct val="5000"/>
              </a:spcBef>
              <a:buClr>
                <a:schemeClr val="tx2"/>
              </a:buClr>
              <a:buSzTx/>
              <a:buNone/>
              <a:defRPr/>
            </a:pPr>
            <a:r>
              <a:rPr lang="zh-CN" altLang="en-US" sz="3000" b="1" dirty="0">
                <a:latin typeface="Times New Roman" panose="02020603050405020304" pitchFamily="18" charset="0"/>
                <a:ea typeface="仿宋_GB2312" pitchFamily="49" charset="-122"/>
              </a:rPr>
              <a:t>	若</a:t>
            </a:r>
            <a:r>
              <a:rPr lang="en-US" altLang="zh-CN" sz="3000" b="1" dirty="0">
                <a:latin typeface="Times New Roman" panose="02020603050405020304" pitchFamily="18" charset="0"/>
                <a:ea typeface="仿宋_GB2312" pitchFamily="49" charset="-122"/>
              </a:rPr>
              <a:t>2*</a:t>
            </a:r>
            <a:r>
              <a:rPr lang="en-US" altLang="zh-CN" sz="3000" b="1" i="1" dirty="0">
                <a:latin typeface="Times New Roman" panose="02020603050405020304" pitchFamily="18" charset="0"/>
                <a:ea typeface="仿宋_GB2312" pitchFamily="49" charset="-122"/>
              </a:rPr>
              <a:t>i</a:t>
            </a:r>
            <a:r>
              <a:rPr lang="en-US" altLang="zh-CN" sz="3000" b="1" dirty="0">
                <a:latin typeface="Times New Roman" panose="02020603050405020304" pitchFamily="18" charset="0"/>
                <a:ea typeface="仿宋_GB2312" pitchFamily="49" charset="-122"/>
              </a:rPr>
              <a:t>+1 &lt;= </a:t>
            </a:r>
            <a:r>
              <a:rPr lang="en-US" altLang="zh-CN" sz="3000" b="1" i="1" dirty="0">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则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的右子女为</a:t>
            </a:r>
            <a:r>
              <a:rPr lang="en-US" altLang="zh-CN" sz="3000" b="1" dirty="0">
                <a:solidFill>
                  <a:schemeClr val="tx2"/>
                </a:solidFill>
                <a:latin typeface="Times New Roman" panose="02020603050405020304" pitchFamily="18" charset="0"/>
                <a:ea typeface="仿宋_GB2312" pitchFamily="49" charset="-122"/>
              </a:rPr>
              <a:t>2*</a:t>
            </a:r>
            <a:r>
              <a:rPr lang="en-US" altLang="zh-CN" sz="3000" b="1" i="1" dirty="0">
                <a:solidFill>
                  <a:schemeClr val="tx2"/>
                </a:solidFill>
                <a:latin typeface="Times New Roman" panose="02020603050405020304" pitchFamily="18" charset="0"/>
                <a:ea typeface="仿宋_GB2312" pitchFamily="49" charset="-122"/>
              </a:rPr>
              <a:t>i</a:t>
            </a:r>
            <a:r>
              <a:rPr lang="en-US" altLang="zh-CN" sz="3000" b="1" dirty="0">
                <a:solidFill>
                  <a:schemeClr val="tx2"/>
                </a:solidFill>
                <a:latin typeface="Times New Roman" panose="02020603050405020304" pitchFamily="18" charset="0"/>
                <a:ea typeface="仿宋_GB2312" pitchFamily="49" charset="-122"/>
              </a:rPr>
              <a:t>+1</a:t>
            </a:r>
          </a:p>
          <a:p>
            <a:pPr marL="838200" lvl="1" indent="-381000">
              <a:spcBef>
                <a:spcPct val="5000"/>
              </a:spcBef>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若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为奇数</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且</a:t>
            </a:r>
            <a:r>
              <a:rPr lang="en-US" altLang="zh-CN" sz="3000" b="1" i="1" dirty="0" err="1">
                <a:latin typeface="Times New Roman" panose="02020603050405020304" pitchFamily="18" charset="0"/>
                <a:ea typeface="仿宋_GB2312" pitchFamily="49" charset="-122"/>
              </a:rPr>
              <a:t>i</a:t>
            </a:r>
            <a:r>
              <a:rPr lang="en-US" altLang="zh-CN" sz="3000" b="1" dirty="0">
                <a:latin typeface="Times New Roman" panose="02020603050405020304" pitchFamily="18" charset="0"/>
                <a:ea typeface="仿宋_GB2312" pitchFamily="49" charset="-122"/>
              </a:rPr>
              <a:t> != 1, </a:t>
            </a:r>
          </a:p>
          <a:p>
            <a:pPr marL="838200" lvl="1" indent="-381000">
              <a:spcBef>
                <a:spcPct val="5000"/>
              </a:spcBef>
              <a:buClr>
                <a:schemeClr val="tx2"/>
              </a:buClr>
              <a:buSzTx/>
              <a:buNone/>
              <a:defRPr/>
            </a:pP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则其左兄弟为</a:t>
            </a:r>
            <a:r>
              <a:rPr lang="en-US" altLang="zh-CN" sz="3000" b="1" i="1" dirty="0">
                <a:solidFill>
                  <a:schemeClr val="tx2"/>
                </a:solidFill>
                <a:latin typeface="Times New Roman" panose="02020603050405020304" pitchFamily="18" charset="0"/>
                <a:ea typeface="仿宋_GB2312" pitchFamily="49" charset="-122"/>
              </a:rPr>
              <a:t>i</a:t>
            </a:r>
            <a:r>
              <a:rPr lang="en-US" altLang="zh-CN" sz="3000" b="1" dirty="0">
                <a:solidFill>
                  <a:schemeClr val="tx2"/>
                </a:solidFill>
                <a:latin typeface="Courier New" panose="02070309020205020404" pitchFamily="49" charset="0"/>
                <a:ea typeface="仿宋_GB2312" pitchFamily="49" charset="-122"/>
              </a:rPr>
              <a:t>-</a:t>
            </a:r>
            <a:r>
              <a:rPr lang="en-US" altLang="zh-CN" sz="3000" b="1" dirty="0">
                <a:solidFill>
                  <a:schemeClr val="tx2"/>
                </a:solidFill>
                <a:latin typeface="Times New Roman" panose="02020603050405020304" pitchFamily="18" charset="0"/>
                <a:ea typeface="仿宋_GB2312" pitchFamily="49" charset="-122"/>
              </a:rPr>
              <a:t>1</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若</a:t>
            </a:r>
          </a:p>
          <a:p>
            <a:pPr marL="838200" lvl="1" indent="-381000">
              <a:spcBef>
                <a:spcPct val="5000"/>
              </a:spcBef>
              <a:buClr>
                <a:schemeClr val="tx2"/>
              </a:buClr>
              <a:buSzTx/>
              <a:buFont typeface="Wingdings" panose="05000000000000000000" pitchFamily="2" charset="2"/>
              <a:buChar char="ü"/>
              <a:defRPr/>
            </a:pPr>
            <a:r>
              <a:rPr lang="zh-CN" altLang="en-US" sz="3000" b="1" dirty="0">
                <a:latin typeface="Times New Roman" panose="02020603050405020304" pitchFamily="18" charset="0"/>
                <a:ea typeface="仿宋_GB2312" pitchFamily="49" charset="-122"/>
              </a:rPr>
              <a:t>若</a:t>
            </a:r>
            <a:r>
              <a:rPr lang="zh-CN" altLang="en-US" sz="3000" b="1" i="1" dirty="0">
                <a:latin typeface="Times New Roman" panose="02020603050405020304" pitchFamily="18" charset="0"/>
                <a:ea typeface="仿宋_GB2312" pitchFamily="49" charset="-122"/>
              </a:rPr>
              <a:t>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为偶数</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且</a:t>
            </a:r>
            <a:r>
              <a:rPr lang="en-US" altLang="zh-CN" sz="3000" b="1" i="1" dirty="0" err="1">
                <a:latin typeface="Times New Roman" panose="02020603050405020304" pitchFamily="18" charset="0"/>
                <a:ea typeface="仿宋_GB2312" pitchFamily="49" charset="-122"/>
              </a:rPr>
              <a:t>i</a:t>
            </a:r>
            <a:r>
              <a:rPr lang="en-US" altLang="zh-CN" sz="3000" b="1" dirty="0">
                <a:latin typeface="Times New Roman" panose="02020603050405020304" pitchFamily="18" charset="0"/>
                <a:ea typeface="仿宋_GB2312" pitchFamily="49" charset="-122"/>
              </a:rPr>
              <a:t> != </a:t>
            </a:r>
            <a:r>
              <a:rPr lang="en-US" altLang="zh-CN" sz="3000" b="1" i="1" dirty="0">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a:t>
            </a:r>
          </a:p>
          <a:p>
            <a:pPr marL="838200" lvl="1" indent="-381000">
              <a:spcBef>
                <a:spcPct val="5000"/>
              </a:spcBef>
              <a:buClr>
                <a:schemeClr val="tx2"/>
              </a:buClr>
              <a:buSzTx/>
              <a:buNone/>
              <a:defRPr/>
            </a:pP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则其右兄弟为</a:t>
            </a:r>
            <a:r>
              <a:rPr lang="en-US" altLang="zh-CN" sz="3000" b="1" i="1" dirty="0">
                <a:solidFill>
                  <a:schemeClr val="tx2"/>
                </a:solidFill>
                <a:latin typeface="Times New Roman" panose="02020603050405020304" pitchFamily="18" charset="0"/>
                <a:ea typeface="仿宋_GB2312" pitchFamily="49" charset="-122"/>
              </a:rPr>
              <a:t>i</a:t>
            </a:r>
            <a:r>
              <a:rPr lang="en-US" altLang="zh-CN" sz="3000" b="1" dirty="0">
                <a:solidFill>
                  <a:schemeClr val="tx2"/>
                </a:solidFill>
                <a:latin typeface="Times New Roman" panose="02020603050405020304" pitchFamily="18" charset="0"/>
                <a:ea typeface="仿宋_GB2312" pitchFamily="49" charset="-122"/>
              </a:rPr>
              <a:t>+1</a:t>
            </a:r>
            <a:endParaRPr lang="en-US" altLang="zh-CN" sz="3000" dirty="0">
              <a:solidFill>
                <a:schemeClr val="tx2"/>
              </a:solidFill>
              <a:latin typeface="Times New Roman" panose="02020603050405020304" pitchFamily="18" charset="0"/>
              <a:ea typeface="仿宋_GB2312" pitchFamily="49" charset="-122"/>
            </a:endParaRPr>
          </a:p>
        </p:txBody>
      </p:sp>
      <p:grpSp>
        <p:nvGrpSpPr>
          <p:cNvPr id="44035" name="Group 34"/>
          <p:cNvGrpSpPr>
            <a:grpSpLocks/>
          </p:cNvGrpSpPr>
          <p:nvPr/>
        </p:nvGrpSpPr>
        <p:grpSpPr bwMode="auto">
          <a:xfrm>
            <a:off x="6600825" y="3962401"/>
            <a:ext cx="3352800" cy="2271713"/>
            <a:chOff x="3120" y="2496"/>
            <a:chExt cx="2112" cy="1431"/>
          </a:xfrm>
        </p:grpSpPr>
        <p:sp>
          <p:nvSpPr>
            <p:cNvPr id="44036" name="Line 3"/>
            <p:cNvSpPr>
              <a:spLocks noChangeShapeType="1"/>
            </p:cNvSpPr>
            <p:nvPr/>
          </p:nvSpPr>
          <p:spPr bwMode="auto">
            <a:xfrm>
              <a:off x="4896" y="3072"/>
              <a:ext cx="192"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37" name="Line 4"/>
            <p:cNvSpPr>
              <a:spLocks noChangeShapeType="1"/>
            </p:cNvSpPr>
            <p:nvPr/>
          </p:nvSpPr>
          <p:spPr bwMode="auto">
            <a:xfrm flipH="1">
              <a:off x="4608" y="3024"/>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38" name="Line 5"/>
            <p:cNvSpPr>
              <a:spLocks noChangeShapeType="1"/>
            </p:cNvSpPr>
            <p:nvPr/>
          </p:nvSpPr>
          <p:spPr bwMode="auto">
            <a:xfrm>
              <a:off x="3744" y="3024"/>
              <a:ext cx="192"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39" name="Line 6"/>
            <p:cNvSpPr>
              <a:spLocks noChangeShapeType="1"/>
            </p:cNvSpPr>
            <p:nvPr/>
          </p:nvSpPr>
          <p:spPr bwMode="auto">
            <a:xfrm flipH="1">
              <a:off x="3408" y="3072"/>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0" name="Line 7"/>
            <p:cNvSpPr>
              <a:spLocks noChangeShapeType="1"/>
            </p:cNvSpPr>
            <p:nvPr/>
          </p:nvSpPr>
          <p:spPr bwMode="auto">
            <a:xfrm>
              <a:off x="4368" y="2688"/>
              <a:ext cx="48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1" name="Line 8"/>
            <p:cNvSpPr>
              <a:spLocks noChangeShapeType="1"/>
            </p:cNvSpPr>
            <p:nvPr/>
          </p:nvSpPr>
          <p:spPr bwMode="auto">
            <a:xfrm flipH="1">
              <a:off x="3744" y="2688"/>
              <a:ext cx="48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2" name="Oval 9"/>
            <p:cNvSpPr>
              <a:spLocks noChangeArrowheads="1"/>
            </p:cNvSpPr>
            <p:nvPr/>
          </p:nvSpPr>
          <p:spPr bwMode="auto">
            <a:xfrm>
              <a:off x="4176" y="254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43" name="Line 10"/>
            <p:cNvSpPr>
              <a:spLocks noChangeShapeType="1"/>
            </p:cNvSpPr>
            <p:nvPr/>
          </p:nvSpPr>
          <p:spPr bwMode="auto">
            <a:xfrm flipH="1">
              <a:off x="3792" y="3408"/>
              <a:ext cx="144"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4" name="Line 11"/>
            <p:cNvSpPr>
              <a:spLocks noChangeShapeType="1"/>
            </p:cNvSpPr>
            <p:nvPr/>
          </p:nvSpPr>
          <p:spPr bwMode="auto">
            <a:xfrm>
              <a:off x="3456" y="3456"/>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5" name="Line 12"/>
            <p:cNvSpPr>
              <a:spLocks noChangeShapeType="1"/>
            </p:cNvSpPr>
            <p:nvPr/>
          </p:nvSpPr>
          <p:spPr bwMode="auto">
            <a:xfrm flipH="1">
              <a:off x="3243" y="3408"/>
              <a:ext cx="165"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6" name="Oval 13"/>
            <p:cNvSpPr>
              <a:spLocks noChangeArrowheads="1"/>
            </p:cNvSpPr>
            <p:nvPr/>
          </p:nvSpPr>
          <p:spPr bwMode="auto">
            <a:xfrm>
              <a:off x="3120" y="3648"/>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47" name="Oval 14"/>
            <p:cNvSpPr>
              <a:spLocks noChangeArrowheads="1"/>
            </p:cNvSpPr>
            <p:nvPr/>
          </p:nvSpPr>
          <p:spPr bwMode="auto">
            <a:xfrm>
              <a:off x="3408" y="3648"/>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48" name="Oval 15"/>
            <p:cNvSpPr>
              <a:spLocks noChangeArrowheads="1"/>
            </p:cNvSpPr>
            <p:nvPr/>
          </p:nvSpPr>
          <p:spPr bwMode="auto">
            <a:xfrm>
              <a:off x="3696" y="3648"/>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49" name="Oval 16"/>
            <p:cNvSpPr>
              <a:spLocks noChangeArrowheads="1"/>
            </p:cNvSpPr>
            <p:nvPr/>
          </p:nvSpPr>
          <p:spPr bwMode="auto">
            <a:xfrm>
              <a:off x="3312"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50" name="Oval 17"/>
            <p:cNvSpPr>
              <a:spLocks noChangeArrowheads="1"/>
            </p:cNvSpPr>
            <p:nvPr/>
          </p:nvSpPr>
          <p:spPr bwMode="auto">
            <a:xfrm>
              <a:off x="3840"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51" name="Oval 18"/>
            <p:cNvSpPr>
              <a:spLocks noChangeArrowheads="1"/>
            </p:cNvSpPr>
            <p:nvPr/>
          </p:nvSpPr>
          <p:spPr bwMode="auto">
            <a:xfrm>
              <a:off x="4464"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52" name="Oval 19"/>
            <p:cNvSpPr>
              <a:spLocks noChangeArrowheads="1"/>
            </p:cNvSpPr>
            <p:nvPr/>
          </p:nvSpPr>
          <p:spPr bwMode="auto">
            <a:xfrm>
              <a:off x="4992" y="3264"/>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53" name="Oval 20"/>
            <p:cNvSpPr>
              <a:spLocks noChangeArrowheads="1"/>
            </p:cNvSpPr>
            <p:nvPr/>
          </p:nvSpPr>
          <p:spPr bwMode="auto">
            <a:xfrm>
              <a:off x="3600" y="2880"/>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54" name="Oval 21"/>
            <p:cNvSpPr>
              <a:spLocks noChangeArrowheads="1"/>
            </p:cNvSpPr>
            <p:nvPr/>
          </p:nvSpPr>
          <p:spPr bwMode="auto">
            <a:xfrm>
              <a:off x="4752" y="2880"/>
              <a:ext cx="240" cy="240"/>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055" name="Text Box 22"/>
            <p:cNvSpPr txBox="1">
              <a:spLocks noChangeArrowheads="1"/>
            </p:cNvSpPr>
            <p:nvPr/>
          </p:nvSpPr>
          <p:spPr bwMode="auto">
            <a:xfrm>
              <a:off x="4176" y="249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1</a:t>
              </a:r>
              <a:endParaRPr lang="en-US" altLang="zh-CN" sz="2400">
                <a:latin typeface="Times New Roman" panose="02020603050405020304" pitchFamily="18" charset="0"/>
              </a:endParaRPr>
            </a:p>
          </p:txBody>
        </p:sp>
        <p:sp>
          <p:nvSpPr>
            <p:cNvPr id="44056" name="Text Box 23"/>
            <p:cNvSpPr txBox="1">
              <a:spLocks noChangeArrowheads="1"/>
            </p:cNvSpPr>
            <p:nvPr/>
          </p:nvSpPr>
          <p:spPr bwMode="auto">
            <a:xfrm>
              <a:off x="3600" y="283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2</a:t>
              </a:r>
              <a:endParaRPr lang="en-US" altLang="zh-CN" sz="2400">
                <a:latin typeface="Times New Roman" panose="02020603050405020304" pitchFamily="18" charset="0"/>
              </a:endParaRPr>
            </a:p>
          </p:txBody>
        </p:sp>
        <p:sp>
          <p:nvSpPr>
            <p:cNvPr id="44057" name="Text Box 24"/>
            <p:cNvSpPr txBox="1">
              <a:spLocks noChangeArrowheads="1"/>
            </p:cNvSpPr>
            <p:nvPr/>
          </p:nvSpPr>
          <p:spPr bwMode="auto">
            <a:xfrm>
              <a:off x="4752" y="283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3</a:t>
              </a:r>
              <a:endParaRPr lang="en-US" altLang="zh-CN" sz="2400">
                <a:latin typeface="Times New Roman" panose="02020603050405020304" pitchFamily="18" charset="0"/>
              </a:endParaRPr>
            </a:p>
          </p:txBody>
        </p:sp>
        <p:sp>
          <p:nvSpPr>
            <p:cNvPr id="44058" name="Text Box 25"/>
            <p:cNvSpPr txBox="1">
              <a:spLocks noChangeArrowheads="1"/>
            </p:cNvSpPr>
            <p:nvPr/>
          </p:nvSpPr>
          <p:spPr bwMode="auto">
            <a:xfrm>
              <a:off x="3312" y="321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4</a:t>
              </a:r>
              <a:endParaRPr lang="en-US" altLang="zh-CN" sz="2400">
                <a:latin typeface="Times New Roman" panose="02020603050405020304" pitchFamily="18" charset="0"/>
              </a:endParaRPr>
            </a:p>
          </p:txBody>
        </p:sp>
        <p:sp>
          <p:nvSpPr>
            <p:cNvPr id="44059" name="Text Box 26"/>
            <p:cNvSpPr txBox="1">
              <a:spLocks noChangeArrowheads="1"/>
            </p:cNvSpPr>
            <p:nvPr/>
          </p:nvSpPr>
          <p:spPr bwMode="auto">
            <a:xfrm>
              <a:off x="3120" y="3600"/>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8</a:t>
              </a:r>
              <a:endParaRPr lang="en-US" altLang="zh-CN" sz="2400">
                <a:latin typeface="Times New Roman" panose="02020603050405020304" pitchFamily="18" charset="0"/>
              </a:endParaRPr>
            </a:p>
          </p:txBody>
        </p:sp>
        <p:sp>
          <p:nvSpPr>
            <p:cNvPr id="44060" name="Text Box 27"/>
            <p:cNvSpPr txBox="1">
              <a:spLocks noChangeArrowheads="1"/>
            </p:cNvSpPr>
            <p:nvPr/>
          </p:nvSpPr>
          <p:spPr bwMode="auto">
            <a:xfrm>
              <a:off x="3840" y="321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5</a:t>
              </a:r>
              <a:endParaRPr lang="en-US" altLang="zh-CN" sz="2400">
                <a:latin typeface="Times New Roman" panose="02020603050405020304" pitchFamily="18" charset="0"/>
              </a:endParaRPr>
            </a:p>
          </p:txBody>
        </p:sp>
        <p:sp>
          <p:nvSpPr>
            <p:cNvPr id="44061" name="Text Box 28"/>
            <p:cNvSpPr txBox="1">
              <a:spLocks noChangeArrowheads="1"/>
            </p:cNvSpPr>
            <p:nvPr/>
          </p:nvSpPr>
          <p:spPr bwMode="auto">
            <a:xfrm>
              <a:off x="4464" y="321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6</a:t>
              </a:r>
              <a:endParaRPr lang="en-US" altLang="zh-CN" sz="2400">
                <a:latin typeface="Times New Roman" panose="02020603050405020304" pitchFamily="18" charset="0"/>
              </a:endParaRPr>
            </a:p>
          </p:txBody>
        </p:sp>
        <p:sp>
          <p:nvSpPr>
            <p:cNvPr id="44062" name="Text Box 29"/>
            <p:cNvSpPr txBox="1">
              <a:spLocks noChangeArrowheads="1"/>
            </p:cNvSpPr>
            <p:nvPr/>
          </p:nvSpPr>
          <p:spPr bwMode="auto">
            <a:xfrm>
              <a:off x="4992" y="321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7</a:t>
              </a:r>
              <a:endParaRPr lang="en-US" altLang="zh-CN" sz="2400">
                <a:latin typeface="Times New Roman" panose="02020603050405020304" pitchFamily="18" charset="0"/>
              </a:endParaRPr>
            </a:p>
          </p:txBody>
        </p:sp>
        <p:sp>
          <p:nvSpPr>
            <p:cNvPr id="44063" name="Text Box 30"/>
            <p:cNvSpPr txBox="1">
              <a:spLocks noChangeArrowheads="1"/>
            </p:cNvSpPr>
            <p:nvPr/>
          </p:nvSpPr>
          <p:spPr bwMode="auto">
            <a:xfrm>
              <a:off x="3408" y="3600"/>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9</a:t>
              </a:r>
              <a:endParaRPr lang="en-US" altLang="zh-CN" sz="2400">
                <a:latin typeface="Times New Roman" panose="02020603050405020304" pitchFamily="18" charset="0"/>
              </a:endParaRPr>
            </a:p>
          </p:txBody>
        </p:sp>
        <p:sp>
          <p:nvSpPr>
            <p:cNvPr id="44064" name="Text Box 31"/>
            <p:cNvSpPr txBox="1">
              <a:spLocks noChangeArrowheads="1"/>
            </p:cNvSpPr>
            <p:nvPr/>
          </p:nvSpPr>
          <p:spPr bwMode="auto">
            <a:xfrm>
              <a:off x="3656" y="3619"/>
              <a:ext cx="30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solidFill>
                    <a:schemeClr val="bg1"/>
                  </a:solidFill>
                  <a:latin typeface="Times New Roman" panose="02020603050405020304" pitchFamily="18" charset="0"/>
                </a:rPr>
                <a:t>10</a:t>
              </a:r>
              <a:endParaRPr lang="en-US" altLang="zh-CN" sz="2400">
                <a:latin typeface="Times New Roman" panose="02020603050405020304" pitchFamily="18" charset="0"/>
              </a:endParaRPr>
            </a:p>
          </p:txBody>
        </p:sp>
      </p:grpSp>
      <p:sp>
        <p:nvSpPr>
          <p:cNvPr id="33" name="Rectangle 4"/>
          <p:cNvSpPr>
            <a:spLocks noGrp="1" noChangeArrowheads="1"/>
          </p:cNvSpPr>
          <p:nvPr>
            <p:ph type="title"/>
          </p:nvPr>
        </p:nvSpPr>
        <p:spPr>
          <a:xfrm>
            <a:off x="551384" y="44624"/>
            <a:ext cx="6634163" cy="720725"/>
          </a:xfrm>
        </p:spPr>
        <p:txBody>
          <a:bodyPr/>
          <a:lstStyle/>
          <a:p>
            <a:r>
              <a:rPr lang="zh-CN" altLang="en-US" sz="4000" b="1" dirty="0">
                <a:ea typeface="华文新魏" panose="02010800040101010101" pitchFamily="2" charset="-122"/>
              </a:rPr>
              <a:t>二叉树的性质</a:t>
            </a:r>
          </a:p>
        </p:txBody>
      </p:sp>
    </p:spTree>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AutoShape 9"/>
          <p:cNvSpPr>
            <a:spLocks noChangeArrowheads="1"/>
          </p:cNvSpPr>
          <p:nvPr/>
        </p:nvSpPr>
        <p:spPr bwMode="auto">
          <a:xfrm>
            <a:off x="2286000" y="838200"/>
            <a:ext cx="7620000" cy="5486400"/>
          </a:xfrm>
          <a:prstGeom prst="horizontalScroll">
            <a:avLst>
              <a:gd name="adj" fmla="val 12500"/>
            </a:avLst>
          </a:prstGeom>
          <a:gradFill rotWithShape="0">
            <a:gsLst>
              <a:gs pos="0">
                <a:schemeClr val="accent1"/>
              </a:gs>
              <a:gs pos="100000">
                <a:srgbClr val="FFFFFF"/>
              </a:gs>
            </a:gsLst>
            <a:path path="rect">
              <a:fillToRect l="50000" t="50000" r="50000" b="50000"/>
            </a:path>
          </a:gradFill>
          <a:ln w="38100">
            <a:solidFill>
              <a:schemeClr val="tx2"/>
            </a:solidFill>
            <a:round/>
            <a:headEnd/>
            <a:tailEnd/>
          </a:ln>
          <a:effectLst>
            <a:outerShdw dist="107763" dir="135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6" name="Text Box 10"/>
          <p:cNvSpPr txBox="1">
            <a:spLocks noChangeArrowheads="1"/>
          </p:cNvSpPr>
          <p:nvPr/>
        </p:nvSpPr>
        <p:spPr bwMode="auto">
          <a:xfrm>
            <a:off x="3048000" y="1828800"/>
            <a:ext cx="6172200"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rPr>
              <a:t>1</a:t>
            </a:r>
            <a:r>
              <a:rPr lang="zh-CN" altLang="en-US" sz="2400">
                <a:latin typeface="Times New Roman" panose="02020603050405020304" pitchFamily="18" charset="0"/>
              </a:rPr>
              <a:t>、若一个二叉树共有</a:t>
            </a:r>
            <a:r>
              <a:rPr lang="en-US" altLang="zh-CN" sz="2400">
                <a:latin typeface="Times New Roman" panose="02020603050405020304" pitchFamily="18" charset="0"/>
              </a:rPr>
              <a:t>n</a:t>
            </a:r>
            <a:r>
              <a:rPr lang="zh-CN" altLang="en-US" sz="2400">
                <a:latin typeface="Times New Roman" panose="02020603050405020304" pitchFamily="18" charset="0"/>
              </a:rPr>
              <a:t>个结点，试问其最小高度为多少</a:t>
            </a:r>
            <a:r>
              <a:rPr lang="en-US" altLang="zh-CN" sz="2400">
                <a:latin typeface="Times New Roman" panose="02020603050405020304" pitchFamily="18" charset="0"/>
              </a:rPr>
              <a:t>?</a:t>
            </a:r>
            <a:r>
              <a:rPr lang="zh-CN" altLang="en-US" sz="2400">
                <a:latin typeface="Times New Roman" panose="02020603050405020304" pitchFamily="18" charset="0"/>
              </a:rPr>
              <a:t>最大高度为多少？</a:t>
            </a:r>
          </a:p>
          <a:p>
            <a:pPr>
              <a:spcBef>
                <a:spcPct val="50000"/>
              </a:spcBef>
            </a:pPr>
            <a:endParaRPr lang="en-US" altLang="zh-CN" sz="2400">
              <a:latin typeface="Times New Roman" panose="02020603050405020304" pitchFamily="18" charset="0"/>
            </a:endParaRPr>
          </a:p>
        </p:txBody>
      </p:sp>
      <p:sp>
        <p:nvSpPr>
          <p:cNvPr id="7" name="Text Box 11"/>
          <p:cNvSpPr txBox="1">
            <a:spLocks noChangeArrowheads="1"/>
          </p:cNvSpPr>
          <p:nvPr/>
        </p:nvSpPr>
        <p:spPr bwMode="auto">
          <a:xfrm>
            <a:off x="3048000" y="2619375"/>
            <a:ext cx="6324600" cy="1385888"/>
          </a:xfrm>
          <a:prstGeom prst="rect">
            <a:avLst/>
          </a:prstGeom>
          <a:gradFill rotWithShape="1">
            <a:gsLst>
              <a:gs pos="0">
                <a:srgbClr val="FFFF99"/>
              </a:gs>
              <a:gs pos="50000">
                <a:schemeClr val="bg1"/>
              </a:gs>
              <a:gs pos="100000">
                <a:srgbClr val="FFFF99"/>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400" dirty="0">
                <a:latin typeface="Times New Roman" pitchFamily="18" charset="0"/>
              </a:rPr>
              <a:t>解：最小高度为</a:t>
            </a:r>
            <a:r>
              <a:rPr lang="zh-CN" altLang="en-US" sz="2400" baseline="-25000" dirty="0">
                <a:latin typeface="Times New Roman" pitchFamily="18" charset="0"/>
              </a:rPr>
              <a:t>└</a:t>
            </a:r>
            <a:r>
              <a:rPr lang="en-US" altLang="zh-CN" sz="2400" dirty="0">
                <a:latin typeface="Times New Roman" pitchFamily="18" charset="0"/>
              </a:rPr>
              <a:t>log</a:t>
            </a:r>
            <a:r>
              <a:rPr lang="en-US" altLang="zh-CN" sz="2400" baseline="-14000" dirty="0">
                <a:latin typeface="Times New Roman" pitchFamily="18" charset="0"/>
              </a:rPr>
              <a:t>2</a:t>
            </a:r>
            <a:r>
              <a:rPr lang="en-US" altLang="zh-CN" sz="2400" dirty="0">
                <a:latin typeface="Times New Roman" pitchFamily="18" charset="0"/>
              </a:rPr>
              <a:t>n</a:t>
            </a:r>
            <a:r>
              <a:rPr lang="en-US" altLang="zh-CN" sz="2400" baseline="-25000" dirty="0">
                <a:latin typeface="Times New Roman" pitchFamily="18" charset="0"/>
              </a:rPr>
              <a:t>┘ </a:t>
            </a:r>
            <a:r>
              <a:rPr lang="en-US" altLang="zh-CN" sz="2400" dirty="0">
                <a:latin typeface="Times New Roman" pitchFamily="18" charset="0"/>
              </a:rPr>
              <a:t>+ 1       </a:t>
            </a:r>
          </a:p>
          <a:p>
            <a:pPr>
              <a:spcBef>
                <a:spcPct val="50000"/>
              </a:spcBef>
              <a:defRPr/>
            </a:pPr>
            <a:r>
              <a:rPr lang="en-US" altLang="zh-CN" sz="2400" dirty="0">
                <a:latin typeface="Times New Roman" pitchFamily="18" charset="0"/>
              </a:rPr>
              <a:t> </a:t>
            </a:r>
            <a:r>
              <a:rPr lang="zh-CN" altLang="en-US" sz="2400" dirty="0">
                <a:latin typeface="Times New Roman" pitchFamily="18" charset="0"/>
              </a:rPr>
              <a:t>最大高度为</a:t>
            </a:r>
            <a:r>
              <a:rPr lang="en-US" altLang="zh-CN" sz="2400" dirty="0">
                <a:latin typeface="Times New Roman" pitchFamily="18" charset="0"/>
              </a:rPr>
              <a:t>n(</a:t>
            </a:r>
            <a:r>
              <a:rPr lang="zh-CN" altLang="en-US" sz="2400" dirty="0">
                <a:latin typeface="Times New Roman" pitchFamily="18" charset="0"/>
              </a:rPr>
              <a:t>当此二叉树是歪斜树时，最大高度为</a:t>
            </a:r>
            <a:r>
              <a:rPr lang="en-US" altLang="zh-CN" sz="2400" dirty="0">
                <a:latin typeface="Times New Roman" pitchFamily="18" charset="0"/>
              </a:rPr>
              <a:t>n)</a:t>
            </a:r>
            <a:r>
              <a:rPr lang="zh-CN" altLang="en-US" sz="2400" dirty="0">
                <a:latin typeface="Times New Roman" pitchFamily="18" charset="0"/>
              </a:rPr>
              <a:t>。</a:t>
            </a:r>
          </a:p>
        </p:txBody>
      </p:sp>
      <p:sp>
        <p:nvSpPr>
          <p:cNvPr id="8" name="Text Box 12"/>
          <p:cNvSpPr txBox="1">
            <a:spLocks noChangeArrowheads="1"/>
          </p:cNvSpPr>
          <p:nvPr/>
        </p:nvSpPr>
        <p:spPr bwMode="auto">
          <a:xfrm>
            <a:off x="2971800" y="4191001"/>
            <a:ext cx="6629400"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rPr>
              <a:t>2</a:t>
            </a:r>
            <a:r>
              <a:rPr lang="zh-CN" altLang="en-US" sz="2400">
                <a:latin typeface="Times New Roman" panose="02020603050405020304" pitchFamily="18" charset="0"/>
              </a:rPr>
              <a:t>、若二叉树有</a:t>
            </a:r>
            <a:r>
              <a:rPr lang="en-US" altLang="zh-CN" sz="2400">
                <a:latin typeface="Times New Roman" panose="02020603050405020304" pitchFamily="18" charset="0"/>
              </a:rPr>
              <a:t>10</a:t>
            </a:r>
            <a:r>
              <a:rPr lang="zh-CN" altLang="en-US" sz="2400">
                <a:latin typeface="Times New Roman" panose="02020603050405020304" pitchFamily="18" charset="0"/>
              </a:rPr>
              <a:t>个树叶结点，试问其度为</a:t>
            </a:r>
            <a:r>
              <a:rPr lang="en-US" altLang="zh-CN" sz="2400">
                <a:latin typeface="Times New Roman" panose="02020603050405020304" pitchFamily="18" charset="0"/>
              </a:rPr>
              <a:t>2</a:t>
            </a:r>
            <a:r>
              <a:rPr lang="zh-CN" altLang="en-US" sz="2400">
                <a:latin typeface="Times New Roman" panose="02020603050405020304" pitchFamily="18" charset="0"/>
              </a:rPr>
              <a:t>的结点有几个？</a:t>
            </a:r>
          </a:p>
        </p:txBody>
      </p:sp>
      <p:sp>
        <p:nvSpPr>
          <p:cNvPr id="9" name="Text Box 13"/>
          <p:cNvSpPr txBox="1">
            <a:spLocks noChangeArrowheads="1"/>
          </p:cNvSpPr>
          <p:nvPr/>
        </p:nvSpPr>
        <p:spPr bwMode="auto">
          <a:xfrm>
            <a:off x="3124200" y="5059363"/>
            <a:ext cx="586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n0=n2+1     n2=9</a:t>
            </a:r>
          </a:p>
        </p:txBody>
      </p:sp>
      <p:sp>
        <p:nvSpPr>
          <p:cNvPr id="45064" name="标题 1"/>
          <p:cNvSpPr>
            <a:spLocks noGrp="1"/>
          </p:cNvSpPr>
          <p:nvPr>
            <p:ph type="title"/>
          </p:nvPr>
        </p:nvSpPr>
        <p:spPr>
          <a:xfrm>
            <a:off x="486568" y="1"/>
            <a:ext cx="5122863" cy="869950"/>
          </a:xfrm>
        </p:spPr>
        <p:txBody>
          <a:bodyPr/>
          <a:lstStyle/>
          <a:p>
            <a:r>
              <a:rPr lang="zh-CN" altLang="en-US" dirty="0" smtClean="0"/>
              <a:t>课堂练习</a:t>
            </a:r>
          </a:p>
        </p:txBody>
      </p:sp>
      <p:pic>
        <p:nvPicPr>
          <p:cNvPr id="45063"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975850" y="44624"/>
            <a:ext cx="2216150" cy="1477963"/>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标题 1"/>
          <p:cNvSpPr>
            <a:spLocks noGrp="1"/>
          </p:cNvSpPr>
          <p:nvPr>
            <p:ph type="title"/>
          </p:nvPr>
        </p:nvSpPr>
        <p:spPr>
          <a:xfrm>
            <a:off x="623392" y="0"/>
            <a:ext cx="5554662" cy="869950"/>
          </a:xfrm>
        </p:spPr>
        <p:txBody>
          <a:bodyPr/>
          <a:lstStyle/>
          <a:p>
            <a:r>
              <a:rPr lang="zh-CN" altLang="en-US" dirty="0" smtClean="0"/>
              <a:t>课堂练习</a:t>
            </a:r>
          </a:p>
        </p:txBody>
      </p:sp>
      <p:pic>
        <p:nvPicPr>
          <p:cNvPr id="46082" name="内容占位符 5"/>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10128448" y="6822"/>
            <a:ext cx="2072134" cy="1381918"/>
          </a:xfrm>
        </p:spPr>
      </p:pic>
      <p:sp>
        <p:nvSpPr>
          <p:cNvPr id="46084" name="Rectangle 3"/>
          <p:cNvSpPr>
            <a:spLocks noChangeArrowheads="1"/>
          </p:cNvSpPr>
          <p:nvPr/>
        </p:nvSpPr>
        <p:spPr bwMode="auto">
          <a:xfrm>
            <a:off x="-24680" y="1542271"/>
            <a:ext cx="6058718"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dirty="0">
                <a:solidFill>
                  <a:schemeClr val="tx2"/>
                </a:solidFill>
                <a:latin typeface="Times New Roman" panose="02020603050405020304" pitchFamily="18" charset="0"/>
              </a:rPr>
              <a:t>3. </a:t>
            </a:r>
            <a:r>
              <a:rPr lang="zh-CN" altLang="zh-CN" sz="2800" dirty="0">
                <a:solidFill>
                  <a:schemeClr val="tx2"/>
                </a:solidFill>
                <a:latin typeface="Times New Roman" panose="02020603050405020304" pitchFamily="18" charset="0"/>
              </a:rPr>
              <a:t>一棵</a:t>
            </a:r>
            <a:r>
              <a:rPr lang="zh-CN" altLang="zh-CN" sz="2800" u="sng" dirty="0">
                <a:solidFill>
                  <a:srgbClr val="0000CC"/>
                </a:solidFill>
                <a:latin typeface="Times New Roman" panose="02020603050405020304" pitchFamily="18" charset="0"/>
              </a:rPr>
              <a:t>完全二叉树</a:t>
            </a:r>
            <a:r>
              <a:rPr lang="zh-CN" altLang="zh-CN" sz="2800" dirty="0">
                <a:solidFill>
                  <a:schemeClr val="tx2"/>
                </a:solidFill>
                <a:latin typeface="Times New Roman" panose="02020603050405020304" pitchFamily="18" charset="0"/>
              </a:rPr>
              <a:t>上有</a:t>
            </a:r>
            <a:r>
              <a:rPr lang="en-US" altLang="zh-CN" sz="2800" dirty="0">
                <a:solidFill>
                  <a:schemeClr val="tx2"/>
                </a:solidFill>
                <a:latin typeface="Times New Roman" panose="02020603050405020304" pitchFamily="18" charset="0"/>
              </a:rPr>
              <a:t>1001</a:t>
            </a:r>
            <a:r>
              <a:rPr lang="zh-CN" altLang="en-US" sz="2800" dirty="0">
                <a:solidFill>
                  <a:schemeClr val="tx2"/>
                </a:solidFill>
                <a:latin typeface="Times New Roman" panose="02020603050405020304" pitchFamily="18" charset="0"/>
              </a:rPr>
              <a:t>个结点，其中叶子结点的个数是</a:t>
            </a:r>
            <a:r>
              <a:rPr lang="zh-CN" altLang="en-US" sz="2800" u="sng" dirty="0">
                <a:solidFill>
                  <a:schemeClr val="tx2"/>
                </a:solidFill>
                <a:latin typeface="Times New Roman" panose="02020603050405020304" pitchFamily="18" charset="0"/>
              </a:rPr>
              <a:t>                        </a:t>
            </a:r>
            <a:endParaRPr lang="en-US" altLang="zh-CN" sz="2800" dirty="0">
              <a:solidFill>
                <a:schemeClr val="tx2"/>
              </a:solidFill>
              <a:latin typeface="Times New Roman" panose="02020603050405020304" pitchFamily="18" charset="0"/>
            </a:endParaRPr>
          </a:p>
          <a:p>
            <a:endParaRPr lang="zh-CN" altLang="en-US" sz="2800" dirty="0">
              <a:solidFill>
                <a:schemeClr val="tx2"/>
              </a:solidFill>
              <a:latin typeface="Times New Roman" panose="02020603050405020304" pitchFamily="18" charset="0"/>
            </a:endParaRPr>
          </a:p>
          <a:p>
            <a:pPr marL="457200" indent="-457200" algn="ctr">
              <a:buAutoNum type="alphaUcPeriod"/>
            </a:pPr>
            <a:r>
              <a:rPr lang="en-US" altLang="zh-CN" sz="2800" dirty="0" smtClean="0">
                <a:solidFill>
                  <a:schemeClr val="tx2"/>
                </a:solidFill>
                <a:latin typeface="Times New Roman" panose="02020603050405020304" pitchFamily="18" charset="0"/>
              </a:rPr>
              <a:t>250     B</a:t>
            </a:r>
            <a:r>
              <a:rPr lang="en-US" altLang="zh-CN" sz="2800" dirty="0">
                <a:solidFill>
                  <a:schemeClr val="tx2"/>
                </a:solidFill>
                <a:latin typeface="Times New Roman" panose="02020603050405020304" pitchFamily="18" charset="0"/>
              </a:rPr>
              <a:t>. 500   </a:t>
            </a:r>
            <a:r>
              <a:rPr lang="en-US" altLang="zh-CN" sz="2800" dirty="0" smtClean="0">
                <a:solidFill>
                  <a:schemeClr val="tx2"/>
                </a:solidFill>
                <a:latin typeface="Times New Roman" panose="02020603050405020304" pitchFamily="18" charset="0"/>
              </a:rPr>
              <a:t>   </a:t>
            </a:r>
            <a:r>
              <a:rPr lang="en-US" altLang="zh-CN" sz="2800" dirty="0">
                <a:solidFill>
                  <a:schemeClr val="tx2"/>
                </a:solidFill>
                <a:latin typeface="Times New Roman" panose="02020603050405020304" pitchFamily="18" charset="0"/>
              </a:rPr>
              <a:t>C. 254    </a:t>
            </a:r>
            <a:r>
              <a:rPr lang="en-US" altLang="zh-CN" sz="2800" dirty="0" smtClean="0">
                <a:solidFill>
                  <a:schemeClr val="tx2"/>
                </a:solidFill>
                <a:latin typeface="Times New Roman" panose="02020603050405020304" pitchFamily="18" charset="0"/>
              </a:rPr>
              <a:t>   </a:t>
            </a:r>
            <a:r>
              <a:rPr lang="en-US" altLang="zh-CN" sz="2800" dirty="0">
                <a:solidFill>
                  <a:schemeClr val="tx2"/>
                </a:solidFill>
                <a:latin typeface="Times New Roman" panose="02020603050405020304" pitchFamily="18" charset="0"/>
              </a:rPr>
              <a:t>D. 505      </a:t>
            </a:r>
            <a:r>
              <a:rPr lang="en-US" altLang="zh-CN" sz="2800" dirty="0" smtClean="0">
                <a:solidFill>
                  <a:schemeClr val="tx2"/>
                </a:solidFill>
                <a:latin typeface="Times New Roman" panose="02020603050405020304" pitchFamily="18" charset="0"/>
              </a:rPr>
              <a:t>E</a:t>
            </a:r>
            <a:r>
              <a:rPr lang="en-US" altLang="zh-CN" sz="2800" dirty="0">
                <a:solidFill>
                  <a:schemeClr val="tx2"/>
                </a:solidFill>
                <a:latin typeface="Times New Roman" panose="02020603050405020304" pitchFamily="18" charset="0"/>
              </a:rPr>
              <a:t>. </a:t>
            </a:r>
            <a:r>
              <a:rPr lang="zh-CN" altLang="en-US" sz="2800" dirty="0">
                <a:solidFill>
                  <a:schemeClr val="tx2"/>
                </a:solidFill>
                <a:latin typeface="Times New Roman" panose="02020603050405020304" pitchFamily="18" charset="0"/>
              </a:rPr>
              <a:t>以上答案都不对　　</a:t>
            </a:r>
            <a:endParaRPr lang="en-US" altLang="zh-CN" sz="2800" dirty="0">
              <a:solidFill>
                <a:schemeClr val="tx2"/>
              </a:solidFill>
              <a:latin typeface="Times New Roman" panose="02020603050405020304" pitchFamily="18" charset="0"/>
            </a:endParaRPr>
          </a:p>
        </p:txBody>
      </p:sp>
      <p:sp>
        <p:nvSpPr>
          <p:cNvPr id="13" name="Rectangle 4"/>
          <p:cNvSpPr>
            <a:spLocks noChangeArrowheads="1"/>
          </p:cNvSpPr>
          <p:nvPr/>
        </p:nvSpPr>
        <p:spPr bwMode="auto">
          <a:xfrm>
            <a:off x="14982" y="4113654"/>
            <a:ext cx="6163072"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lnSpc>
                <a:spcPct val="150000"/>
              </a:lnSpc>
              <a:buClr>
                <a:schemeClr val="tx1"/>
              </a:buClr>
              <a:buFont typeface="Wingdings" panose="05000000000000000000" pitchFamily="2" charset="2"/>
              <a:buNone/>
            </a:pPr>
            <a:r>
              <a:rPr lang="zh-CN" altLang="en-US" sz="2200" dirty="0">
                <a:latin typeface="Times New Roman" panose="02020603050405020304" pitchFamily="18" charset="0"/>
              </a:rPr>
              <a:t>解：总节点数</a:t>
            </a:r>
            <a:r>
              <a:rPr lang="en-US" altLang="zh-CN" sz="2200" dirty="0">
                <a:latin typeface="Times New Roman" panose="02020603050405020304" pitchFamily="18" charset="0"/>
                <a:sym typeface="Wingdings" panose="05000000000000000000" pitchFamily="2" charset="2"/>
              </a:rPr>
              <a:t>n=n</a:t>
            </a:r>
            <a:r>
              <a:rPr lang="en-US" altLang="zh-CN" sz="2200" baseline="-25000" dirty="0">
                <a:latin typeface="Times New Roman" panose="02020603050405020304" pitchFamily="18" charset="0"/>
                <a:sym typeface="Wingdings" panose="05000000000000000000" pitchFamily="2" charset="2"/>
              </a:rPr>
              <a:t>0</a:t>
            </a:r>
            <a:r>
              <a:rPr lang="en-US" altLang="zh-CN" sz="2200" dirty="0">
                <a:latin typeface="Times New Roman" panose="02020603050405020304" pitchFamily="18" charset="0"/>
                <a:sym typeface="Wingdings" panose="05000000000000000000" pitchFamily="2" charset="2"/>
              </a:rPr>
              <a:t>+n</a:t>
            </a:r>
            <a:r>
              <a:rPr lang="en-US" altLang="zh-CN" sz="2200" baseline="-25000" dirty="0">
                <a:latin typeface="Times New Roman" panose="02020603050405020304" pitchFamily="18" charset="0"/>
                <a:sym typeface="Wingdings" panose="05000000000000000000" pitchFamily="2" charset="2"/>
              </a:rPr>
              <a:t>1</a:t>
            </a:r>
            <a:r>
              <a:rPr lang="en-US" altLang="zh-CN" sz="2200" dirty="0">
                <a:latin typeface="Times New Roman" panose="02020603050405020304" pitchFamily="18" charset="0"/>
                <a:sym typeface="Wingdings" panose="05000000000000000000" pitchFamily="2" charset="2"/>
              </a:rPr>
              <a:t>+n</a:t>
            </a:r>
            <a:r>
              <a:rPr lang="en-US" altLang="zh-CN" sz="2200" baseline="-25000" dirty="0">
                <a:latin typeface="Times New Roman" panose="02020603050405020304" pitchFamily="18" charset="0"/>
                <a:sym typeface="Wingdings" panose="05000000000000000000" pitchFamily="2" charset="2"/>
              </a:rPr>
              <a:t>2</a:t>
            </a:r>
            <a:r>
              <a:rPr lang="en-US" altLang="zh-CN" sz="2200" dirty="0">
                <a:latin typeface="Times New Roman" panose="02020603050405020304" pitchFamily="18" charset="0"/>
                <a:sym typeface="Wingdings" panose="05000000000000000000" pitchFamily="2" charset="2"/>
              </a:rPr>
              <a:t>=n</a:t>
            </a:r>
            <a:r>
              <a:rPr lang="en-US" altLang="zh-CN" sz="2200" baseline="-25000" dirty="0">
                <a:latin typeface="Times New Roman" panose="02020603050405020304" pitchFamily="18" charset="0"/>
                <a:sym typeface="Wingdings" panose="05000000000000000000" pitchFamily="2" charset="2"/>
              </a:rPr>
              <a:t>0</a:t>
            </a:r>
            <a:r>
              <a:rPr lang="en-US" altLang="zh-CN" sz="2200" dirty="0">
                <a:latin typeface="Times New Roman" panose="02020603050405020304" pitchFamily="18" charset="0"/>
                <a:sym typeface="Wingdings" panose="05000000000000000000" pitchFamily="2" charset="2"/>
              </a:rPr>
              <a:t>+n</a:t>
            </a:r>
            <a:r>
              <a:rPr lang="en-US" altLang="zh-CN" sz="2200" baseline="-25000" dirty="0">
                <a:latin typeface="Times New Roman" panose="02020603050405020304" pitchFamily="18" charset="0"/>
                <a:sym typeface="Wingdings" panose="05000000000000000000" pitchFamily="2" charset="2"/>
              </a:rPr>
              <a:t>1</a:t>
            </a:r>
            <a:r>
              <a:rPr lang="en-US" altLang="zh-CN" sz="2200" dirty="0">
                <a:latin typeface="Times New Roman" panose="02020603050405020304" pitchFamily="18" charset="0"/>
                <a:sym typeface="Wingdings" panose="05000000000000000000" pitchFamily="2" charset="2"/>
              </a:rPr>
              <a:t>+(n</a:t>
            </a:r>
            <a:r>
              <a:rPr lang="en-US" altLang="zh-CN" sz="2200" baseline="-25000" dirty="0">
                <a:latin typeface="Times New Roman" panose="02020603050405020304" pitchFamily="18" charset="0"/>
                <a:sym typeface="Wingdings" panose="05000000000000000000" pitchFamily="2" charset="2"/>
              </a:rPr>
              <a:t>0</a:t>
            </a:r>
            <a:r>
              <a:rPr lang="en-US" altLang="zh-CN" sz="2200" dirty="0">
                <a:latin typeface="Times New Roman" panose="02020603050405020304" pitchFamily="18" charset="0"/>
                <a:sym typeface="Wingdings" panose="05000000000000000000" pitchFamily="2" charset="2"/>
              </a:rPr>
              <a:t>-1)=2n</a:t>
            </a:r>
            <a:r>
              <a:rPr lang="en-US" altLang="zh-CN" sz="2200" baseline="-25000" dirty="0">
                <a:latin typeface="Times New Roman" panose="02020603050405020304" pitchFamily="18" charset="0"/>
                <a:sym typeface="Wingdings" panose="05000000000000000000" pitchFamily="2" charset="2"/>
              </a:rPr>
              <a:t>0</a:t>
            </a:r>
            <a:r>
              <a:rPr lang="en-US" altLang="zh-CN" sz="2200" dirty="0">
                <a:latin typeface="Times New Roman" panose="02020603050405020304" pitchFamily="18" charset="0"/>
                <a:sym typeface="Wingdings" panose="05000000000000000000" pitchFamily="2" charset="2"/>
              </a:rPr>
              <a:t>+n</a:t>
            </a:r>
            <a:r>
              <a:rPr lang="en-US" altLang="zh-CN" sz="2200" baseline="-25000" dirty="0">
                <a:latin typeface="Times New Roman" panose="02020603050405020304" pitchFamily="18" charset="0"/>
                <a:sym typeface="Wingdings" panose="05000000000000000000" pitchFamily="2" charset="2"/>
              </a:rPr>
              <a:t>1</a:t>
            </a:r>
            <a:r>
              <a:rPr lang="en-US" altLang="zh-CN" sz="2200" dirty="0">
                <a:latin typeface="Times New Roman" panose="02020603050405020304" pitchFamily="18" charset="0"/>
                <a:sym typeface="Wingdings" panose="05000000000000000000" pitchFamily="2" charset="2"/>
              </a:rPr>
              <a:t>-1</a:t>
            </a:r>
            <a:endParaRPr lang="en-US" altLang="zh-CN" sz="2200" dirty="0">
              <a:latin typeface="Times New Roman" panose="02020603050405020304" pitchFamily="18" charset="0"/>
            </a:endParaRPr>
          </a:p>
          <a:p>
            <a:pPr eaLnBrk="1" hangingPunct="1">
              <a:lnSpc>
                <a:spcPct val="150000"/>
              </a:lnSpc>
              <a:buClr>
                <a:schemeClr val="tx1"/>
              </a:buClr>
              <a:buFont typeface="Wingdings" panose="05000000000000000000" pitchFamily="2" charset="2"/>
              <a:buNone/>
            </a:pPr>
            <a:r>
              <a:rPr lang="zh-CN" altLang="en-US" sz="2200" dirty="0">
                <a:latin typeface="Times New Roman" panose="02020603050405020304" pitchFamily="18" charset="0"/>
                <a:sym typeface="Wingdings" panose="05000000000000000000" pitchFamily="2" charset="2"/>
              </a:rPr>
              <a:t>在完全二叉树中，</a:t>
            </a:r>
            <a:r>
              <a:rPr lang="en-US" altLang="zh-CN" sz="2200" dirty="0">
                <a:latin typeface="Times New Roman" panose="02020603050405020304" pitchFamily="18" charset="0"/>
                <a:sym typeface="Wingdings" panose="05000000000000000000" pitchFamily="2" charset="2"/>
              </a:rPr>
              <a:t>n</a:t>
            </a:r>
            <a:r>
              <a:rPr lang="en-US" altLang="zh-CN" sz="2200" baseline="-25000" dirty="0">
                <a:latin typeface="Times New Roman" panose="02020603050405020304" pitchFamily="18" charset="0"/>
                <a:sym typeface="Wingdings" panose="05000000000000000000" pitchFamily="2" charset="2"/>
              </a:rPr>
              <a:t>1</a:t>
            </a:r>
            <a:r>
              <a:rPr lang="zh-CN" altLang="en-US" sz="2200" dirty="0">
                <a:latin typeface="Times New Roman" panose="02020603050405020304" pitchFamily="18" charset="0"/>
                <a:sym typeface="Wingdings" panose="05000000000000000000" pitchFamily="2" charset="2"/>
              </a:rPr>
              <a:t>只能取</a:t>
            </a:r>
            <a:r>
              <a:rPr lang="en-US" altLang="zh-CN" sz="2200" dirty="0">
                <a:latin typeface="Times New Roman" panose="02020603050405020304" pitchFamily="18" charset="0"/>
                <a:sym typeface="Wingdings" panose="05000000000000000000" pitchFamily="2" charset="2"/>
              </a:rPr>
              <a:t>0</a:t>
            </a:r>
            <a:r>
              <a:rPr lang="zh-CN" altLang="en-US" sz="2200" dirty="0">
                <a:latin typeface="Times New Roman" panose="02020603050405020304" pitchFamily="18" charset="0"/>
                <a:sym typeface="Wingdings" panose="05000000000000000000" pitchFamily="2" charset="2"/>
              </a:rPr>
              <a:t>或</a:t>
            </a:r>
            <a:r>
              <a:rPr lang="en-US" altLang="zh-CN" sz="2200" dirty="0">
                <a:latin typeface="Times New Roman" panose="02020603050405020304" pitchFamily="18" charset="0"/>
                <a:sym typeface="Wingdings" panose="05000000000000000000" pitchFamily="2" charset="2"/>
              </a:rPr>
              <a:t>1</a:t>
            </a:r>
            <a:r>
              <a:rPr lang="zh-CN" altLang="en-US" sz="2200" dirty="0">
                <a:latin typeface="Times New Roman" panose="02020603050405020304" pitchFamily="18" charset="0"/>
                <a:sym typeface="Wingdings" panose="05000000000000000000" pitchFamily="2" charset="2"/>
              </a:rPr>
              <a:t>，在本题中只能取</a:t>
            </a:r>
            <a:r>
              <a:rPr lang="en-US" altLang="zh-CN" sz="2200" dirty="0">
                <a:latin typeface="Times New Roman" panose="02020603050405020304" pitchFamily="18" charset="0"/>
                <a:sym typeface="Wingdings" panose="05000000000000000000" pitchFamily="2" charset="2"/>
              </a:rPr>
              <a:t>0</a:t>
            </a:r>
            <a:r>
              <a:rPr lang="zh-CN" altLang="en-US" sz="2200" dirty="0" smtClean="0">
                <a:latin typeface="Times New Roman" panose="02020603050405020304" pitchFamily="18" charset="0"/>
                <a:sym typeface="Wingdings" panose="05000000000000000000" pitchFamily="2" charset="2"/>
              </a:rPr>
              <a:t>，所以</a:t>
            </a:r>
            <a:r>
              <a:rPr lang="zh-CN" altLang="en-US" sz="2200" dirty="0">
                <a:latin typeface="Times New Roman" panose="02020603050405020304" pitchFamily="18" charset="0"/>
                <a:sym typeface="Wingdings" panose="05000000000000000000" pitchFamily="2" charset="2"/>
              </a:rPr>
              <a:t>， </a:t>
            </a:r>
            <a:r>
              <a:rPr lang="zh-CN" altLang="en-US" sz="2200" dirty="0" smtClean="0">
                <a:latin typeface="Times New Roman" panose="02020603050405020304" pitchFamily="18" charset="0"/>
                <a:sym typeface="Wingdings" panose="05000000000000000000" pitchFamily="2" charset="2"/>
              </a:rPr>
              <a:t>    </a:t>
            </a:r>
            <a:r>
              <a:rPr lang="en-US" altLang="zh-CN" sz="2200" dirty="0">
                <a:latin typeface="Times New Roman" panose="02020603050405020304" pitchFamily="18" charset="0"/>
                <a:sym typeface="Wingdings" panose="05000000000000000000" pitchFamily="2" charset="2"/>
              </a:rPr>
              <a:t>1001=2n</a:t>
            </a:r>
            <a:r>
              <a:rPr lang="en-US" altLang="zh-CN" sz="2200" baseline="-25000" dirty="0">
                <a:latin typeface="Times New Roman" panose="02020603050405020304" pitchFamily="18" charset="0"/>
                <a:sym typeface="Wingdings" panose="05000000000000000000" pitchFamily="2" charset="2"/>
              </a:rPr>
              <a:t>0</a:t>
            </a:r>
            <a:r>
              <a:rPr lang="en-US" altLang="zh-CN" sz="2200" dirty="0">
                <a:latin typeface="Times New Roman" panose="02020603050405020304" pitchFamily="18" charset="0"/>
                <a:sym typeface="Wingdings" panose="05000000000000000000" pitchFamily="2" charset="2"/>
              </a:rPr>
              <a:t>-1,          </a:t>
            </a:r>
          </a:p>
          <a:p>
            <a:pPr eaLnBrk="1" hangingPunct="1">
              <a:lnSpc>
                <a:spcPct val="150000"/>
              </a:lnSpc>
              <a:buClr>
                <a:schemeClr val="tx1"/>
              </a:buClr>
              <a:buFont typeface="Wingdings" panose="05000000000000000000" pitchFamily="2" charset="2"/>
              <a:buNone/>
            </a:pPr>
            <a:r>
              <a:rPr lang="en-US" altLang="zh-CN" sz="2200" dirty="0">
                <a:latin typeface="Times New Roman" panose="02020603050405020304" pitchFamily="18" charset="0"/>
                <a:sym typeface="Wingdings" panose="05000000000000000000" pitchFamily="2" charset="2"/>
              </a:rPr>
              <a:t>		    n</a:t>
            </a:r>
            <a:r>
              <a:rPr lang="en-US" altLang="zh-CN" sz="2200" baseline="-25000" dirty="0">
                <a:latin typeface="Times New Roman" panose="02020603050405020304" pitchFamily="18" charset="0"/>
                <a:sym typeface="Wingdings" panose="05000000000000000000" pitchFamily="2" charset="2"/>
              </a:rPr>
              <a:t>0</a:t>
            </a:r>
            <a:r>
              <a:rPr lang="en-US" altLang="zh-CN" sz="2200" dirty="0">
                <a:latin typeface="Times New Roman" panose="02020603050405020304" pitchFamily="18" charset="0"/>
                <a:sym typeface="Wingdings" panose="05000000000000000000" pitchFamily="2" charset="2"/>
              </a:rPr>
              <a:t>=501</a:t>
            </a:r>
            <a:endParaRPr lang="en-US" altLang="zh-CN" sz="2200" dirty="0">
              <a:sym typeface="Wingdings" panose="05000000000000000000" pitchFamily="2" charset="2"/>
            </a:endParaRPr>
          </a:p>
        </p:txBody>
      </p:sp>
      <p:sp>
        <p:nvSpPr>
          <p:cNvPr id="7" name="Rectangle 3"/>
          <p:cNvSpPr>
            <a:spLocks noChangeArrowheads="1"/>
          </p:cNvSpPr>
          <p:nvPr/>
        </p:nvSpPr>
        <p:spPr bwMode="auto">
          <a:xfrm>
            <a:off x="6023992" y="1355747"/>
            <a:ext cx="6168008" cy="250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lnSpc>
                <a:spcPct val="140000"/>
              </a:lnSpc>
              <a:buClr>
                <a:srgbClr val="FF9900"/>
              </a:buClr>
            </a:pPr>
            <a:r>
              <a:rPr lang="en-US" altLang="zh-CN" sz="2800" dirty="0">
                <a:solidFill>
                  <a:schemeClr val="tx2"/>
                </a:solidFill>
                <a:latin typeface="Times New Roman" panose="02020603050405020304" pitchFamily="18" charset="0"/>
              </a:rPr>
              <a:t>4.</a:t>
            </a:r>
            <a:r>
              <a:rPr lang="zh-CN" altLang="en-US" sz="2800" dirty="0">
                <a:solidFill>
                  <a:schemeClr val="tx2"/>
                </a:solidFill>
                <a:latin typeface="Times New Roman" panose="02020603050405020304" pitchFamily="18" charset="0"/>
              </a:rPr>
              <a:t>在一棵度为</a:t>
            </a:r>
            <a:r>
              <a:rPr lang="en-US" altLang="zh-CN" sz="2800" dirty="0">
                <a:solidFill>
                  <a:schemeClr val="tx2"/>
                </a:solidFill>
                <a:latin typeface="Times New Roman" panose="02020603050405020304" pitchFamily="18" charset="0"/>
              </a:rPr>
              <a:t>3</a:t>
            </a:r>
            <a:r>
              <a:rPr lang="zh-CN" altLang="en-US" sz="2800" dirty="0">
                <a:solidFill>
                  <a:schemeClr val="tx2"/>
                </a:solidFill>
                <a:latin typeface="Times New Roman" panose="02020603050405020304" pitchFamily="18" charset="0"/>
              </a:rPr>
              <a:t>的树中，若有</a:t>
            </a:r>
            <a:r>
              <a:rPr lang="en-US" altLang="zh-CN" sz="2800" dirty="0">
                <a:solidFill>
                  <a:schemeClr val="tx2"/>
                </a:solidFill>
                <a:latin typeface="Times New Roman" panose="02020603050405020304" pitchFamily="18" charset="0"/>
              </a:rPr>
              <a:t>2</a:t>
            </a:r>
            <a:r>
              <a:rPr lang="zh-CN" altLang="en-US" sz="2800" dirty="0">
                <a:solidFill>
                  <a:schemeClr val="tx2"/>
                </a:solidFill>
                <a:latin typeface="Times New Roman" panose="02020603050405020304" pitchFamily="18" charset="0"/>
              </a:rPr>
              <a:t>个度为</a:t>
            </a:r>
            <a:r>
              <a:rPr lang="en-US" altLang="zh-CN" sz="2800" dirty="0">
                <a:solidFill>
                  <a:schemeClr val="tx2"/>
                </a:solidFill>
                <a:latin typeface="Times New Roman" panose="02020603050405020304" pitchFamily="18" charset="0"/>
              </a:rPr>
              <a:t>3</a:t>
            </a:r>
            <a:r>
              <a:rPr lang="zh-CN" altLang="en-US" sz="2800" dirty="0">
                <a:solidFill>
                  <a:schemeClr val="tx2"/>
                </a:solidFill>
                <a:latin typeface="Times New Roman" panose="02020603050405020304" pitchFamily="18" charset="0"/>
              </a:rPr>
              <a:t>的结点，有</a:t>
            </a:r>
            <a:r>
              <a:rPr lang="en-US" altLang="zh-CN" sz="2800" dirty="0">
                <a:solidFill>
                  <a:schemeClr val="tx2"/>
                </a:solidFill>
                <a:latin typeface="Times New Roman" panose="02020603050405020304" pitchFamily="18" charset="0"/>
              </a:rPr>
              <a:t>1</a:t>
            </a:r>
            <a:r>
              <a:rPr lang="zh-CN" altLang="en-US" sz="2800" dirty="0">
                <a:solidFill>
                  <a:schemeClr val="tx2"/>
                </a:solidFill>
                <a:latin typeface="Times New Roman" panose="02020603050405020304" pitchFamily="18" charset="0"/>
              </a:rPr>
              <a:t>个度为</a:t>
            </a:r>
            <a:r>
              <a:rPr lang="en-US" altLang="zh-CN" sz="2800" dirty="0">
                <a:solidFill>
                  <a:schemeClr val="tx2"/>
                </a:solidFill>
                <a:latin typeface="Times New Roman" panose="02020603050405020304" pitchFamily="18" charset="0"/>
              </a:rPr>
              <a:t>2</a:t>
            </a:r>
            <a:r>
              <a:rPr lang="zh-CN" altLang="en-US" sz="2800" dirty="0">
                <a:solidFill>
                  <a:schemeClr val="tx2"/>
                </a:solidFill>
                <a:latin typeface="Times New Roman" panose="02020603050405020304" pitchFamily="18" charset="0"/>
              </a:rPr>
              <a:t>的结点，有</a:t>
            </a:r>
            <a:r>
              <a:rPr lang="en-US" altLang="zh-CN" sz="2800" dirty="0">
                <a:solidFill>
                  <a:schemeClr val="tx2"/>
                </a:solidFill>
                <a:latin typeface="Times New Roman" panose="02020603050405020304" pitchFamily="18" charset="0"/>
              </a:rPr>
              <a:t>2</a:t>
            </a:r>
            <a:r>
              <a:rPr lang="zh-CN" altLang="en-US" sz="2800" dirty="0">
                <a:solidFill>
                  <a:schemeClr val="tx2"/>
                </a:solidFill>
                <a:latin typeface="Times New Roman" panose="02020603050405020304" pitchFamily="18" charset="0"/>
              </a:rPr>
              <a:t>个度为</a:t>
            </a:r>
            <a:r>
              <a:rPr lang="en-US" altLang="zh-CN" sz="2800" dirty="0">
                <a:solidFill>
                  <a:schemeClr val="tx2"/>
                </a:solidFill>
                <a:latin typeface="Times New Roman" panose="02020603050405020304" pitchFamily="18" charset="0"/>
              </a:rPr>
              <a:t>1</a:t>
            </a:r>
            <a:r>
              <a:rPr lang="zh-CN" altLang="en-US" sz="2800" dirty="0">
                <a:solidFill>
                  <a:schemeClr val="tx2"/>
                </a:solidFill>
                <a:latin typeface="Times New Roman" panose="02020603050405020304" pitchFamily="18" charset="0"/>
              </a:rPr>
              <a:t>的结点，则有</a:t>
            </a:r>
            <a:r>
              <a:rPr lang="en-US" altLang="zh-CN" sz="2800" dirty="0">
                <a:solidFill>
                  <a:schemeClr val="tx2"/>
                </a:solidFill>
                <a:latin typeface="Times New Roman" panose="02020603050405020304" pitchFamily="18" charset="0"/>
              </a:rPr>
              <a:t>____</a:t>
            </a:r>
            <a:r>
              <a:rPr lang="zh-CN" altLang="en-US" sz="2800" dirty="0">
                <a:solidFill>
                  <a:schemeClr val="tx2"/>
                </a:solidFill>
                <a:latin typeface="Times New Roman" panose="02020603050405020304" pitchFamily="18" charset="0"/>
              </a:rPr>
              <a:t>个度为</a:t>
            </a:r>
            <a:r>
              <a:rPr lang="en-US" altLang="zh-CN" sz="2800" dirty="0">
                <a:solidFill>
                  <a:schemeClr val="tx2"/>
                </a:solidFill>
                <a:latin typeface="Times New Roman" panose="02020603050405020304" pitchFamily="18" charset="0"/>
              </a:rPr>
              <a:t>0</a:t>
            </a:r>
            <a:r>
              <a:rPr lang="zh-CN" altLang="en-US" sz="2800" dirty="0">
                <a:solidFill>
                  <a:schemeClr val="tx2"/>
                </a:solidFill>
                <a:latin typeface="Times New Roman" panose="02020603050405020304" pitchFamily="18" charset="0"/>
              </a:rPr>
              <a:t>的结点。</a:t>
            </a:r>
            <a:br>
              <a:rPr lang="zh-CN" altLang="en-US" sz="2800" dirty="0">
                <a:solidFill>
                  <a:schemeClr val="tx2"/>
                </a:solidFill>
                <a:latin typeface="Times New Roman" panose="02020603050405020304" pitchFamily="18" charset="0"/>
              </a:rPr>
            </a:br>
            <a:r>
              <a:rPr lang="en-US" altLang="zh-CN" sz="2800" dirty="0" smtClean="0">
                <a:solidFill>
                  <a:schemeClr val="tx2"/>
                </a:solidFill>
                <a:latin typeface="Times New Roman" panose="02020603050405020304" pitchFamily="18" charset="0"/>
              </a:rPr>
              <a:t>A</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4</a:t>
            </a:r>
            <a:r>
              <a:rPr lang="zh-CN" altLang="en-US" sz="2800" dirty="0">
                <a:solidFill>
                  <a:schemeClr val="tx2"/>
                </a:solidFill>
                <a:latin typeface="Times New Roman" panose="02020603050405020304" pitchFamily="18" charset="0"/>
              </a:rPr>
              <a:t>　　</a:t>
            </a:r>
            <a:r>
              <a:rPr lang="zh-CN" altLang="en-US" sz="2800" dirty="0" smtClean="0">
                <a:solidFill>
                  <a:schemeClr val="tx2"/>
                </a:solidFill>
                <a:latin typeface="Times New Roman" panose="02020603050405020304" pitchFamily="18" charset="0"/>
              </a:rPr>
              <a:t> </a:t>
            </a:r>
            <a:r>
              <a:rPr lang="en-US" altLang="zh-CN" sz="2800" dirty="0" smtClean="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5</a:t>
            </a:r>
            <a:r>
              <a:rPr lang="zh-CN" altLang="en-US" sz="2800" dirty="0">
                <a:solidFill>
                  <a:schemeClr val="tx2"/>
                </a:solidFill>
                <a:latin typeface="Times New Roman" panose="02020603050405020304" pitchFamily="18" charset="0"/>
              </a:rPr>
              <a:t>　　</a:t>
            </a:r>
            <a:r>
              <a:rPr lang="zh-CN" altLang="en-US" sz="2800" dirty="0" smtClean="0">
                <a:solidFill>
                  <a:schemeClr val="tx2"/>
                </a:solidFill>
                <a:latin typeface="Times New Roman" panose="02020603050405020304" pitchFamily="18" charset="0"/>
              </a:rPr>
              <a:t> </a:t>
            </a:r>
            <a:r>
              <a:rPr lang="en-US" altLang="zh-CN" sz="2800" dirty="0" smtClean="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6</a:t>
            </a:r>
            <a:r>
              <a:rPr lang="zh-CN" altLang="en-US" sz="2800" dirty="0">
                <a:solidFill>
                  <a:schemeClr val="tx2"/>
                </a:solidFill>
                <a:latin typeface="Times New Roman" panose="02020603050405020304" pitchFamily="18" charset="0"/>
              </a:rPr>
              <a:t>　　　</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7</a:t>
            </a:r>
          </a:p>
        </p:txBody>
      </p:sp>
      <p:sp>
        <p:nvSpPr>
          <p:cNvPr id="8" name="Rectangle 5"/>
          <p:cNvSpPr>
            <a:spLocks noChangeArrowheads="1"/>
          </p:cNvSpPr>
          <p:nvPr/>
        </p:nvSpPr>
        <p:spPr bwMode="auto">
          <a:xfrm>
            <a:off x="6168008" y="4077072"/>
            <a:ext cx="5904211"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lnSpc>
                <a:spcPct val="150000"/>
              </a:lnSpc>
              <a:buClr>
                <a:schemeClr val="tx1"/>
              </a:buClr>
              <a:buFont typeface="Wingdings" panose="05000000000000000000" pitchFamily="2" charset="2"/>
              <a:buNone/>
            </a:pPr>
            <a:r>
              <a:rPr lang="zh-CN" altLang="en-US" sz="2200" dirty="0">
                <a:latin typeface="Times New Roman" panose="02020603050405020304" pitchFamily="18" charset="0"/>
              </a:rPr>
              <a:t>解：总结点数</a:t>
            </a:r>
            <a:r>
              <a:rPr lang="en-US" altLang="zh-CN" sz="2200" dirty="0">
                <a:latin typeface="Times New Roman" panose="02020603050405020304" pitchFamily="18" charset="0"/>
              </a:rPr>
              <a:t>n=n</a:t>
            </a:r>
            <a:r>
              <a:rPr lang="en-US" altLang="zh-CN" sz="2200" baseline="-25000" dirty="0">
                <a:latin typeface="Times New Roman" panose="02020603050405020304" pitchFamily="18" charset="0"/>
              </a:rPr>
              <a:t>0</a:t>
            </a:r>
            <a:r>
              <a:rPr lang="en-US" altLang="zh-CN" sz="2200" dirty="0">
                <a:latin typeface="Times New Roman" panose="02020603050405020304" pitchFamily="18" charset="0"/>
              </a:rPr>
              <a:t>+n</a:t>
            </a:r>
            <a:r>
              <a:rPr lang="en-US" altLang="zh-CN" sz="2200" baseline="-25000" dirty="0">
                <a:latin typeface="Times New Roman" panose="02020603050405020304" pitchFamily="18" charset="0"/>
              </a:rPr>
              <a:t>1</a:t>
            </a:r>
            <a:r>
              <a:rPr lang="en-US" altLang="zh-CN" sz="2200" dirty="0">
                <a:latin typeface="Times New Roman" panose="02020603050405020304" pitchFamily="18" charset="0"/>
              </a:rPr>
              <a:t>+n</a:t>
            </a:r>
            <a:r>
              <a:rPr lang="en-US" altLang="zh-CN" sz="2200" baseline="-25000" dirty="0">
                <a:latin typeface="Times New Roman" panose="02020603050405020304" pitchFamily="18" charset="0"/>
              </a:rPr>
              <a:t>2</a:t>
            </a:r>
            <a:r>
              <a:rPr lang="en-US" altLang="zh-CN" sz="2200" dirty="0">
                <a:latin typeface="Times New Roman" panose="02020603050405020304" pitchFamily="18" charset="0"/>
              </a:rPr>
              <a:t>+n</a:t>
            </a:r>
            <a:r>
              <a:rPr lang="en-US" altLang="zh-CN" sz="2200" baseline="-25000" dirty="0">
                <a:latin typeface="Times New Roman" panose="02020603050405020304" pitchFamily="18" charset="0"/>
              </a:rPr>
              <a:t>3 </a:t>
            </a:r>
            <a:r>
              <a:rPr lang="en-US" altLang="zh-CN" sz="2200" dirty="0">
                <a:latin typeface="Times New Roman" panose="02020603050405020304" pitchFamily="18" charset="0"/>
              </a:rPr>
              <a:t>=n</a:t>
            </a:r>
            <a:r>
              <a:rPr lang="en-US" altLang="zh-CN" sz="2200" baseline="-25000" dirty="0">
                <a:latin typeface="Times New Roman" panose="02020603050405020304" pitchFamily="18" charset="0"/>
              </a:rPr>
              <a:t>0</a:t>
            </a:r>
            <a:r>
              <a:rPr lang="en-US" altLang="zh-CN" sz="2200" dirty="0">
                <a:latin typeface="Times New Roman" panose="02020603050405020304" pitchFamily="18" charset="0"/>
              </a:rPr>
              <a:t>+2+1+2=n</a:t>
            </a:r>
            <a:r>
              <a:rPr lang="en-US" altLang="zh-CN" sz="2200" baseline="-25000" dirty="0">
                <a:latin typeface="Times New Roman" panose="02020603050405020304" pitchFamily="18" charset="0"/>
              </a:rPr>
              <a:t>0</a:t>
            </a:r>
            <a:r>
              <a:rPr lang="en-US" altLang="zh-CN" sz="2200" dirty="0">
                <a:latin typeface="Times New Roman" panose="02020603050405020304" pitchFamily="18" charset="0"/>
              </a:rPr>
              <a:t>+5</a:t>
            </a:r>
          </a:p>
          <a:p>
            <a:pPr eaLnBrk="1" hangingPunct="1">
              <a:lnSpc>
                <a:spcPct val="150000"/>
              </a:lnSpc>
              <a:buClr>
                <a:schemeClr val="tx1"/>
              </a:buClr>
              <a:buFont typeface="Wingdings" panose="05000000000000000000" pitchFamily="2" charset="2"/>
              <a:buNone/>
            </a:pPr>
            <a:r>
              <a:rPr lang="zh-CN" altLang="en-US" sz="2200" dirty="0">
                <a:latin typeface="Times New Roman" panose="02020603050405020304" pitchFamily="18" charset="0"/>
              </a:rPr>
              <a:t>又	 </a:t>
            </a:r>
            <a:r>
              <a:rPr lang="zh-CN" altLang="en-US" sz="2200" dirty="0" smtClean="0">
                <a:latin typeface="Times New Roman" panose="02020603050405020304" pitchFamily="18" charset="0"/>
              </a:rPr>
              <a:t>          </a:t>
            </a:r>
            <a:r>
              <a:rPr lang="en-US" altLang="zh-CN" sz="2200" dirty="0" smtClean="0">
                <a:latin typeface="Times New Roman" panose="02020603050405020304" pitchFamily="18" charset="0"/>
                <a:sym typeface="Wingdings" panose="05000000000000000000" pitchFamily="2" charset="2"/>
              </a:rPr>
              <a:t>n</a:t>
            </a:r>
            <a:r>
              <a:rPr lang="en-US" altLang="zh-CN" sz="2200" dirty="0">
                <a:latin typeface="Times New Roman" panose="02020603050405020304" pitchFamily="18" charset="0"/>
                <a:sym typeface="Wingdings" panose="05000000000000000000" pitchFamily="2" charset="2"/>
              </a:rPr>
              <a:t>=</a:t>
            </a:r>
            <a:r>
              <a:rPr lang="zh-CN" altLang="en-US" sz="2200" dirty="0">
                <a:latin typeface="Times New Roman" panose="02020603050405020304" pitchFamily="18" charset="0"/>
                <a:sym typeface="Wingdings" panose="05000000000000000000" pitchFamily="2" charset="2"/>
              </a:rPr>
              <a:t>分支数</a:t>
            </a:r>
            <a:r>
              <a:rPr lang="en-US" altLang="zh-CN" sz="2200" dirty="0">
                <a:latin typeface="Times New Roman" panose="02020603050405020304" pitchFamily="18" charset="0"/>
                <a:sym typeface="Wingdings" panose="05000000000000000000" pitchFamily="2" charset="2"/>
              </a:rPr>
              <a:t>+1=</a:t>
            </a:r>
            <a:r>
              <a:rPr lang="en-US" altLang="zh-CN" sz="2200" dirty="0">
                <a:latin typeface="Times New Roman" panose="02020603050405020304" pitchFamily="18" charset="0"/>
              </a:rPr>
              <a:t>n</a:t>
            </a:r>
            <a:r>
              <a:rPr lang="en-US" altLang="zh-CN" sz="2200" baseline="-25000" dirty="0">
                <a:latin typeface="Times New Roman" panose="02020603050405020304" pitchFamily="18" charset="0"/>
              </a:rPr>
              <a:t>1</a:t>
            </a:r>
            <a:r>
              <a:rPr lang="en-US" altLang="zh-CN" sz="2200" dirty="0">
                <a:latin typeface="Times New Roman" panose="02020603050405020304" pitchFamily="18" charset="0"/>
              </a:rPr>
              <a:t>+2n</a:t>
            </a:r>
            <a:r>
              <a:rPr lang="en-US" altLang="zh-CN" sz="2200" baseline="-25000" dirty="0">
                <a:latin typeface="Times New Roman" panose="02020603050405020304" pitchFamily="18" charset="0"/>
              </a:rPr>
              <a:t>2</a:t>
            </a:r>
            <a:r>
              <a:rPr lang="en-US" altLang="zh-CN" sz="2200" dirty="0">
                <a:latin typeface="Times New Roman" panose="02020603050405020304" pitchFamily="18" charset="0"/>
              </a:rPr>
              <a:t>+3n</a:t>
            </a:r>
            <a:r>
              <a:rPr lang="en-US" altLang="zh-CN" sz="2200" baseline="-25000" dirty="0">
                <a:latin typeface="Times New Roman" panose="02020603050405020304" pitchFamily="18" charset="0"/>
              </a:rPr>
              <a:t>3</a:t>
            </a:r>
            <a:r>
              <a:rPr lang="en-US" altLang="zh-CN" sz="2200" dirty="0">
                <a:latin typeface="Times New Roman" panose="02020603050405020304" pitchFamily="18" charset="0"/>
              </a:rPr>
              <a:t> +1</a:t>
            </a:r>
          </a:p>
          <a:p>
            <a:pPr eaLnBrk="1" hangingPunct="1">
              <a:lnSpc>
                <a:spcPct val="150000"/>
              </a:lnSpc>
              <a:buClr>
                <a:schemeClr val="tx1"/>
              </a:buClr>
              <a:buFont typeface="Wingdings" panose="05000000000000000000" pitchFamily="2" charset="2"/>
              <a:buNone/>
            </a:pPr>
            <a:r>
              <a:rPr lang="en-US" altLang="zh-CN" sz="2200" dirty="0">
                <a:latin typeface="Times New Roman" panose="02020603050405020304" pitchFamily="18" charset="0"/>
              </a:rPr>
              <a:t>	 </a:t>
            </a:r>
            <a:r>
              <a:rPr lang="en-US" altLang="zh-CN" sz="2200" dirty="0" smtClean="0">
                <a:latin typeface="Times New Roman" panose="02020603050405020304" pitchFamily="18" charset="0"/>
              </a:rPr>
              <a:t>            =</a:t>
            </a:r>
            <a:r>
              <a:rPr lang="en-US" altLang="zh-CN" sz="2200" dirty="0" smtClean="0">
                <a:solidFill>
                  <a:srgbClr val="FF5050"/>
                </a:solidFill>
                <a:latin typeface="Times New Roman" panose="02020603050405020304" pitchFamily="18" charset="0"/>
                <a:sym typeface="Wingdings" panose="05000000000000000000" pitchFamily="2" charset="2"/>
              </a:rPr>
              <a:t>2</a:t>
            </a:r>
            <a:r>
              <a:rPr lang="en-US" altLang="zh-CN" sz="2200" dirty="0" smtClean="0">
                <a:latin typeface="Times New Roman" panose="02020603050405020304" pitchFamily="18" charset="0"/>
                <a:sym typeface="Wingdings" panose="05000000000000000000" pitchFamily="2" charset="2"/>
              </a:rPr>
              <a:t>+2*</a:t>
            </a:r>
            <a:r>
              <a:rPr lang="en-US" altLang="zh-CN" sz="2200" dirty="0" smtClean="0">
                <a:solidFill>
                  <a:srgbClr val="FF5050"/>
                </a:solidFill>
                <a:latin typeface="Times New Roman" panose="02020603050405020304" pitchFamily="18" charset="0"/>
                <a:sym typeface="Wingdings" panose="05000000000000000000" pitchFamily="2" charset="2"/>
              </a:rPr>
              <a:t>1</a:t>
            </a:r>
            <a:r>
              <a:rPr lang="en-US" altLang="zh-CN" sz="2200" dirty="0" smtClean="0">
                <a:latin typeface="Times New Roman" panose="02020603050405020304" pitchFamily="18" charset="0"/>
                <a:sym typeface="Wingdings" panose="05000000000000000000" pitchFamily="2" charset="2"/>
              </a:rPr>
              <a:t>+3*</a:t>
            </a:r>
            <a:r>
              <a:rPr lang="en-US" altLang="zh-CN" sz="2200" dirty="0" smtClean="0">
                <a:solidFill>
                  <a:srgbClr val="FF5050"/>
                </a:solidFill>
                <a:latin typeface="Times New Roman" panose="02020603050405020304" pitchFamily="18" charset="0"/>
                <a:sym typeface="Wingdings" panose="05000000000000000000" pitchFamily="2" charset="2"/>
              </a:rPr>
              <a:t>2</a:t>
            </a:r>
            <a:r>
              <a:rPr lang="en-US" altLang="zh-CN" sz="2200" dirty="0" smtClean="0">
                <a:latin typeface="Times New Roman" panose="02020603050405020304" pitchFamily="18" charset="0"/>
                <a:sym typeface="Wingdings" panose="05000000000000000000" pitchFamily="2" charset="2"/>
              </a:rPr>
              <a:t>+1=11</a:t>
            </a:r>
            <a:r>
              <a:rPr lang="en-US" altLang="zh-CN" sz="2200" dirty="0">
                <a:latin typeface="Times New Roman" panose="02020603050405020304" pitchFamily="18" charset="0"/>
                <a:sym typeface="Wingdings" panose="05000000000000000000" pitchFamily="2" charset="2"/>
              </a:rPr>
              <a:t>		</a:t>
            </a:r>
          </a:p>
          <a:p>
            <a:pPr eaLnBrk="1" hangingPunct="1">
              <a:lnSpc>
                <a:spcPct val="150000"/>
              </a:lnSpc>
              <a:buClr>
                <a:schemeClr val="tx1"/>
              </a:buClr>
              <a:buFont typeface="Wingdings" panose="05000000000000000000" pitchFamily="2" charset="2"/>
              <a:buNone/>
            </a:pPr>
            <a:r>
              <a:rPr lang="zh-CN" altLang="en-US" sz="2200" dirty="0">
                <a:latin typeface="Times New Roman" panose="02020603050405020304" pitchFamily="18" charset="0"/>
                <a:sym typeface="Wingdings" panose="05000000000000000000" pitchFamily="2" charset="2"/>
              </a:rPr>
              <a:t>所以，            </a:t>
            </a:r>
            <a:r>
              <a:rPr lang="en-US" altLang="zh-CN" sz="2200" dirty="0">
                <a:latin typeface="Times New Roman" panose="02020603050405020304" pitchFamily="18" charset="0"/>
                <a:sym typeface="Wingdings" panose="05000000000000000000" pitchFamily="2" charset="2"/>
              </a:rPr>
              <a:t>n</a:t>
            </a:r>
            <a:r>
              <a:rPr lang="en-US" altLang="zh-CN" sz="2200" baseline="-25000" dirty="0">
                <a:latin typeface="Times New Roman" panose="02020603050405020304" pitchFamily="18" charset="0"/>
                <a:sym typeface="Wingdings" panose="05000000000000000000" pitchFamily="2" charset="2"/>
              </a:rPr>
              <a:t>0</a:t>
            </a:r>
            <a:r>
              <a:rPr lang="en-US" altLang="zh-CN" sz="2200" dirty="0">
                <a:latin typeface="Times New Roman" panose="02020603050405020304" pitchFamily="18" charset="0"/>
                <a:sym typeface="Wingdings" panose="05000000000000000000" pitchFamily="2" charset="2"/>
              </a:rPr>
              <a:t>=6</a:t>
            </a:r>
          </a:p>
        </p:txBody>
      </p:sp>
      <p:cxnSp>
        <p:nvCxnSpPr>
          <p:cNvPr id="3" name="直接连接符 2"/>
          <p:cNvCxnSpPr/>
          <p:nvPr/>
        </p:nvCxnSpPr>
        <p:spPr>
          <a:xfrm>
            <a:off x="6023992" y="836712"/>
            <a:ext cx="0" cy="5988050"/>
          </a:xfrm>
          <a:prstGeom prst="line">
            <a:avLst/>
          </a:prstGeom>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blinds(vertical)">
                                      <p:cBhvr>
                                        <p:cTn id="7" dur="500"/>
                                        <p:tgtEl>
                                          <p:spTgt spid="1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blinds(vertical)">
                                      <p:cBhvr>
                                        <p:cTn id="12" dur="500"/>
                                        <p:tgtEl>
                                          <p:spTgt spid="1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blinds(vertical)">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blinds(vertical)">
                                      <p:cBhvr>
                                        <p:cTn id="22" dur="500"/>
                                        <p:tgtEl>
                                          <p:spTgt spid="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animEffect transition="in" filter="blinds(vertical)">
                                      <p:cBhvr>
                                        <p:cTn id="27" dur="500"/>
                                        <p:tgtEl>
                                          <p:spTgt spid="8">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nodeType="clickEffect">
                                  <p:stCondLst>
                                    <p:cond delay="0"/>
                                  </p:stCondLst>
                                  <p:childTnLst>
                                    <p:set>
                                      <p:cBhvr>
                                        <p:cTn id="31" dur="1" fill="hold">
                                          <p:stCondLst>
                                            <p:cond delay="0"/>
                                          </p:stCondLst>
                                        </p:cTn>
                                        <p:tgtEl>
                                          <p:spTgt spid="8">
                                            <p:txEl>
                                              <p:pRg st="2" end="2"/>
                                            </p:txEl>
                                          </p:spTgt>
                                        </p:tgtEl>
                                        <p:attrNameLst>
                                          <p:attrName>style.visibility</p:attrName>
                                        </p:attrNameLst>
                                      </p:cBhvr>
                                      <p:to>
                                        <p:strVal val="visible"/>
                                      </p:to>
                                    </p:set>
                                    <p:animEffect transition="in" filter="blinds(vertical)">
                                      <p:cBhvr>
                                        <p:cTn id="32" dur="500"/>
                                        <p:tgtEl>
                                          <p:spTgt spid="8">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nodeType="clickEffect">
                                  <p:stCondLst>
                                    <p:cond delay="0"/>
                                  </p:stCondLst>
                                  <p:childTnLst>
                                    <p:set>
                                      <p:cBhvr>
                                        <p:cTn id="36" dur="1" fill="hold">
                                          <p:stCondLst>
                                            <p:cond delay="0"/>
                                          </p:stCondLst>
                                        </p:cTn>
                                        <p:tgtEl>
                                          <p:spTgt spid="8">
                                            <p:txEl>
                                              <p:pRg st="3" end="3"/>
                                            </p:txEl>
                                          </p:spTgt>
                                        </p:tgtEl>
                                        <p:attrNameLst>
                                          <p:attrName>style.visibility</p:attrName>
                                        </p:attrNameLst>
                                      </p:cBhvr>
                                      <p:to>
                                        <p:strVal val="visible"/>
                                      </p:to>
                                    </p:set>
                                    <p:animEffect transition="in" filter="blinds(vertical)">
                                      <p:cBhvr>
                                        <p:cTn id="37"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normAutofit fontScale="90000"/>
          </a:bodyPr>
          <a:lstStyle/>
          <a:p>
            <a:endParaRPr lang="zh-CN" altLang="en-US" smtClean="0"/>
          </a:p>
        </p:txBody>
      </p:sp>
      <p:pic>
        <p:nvPicPr>
          <p:cNvPr id="2048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313" y="1246189"/>
            <a:ext cx="838835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1543050"/>
            <a:ext cx="3608388"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椭圆 5"/>
          <p:cNvSpPr/>
          <p:nvPr/>
        </p:nvSpPr>
        <p:spPr bwMode="auto">
          <a:xfrm>
            <a:off x="6167439" y="2492375"/>
            <a:ext cx="1296987" cy="431800"/>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a:defRPr/>
            </a:pPr>
            <a:endParaRPr lang="zh-CN" altLang="en-US">
              <a:solidFill>
                <a:schemeClr val="tx1"/>
              </a:solidFill>
            </a:endParaRPr>
          </a:p>
        </p:txBody>
      </p:sp>
      <p:sp>
        <p:nvSpPr>
          <p:cNvPr id="7" name="椭圆 5"/>
          <p:cNvSpPr/>
          <p:nvPr/>
        </p:nvSpPr>
        <p:spPr bwMode="auto">
          <a:xfrm>
            <a:off x="6600825" y="1628776"/>
            <a:ext cx="1150938" cy="504825"/>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a:defRPr/>
            </a:pPr>
            <a:endParaRPr lang="zh-CN" altLang="en-US">
              <a:solidFill>
                <a:schemeClr val="tx1"/>
              </a:solidFill>
            </a:endParaRPr>
          </a:p>
        </p:txBody>
      </p:sp>
      <p:sp>
        <p:nvSpPr>
          <p:cNvPr id="10" name="椭圆 9"/>
          <p:cNvSpPr/>
          <p:nvPr/>
        </p:nvSpPr>
        <p:spPr bwMode="auto">
          <a:xfrm>
            <a:off x="6167439" y="2925763"/>
            <a:ext cx="1296987" cy="431800"/>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a:defRPr/>
            </a:pPr>
            <a:endParaRPr lang="zh-CN" altLang="en-US">
              <a:solidFill>
                <a:schemeClr val="tx1"/>
              </a:solidFill>
            </a:endParaRPr>
          </a:p>
        </p:txBody>
      </p:sp>
      <p:sp>
        <p:nvSpPr>
          <p:cNvPr id="12" name="椭圆 5"/>
          <p:cNvSpPr>
            <a:spLocks noChangeArrowheads="1"/>
          </p:cNvSpPr>
          <p:nvPr/>
        </p:nvSpPr>
        <p:spPr bwMode="auto">
          <a:xfrm>
            <a:off x="4872039" y="3995738"/>
            <a:ext cx="1512887" cy="1377950"/>
          </a:xfrm>
          <a:prstGeom prst="ellipse">
            <a:avLst/>
          </a:prstGeom>
          <a:noFill/>
          <a:ln w="57150" algn="ctr">
            <a:solidFill>
              <a:srgbClr val="FF0000"/>
            </a:solidFill>
            <a:round/>
            <a:headEnd/>
            <a:tailEnd/>
          </a:ln>
        </p:spPr>
        <p:txBody>
          <a:bodyPr wrap="none"/>
          <a:lstStyle/>
          <a:p>
            <a:pPr>
              <a:defRPr/>
            </a:pPr>
            <a:endParaRPr lang="zh-CN" altLang="en-US">
              <a:latin typeface="+mn-lt"/>
              <a:ea typeface="+mn-ea"/>
            </a:endParaRPr>
          </a:p>
        </p:txBody>
      </p:sp>
      <p:grpSp>
        <p:nvGrpSpPr>
          <p:cNvPr id="9" name="Group 16"/>
          <p:cNvGrpSpPr>
            <a:grpSpLocks/>
          </p:cNvGrpSpPr>
          <p:nvPr/>
        </p:nvGrpSpPr>
        <p:grpSpPr bwMode="auto">
          <a:xfrm>
            <a:off x="7319963" y="889000"/>
            <a:ext cx="2971800" cy="393700"/>
            <a:chOff x="424" y="936"/>
            <a:chExt cx="4144" cy="368"/>
          </a:xfrm>
        </p:grpSpPr>
        <p:sp>
          <p:nvSpPr>
            <p:cNvPr id="20518" name="Oval 17"/>
            <p:cNvSpPr>
              <a:spLocks noChangeArrowheads="1"/>
            </p:cNvSpPr>
            <p:nvPr/>
          </p:nvSpPr>
          <p:spPr bwMode="auto">
            <a:xfrm>
              <a:off x="424" y="960"/>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19" name="Oval 18"/>
            <p:cNvSpPr>
              <a:spLocks noChangeArrowheads="1"/>
            </p:cNvSpPr>
            <p:nvPr/>
          </p:nvSpPr>
          <p:spPr bwMode="auto">
            <a:xfrm>
              <a:off x="133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20" name="Line 19"/>
            <p:cNvSpPr>
              <a:spLocks noChangeShapeType="1"/>
            </p:cNvSpPr>
            <p:nvPr/>
          </p:nvSpPr>
          <p:spPr bwMode="auto">
            <a:xfrm>
              <a:off x="88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1" name="Line 20"/>
            <p:cNvSpPr>
              <a:spLocks noChangeShapeType="1"/>
            </p:cNvSpPr>
            <p:nvPr/>
          </p:nvSpPr>
          <p:spPr bwMode="auto">
            <a:xfrm>
              <a:off x="180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2" name="Oval 21"/>
            <p:cNvSpPr>
              <a:spLocks noChangeArrowheads="1"/>
            </p:cNvSpPr>
            <p:nvPr/>
          </p:nvSpPr>
          <p:spPr bwMode="auto">
            <a:xfrm>
              <a:off x="225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23" name="Line 22"/>
            <p:cNvSpPr>
              <a:spLocks noChangeShapeType="1"/>
            </p:cNvSpPr>
            <p:nvPr/>
          </p:nvSpPr>
          <p:spPr bwMode="auto">
            <a:xfrm>
              <a:off x="272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4" name="Oval 23"/>
            <p:cNvSpPr>
              <a:spLocks noChangeArrowheads="1"/>
            </p:cNvSpPr>
            <p:nvPr/>
          </p:nvSpPr>
          <p:spPr bwMode="auto">
            <a:xfrm>
              <a:off x="3184"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25" name="Line 24"/>
            <p:cNvSpPr>
              <a:spLocks noChangeShapeType="1"/>
            </p:cNvSpPr>
            <p:nvPr/>
          </p:nvSpPr>
          <p:spPr bwMode="auto">
            <a:xfrm>
              <a:off x="3648" y="1120"/>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6" name="Oval 25"/>
            <p:cNvSpPr>
              <a:spLocks noChangeArrowheads="1"/>
            </p:cNvSpPr>
            <p:nvPr/>
          </p:nvSpPr>
          <p:spPr bwMode="auto">
            <a:xfrm>
              <a:off x="4104" y="936"/>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grpSp>
        <p:nvGrpSpPr>
          <p:cNvPr id="21" name="Group 28"/>
          <p:cNvGrpSpPr>
            <a:grpSpLocks/>
          </p:cNvGrpSpPr>
          <p:nvPr/>
        </p:nvGrpSpPr>
        <p:grpSpPr bwMode="auto">
          <a:xfrm>
            <a:off x="8401050" y="1922463"/>
            <a:ext cx="1785938" cy="1833562"/>
            <a:chOff x="3408" y="2496"/>
            <a:chExt cx="1125" cy="1155"/>
          </a:xfrm>
        </p:grpSpPr>
        <p:sp>
          <p:nvSpPr>
            <p:cNvPr id="20491" name="Line 29"/>
            <p:cNvSpPr>
              <a:spLocks noChangeShapeType="1"/>
            </p:cNvSpPr>
            <p:nvPr/>
          </p:nvSpPr>
          <p:spPr bwMode="auto">
            <a:xfrm flipH="1">
              <a:off x="3890" y="2657"/>
              <a:ext cx="40" cy="19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2" name="Line 30"/>
            <p:cNvSpPr>
              <a:spLocks noChangeShapeType="1"/>
            </p:cNvSpPr>
            <p:nvPr/>
          </p:nvSpPr>
          <p:spPr bwMode="auto">
            <a:xfrm>
              <a:off x="3890"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3" name="Line 31"/>
            <p:cNvSpPr>
              <a:spLocks noChangeShapeType="1"/>
            </p:cNvSpPr>
            <p:nvPr/>
          </p:nvSpPr>
          <p:spPr bwMode="auto">
            <a:xfrm flipH="1">
              <a:off x="3612"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4" name="Line 32"/>
            <p:cNvSpPr>
              <a:spLocks noChangeShapeType="1"/>
            </p:cNvSpPr>
            <p:nvPr/>
          </p:nvSpPr>
          <p:spPr bwMode="auto">
            <a:xfrm>
              <a:off x="4258" y="2904"/>
              <a:ext cx="179"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5" name="Line 33"/>
            <p:cNvSpPr>
              <a:spLocks noChangeShapeType="1"/>
            </p:cNvSpPr>
            <p:nvPr/>
          </p:nvSpPr>
          <p:spPr bwMode="auto">
            <a:xfrm flipH="1">
              <a:off x="4083" y="2904"/>
              <a:ext cx="161"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6" name="Line 34"/>
            <p:cNvSpPr>
              <a:spLocks noChangeShapeType="1"/>
            </p:cNvSpPr>
            <p:nvPr/>
          </p:nvSpPr>
          <p:spPr bwMode="auto">
            <a:xfrm>
              <a:off x="3874"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7" name="Line 35"/>
            <p:cNvSpPr>
              <a:spLocks noChangeShapeType="1"/>
            </p:cNvSpPr>
            <p:nvPr/>
          </p:nvSpPr>
          <p:spPr bwMode="auto">
            <a:xfrm>
              <a:off x="3601" y="3006"/>
              <a:ext cx="5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8" name="Line 36"/>
            <p:cNvSpPr>
              <a:spLocks noChangeShapeType="1"/>
            </p:cNvSpPr>
            <p:nvPr/>
          </p:nvSpPr>
          <p:spPr bwMode="auto">
            <a:xfrm flipH="1">
              <a:off x="3521" y="3006"/>
              <a:ext cx="4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9" name="Line 37"/>
            <p:cNvSpPr>
              <a:spLocks noChangeShapeType="1"/>
            </p:cNvSpPr>
            <p:nvPr/>
          </p:nvSpPr>
          <p:spPr bwMode="auto">
            <a:xfrm>
              <a:off x="3987" y="2643"/>
              <a:ext cx="257"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0" name="Line 38"/>
            <p:cNvSpPr>
              <a:spLocks noChangeShapeType="1"/>
            </p:cNvSpPr>
            <p:nvPr/>
          </p:nvSpPr>
          <p:spPr bwMode="auto">
            <a:xfrm flipH="1">
              <a:off x="3612" y="2643"/>
              <a:ext cx="278"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1" name="Oval 39"/>
            <p:cNvSpPr>
              <a:spLocks noChangeArrowheads="1"/>
            </p:cNvSpPr>
            <p:nvPr/>
          </p:nvSpPr>
          <p:spPr bwMode="auto">
            <a:xfrm>
              <a:off x="3408"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2" name="Oval 40"/>
            <p:cNvSpPr>
              <a:spLocks noChangeArrowheads="1"/>
            </p:cNvSpPr>
            <p:nvPr/>
          </p:nvSpPr>
          <p:spPr bwMode="auto">
            <a:xfrm>
              <a:off x="3601"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3" name="Oval 41"/>
            <p:cNvSpPr>
              <a:spLocks noChangeArrowheads="1"/>
            </p:cNvSpPr>
            <p:nvPr/>
          </p:nvSpPr>
          <p:spPr bwMode="auto">
            <a:xfrm>
              <a:off x="3794"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4" name="Oval 42"/>
            <p:cNvSpPr>
              <a:spLocks noChangeArrowheads="1"/>
            </p:cNvSpPr>
            <p:nvPr/>
          </p:nvSpPr>
          <p:spPr bwMode="auto">
            <a:xfrm>
              <a:off x="3987"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5" name="Oval 43"/>
            <p:cNvSpPr>
              <a:spLocks noChangeArrowheads="1"/>
            </p:cNvSpPr>
            <p:nvPr/>
          </p:nvSpPr>
          <p:spPr bwMode="auto">
            <a:xfrm>
              <a:off x="4372"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6" name="Oval 44"/>
            <p:cNvSpPr>
              <a:spLocks noChangeArrowheads="1"/>
            </p:cNvSpPr>
            <p:nvPr/>
          </p:nvSpPr>
          <p:spPr bwMode="auto">
            <a:xfrm>
              <a:off x="3697"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7" name="Oval 45"/>
            <p:cNvSpPr>
              <a:spLocks noChangeArrowheads="1"/>
            </p:cNvSpPr>
            <p:nvPr/>
          </p:nvSpPr>
          <p:spPr bwMode="auto">
            <a:xfrm>
              <a:off x="3890"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8" name="Oval 46"/>
            <p:cNvSpPr>
              <a:spLocks noChangeArrowheads="1"/>
            </p:cNvSpPr>
            <p:nvPr/>
          </p:nvSpPr>
          <p:spPr bwMode="auto">
            <a:xfrm>
              <a:off x="4083"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09" name="Oval 47"/>
            <p:cNvSpPr>
              <a:spLocks noChangeArrowheads="1"/>
            </p:cNvSpPr>
            <p:nvPr/>
          </p:nvSpPr>
          <p:spPr bwMode="auto">
            <a:xfrm>
              <a:off x="3504"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10" name="Oval 48"/>
            <p:cNvSpPr>
              <a:spLocks noChangeArrowheads="1"/>
            </p:cNvSpPr>
            <p:nvPr/>
          </p:nvSpPr>
          <p:spPr bwMode="auto">
            <a:xfrm>
              <a:off x="3504"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11" name="Oval 49"/>
            <p:cNvSpPr>
              <a:spLocks noChangeArrowheads="1"/>
            </p:cNvSpPr>
            <p:nvPr/>
          </p:nvSpPr>
          <p:spPr bwMode="auto">
            <a:xfrm>
              <a:off x="3794" y="2836"/>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12" name="Oval 50"/>
            <p:cNvSpPr>
              <a:spLocks noChangeArrowheads="1"/>
            </p:cNvSpPr>
            <p:nvPr/>
          </p:nvSpPr>
          <p:spPr bwMode="auto">
            <a:xfrm>
              <a:off x="4179"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13" name="Oval 51"/>
            <p:cNvSpPr>
              <a:spLocks noChangeArrowheads="1"/>
            </p:cNvSpPr>
            <p:nvPr/>
          </p:nvSpPr>
          <p:spPr bwMode="auto">
            <a:xfrm>
              <a:off x="3858" y="249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514" name="Line 52"/>
            <p:cNvSpPr>
              <a:spLocks noChangeShapeType="1"/>
            </p:cNvSpPr>
            <p:nvPr/>
          </p:nvSpPr>
          <p:spPr bwMode="auto">
            <a:xfrm>
              <a:off x="4258"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5" name="Line 53"/>
            <p:cNvSpPr>
              <a:spLocks noChangeShapeType="1"/>
            </p:cNvSpPr>
            <p:nvPr/>
          </p:nvSpPr>
          <p:spPr bwMode="auto">
            <a:xfrm flipH="1">
              <a:off x="3805" y="3345"/>
              <a:ext cx="53"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6" name="Line 54"/>
            <p:cNvSpPr>
              <a:spLocks noChangeShapeType="1"/>
            </p:cNvSpPr>
            <p:nvPr/>
          </p:nvSpPr>
          <p:spPr bwMode="auto">
            <a:xfrm>
              <a:off x="3890" y="3345"/>
              <a:ext cx="60"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7" name="Oval 55"/>
            <p:cNvSpPr>
              <a:spLocks noChangeArrowheads="1"/>
            </p:cNvSpPr>
            <p:nvPr/>
          </p:nvSpPr>
          <p:spPr bwMode="auto">
            <a:xfrm>
              <a:off x="4176" y="3168"/>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pic>
        <p:nvPicPr>
          <p:cNvPr id="47" name="图片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78154" y="4632540"/>
            <a:ext cx="3893493" cy="93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30" name="Text Box 3"/>
          <p:cNvSpPr txBox="1">
            <a:spLocks noChangeArrowheads="1"/>
          </p:cNvSpPr>
          <p:nvPr/>
        </p:nvSpPr>
        <p:spPr bwMode="auto">
          <a:xfrm>
            <a:off x="1559496" y="1484784"/>
            <a:ext cx="9811816"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spcBef>
                <a:spcPct val="50000"/>
              </a:spcBef>
            </a:pPr>
            <a:r>
              <a:rPr lang="en-US" altLang="zh-CN" sz="2400" dirty="0">
                <a:latin typeface="Times New Roman" panose="02020603050405020304" pitchFamily="18" charset="0"/>
              </a:rPr>
              <a:t>5.</a:t>
            </a:r>
            <a:r>
              <a:rPr lang="zh-CN" altLang="en-US" sz="2400" dirty="0">
                <a:latin typeface="Times New Roman" panose="02020603050405020304" pitchFamily="18" charset="0"/>
              </a:rPr>
              <a:t>对于一棵具有</a:t>
            </a:r>
            <a:r>
              <a:rPr lang="en-US" altLang="zh-CN" sz="2400" dirty="0">
                <a:latin typeface="Times New Roman" panose="02020603050405020304" pitchFamily="18" charset="0"/>
              </a:rPr>
              <a:t>n</a:t>
            </a:r>
            <a:r>
              <a:rPr lang="zh-CN" altLang="en-US" sz="2400" dirty="0">
                <a:latin typeface="Times New Roman" panose="02020603050405020304" pitchFamily="18" charset="0"/>
              </a:rPr>
              <a:t>个结点的完全二叉树，一个结点的编号为</a:t>
            </a:r>
            <a:r>
              <a:rPr lang="en-US" altLang="zh-CN" sz="2400" dirty="0" err="1">
                <a:latin typeface="Times New Roman" panose="02020603050405020304" pitchFamily="18" charset="0"/>
              </a:rPr>
              <a:t>i</a:t>
            </a:r>
            <a:r>
              <a:rPr lang="en-US" altLang="zh-CN" sz="2400" dirty="0">
                <a:latin typeface="Times New Roman" panose="02020603050405020304" pitchFamily="18" charset="0"/>
              </a:rPr>
              <a:t>(1≤i≤n)</a:t>
            </a:r>
            <a:r>
              <a:rPr lang="zh-CN" altLang="en-US" sz="2400" dirty="0">
                <a:latin typeface="Times New Roman" panose="02020603050405020304" pitchFamily="18" charset="0"/>
              </a:rPr>
              <a:t>，若它有左孩子则左孩子结点的编号为</a:t>
            </a:r>
            <a:r>
              <a:rPr lang="en-US" altLang="zh-CN" sz="2400" dirty="0">
                <a:latin typeface="Times New Roman" panose="02020603050405020304" pitchFamily="18" charset="0"/>
              </a:rPr>
              <a:t>________</a:t>
            </a:r>
            <a:r>
              <a:rPr lang="zh-CN" altLang="en-US" sz="2400" dirty="0">
                <a:latin typeface="Times New Roman" panose="02020603050405020304" pitchFamily="18" charset="0"/>
              </a:rPr>
              <a:t>，若它有右孩子，则右孩子结点的编号为</a:t>
            </a:r>
            <a:r>
              <a:rPr lang="en-US" altLang="zh-CN" sz="2400" dirty="0">
                <a:latin typeface="Times New Roman" panose="02020603050405020304" pitchFamily="18" charset="0"/>
              </a:rPr>
              <a:t>________</a:t>
            </a:r>
            <a:r>
              <a:rPr lang="zh-CN" altLang="en-US" sz="2400" dirty="0">
                <a:latin typeface="Times New Roman" panose="02020603050405020304" pitchFamily="18" charset="0"/>
              </a:rPr>
              <a:t>，若它有双亲，则双亲结点的编号为</a:t>
            </a:r>
            <a:r>
              <a:rPr lang="en-US" altLang="zh-CN" sz="2400" dirty="0">
                <a:latin typeface="Times New Roman" panose="02020603050405020304" pitchFamily="18" charset="0"/>
              </a:rPr>
              <a:t>________</a:t>
            </a:r>
            <a:r>
              <a:rPr lang="zh-CN" altLang="en-US" sz="2400" dirty="0">
                <a:latin typeface="Times New Roman" panose="02020603050405020304" pitchFamily="18" charset="0"/>
              </a:rPr>
              <a:t>。</a:t>
            </a:r>
          </a:p>
          <a:p>
            <a:pPr algn="just">
              <a:spcBef>
                <a:spcPct val="50000"/>
              </a:spcBef>
            </a:pPr>
            <a:r>
              <a:rPr lang="en-US" altLang="zh-CN" sz="2400" dirty="0">
                <a:latin typeface="Times New Roman" panose="02020603050405020304" pitchFamily="18" charset="0"/>
              </a:rPr>
              <a:t>6. </a:t>
            </a:r>
            <a:r>
              <a:rPr lang="zh-CN" altLang="en-US" sz="2400" dirty="0">
                <a:latin typeface="Times New Roman" panose="02020603050405020304" pitchFamily="18" charset="0"/>
              </a:rPr>
              <a:t>深度为</a:t>
            </a:r>
            <a:r>
              <a:rPr lang="en-US" altLang="zh-CN" sz="2400" dirty="0">
                <a:latin typeface="Times New Roman" panose="02020603050405020304" pitchFamily="18" charset="0"/>
              </a:rPr>
              <a:t>k</a:t>
            </a:r>
            <a:r>
              <a:rPr lang="zh-CN" altLang="en-US" sz="2400" dirty="0">
                <a:latin typeface="Times New Roman" panose="02020603050405020304" pitchFamily="18" charset="0"/>
              </a:rPr>
              <a:t>的二叉树的结点总数最多为</a:t>
            </a:r>
            <a:r>
              <a:rPr lang="en-US" altLang="zh-CN" sz="2400" dirty="0">
                <a:latin typeface="Times New Roman" panose="02020603050405020304" pitchFamily="18" charset="0"/>
              </a:rPr>
              <a:t>(  ).</a:t>
            </a:r>
          </a:p>
          <a:p>
            <a:pPr algn="just">
              <a:spcBef>
                <a:spcPct val="50000"/>
              </a:spcBef>
            </a:pPr>
            <a:r>
              <a:rPr lang="en-US" altLang="zh-CN" sz="2400" dirty="0">
                <a:latin typeface="Times New Roman" panose="02020603050405020304" pitchFamily="18" charset="0"/>
              </a:rPr>
              <a:t>A</a:t>
            </a:r>
            <a:r>
              <a:rPr lang="zh-CN" altLang="en-US" sz="2400" dirty="0">
                <a:latin typeface="Times New Roman" panose="02020603050405020304" pitchFamily="18" charset="0"/>
              </a:rPr>
              <a:t>．</a:t>
            </a:r>
            <a:r>
              <a:rPr lang="en-US" altLang="zh-CN" sz="2400" dirty="0">
                <a:latin typeface="Times New Roman" panose="02020603050405020304" pitchFamily="18" charset="0"/>
              </a:rPr>
              <a:t>2</a:t>
            </a:r>
            <a:r>
              <a:rPr lang="en-US" altLang="zh-CN" sz="2400" baseline="30000" dirty="0">
                <a:latin typeface="Times New Roman" panose="02020603050405020304" pitchFamily="18" charset="0"/>
              </a:rPr>
              <a:t>k</a:t>
            </a:r>
            <a:r>
              <a:rPr lang="en-US" altLang="zh-CN" sz="2400" dirty="0">
                <a:latin typeface="Times New Roman" panose="02020603050405020304" pitchFamily="18" charset="0"/>
              </a:rPr>
              <a:t>-1       B.2</a:t>
            </a:r>
            <a:r>
              <a:rPr lang="en-US" altLang="zh-CN" sz="2400" baseline="30000" dirty="0">
                <a:latin typeface="Times New Roman" panose="02020603050405020304" pitchFamily="18" charset="0"/>
              </a:rPr>
              <a:t>k</a:t>
            </a:r>
            <a:r>
              <a:rPr lang="en-US" altLang="zh-CN" sz="2400" dirty="0">
                <a:latin typeface="Times New Roman" panose="02020603050405020304" pitchFamily="18" charset="0"/>
              </a:rPr>
              <a:t>+1      C.2k-1  </a:t>
            </a:r>
            <a:r>
              <a:rPr lang="zh-CN" altLang="en-US" sz="2400" dirty="0">
                <a:latin typeface="Times New Roman" panose="02020603050405020304" pitchFamily="18" charset="0"/>
              </a:rPr>
              <a:t>　　　</a:t>
            </a:r>
            <a:r>
              <a:rPr lang="en-US" altLang="zh-CN" sz="2400" dirty="0">
                <a:latin typeface="Times New Roman" panose="02020603050405020304" pitchFamily="18" charset="0"/>
              </a:rPr>
              <a:t>D. 2</a:t>
            </a:r>
            <a:r>
              <a:rPr lang="en-US" altLang="zh-CN" sz="2400" baseline="30000" dirty="0">
                <a:latin typeface="Times New Roman" panose="02020603050405020304" pitchFamily="18" charset="0"/>
              </a:rPr>
              <a:t>k-1</a:t>
            </a:r>
          </a:p>
          <a:p>
            <a:pPr algn="just">
              <a:spcBef>
                <a:spcPct val="50000"/>
              </a:spcBef>
            </a:pPr>
            <a:r>
              <a:rPr lang="en-US" altLang="zh-CN" sz="2400" dirty="0">
                <a:latin typeface="Times New Roman" panose="02020603050405020304" pitchFamily="18" charset="0"/>
              </a:rPr>
              <a:t>7.</a:t>
            </a:r>
            <a:r>
              <a:rPr lang="zh-CN" altLang="en-US" sz="2400" dirty="0">
                <a:latin typeface="Times New Roman" panose="02020603050405020304" pitchFamily="18" charset="0"/>
              </a:rPr>
              <a:t>假定一棵树的广义表表示为</a:t>
            </a:r>
            <a:r>
              <a:rPr lang="en-US" altLang="zh-CN" sz="2400" dirty="0">
                <a:latin typeface="Times New Roman" panose="02020603050405020304" pitchFamily="18" charset="0"/>
              </a:rPr>
              <a:t>A</a:t>
            </a:r>
            <a:r>
              <a:rPr lang="zh-CN" altLang="en-US" sz="2400" dirty="0">
                <a:latin typeface="Times New Roman" panose="02020603050405020304" pitchFamily="18" charset="0"/>
              </a:rPr>
              <a:t>（</a:t>
            </a:r>
            <a:r>
              <a:rPr lang="en-US" altLang="zh-CN" sz="2400" dirty="0">
                <a:latin typeface="Times New Roman" panose="02020603050405020304" pitchFamily="18" charset="0"/>
              </a:rPr>
              <a:t>D</a:t>
            </a:r>
            <a:r>
              <a:rPr lang="zh-CN" altLang="en-US" sz="2400" dirty="0">
                <a:latin typeface="Times New Roman" panose="02020603050405020304" pitchFamily="18" charset="0"/>
              </a:rPr>
              <a:t>（</a:t>
            </a:r>
            <a:r>
              <a:rPr lang="en-US" altLang="zh-CN" sz="2400" dirty="0">
                <a:latin typeface="Times New Roman" panose="02020603050405020304" pitchFamily="18" charset="0"/>
              </a:rPr>
              <a:t>E</a:t>
            </a:r>
            <a:r>
              <a:rPr lang="zh-CN" altLang="en-US" sz="2400" dirty="0">
                <a:latin typeface="Times New Roman" panose="02020603050405020304" pitchFamily="18" charset="0"/>
              </a:rPr>
              <a:t>，</a:t>
            </a:r>
            <a:r>
              <a:rPr lang="en-US" altLang="zh-CN" sz="2400" dirty="0">
                <a:latin typeface="Times New Roman" panose="02020603050405020304" pitchFamily="18" charset="0"/>
              </a:rPr>
              <a:t>G</a:t>
            </a:r>
            <a:r>
              <a:rPr lang="zh-CN" altLang="en-US" sz="2400" dirty="0">
                <a:latin typeface="Times New Roman" panose="02020603050405020304" pitchFamily="18" charset="0"/>
              </a:rPr>
              <a:t>），</a:t>
            </a:r>
            <a:r>
              <a:rPr lang="en-US" altLang="zh-CN" sz="2400" dirty="0">
                <a:latin typeface="Times New Roman" panose="02020603050405020304" pitchFamily="18" charset="0"/>
              </a:rPr>
              <a:t>H</a:t>
            </a:r>
            <a:r>
              <a:rPr lang="zh-CN" altLang="en-US" sz="2400" dirty="0">
                <a:latin typeface="Times New Roman" panose="02020603050405020304" pitchFamily="18" charset="0"/>
              </a:rPr>
              <a:t>（</a:t>
            </a:r>
            <a:r>
              <a:rPr lang="en-US" altLang="zh-CN" sz="2400" dirty="0">
                <a:latin typeface="Times New Roman" panose="02020603050405020304" pitchFamily="18" charset="0"/>
              </a:rPr>
              <a:t>I</a:t>
            </a:r>
            <a:r>
              <a:rPr lang="zh-CN" altLang="en-US" sz="2400" dirty="0">
                <a:latin typeface="Times New Roman" panose="02020603050405020304" pitchFamily="18" charset="0"/>
              </a:rPr>
              <a:t>，</a:t>
            </a:r>
            <a:r>
              <a:rPr lang="en-US" altLang="zh-CN" sz="2400" dirty="0">
                <a:latin typeface="Times New Roman" panose="02020603050405020304" pitchFamily="18" charset="0"/>
              </a:rPr>
              <a:t>J</a:t>
            </a:r>
            <a:r>
              <a:rPr lang="zh-CN" altLang="en-US" sz="2400" dirty="0">
                <a:latin typeface="Times New Roman" panose="02020603050405020304" pitchFamily="18" charset="0"/>
              </a:rPr>
              <a:t>）），则树中所含的结点数为</a:t>
            </a:r>
            <a:r>
              <a:rPr lang="en-US" altLang="zh-CN" sz="2400" dirty="0">
                <a:latin typeface="Times New Roman" panose="02020603050405020304" pitchFamily="18" charset="0"/>
              </a:rPr>
              <a:t>_________</a:t>
            </a:r>
            <a:r>
              <a:rPr lang="zh-CN" altLang="en-US" sz="2400" dirty="0">
                <a:latin typeface="Times New Roman" panose="02020603050405020304" pitchFamily="18" charset="0"/>
              </a:rPr>
              <a:t>个，树的深度为</a:t>
            </a:r>
            <a:r>
              <a:rPr lang="en-US" altLang="zh-CN" sz="2400" dirty="0">
                <a:latin typeface="Times New Roman" panose="02020603050405020304" pitchFamily="18" charset="0"/>
              </a:rPr>
              <a:t>___________</a:t>
            </a:r>
            <a:r>
              <a:rPr lang="zh-CN" altLang="en-US" sz="2400" dirty="0">
                <a:latin typeface="Times New Roman" panose="02020603050405020304" pitchFamily="18" charset="0"/>
              </a:rPr>
              <a:t>，树的度为</a:t>
            </a:r>
            <a:r>
              <a:rPr lang="en-US" altLang="zh-CN" sz="2400" dirty="0">
                <a:latin typeface="Times New Roman" panose="02020603050405020304" pitchFamily="18" charset="0"/>
              </a:rPr>
              <a:t>_________</a:t>
            </a:r>
            <a:r>
              <a:rPr lang="zh-CN" altLang="en-US" sz="2400" dirty="0">
                <a:latin typeface="Times New Roman" panose="02020603050405020304" pitchFamily="18" charset="0"/>
              </a:rPr>
              <a:t>。</a:t>
            </a:r>
          </a:p>
          <a:p>
            <a:pPr algn="just">
              <a:spcBef>
                <a:spcPct val="50000"/>
              </a:spcBef>
            </a:pPr>
            <a:r>
              <a:rPr lang="en-US" altLang="zh-CN" sz="2400" dirty="0">
                <a:latin typeface="Times New Roman" panose="02020603050405020304" pitchFamily="18" charset="0"/>
              </a:rPr>
              <a:t>8.</a:t>
            </a:r>
            <a:r>
              <a:rPr lang="zh-CN" altLang="en-US" sz="2400" dirty="0">
                <a:latin typeface="Times New Roman" panose="02020603050405020304" pitchFamily="18" charset="0"/>
              </a:rPr>
              <a:t>在树中，一个结点的直接后继结点称为该结点的</a:t>
            </a:r>
            <a:r>
              <a:rPr lang="en-US" altLang="zh-CN" sz="2400" dirty="0">
                <a:latin typeface="Times New Roman" panose="02020603050405020304" pitchFamily="18" charset="0"/>
              </a:rPr>
              <a:t>________</a:t>
            </a:r>
            <a:r>
              <a:rPr lang="zh-CN" altLang="en-US" sz="2400" dirty="0">
                <a:latin typeface="Times New Roman" panose="02020603050405020304" pitchFamily="18" charset="0"/>
              </a:rPr>
              <a:t>。一个结点的直接前趋结点称为该结点的</a:t>
            </a:r>
            <a:r>
              <a:rPr lang="en-US" altLang="zh-CN" sz="2400" dirty="0">
                <a:latin typeface="Times New Roman" panose="02020603050405020304" pitchFamily="18" charset="0"/>
              </a:rPr>
              <a:t>________</a:t>
            </a:r>
            <a:r>
              <a:rPr lang="zh-CN" altLang="en-US" sz="2400" dirty="0">
                <a:latin typeface="Times New Roman" panose="02020603050405020304" pitchFamily="18" charset="0"/>
              </a:rPr>
              <a:t>。</a:t>
            </a:r>
          </a:p>
          <a:p>
            <a:pPr algn="just">
              <a:spcBef>
                <a:spcPct val="50000"/>
              </a:spcBef>
            </a:pPr>
            <a:endParaRPr lang="en-US" altLang="zh-CN" sz="2400" dirty="0">
              <a:latin typeface="Times New Roman" panose="02020603050405020304" pitchFamily="18" charset="0"/>
            </a:endParaRPr>
          </a:p>
        </p:txBody>
      </p:sp>
      <p:sp>
        <p:nvSpPr>
          <p:cNvPr id="48132" name="标题 1"/>
          <p:cNvSpPr>
            <a:spLocks noGrp="1"/>
          </p:cNvSpPr>
          <p:nvPr>
            <p:ph type="title"/>
          </p:nvPr>
        </p:nvSpPr>
        <p:spPr>
          <a:xfrm>
            <a:off x="695400" y="-26403"/>
            <a:ext cx="5699125" cy="869950"/>
          </a:xfrm>
        </p:spPr>
        <p:txBody>
          <a:bodyPr/>
          <a:lstStyle/>
          <a:p>
            <a:r>
              <a:rPr lang="zh-CN" altLang="en-US" dirty="0" smtClean="0"/>
              <a:t>课堂练习</a:t>
            </a:r>
          </a:p>
        </p:txBody>
      </p:sp>
      <p:pic>
        <p:nvPicPr>
          <p:cNvPr id="48131" name="内容占位符 5"/>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10128448" y="6350"/>
            <a:ext cx="2063552" cy="1376195"/>
          </a:xfr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4"/>
          <p:cNvSpPr>
            <a:spLocks noGrp="1" noChangeArrowheads="1"/>
          </p:cNvSpPr>
          <p:nvPr>
            <p:ph type="title"/>
          </p:nvPr>
        </p:nvSpPr>
        <p:spPr>
          <a:xfrm>
            <a:off x="551384" y="-27384"/>
            <a:ext cx="6696075" cy="766762"/>
          </a:xfrm>
        </p:spPr>
        <p:txBody>
          <a:bodyPr/>
          <a:lstStyle/>
          <a:p>
            <a:r>
              <a:rPr lang="zh-CN" altLang="en-US" sz="4000" b="1" dirty="0">
                <a:ea typeface="华文新魏" panose="02010800040101010101" pitchFamily="2" charset="-122"/>
              </a:rPr>
              <a:t>二叉树的抽象数据类型</a:t>
            </a:r>
            <a:r>
              <a:rPr lang="en-US" altLang="zh-CN" sz="4000" b="1" dirty="0">
                <a:ea typeface="华文新魏" panose="02010800040101010101" pitchFamily="2" charset="-122"/>
              </a:rPr>
              <a:t>ADT</a:t>
            </a:r>
            <a:endParaRPr lang="zh-CN" altLang="en-US" sz="4000" b="1" dirty="0">
              <a:ea typeface="华文新魏" panose="02010800040101010101" pitchFamily="2" charset="-122"/>
            </a:endParaRPr>
          </a:p>
        </p:txBody>
      </p:sp>
      <p:sp>
        <p:nvSpPr>
          <p:cNvPr id="128005" name="Rectangle 5"/>
          <p:cNvSpPr>
            <a:spLocks noGrp="1" noChangeArrowheads="1"/>
          </p:cNvSpPr>
          <p:nvPr>
            <p:ph idx="1"/>
          </p:nvPr>
        </p:nvSpPr>
        <p:spPr>
          <a:xfrm>
            <a:off x="1847528" y="863873"/>
            <a:ext cx="9000230" cy="5805487"/>
          </a:xfrm>
          <a:solidFill>
            <a:schemeClr val="bg1">
              <a:lumMod val="85000"/>
            </a:schemeClr>
          </a:solidFill>
        </p:spPr>
        <p:txBody>
          <a:bodyPr>
            <a:normAutofit lnSpcReduction="10000"/>
          </a:bodyPr>
          <a:lstStyle/>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template &lt;class </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class </a:t>
            </a:r>
            <a:r>
              <a:rPr lang="en-US" altLang="zh-CN" sz="1600" dirty="0" err="1">
                <a:latin typeface="Times New Roman" panose="02020603050405020304" pitchFamily="18" charset="0"/>
                <a:ea typeface="隶书" panose="02010509060101010101" pitchFamily="49" charset="-122"/>
              </a:rPr>
              <a:t>BinaryTree</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对象</a:t>
            </a:r>
            <a:r>
              <a:rPr lang="en-US" altLang="zh-CN" sz="1600" dirty="0">
                <a:solidFill>
                  <a:schemeClr val="tx2"/>
                </a:solidFill>
                <a:latin typeface="Times New Roman" panose="02020603050405020304" pitchFamily="18" charset="0"/>
                <a:ea typeface="隶书" panose="02010509060101010101" pitchFamily="49" charset="-122"/>
              </a:rPr>
              <a:t>: </a:t>
            </a:r>
            <a:r>
              <a:rPr lang="zh-CN" altLang="en-US" sz="1600" dirty="0">
                <a:solidFill>
                  <a:schemeClr val="tx2"/>
                </a:solidFill>
                <a:latin typeface="Times New Roman" panose="02020603050405020304" pitchFamily="18" charset="0"/>
                <a:ea typeface="隶书" panose="02010509060101010101" pitchFamily="49" charset="-122"/>
              </a:rPr>
              <a:t>结点的有限集合</a:t>
            </a:r>
            <a:r>
              <a:rPr lang="en-US" altLang="zh-CN" sz="1600" dirty="0">
                <a:solidFill>
                  <a:schemeClr val="tx2"/>
                </a:solidFill>
                <a:latin typeface="Times New Roman" panose="02020603050405020304" pitchFamily="18" charset="0"/>
                <a:ea typeface="隶书" panose="02010509060101010101" pitchFamily="49" charset="-122"/>
              </a:rPr>
              <a:t>, </a:t>
            </a:r>
            <a:r>
              <a:rPr lang="zh-CN" altLang="en-US" sz="1600" dirty="0">
                <a:solidFill>
                  <a:schemeClr val="tx2"/>
                </a:solidFill>
                <a:latin typeface="Times New Roman" panose="02020603050405020304" pitchFamily="18" charset="0"/>
                <a:ea typeface="隶书" panose="02010509060101010101" pitchFamily="49" charset="-122"/>
              </a:rPr>
              <a:t>二叉树是有序树</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public:</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BinaryTree</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构造函数</a:t>
            </a:r>
            <a:endParaRPr lang="zh-CN" altLang="en-US" sz="1600"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BinaryTree</a:t>
            </a:r>
            <a:r>
              <a:rPr lang="en-US" altLang="zh-CN" sz="1600" dirty="0" smtClean="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err="1">
                <a:latin typeface="Times New Roman" panose="02020603050405020304" pitchFamily="18" charset="0"/>
                <a:ea typeface="隶书" panose="02010509060101010101" pitchFamily="49" charset="-122"/>
              </a:rPr>
              <a:t>lch</a:t>
            </a: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err="1">
                <a:latin typeface="Times New Roman" panose="02020603050405020304" pitchFamily="18" charset="0"/>
                <a:ea typeface="隶书" panose="02010509060101010101" pitchFamily="49" charset="-122"/>
              </a:rPr>
              <a:t>rch</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T item)</a:t>
            </a:r>
            <a:r>
              <a:rPr lang="en-US" altLang="zh-CN" sz="16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构造函数</a:t>
            </a:r>
            <a:r>
              <a:rPr lang="en-US" altLang="zh-CN" sz="1600" dirty="0">
                <a:solidFill>
                  <a:schemeClr val="tx2"/>
                </a:solidFill>
                <a:latin typeface="Times New Roman" panose="02020603050405020304" pitchFamily="18" charset="0"/>
                <a:ea typeface="隶书" panose="02010509060101010101" pitchFamily="49" charset="-122"/>
              </a:rPr>
              <a:t>, </a:t>
            </a:r>
            <a:r>
              <a:rPr lang="zh-CN" altLang="en-US" sz="1600" dirty="0">
                <a:solidFill>
                  <a:schemeClr val="tx2"/>
                </a:solidFill>
                <a:latin typeface="Times New Roman" panose="02020603050405020304" pitchFamily="18" charset="0"/>
                <a:ea typeface="隶书" panose="02010509060101010101" pitchFamily="49" charset="-122"/>
              </a:rPr>
              <a:t>以</a:t>
            </a:r>
            <a:r>
              <a:rPr lang="en-US" altLang="zh-CN" sz="1600" b="1" dirty="0">
                <a:solidFill>
                  <a:schemeClr val="tx2"/>
                </a:solidFill>
                <a:latin typeface="Times New Roman" panose="02020603050405020304" pitchFamily="18" charset="0"/>
                <a:ea typeface="隶书" panose="02010509060101010101" pitchFamily="49" charset="-122"/>
              </a:rPr>
              <a:t>item</a:t>
            </a:r>
            <a:r>
              <a:rPr lang="zh-CN" altLang="en-US" sz="1600" dirty="0">
                <a:solidFill>
                  <a:schemeClr val="tx2"/>
                </a:solidFill>
                <a:latin typeface="Times New Roman" panose="02020603050405020304" pitchFamily="18" charset="0"/>
                <a:ea typeface="隶书" panose="02010509060101010101" pitchFamily="49" charset="-122"/>
              </a:rPr>
              <a:t>为根</a:t>
            </a:r>
            <a:r>
              <a:rPr lang="en-US" altLang="zh-CN" sz="1600" dirty="0">
                <a:solidFill>
                  <a:schemeClr val="tx2"/>
                </a:solidFill>
                <a:latin typeface="Times New Roman" panose="02020603050405020304" pitchFamily="18" charset="0"/>
                <a:ea typeface="隶书" panose="02010509060101010101" pitchFamily="49" charset="-122"/>
              </a:rPr>
              <a:t>, </a:t>
            </a:r>
            <a:r>
              <a:rPr lang="en-US" altLang="zh-CN" sz="1600" b="1" dirty="0" err="1">
                <a:solidFill>
                  <a:schemeClr val="tx2"/>
                </a:solidFill>
                <a:latin typeface="Times New Roman" panose="02020603050405020304" pitchFamily="18" charset="0"/>
                <a:ea typeface="隶书" panose="02010509060101010101" pitchFamily="49" charset="-122"/>
              </a:rPr>
              <a:t>lch</a:t>
            </a:r>
            <a:r>
              <a:rPr lang="zh-CN" altLang="en-US" sz="1600" dirty="0">
                <a:solidFill>
                  <a:schemeClr val="tx2"/>
                </a:solidFill>
                <a:latin typeface="Times New Roman" panose="02020603050405020304" pitchFamily="18" charset="0"/>
                <a:ea typeface="隶书" panose="02010509060101010101" pitchFamily="49" charset="-122"/>
              </a:rPr>
              <a:t>和</a:t>
            </a:r>
            <a:r>
              <a:rPr lang="en-US" altLang="zh-CN" sz="1600" b="1" dirty="0" err="1">
                <a:solidFill>
                  <a:schemeClr val="tx2"/>
                </a:solidFill>
                <a:latin typeface="Times New Roman" panose="02020603050405020304" pitchFamily="18" charset="0"/>
                <a:ea typeface="隶书" panose="02010509060101010101" pitchFamily="49" charset="-122"/>
              </a:rPr>
              <a:t>rch</a:t>
            </a:r>
            <a:r>
              <a:rPr lang="zh-CN" altLang="en-US" sz="1600" dirty="0">
                <a:solidFill>
                  <a:schemeClr val="tx2"/>
                </a:solidFill>
                <a:latin typeface="Times New Roman" panose="02020603050405020304" pitchFamily="18" charset="0"/>
                <a:ea typeface="隶书" panose="02010509060101010101" pitchFamily="49" charset="-122"/>
              </a:rPr>
              <a:t>为左、右子树构造一棵二叉树</a:t>
            </a:r>
          </a:p>
          <a:p>
            <a:pPr>
              <a:spcBef>
                <a:spcPct val="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err="1" smtClean="0">
                <a:latin typeface="Times New Roman" panose="02020603050405020304" pitchFamily="18" charset="0"/>
                <a:ea typeface="隶书" panose="02010509060101010101" pitchFamily="49" charset="-122"/>
              </a:rPr>
              <a:t>int</a:t>
            </a:r>
            <a:r>
              <a:rPr lang="en-US" altLang="zh-CN" sz="1600" b="1" dirty="0" smtClean="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Height ()</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求树深度或高度</a:t>
            </a:r>
          </a:p>
          <a:p>
            <a:pPr>
              <a:spcBef>
                <a:spcPct val="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err="1" smtClean="0">
                <a:latin typeface="Times New Roman" panose="02020603050405020304" pitchFamily="18" charset="0"/>
                <a:ea typeface="隶书" panose="02010509060101010101" pitchFamily="49" charset="-122"/>
              </a:rPr>
              <a:t>int</a:t>
            </a:r>
            <a:r>
              <a:rPr lang="en-US" altLang="zh-CN" sz="1600" b="1" dirty="0" smtClean="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Size ()</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求树中结点个数</a:t>
            </a:r>
            <a:endParaRPr lang="en-US" altLang="zh-CN" sz="1600" dirty="0">
              <a:solidFill>
                <a:schemeClr val="tx2"/>
              </a:solidFill>
              <a:latin typeface="Times New Roman" panose="02020603050405020304" pitchFamily="18" charset="0"/>
              <a:ea typeface="隶书" panose="02010509060101010101" pitchFamily="49" charset="-122"/>
            </a:endParaRPr>
          </a:p>
          <a:p>
            <a:pPr>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600" b="1" dirty="0" err="1" smtClean="0">
                <a:latin typeface="Times New Roman" panose="02020603050405020304" pitchFamily="18" charset="0"/>
                <a:ea typeface="隶书" panose="02010509060101010101" pitchFamily="49" charset="-122"/>
              </a:rPr>
              <a:t>bool</a:t>
            </a:r>
            <a:r>
              <a:rPr lang="en-US" altLang="zh-CN" sz="1600" b="1" dirty="0" smtClean="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IsEmpty</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判二叉树空否？</a:t>
            </a:r>
            <a:r>
              <a:rPr lang="zh-CN" altLang="en-US" sz="1600" b="1" dirty="0">
                <a:latin typeface="Times New Roman" panose="02020603050405020304" pitchFamily="18" charset="0"/>
                <a:ea typeface="隶书" panose="02010509060101010101" pitchFamily="49" charset="-122"/>
              </a:rPr>
              <a:t> </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a:latin typeface="Times New Roman" panose="02020603050405020304" pitchFamily="18" charset="0"/>
                <a:ea typeface="隶书" panose="02010509060101010101" pitchFamily="49" charset="-122"/>
              </a:rPr>
              <a:t>Parent (</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求结点 </a:t>
            </a:r>
            <a:r>
              <a:rPr lang="en-US" altLang="zh-CN" sz="1600" dirty="0">
                <a:solidFill>
                  <a:schemeClr val="tx2"/>
                </a:solidFill>
                <a:latin typeface="Times New Roman" panose="02020603050405020304" pitchFamily="18" charset="0"/>
                <a:ea typeface="隶书" panose="02010509060101010101" pitchFamily="49" charset="-122"/>
              </a:rPr>
              <a:t>t </a:t>
            </a:r>
            <a:r>
              <a:rPr lang="zh-CN" altLang="en-US" sz="1600" dirty="0">
                <a:solidFill>
                  <a:schemeClr val="tx2"/>
                </a:solidFill>
                <a:latin typeface="Times New Roman" panose="02020603050405020304" pitchFamily="18" charset="0"/>
                <a:ea typeface="隶书" panose="02010509060101010101" pitchFamily="49" charset="-122"/>
              </a:rPr>
              <a:t>的双亲</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err="1">
                <a:latin typeface="Times New Roman" panose="02020603050405020304" pitchFamily="18" charset="0"/>
                <a:ea typeface="隶书" panose="02010509060101010101" pitchFamily="49" charset="-122"/>
              </a:rPr>
              <a:t>LeftChild</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求结点 </a:t>
            </a:r>
            <a:r>
              <a:rPr lang="en-US" altLang="zh-CN" sz="1600" dirty="0">
                <a:solidFill>
                  <a:schemeClr val="tx2"/>
                </a:solidFill>
                <a:latin typeface="Times New Roman" panose="02020603050405020304" pitchFamily="18" charset="0"/>
                <a:ea typeface="隶书" panose="02010509060101010101" pitchFamily="49" charset="-122"/>
              </a:rPr>
              <a:t>t </a:t>
            </a:r>
            <a:r>
              <a:rPr lang="zh-CN" altLang="en-US" sz="1600" dirty="0">
                <a:solidFill>
                  <a:schemeClr val="tx2"/>
                </a:solidFill>
                <a:latin typeface="Times New Roman" panose="02020603050405020304" pitchFamily="18" charset="0"/>
                <a:ea typeface="隶书" panose="02010509060101010101" pitchFamily="49" charset="-122"/>
              </a:rPr>
              <a:t>的左子女</a:t>
            </a:r>
          </a:p>
          <a:p>
            <a:pPr>
              <a:spcBef>
                <a:spcPct val="10000"/>
              </a:spcBef>
              <a:buFont typeface="Wingdings" panose="05000000000000000000" pitchFamily="2" charset="2"/>
              <a:buNone/>
              <a:defRPr/>
            </a:pPr>
            <a:r>
              <a:rPr lang="en-US" altLang="zh-CN" sz="1600" dirty="0">
                <a:latin typeface="Times New Roman" panose="02020603050405020304" pitchFamily="18" charset="0"/>
                <a:ea typeface="隶书" panose="02010509060101010101" pitchFamily="49" charset="-122"/>
              </a:rPr>
              <a:t>	</a:t>
            </a:r>
            <a:r>
              <a:rPr lang="en-US" altLang="zh-CN" sz="1600" dirty="0" smtClean="0">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BinTreeNode</a:t>
            </a:r>
            <a:r>
              <a:rPr lang="en-US" altLang="zh-CN" sz="1600" b="1" dirty="0" smtClean="0">
                <a:latin typeface="Times New Roman" panose="02020603050405020304" pitchFamily="18" charset="0"/>
                <a:ea typeface="隶书" panose="02010509060101010101" pitchFamily="49" charset="-122"/>
              </a:rPr>
              <a:t>&lt;</a:t>
            </a:r>
            <a:r>
              <a:rPr lang="en-US" altLang="zh-CN" sz="1600" dirty="0" smtClean="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err="1">
                <a:latin typeface="Times New Roman" panose="02020603050405020304" pitchFamily="18" charset="0"/>
                <a:ea typeface="隶书" panose="02010509060101010101" pitchFamily="49" charset="-122"/>
              </a:rPr>
              <a:t>RightChild</a:t>
            </a:r>
            <a:r>
              <a:rPr lang="en-US" altLang="zh-CN" sz="1600"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求结点 </a:t>
            </a:r>
            <a:r>
              <a:rPr lang="en-US" altLang="zh-CN" sz="1600" dirty="0">
                <a:solidFill>
                  <a:schemeClr val="tx2"/>
                </a:solidFill>
                <a:latin typeface="Times New Roman" panose="02020603050405020304" pitchFamily="18" charset="0"/>
                <a:ea typeface="隶书" panose="02010509060101010101" pitchFamily="49" charset="-122"/>
              </a:rPr>
              <a:t>t </a:t>
            </a:r>
            <a:r>
              <a:rPr lang="zh-CN" altLang="en-US" sz="1600" dirty="0">
                <a:solidFill>
                  <a:schemeClr val="tx2"/>
                </a:solidFill>
                <a:latin typeface="Times New Roman" panose="02020603050405020304" pitchFamily="18" charset="0"/>
                <a:ea typeface="隶书" panose="02010509060101010101" pitchFamily="49" charset="-122"/>
              </a:rPr>
              <a:t>的右子女</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bool</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Insert</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(T item)</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在树中插入新元素</a:t>
            </a:r>
            <a:endParaRPr lang="zh-CN" altLang="en-US" sz="1600" b="1" dirty="0">
              <a:latin typeface="Times New Roman" panose="02020603050405020304" pitchFamily="18" charset="0"/>
              <a:ea typeface="隶书" panose="02010509060101010101" pitchFamily="49" charset="-122"/>
            </a:endParaRP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bool</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Remove (T item)</a:t>
            </a:r>
            <a:r>
              <a:rPr lang="en-US" altLang="zh-CN" sz="1600" b="1" dirty="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在树中删除元素</a:t>
            </a:r>
            <a:endParaRPr lang="zh-CN" altLang="en-US" sz="1600" b="1" dirty="0">
              <a:latin typeface="Times New Roman" panose="02020603050405020304" pitchFamily="18" charset="0"/>
              <a:ea typeface="隶书" panose="02010509060101010101" pitchFamily="49" charset="-122"/>
            </a:endParaRP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bool</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Find (T</a:t>
            </a:r>
            <a:r>
              <a:rPr lang="en-US" altLang="zh-CN" sz="1600" b="1" dirty="0">
                <a:latin typeface="Times New Roman" panose="02020603050405020304" pitchFamily="18" charset="0"/>
                <a:ea typeface="隶书" panose="02010509060101010101" pitchFamily="49" charset="-122"/>
              </a:rPr>
              <a:t>&amp; </a:t>
            </a:r>
            <a:r>
              <a:rPr lang="en-US" altLang="zh-CN" sz="1600" dirty="0">
                <a:latin typeface="Times New Roman" panose="02020603050405020304" pitchFamily="18" charset="0"/>
                <a:ea typeface="隶书" panose="02010509060101010101" pitchFamily="49" charset="-122"/>
              </a:rPr>
              <a:t>item)</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判断</a:t>
            </a:r>
            <a:r>
              <a:rPr lang="en-US" altLang="zh-CN" sz="1600" dirty="0">
                <a:solidFill>
                  <a:schemeClr val="tx2"/>
                </a:solidFill>
                <a:latin typeface="Times New Roman" panose="02020603050405020304" pitchFamily="18" charset="0"/>
                <a:ea typeface="隶书" panose="02010509060101010101" pitchFamily="49" charset="-122"/>
              </a:rPr>
              <a:t>item</a:t>
            </a:r>
            <a:r>
              <a:rPr lang="zh-CN" altLang="en-US" sz="1600" dirty="0">
                <a:solidFill>
                  <a:schemeClr val="tx2"/>
                </a:solidFill>
                <a:latin typeface="Times New Roman" panose="02020603050405020304" pitchFamily="18" charset="0"/>
                <a:ea typeface="隶书" panose="02010509060101010101" pitchFamily="49" charset="-122"/>
              </a:rPr>
              <a:t>是否在树中</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b="1" dirty="0" err="1">
                <a:latin typeface="Times New Roman" panose="02020603050405020304" pitchFamily="18" charset="0"/>
                <a:ea typeface="隶书" panose="02010509060101010101" pitchFamily="49" charset="-122"/>
              </a:rPr>
              <a:t>bool</a:t>
            </a:r>
            <a:r>
              <a:rPr lang="en-US" altLang="zh-CN"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getData</a:t>
            </a:r>
            <a:r>
              <a:rPr lang="en-US" altLang="zh-CN" sz="1600" dirty="0">
                <a:latin typeface="Times New Roman" panose="02020603050405020304" pitchFamily="18" charset="0"/>
                <a:ea typeface="隶书" panose="02010509060101010101" pitchFamily="49" charset="-122"/>
              </a:rPr>
              <a:t> (T</a:t>
            </a:r>
            <a:r>
              <a:rPr lang="en-US" altLang="zh-CN" sz="1600" b="1" dirty="0">
                <a:latin typeface="Times New Roman" panose="02020603050405020304" pitchFamily="18" charset="0"/>
                <a:ea typeface="隶书" panose="02010509060101010101" pitchFamily="49" charset="-122"/>
              </a:rPr>
              <a:t>&amp; </a:t>
            </a:r>
            <a:r>
              <a:rPr lang="en-US" altLang="zh-CN" sz="1600" dirty="0">
                <a:latin typeface="Times New Roman" panose="02020603050405020304" pitchFamily="18" charset="0"/>
                <a:ea typeface="隶书" panose="02010509060101010101" pitchFamily="49" charset="-122"/>
              </a:rPr>
              <a:t>item)</a:t>
            </a:r>
            <a:r>
              <a:rPr lang="en-US" altLang="zh-CN" sz="1600" b="1" dirty="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取得结点数据</a:t>
            </a:r>
            <a:endParaRPr lang="en-US" altLang="zh-CN" sz="1600" dirty="0">
              <a:solidFill>
                <a:schemeClr val="tx2"/>
              </a:solidFill>
              <a:latin typeface="Times New Roman" panose="02020603050405020304" pitchFamily="18" charset="0"/>
              <a:ea typeface="隶书" panose="02010509060101010101" pitchFamily="49" charset="-122"/>
            </a:endParaRPr>
          </a:p>
          <a:p>
            <a:pPr>
              <a:spcBef>
                <a:spcPct val="10000"/>
              </a:spcBef>
              <a:buFont typeface="Wingdings" panose="05000000000000000000" pitchFamily="2" charset="2"/>
              <a:buNone/>
              <a:defRPr/>
            </a:pPr>
            <a:r>
              <a:rPr lang="en-US" altLang="zh-CN" sz="1600" dirty="0">
                <a:solidFill>
                  <a:schemeClr val="tx2"/>
                </a:solidFill>
                <a:latin typeface="Times New Roman" panose="02020603050405020304" pitchFamily="18" charset="0"/>
                <a:ea typeface="隶书" panose="02010509060101010101" pitchFamily="49" charset="-122"/>
              </a:rPr>
              <a:t>	</a:t>
            </a:r>
            <a:r>
              <a:rPr lang="en-US" altLang="zh-CN" sz="1600" dirty="0" smtClean="0">
                <a:solidFill>
                  <a:schemeClr val="tx2"/>
                </a:solidFill>
                <a:latin typeface="Times New Roman" panose="02020603050405020304" pitchFamily="18" charset="0"/>
                <a:ea typeface="隶书" panose="02010509060101010101" pitchFamily="49" charset="-122"/>
              </a:rPr>
              <a:t>	</a:t>
            </a:r>
            <a:r>
              <a:rPr lang="en-US" altLang="zh-CN" sz="1600" dirty="0" err="1" smtClean="0">
                <a:latin typeface="Times New Roman" panose="02020603050405020304" pitchFamily="18" charset="0"/>
                <a:ea typeface="隶书" panose="02010509060101010101" pitchFamily="49" charset="-122"/>
              </a:rPr>
              <a:t>BinTreeNode</a:t>
            </a:r>
            <a:r>
              <a:rPr lang="en-US" altLang="zh-CN" sz="1600" b="1" dirty="0" smtClean="0">
                <a:latin typeface="Times New Roman" panose="02020603050405020304" pitchFamily="18" charset="0"/>
                <a:ea typeface="隶书" panose="02010509060101010101" pitchFamily="49" charset="-122"/>
              </a:rPr>
              <a:t>&lt;</a:t>
            </a:r>
            <a:r>
              <a:rPr lang="en-US" altLang="zh-CN" sz="1600" dirty="0" smtClean="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err="1">
                <a:latin typeface="Times New Roman" panose="02020603050405020304" pitchFamily="18" charset="0"/>
                <a:ea typeface="隶书" panose="02010509060101010101" pitchFamily="49" charset="-122"/>
              </a:rPr>
              <a:t>getRoot</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a:t>
            </a:r>
            <a:r>
              <a:rPr lang="en-US" altLang="zh-CN" sz="1600" b="1" dirty="0" smtClean="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取根</a:t>
            </a:r>
          </a:p>
          <a:p>
            <a:pPr>
              <a:spcBef>
                <a:spcPct val="1000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void </a:t>
            </a:r>
            <a:r>
              <a:rPr lang="en-US" altLang="zh-CN" sz="1600" dirty="0" err="1">
                <a:latin typeface="Times New Roman" panose="02020603050405020304" pitchFamily="18" charset="0"/>
                <a:ea typeface="隶书" panose="02010509060101010101" pitchFamily="49" charset="-122"/>
              </a:rPr>
              <a:t>preOrder</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void </a:t>
            </a:r>
            <a:r>
              <a:rPr lang="en-US" altLang="zh-CN" sz="1600" dirty="0">
                <a:latin typeface="Times New Roman" panose="02020603050405020304" pitchFamily="18" charset="0"/>
                <a:ea typeface="隶书" panose="02010509060101010101" pitchFamily="49" charset="-122"/>
              </a:rPr>
              <a:t>(</a:t>
            </a:r>
            <a:r>
              <a:rPr lang="en-US" altLang="zh-CN" sz="1600" b="1" dirty="0">
                <a:latin typeface="Times New Roman" panose="02020603050405020304" pitchFamily="18" charset="0"/>
                <a:ea typeface="隶书" panose="02010509060101010101" pitchFamily="49" charset="-122"/>
              </a:rPr>
              <a:t>*</a:t>
            </a:r>
            <a:r>
              <a:rPr lang="en-US" altLang="zh-CN" sz="1600" dirty="0">
                <a:latin typeface="Times New Roman" panose="02020603050405020304" pitchFamily="18" charset="0"/>
                <a:ea typeface="隶书" panose="02010509060101010101" pitchFamily="49" charset="-122"/>
              </a:rPr>
              <a:t>visit) (</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前序遍历</a:t>
            </a:r>
            <a:r>
              <a:rPr lang="en-US" altLang="zh-CN" sz="1600" dirty="0">
                <a:solidFill>
                  <a:schemeClr val="tx2"/>
                </a:solidFill>
                <a:latin typeface="Times New Roman" panose="02020603050405020304" pitchFamily="18" charset="0"/>
                <a:ea typeface="隶书" panose="02010509060101010101" pitchFamily="49" charset="-122"/>
              </a:rPr>
              <a:t>, visit</a:t>
            </a:r>
            <a:r>
              <a:rPr lang="zh-CN" altLang="en-US" sz="1600" dirty="0">
                <a:solidFill>
                  <a:schemeClr val="tx2"/>
                </a:solidFill>
                <a:latin typeface="Times New Roman" panose="02020603050405020304" pitchFamily="18" charset="0"/>
                <a:ea typeface="隶书" panose="02010509060101010101" pitchFamily="49" charset="-122"/>
              </a:rPr>
              <a:t>是访问函数</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void </a:t>
            </a:r>
            <a:r>
              <a:rPr lang="en-US" altLang="zh-CN" sz="1600" dirty="0" err="1">
                <a:latin typeface="Times New Roman" panose="02020603050405020304" pitchFamily="18" charset="0"/>
                <a:ea typeface="隶书" panose="02010509060101010101" pitchFamily="49" charset="-122"/>
              </a:rPr>
              <a:t>inOrder</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void </a:t>
            </a:r>
            <a:r>
              <a:rPr lang="en-US" altLang="zh-CN" sz="1600" dirty="0">
                <a:latin typeface="Times New Roman" panose="02020603050405020304" pitchFamily="18" charset="0"/>
                <a:ea typeface="隶书" panose="02010509060101010101" pitchFamily="49" charset="-122"/>
              </a:rPr>
              <a:t>(*visit) (</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中序遍历</a:t>
            </a:r>
            <a:r>
              <a:rPr lang="en-US" altLang="zh-CN" sz="1600" dirty="0">
                <a:solidFill>
                  <a:schemeClr val="tx2"/>
                </a:solidFill>
                <a:latin typeface="Times New Roman" panose="02020603050405020304" pitchFamily="18" charset="0"/>
                <a:ea typeface="隶书" panose="02010509060101010101" pitchFamily="49" charset="-122"/>
              </a:rPr>
              <a:t>, visit</a:t>
            </a:r>
            <a:r>
              <a:rPr lang="zh-CN" altLang="en-US" sz="1600" dirty="0">
                <a:solidFill>
                  <a:schemeClr val="tx2"/>
                </a:solidFill>
                <a:latin typeface="Times New Roman" panose="02020603050405020304" pitchFamily="18" charset="0"/>
                <a:ea typeface="隶书" panose="02010509060101010101" pitchFamily="49" charset="-122"/>
              </a:rPr>
              <a:t>是访问函数</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void </a:t>
            </a:r>
            <a:r>
              <a:rPr lang="en-US" altLang="zh-CN" sz="1600" dirty="0" err="1">
                <a:latin typeface="Times New Roman" panose="02020603050405020304" pitchFamily="18" charset="0"/>
                <a:ea typeface="隶书" panose="02010509060101010101" pitchFamily="49" charset="-122"/>
              </a:rPr>
              <a:t>postOrder</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void </a:t>
            </a:r>
            <a:r>
              <a:rPr lang="en-US" altLang="zh-CN" sz="1600" dirty="0">
                <a:latin typeface="Times New Roman" panose="02020603050405020304" pitchFamily="18" charset="0"/>
                <a:ea typeface="隶书" panose="02010509060101010101" pitchFamily="49" charset="-122"/>
              </a:rPr>
              <a:t>(</a:t>
            </a:r>
            <a:r>
              <a:rPr lang="en-US" altLang="zh-CN" sz="1600" b="1" dirty="0">
                <a:latin typeface="Times New Roman" panose="02020603050405020304" pitchFamily="18" charset="0"/>
                <a:ea typeface="隶书" panose="02010509060101010101" pitchFamily="49" charset="-122"/>
              </a:rPr>
              <a:t>*</a:t>
            </a:r>
            <a:r>
              <a:rPr lang="en-US" altLang="zh-CN" sz="1600" dirty="0">
                <a:latin typeface="Times New Roman" panose="02020603050405020304" pitchFamily="18" charset="0"/>
                <a:ea typeface="隶书" panose="02010509060101010101" pitchFamily="49" charset="-122"/>
              </a:rPr>
              <a:t>visit) (</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后序遍历</a:t>
            </a:r>
            <a:r>
              <a:rPr lang="en-US" altLang="zh-CN" sz="1600" dirty="0">
                <a:solidFill>
                  <a:schemeClr val="tx2"/>
                </a:solidFill>
                <a:latin typeface="Times New Roman" panose="02020603050405020304" pitchFamily="18" charset="0"/>
                <a:ea typeface="隶书" panose="02010509060101010101" pitchFamily="49" charset="-122"/>
              </a:rPr>
              <a:t>, (*visit)</a:t>
            </a:r>
            <a:r>
              <a:rPr lang="zh-CN" altLang="en-US" sz="1600" dirty="0">
                <a:solidFill>
                  <a:schemeClr val="tx2"/>
                </a:solidFill>
                <a:latin typeface="Times New Roman" panose="02020603050405020304" pitchFamily="18" charset="0"/>
                <a:ea typeface="隶书" panose="02010509060101010101" pitchFamily="49" charset="-122"/>
              </a:rPr>
              <a:t>是访问函数</a:t>
            </a:r>
          </a:p>
          <a:p>
            <a:pPr>
              <a:spcBef>
                <a:spcPct val="1000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smtClean="0">
                <a:latin typeface="Times New Roman" panose="02020603050405020304" pitchFamily="18" charset="0"/>
                <a:ea typeface="隶书" panose="02010509060101010101" pitchFamily="49" charset="-122"/>
              </a:rPr>
              <a:t>	void</a:t>
            </a:r>
            <a:r>
              <a:rPr lang="en-US" altLang="zh-CN" sz="1600" dirty="0" smtClean="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levelOrder</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void</a:t>
            </a:r>
            <a:r>
              <a:rPr lang="en-US" altLang="zh-CN" sz="1600"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a:t>
            </a:r>
            <a:r>
              <a:rPr lang="en-US" altLang="zh-CN" sz="1600" dirty="0">
                <a:latin typeface="Times New Roman" panose="02020603050405020304" pitchFamily="18" charset="0"/>
                <a:ea typeface="隶书" panose="02010509060101010101" pitchFamily="49" charset="-122"/>
              </a:rPr>
              <a:t>visit)(</a:t>
            </a:r>
            <a:r>
              <a:rPr lang="en-US" altLang="zh-CN" sz="1600" dirty="0" err="1">
                <a:latin typeface="Times New Roman" panose="02020603050405020304" pitchFamily="18" charset="0"/>
                <a:ea typeface="隶书" panose="02010509060101010101" pitchFamily="49" charset="-122"/>
              </a:rPr>
              <a:t>BinTreeNode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层次序遍历</a:t>
            </a:r>
            <a:r>
              <a:rPr lang="en-US" altLang="zh-CN" sz="1600" dirty="0">
                <a:solidFill>
                  <a:schemeClr val="tx2"/>
                </a:solidFill>
                <a:latin typeface="Times New Roman" panose="02020603050405020304" pitchFamily="18" charset="0"/>
                <a:ea typeface="隶书" panose="02010509060101010101" pitchFamily="49" charset="-122"/>
              </a:rPr>
              <a:t>, visit</a:t>
            </a:r>
            <a:r>
              <a:rPr lang="zh-CN" altLang="en-US" sz="1600" dirty="0">
                <a:solidFill>
                  <a:schemeClr val="tx2"/>
                </a:solidFill>
                <a:latin typeface="Times New Roman" panose="02020603050405020304" pitchFamily="18" charset="0"/>
                <a:ea typeface="隶书" panose="02010509060101010101" pitchFamily="49" charset="-122"/>
              </a:rPr>
              <a:t>是访问函数</a:t>
            </a:r>
          </a:p>
          <a:p>
            <a:pPr>
              <a:spcBef>
                <a:spcPct val="1000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a:t>
            </a:r>
          </a:p>
          <a:p>
            <a:pPr>
              <a:spcBef>
                <a:spcPct val="10000"/>
              </a:spcBef>
              <a:buFont typeface="Wingdings" panose="05000000000000000000" pitchFamily="2" charset="2"/>
              <a:buNone/>
              <a:defRPr/>
            </a:pPr>
            <a:endParaRPr lang="zh-CN" altLang="en-US" sz="1600" dirty="0">
              <a:solidFill>
                <a:schemeClr val="tx2"/>
              </a:solidFill>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3"/>
          <p:cNvSpPr txBox="1">
            <a:spLocks noChangeArrowheads="1"/>
          </p:cNvSpPr>
          <p:nvPr/>
        </p:nvSpPr>
        <p:spPr bwMode="auto">
          <a:xfrm>
            <a:off x="2670175" y="4108348"/>
            <a:ext cx="66294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200">
                <a:latin typeface="隶书" panose="02010509060101010101" pitchFamily="49" charset="-122"/>
                <a:ea typeface="隶书" panose="02010509060101010101" pitchFamily="49" charset="-122"/>
              </a:rPr>
              <a:t>完全二叉树           一般二叉树</a:t>
            </a:r>
          </a:p>
          <a:p>
            <a:r>
              <a:rPr lang="zh-CN" altLang="en-US" sz="3200">
                <a:latin typeface="隶书" panose="02010509060101010101" pitchFamily="49" charset="-122"/>
                <a:ea typeface="隶书" panose="02010509060101010101" pitchFamily="49" charset="-122"/>
              </a:rPr>
              <a:t>的顺序表示           的顺序表示</a:t>
            </a:r>
            <a:endParaRPr lang="zh-CN" altLang="en-US" sz="3200">
              <a:latin typeface="仿宋_GB2312" pitchFamily="49" charset="-122"/>
              <a:ea typeface="仿宋_GB2312" pitchFamily="49" charset="-122"/>
            </a:endParaRPr>
          </a:p>
        </p:txBody>
      </p:sp>
      <p:sp>
        <p:nvSpPr>
          <p:cNvPr id="50179" name="Rectangle 4"/>
          <p:cNvSpPr>
            <a:spLocks noChangeArrowheads="1"/>
          </p:cNvSpPr>
          <p:nvPr/>
        </p:nvSpPr>
        <p:spPr bwMode="auto">
          <a:xfrm>
            <a:off x="550863" y="20654"/>
            <a:ext cx="45720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505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3600" dirty="0">
                <a:solidFill>
                  <a:srgbClr val="0000CC"/>
                </a:solidFill>
                <a:latin typeface="Times New Roman" panose="02020603050405020304" pitchFamily="18" charset="0"/>
                <a:ea typeface="华文新魏" panose="02010800040101010101" pitchFamily="2" charset="-122"/>
              </a:rPr>
              <a:t>二叉树的顺序表示</a:t>
            </a:r>
          </a:p>
        </p:txBody>
      </p:sp>
      <p:grpSp>
        <p:nvGrpSpPr>
          <p:cNvPr id="50180" name="Group 117"/>
          <p:cNvGrpSpPr>
            <a:grpSpLocks/>
          </p:cNvGrpSpPr>
          <p:nvPr/>
        </p:nvGrpSpPr>
        <p:grpSpPr bwMode="auto">
          <a:xfrm>
            <a:off x="2051050" y="871435"/>
            <a:ext cx="8083550" cy="3271838"/>
            <a:chOff x="332" y="1017"/>
            <a:chExt cx="5092" cy="2061"/>
          </a:xfrm>
        </p:grpSpPr>
        <p:sp>
          <p:nvSpPr>
            <p:cNvPr id="50182" name="Line 2"/>
            <p:cNvSpPr>
              <a:spLocks noChangeShapeType="1"/>
            </p:cNvSpPr>
            <p:nvPr/>
          </p:nvSpPr>
          <p:spPr bwMode="auto">
            <a:xfrm>
              <a:off x="3552" y="1632"/>
              <a:ext cx="144" cy="240"/>
            </a:xfrm>
            <a:prstGeom prst="line">
              <a:avLst/>
            </a:prstGeom>
            <a:noFill/>
            <a:ln w="38100" cap="rnd">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3" name="Line 5"/>
            <p:cNvSpPr>
              <a:spLocks noChangeShapeType="1"/>
            </p:cNvSpPr>
            <p:nvPr/>
          </p:nvSpPr>
          <p:spPr bwMode="auto">
            <a:xfrm>
              <a:off x="2280" y="1611"/>
              <a:ext cx="192"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4" name="Line 6"/>
            <p:cNvSpPr>
              <a:spLocks noChangeShapeType="1"/>
            </p:cNvSpPr>
            <p:nvPr/>
          </p:nvSpPr>
          <p:spPr bwMode="auto">
            <a:xfrm flipH="1">
              <a:off x="1992" y="1584"/>
              <a:ext cx="223" cy="267"/>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5" name="Line 7"/>
            <p:cNvSpPr>
              <a:spLocks noChangeShapeType="1"/>
            </p:cNvSpPr>
            <p:nvPr/>
          </p:nvSpPr>
          <p:spPr bwMode="auto">
            <a:xfrm>
              <a:off x="1128" y="1563"/>
              <a:ext cx="216" cy="26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6" name="Line 8"/>
            <p:cNvSpPr>
              <a:spLocks noChangeShapeType="1"/>
            </p:cNvSpPr>
            <p:nvPr/>
          </p:nvSpPr>
          <p:spPr bwMode="auto">
            <a:xfrm flipH="1">
              <a:off x="792" y="1611"/>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7" name="Line 9"/>
            <p:cNvSpPr>
              <a:spLocks noChangeShapeType="1"/>
            </p:cNvSpPr>
            <p:nvPr/>
          </p:nvSpPr>
          <p:spPr bwMode="auto">
            <a:xfrm>
              <a:off x="1752" y="1227"/>
              <a:ext cx="456" cy="27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8" name="Line 10"/>
            <p:cNvSpPr>
              <a:spLocks noChangeShapeType="1"/>
            </p:cNvSpPr>
            <p:nvPr/>
          </p:nvSpPr>
          <p:spPr bwMode="auto">
            <a:xfrm flipH="1">
              <a:off x="1128" y="1227"/>
              <a:ext cx="48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9" name="Oval 11"/>
            <p:cNvSpPr>
              <a:spLocks noChangeArrowheads="1"/>
            </p:cNvSpPr>
            <p:nvPr/>
          </p:nvSpPr>
          <p:spPr bwMode="auto">
            <a:xfrm>
              <a:off x="1536" y="105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190" name="Line 12"/>
            <p:cNvSpPr>
              <a:spLocks noChangeShapeType="1"/>
            </p:cNvSpPr>
            <p:nvPr/>
          </p:nvSpPr>
          <p:spPr bwMode="auto">
            <a:xfrm flipH="1">
              <a:off x="1281" y="1947"/>
              <a:ext cx="111" cy="26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1" name="Line 13"/>
            <p:cNvSpPr>
              <a:spLocks noChangeShapeType="1"/>
            </p:cNvSpPr>
            <p:nvPr/>
          </p:nvSpPr>
          <p:spPr bwMode="auto">
            <a:xfrm>
              <a:off x="840" y="1995"/>
              <a:ext cx="87" cy="26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2" name="Line 14"/>
            <p:cNvSpPr>
              <a:spLocks noChangeShapeType="1"/>
            </p:cNvSpPr>
            <p:nvPr/>
          </p:nvSpPr>
          <p:spPr bwMode="auto">
            <a:xfrm flipH="1">
              <a:off x="627" y="1947"/>
              <a:ext cx="165"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3" name="Text Box 15"/>
            <p:cNvSpPr txBox="1">
              <a:spLocks noChangeArrowheads="1"/>
            </p:cNvSpPr>
            <p:nvPr/>
          </p:nvSpPr>
          <p:spPr bwMode="auto">
            <a:xfrm>
              <a:off x="1563" y="101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1</a:t>
              </a:r>
              <a:endParaRPr lang="en-US" altLang="zh-CN" sz="2400">
                <a:latin typeface="Times New Roman" panose="02020603050405020304" pitchFamily="18" charset="0"/>
              </a:endParaRPr>
            </a:p>
          </p:txBody>
        </p:sp>
        <p:sp>
          <p:nvSpPr>
            <p:cNvPr id="50194" name="Rectangle 16"/>
            <p:cNvSpPr>
              <a:spLocks noChangeArrowheads="1"/>
            </p:cNvSpPr>
            <p:nvPr/>
          </p:nvSpPr>
          <p:spPr bwMode="auto">
            <a:xfrm>
              <a:off x="336" y="2755"/>
              <a:ext cx="1977" cy="288"/>
            </a:xfrm>
            <a:prstGeom prst="rect">
              <a:avLst/>
            </a:prstGeom>
            <a:solidFill>
              <a:srgbClr val="FF7C8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7C80"/>
              </a:extrusionClr>
              <a:contourClr>
                <a:srgbClr val="FF7C80"/>
              </a:contour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195" name="Line 17"/>
            <p:cNvSpPr>
              <a:spLocks noChangeShapeType="1"/>
            </p:cNvSpPr>
            <p:nvPr/>
          </p:nvSpPr>
          <p:spPr bwMode="auto">
            <a:xfrm>
              <a:off x="528"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6" name="Text Box 18"/>
            <p:cNvSpPr txBox="1">
              <a:spLocks noChangeArrowheads="1"/>
            </p:cNvSpPr>
            <p:nvPr/>
          </p:nvSpPr>
          <p:spPr bwMode="auto">
            <a:xfrm>
              <a:off x="332" y="2707"/>
              <a:ext cx="209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100">
                  <a:solidFill>
                    <a:schemeClr val="bg1"/>
                  </a:solidFill>
                  <a:latin typeface="Times New Roman" panose="02020603050405020304" pitchFamily="18" charset="0"/>
                </a:rPr>
                <a:t>1 2 3 4 5 6 7 8 9</a:t>
              </a:r>
              <a:r>
                <a:rPr lang="en-US" altLang="zh-CN" sz="2800">
                  <a:solidFill>
                    <a:schemeClr val="bg1"/>
                  </a:solidFill>
                  <a:latin typeface="Times New Roman" panose="02020603050405020304" pitchFamily="18" charset="0"/>
                </a:rPr>
                <a:t> </a:t>
              </a:r>
              <a:r>
                <a:rPr lang="en-US" altLang="zh-CN" sz="900">
                  <a:solidFill>
                    <a:schemeClr val="bg1"/>
                  </a:solidFill>
                  <a:latin typeface="Times New Roman" panose="02020603050405020304" pitchFamily="18" charset="0"/>
                </a:rPr>
                <a:t> </a:t>
              </a:r>
              <a:r>
                <a:rPr lang="en-US" altLang="zh-CN" sz="2800">
                  <a:solidFill>
                    <a:schemeClr val="bg1"/>
                  </a:solidFill>
                  <a:latin typeface="Times New Roman" panose="02020603050405020304" pitchFamily="18" charset="0"/>
                </a:rPr>
                <a:t>10</a:t>
              </a:r>
              <a:r>
                <a:rPr lang="en-US" altLang="zh-CN" sz="3200">
                  <a:solidFill>
                    <a:schemeClr val="bg1"/>
                  </a:solidFill>
                  <a:latin typeface="Times New Roman" panose="02020603050405020304" pitchFamily="18" charset="0"/>
                </a:rPr>
                <a:t> </a:t>
              </a:r>
              <a:endParaRPr lang="en-US" altLang="zh-CN" sz="2800">
                <a:latin typeface="Times New Roman" panose="02020603050405020304" pitchFamily="18" charset="0"/>
              </a:endParaRPr>
            </a:p>
          </p:txBody>
        </p:sp>
        <p:sp>
          <p:nvSpPr>
            <p:cNvPr id="50197" name="Line 19"/>
            <p:cNvSpPr>
              <a:spLocks noChangeShapeType="1"/>
            </p:cNvSpPr>
            <p:nvPr/>
          </p:nvSpPr>
          <p:spPr bwMode="auto">
            <a:xfrm>
              <a:off x="720"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8" name="Line 20"/>
            <p:cNvSpPr>
              <a:spLocks noChangeShapeType="1"/>
            </p:cNvSpPr>
            <p:nvPr/>
          </p:nvSpPr>
          <p:spPr bwMode="auto">
            <a:xfrm>
              <a:off x="912"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9" name="Line 21"/>
            <p:cNvSpPr>
              <a:spLocks noChangeShapeType="1"/>
            </p:cNvSpPr>
            <p:nvPr/>
          </p:nvSpPr>
          <p:spPr bwMode="auto">
            <a:xfrm>
              <a:off x="1104"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0" name="Line 22"/>
            <p:cNvSpPr>
              <a:spLocks noChangeShapeType="1"/>
            </p:cNvSpPr>
            <p:nvPr/>
          </p:nvSpPr>
          <p:spPr bwMode="auto">
            <a:xfrm>
              <a:off x="1296"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1" name="Line 23"/>
            <p:cNvSpPr>
              <a:spLocks noChangeShapeType="1"/>
            </p:cNvSpPr>
            <p:nvPr/>
          </p:nvSpPr>
          <p:spPr bwMode="auto">
            <a:xfrm>
              <a:off x="1488"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2" name="Line 24"/>
            <p:cNvSpPr>
              <a:spLocks noChangeShapeType="1"/>
            </p:cNvSpPr>
            <p:nvPr/>
          </p:nvSpPr>
          <p:spPr bwMode="auto">
            <a:xfrm>
              <a:off x="1680"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3" name="Line 25"/>
            <p:cNvSpPr>
              <a:spLocks noChangeShapeType="1"/>
            </p:cNvSpPr>
            <p:nvPr/>
          </p:nvSpPr>
          <p:spPr bwMode="auto">
            <a:xfrm>
              <a:off x="1872"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4" name="Line 26"/>
            <p:cNvSpPr>
              <a:spLocks noChangeShapeType="1"/>
            </p:cNvSpPr>
            <p:nvPr/>
          </p:nvSpPr>
          <p:spPr bwMode="auto">
            <a:xfrm>
              <a:off x="2064"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5" name="Line 27"/>
            <p:cNvSpPr>
              <a:spLocks noChangeShapeType="1"/>
            </p:cNvSpPr>
            <p:nvPr/>
          </p:nvSpPr>
          <p:spPr bwMode="auto">
            <a:xfrm flipV="1">
              <a:off x="528"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6" name="Line 28"/>
            <p:cNvSpPr>
              <a:spLocks noChangeShapeType="1"/>
            </p:cNvSpPr>
            <p:nvPr/>
          </p:nvSpPr>
          <p:spPr bwMode="auto">
            <a:xfrm flipV="1">
              <a:off x="720"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7" name="Line 29"/>
            <p:cNvSpPr>
              <a:spLocks noChangeShapeType="1"/>
            </p:cNvSpPr>
            <p:nvPr/>
          </p:nvSpPr>
          <p:spPr bwMode="auto">
            <a:xfrm flipV="1">
              <a:off x="912"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8" name="Line 30"/>
            <p:cNvSpPr>
              <a:spLocks noChangeShapeType="1"/>
            </p:cNvSpPr>
            <p:nvPr/>
          </p:nvSpPr>
          <p:spPr bwMode="auto">
            <a:xfrm flipV="1">
              <a:off x="1104"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9" name="Line 31"/>
            <p:cNvSpPr>
              <a:spLocks noChangeShapeType="1"/>
            </p:cNvSpPr>
            <p:nvPr/>
          </p:nvSpPr>
          <p:spPr bwMode="auto">
            <a:xfrm flipV="1">
              <a:off x="1296"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0" name="Line 32"/>
            <p:cNvSpPr>
              <a:spLocks noChangeShapeType="1"/>
            </p:cNvSpPr>
            <p:nvPr/>
          </p:nvSpPr>
          <p:spPr bwMode="auto">
            <a:xfrm flipV="1">
              <a:off x="1488"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1" name="Line 33"/>
            <p:cNvSpPr>
              <a:spLocks noChangeShapeType="1"/>
            </p:cNvSpPr>
            <p:nvPr/>
          </p:nvSpPr>
          <p:spPr bwMode="auto">
            <a:xfrm flipV="1">
              <a:off x="1680"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2" name="Line 34"/>
            <p:cNvSpPr>
              <a:spLocks noChangeShapeType="1"/>
            </p:cNvSpPr>
            <p:nvPr/>
          </p:nvSpPr>
          <p:spPr bwMode="auto">
            <a:xfrm flipV="1">
              <a:off x="1872"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3" name="Line 35"/>
            <p:cNvSpPr>
              <a:spLocks noChangeShapeType="1"/>
            </p:cNvSpPr>
            <p:nvPr/>
          </p:nvSpPr>
          <p:spPr bwMode="auto">
            <a:xfrm flipV="1">
              <a:off x="2064"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4" name="Line 36"/>
            <p:cNvSpPr>
              <a:spLocks noChangeShapeType="1"/>
            </p:cNvSpPr>
            <p:nvPr/>
          </p:nvSpPr>
          <p:spPr bwMode="auto">
            <a:xfrm>
              <a:off x="4656" y="1632"/>
              <a:ext cx="192"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5" name="Line 37"/>
            <p:cNvSpPr>
              <a:spLocks noChangeShapeType="1"/>
            </p:cNvSpPr>
            <p:nvPr/>
          </p:nvSpPr>
          <p:spPr bwMode="auto">
            <a:xfrm flipH="1">
              <a:off x="4368" y="1605"/>
              <a:ext cx="223" cy="267"/>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6" name="Line 38"/>
            <p:cNvSpPr>
              <a:spLocks noChangeShapeType="1"/>
            </p:cNvSpPr>
            <p:nvPr/>
          </p:nvSpPr>
          <p:spPr bwMode="auto">
            <a:xfrm flipH="1">
              <a:off x="2928" y="1968"/>
              <a:ext cx="192"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7" name="Line 39"/>
            <p:cNvSpPr>
              <a:spLocks noChangeShapeType="1"/>
            </p:cNvSpPr>
            <p:nvPr/>
          </p:nvSpPr>
          <p:spPr bwMode="auto">
            <a:xfrm flipH="1">
              <a:off x="3168" y="1632"/>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8" name="Line 40"/>
            <p:cNvSpPr>
              <a:spLocks noChangeShapeType="1"/>
            </p:cNvSpPr>
            <p:nvPr/>
          </p:nvSpPr>
          <p:spPr bwMode="auto">
            <a:xfrm>
              <a:off x="4128" y="1248"/>
              <a:ext cx="456" cy="27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9" name="Line 41"/>
            <p:cNvSpPr>
              <a:spLocks noChangeShapeType="1"/>
            </p:cNvSpPr>
            <p:nvPr/>
          </p:nvSpPr>
          <p:spPr bwMode="auto">
            <a:xfrm flipH="1">
              <a:off x="3504" y="1248"/>
              <a:ext cx="48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20" name="Line 42"/>
            <p:cNvSpPr>
              <a:spLocks noChangeShapeType="1"/>
            </p:cNvSpPr>
            <p:nvPr/>
          </p:nvSpPr>
          <p:spPr bwMode="auto">
            <a:xfrm flipH="1">
              <a:off x="4224" y="1968"/>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21" name="Line 43"/>
            <p:cNvSpPr>
              <a:spLocks noChangeShapeType="1"/>
            </p:cNvSpPr>
            <p:nvPr/>
          </p:nvSpPr>
          <p:spPr bwMode="auto">
            <a:xfrm>
              <a:off x="3216" y="2016"/>
              <a:ext cx="87" cy="26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22" name="Line 44"/>
            <p:cNvSpPr>
              <a:spLocks noChangeShapeType="1"/>
            </p:cNvSpPr>
            <p:nvPr/>
          </p:nvSpPr>
          <p:spPr bwMode="auto">
            <a:xfrm flipH="1">
              <a:off x="4752" y="2016"/>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23" name="Oval 45"/>
            <p:cNvSpPr>
              <a:spLocks noChangeArrowheads="1"/>
            </p:cNvSpPr>
            <p:nvPr/>
          </p:nvSpPr>
          <p:spPr bwMode="auto">
            <a:xfrm>
              <a:off x="4600" y="2208"/>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24" name="Text Box 46"/>
            <p:cNvSpPr txBox="1">
              <a:spLocks noChangeArrowheads="1"/>
            </p:cNvSpPr>
            <p:nvPr/>
          </p:nvSpPr>
          <p:spPr bwMode="auto">
            <a:xfrm>
              <a:off x="4564" y="2192"/>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1"/>
                  </a:solidFill>
                  <a:latin typeface="Times New Roman" panose="02020603050405020304" pitchFamily="18" charset="0"/>
                </a:rPr>
                <a:t>14</a:t>
              </a:r>
              <a:endParaRPr lang="en-US" altLang="zh-CN" sz="2600">
                <a:latin typeface="Times New Roman" panose="02020603050405020304" pitchFamily="18" charset="0"/>
              </a:endParaRPr>
            </a:p>
          </p:txBody>
        </p:sp>
        <p:sp>
          <p:nvSpPr>
            <p:cNvPr id="50225" name="Rectangle 47"/>
            <p:cNvSpPr>
              <a:spLocks noChangeArrowheads="1"/>
            </p:cNvSpPr>
            <p:nvPr/>
          </p:nvSpPr>
          <p:spPr bwMode="auto">
            <a:xfrm>
              <a:off x="2592" y="2755"/>
              <a:ext cx="2832" cy="288"/>
            </a:xfrm>
            <a:prstGeom prst="rect">
              <a:avLst/>
            </a:prstGeom>
            <a:solidFill>
              <a:srgbClr val="FF7C8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7C80"/>
              </a:extrusionClr>
              <a:contourClr>
                <a:srgbClr val="FF7C80"/>
              </a:contour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26" name="Line 48"/>
            <p:cNvSpPr>
              <a:spLocks noChangeShapeType="1"/>
            </p:cNvSpPr>
            <p:nvPr/>
          </p:nvSpPr>
          <p:spPr bwMode="auto">
            <a:xfrm>
              <a:off x="2784"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27" name="Text Box 49"/>
            <p:cNvSpPr txBox="1">
              <a:spLocks noChangeArrowheads="1"/>
            </p:cNvSpPr>
            <p:nvPr/>
          </p:nvSpPr>
          <p:spPr bwMode="auto">
            <a:xfrm>
              <a:off x="2588" y="2636"/>
              <a:ext cx="2834" cy="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100">
                  <a:solidFill>
                    <a:schemeClr val="bg1"/>
                  </a:solidFill>
                  <a:latin typeface="Times New Roman" panose="02020603050405020304" pitchFamily="18" charset="0"/>
                </a:rPr>
                <a:t>1 2 3 4    6 7 8 9   </a:t>
              </a:r>
              <a:r>
                <a:rPr lang="en-US" altLang="zh-CN" sz="3200">
                  <a:solidFill>
                    <a:schemeClr val="bg1"/>
                  </a:solidFill>
                  <a:latin typeface="Times New Roman" panose="02020603050405020304" pitchFamily="18" charset="0"/>
                </a:rPr>
                <a:t>    </a:t>
              </a:r>
              <a:r>
                <a:rPr lang="en-US" altLang="zh-CN" sz="2800">
                  <a:solidFill>
                    <a:schemeClr val="bg1"/>
                  </a:solidFill>
                  <a:latin typeface="Times New Roman" panose="02020603050405020304" pitchFamily="18" charset="0"/>
                </a:rPr>
                <a:t>12 </a:t>
              </a:r>
              <a:r>
                <a:rPr lang="en-US" altLang="zh-CN">
                  <a:solidFill>
                    <a:schemeClr val="bg1"/>
                  </a:solidFill>
                  <a:latin typeface="Times New Roman" panose="02020603050405020304" pitchFamily="18" charset="0"/>
                </a:rPr>
                <a:t>  </a:t>
              </a:r>
              <a:r>
                <a:rPr lang="en-US" altLang="zh-CN" sz="2800">
                  <a:solidFill>
                    <a:schemeClr val="bg1"/>
                  </a:solidFill>
                  <a:latin typeface="Times New Roman" panose="02020603050405020304" pitchFamily="18" charset="0"/>
                </a:rPr>
                <a:t>14</a:t>
              </a:r>
              <a:endParaRPr lang="en-US" altLang="zh-CN" sz="2800">
                <a:latin typeface="Times New Roman" panose="02020603050405020304" pitchFamily="18" charset="0"/>
              </a:endParaRPr>
            </a:p>
          </p:txBody>
        </p:sp>
        <p:sp>
          <p:nvSpPr>
            <p:cNvPr id="50228" name="Line 50"/>
            <p:cNvSpPr>
              <a:spLocks noChangeShapeType="1"/>
            </p:cNvSpPr>
            <p:nvPr/>
          </p:nvSpPr>
          <p:spPr bwMode="auto">
            <a:xfrm>
              <a:off x="2976"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29" name="Line 51"/>
            <p:cNvSpPr>
              <a:spLocks noChangeShapeType="1"/>
            </p:cNvSpPr>
            <p:nvPr/>
          </p:nvSpPr>
          <p:spPr bwMode="auto">
            <a:xfrm>
              <a:off x="3168"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0" name="Line 52"/>
            <p:cNvSpPr>
              <a:spLocks noChangeShapeType="1"/>
            </p:cNvSpPr>
            <p:nvPr/>
          </p:nvSpPr>
          <p:spPr bwMode="auto">
            <a:xfrm>
              <a:off x="3360"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1" name="Line 53"/>
            <p:cNvSpPr>
              <a:spLocks noChangeShapeType="1"/>
            </p:cNvSpPr>
            <p:nvPr/>
          </p:nvSpPr>
          <p:spPr bwMode="auto">
            <a:xfrm>
              <a:off x="3552"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2" name="Line 54"/>
            <p:cNvSpPr>
              <a:spLocks noChangeShapeType="1"/>
            </p:cNvSpPr>
            <p:nvPr/>
          </p:nvSpPr>
          <p:spPr bwMode="auto">
            <a:xfrm>
              <a:off x="3744"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3" name="Line 55"/>
            <p:cNvSpPr>
              <a:spLocks noChangeShapeType="1"/>
            </p:cNvSpPr>
            <p:nvPr/>
          </p:nvSpPr>
          <p:spPr bwMode="auto">
            <a:xfrm>
              <a:off x="3936"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4" name="Line 56"/>
            <p:cNvSpPr>
              <a:spLocks noChangeShapeType="1"/>
            </p:cNvSpPr>
            <p:nvPr/>
          </p:nvSpPr>
          <p:spPr bwMode="auto">
            <a:xfrm>
              <a:off x="4128"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5" name="Line 57"/>
            <p:cNvSpPr>
              <a:spLocks noChangeShapeType="1"/>
            </p:cNvSpPr>
            <p:nvPr/>
          </p:nvSpPr>
          <p:spPr bwMode="auto">
            <a:xfrm>
              <a:off x="4320"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6" name="Line 58"/>
            <p:cNvSpPr>
              <a:spLocks noChangeShapeType="1"/>
            </p:cNvSpPr>
            <p:nvPr/>
          </p:nvSpPr>
          <p:spPr bwMode="auto">
            <a:xfrm flipV="1">
              <a:off x="2784"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7" name="Line 59"/>
            <p:cNvSpPr>
              <a:spLocks noChangeShapeType="1"/>
            </p:cNvSpPr>
            <p:nvPr/>
          </p:nvSpPr>
          <p:spPr bwMode="auto">
            <a:xfrm flipV="1">
              <a:off x="2976"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8" name="Line 60"/>
            <p:cNvSpPr>
              <a:spLocks noChangeShapeType="1"/>
            </p:cNvSpPr>
            <p:nvPr/>
          </p:nvSpPr>
          <p:spPr bwMode="auto">
            <a:xfrm flipV="1">
              <a:off x="3168"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9" name="Line 61"/>
            <p:cNvSpPr>
              <a:spLocks noChangeShapeType="1"/>
            </p:cNvSpPr>
            <p:nvPr/>
          </p:nvSpPr>
          <p:spPr bwMode="auto">
            <a:xfrm flipV="1">
              <a:off x="3360"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0" name="Line 62"/>
            <p:cNvSpPr>
              <a:spLocks noChangeShapeType="1"/>
            </p:cNvSpPr>
            <p:nvPr/>
          </p:nvSpPr>
          <p:spPr bwMode="auto">
            <a:xfrm flipV="1">
              <a:off x="3552"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1" name="Line 63"/>
            <p:cNvSpPr>
              <a:spLocks noChangeShapeType="1"/>
            </p:cNvSpPr>
            <p:nvPr/>
          </p:nvSpPr>
          <p:spPr bwMode="auto">
            <a:xfrm flipV="1">
              <a:off x="3744"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2" name="Line 64"/>
            <p:cNvSpPr>
              <a:spLocks noChangeShapeType="1"/>
            </p:cNvSpPr>
            <p:nvPr/>
          </p:nvSpPr>
          <p:spPr bwMode="auto">
            <a:xfrm flipV="1">
              <a:off x="3936"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3" name="Line 65"/>
            <p:cNvSpPr>
              <a:spLocks noChangeShapeType="1"/>
            </p:cNvSpPr>
            <p:nvPr/>
          </p:nvSpPr>
          <p:spPr bwMode="auto">
            <a:xfrm flipV="1">
              <a:off x="4128"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4" name="Line 66"/>
            <p:cNvSpPr>
              <a:spLocks noChangeShapeType="1"/>
            </p:cNvSpPr>
            <p:nvPr/>
          </p:nvSpPr>
          <p:spPr bwMode="auto">
            <a:xfrm flipV="1">
              <a:off x="4320"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5" name="Line 67"/>
            <p:cNvSpPr>
              <a:spLocks noChangeShapeType="1"/>
            </p:cNvSpPr>
            <p:nvPr/>
          </p:nvSpPr>
          <p:spPr bwMode="auto">
            <a:xfrm>
              <a:off x="4512"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6" name="Line 68"/>
            <p:cNvSpPr>
              <a:spLocks noChangeShapeType="1"/>
            </p:cNvSpPr>
            <p:nvPr/>
          </p:nvSpPr>
          <p:spPr bwMode="auto">
            <a:xfrm flipV="1">
              <a:off x="4512"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7" name="Line 69"/>
            <p:cNvSpPr>
              <a:spLocks noChangeShapeType="1"/>
            </p:cNvSpPr>
            <p:nvPr/>
          </p:nvSpPr>
          <p:spPr bwMode="auto">
            <a:xfrm>
              <a:off x="4704"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8" name="Line 70"/>
            <p:cNvSpPr>
              <a:spLocks noChangeShapeType="1"/>
            </p:cNvSpPr>
            <p:nvPr/>
          </p:nvSpPr>
          <p:spPr bwMode="auto">
            <a:xfrm flipV="1">
              <a:off x="4704"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9" name="Line 71"/>
            <p:cNvSpPr>
              <a:spLocks noChangeShapeType="1"/>
            </p:cNvSpPr>
            <p:nvPr/>
          </p:nvSpPr>
          <p:spPr bwMode="auto">
            <a:xfrm>
              <a:off x="4944"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50" name="Line 72"/>
            <p:cNvSpPr>
              <a:spLocks noChangeShapeType="1"/>
            </p:cNvSpPr>
            <p:nvPr/>
          </p:nvSpPr>
          <p:spPr bwMode="auto">
            <a:xfrm flipV="1">
              <a:off x="4944"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51" name="Line 73"/>
            <p:cNvSpPr>
              <a:spLocks noChangeShapeType="1"/>
            </p:cNvSpPr>
            <p:nvPr/>
          </p:nvSpPr>
          <p:spPr bwMode="auto">
            <a:xfrm>
              <a:off x="5136" y="2755"/>
              <a:ext cx="0" cy="2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52" name="Line 74"/>
            <p:cNvSpPr>
              <a:spLocks noChangeShapeType="1"/>
            </p:cNvSpPr>
            <p:nvPr/>
          </p:nvSpPr>
          <p:spPr bwMode="auto">
            <a:xfrm flipV="1">
              <a:off x="5136" y="2659"/>
              <a:ext cx="96" cy="9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53" name="Oval 75"/>
            <p:cNvSpPr>
              <a:spLocks noChangeArrowheads="1"/>
            </p:cNvSpPr>
            <p:nvPr/>
          </p:nvSpPr>
          <p:spPr bwMode="auto">
            <a:xfrm>
              <a:off x="960" y="1392"/>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54" name="Oval 76"/>
            <p:cNvSpPr>
              <a:spLocks noChangeArrowheads="1"/>
            </p:cNvSpPr>
            <p:nvPr/>
          </p:nvSpPr>
          <p:spPr bwMode="auto">
            <a:xfrm>
              <a:off x="672"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55" name="Oval 77"/>
            <p:cNvSpPr>
              <a:spLocks noChangeArrowheads="1"/>
            </p:cNvSpPr>
            <p:nvPr/>
          </p:nvSpPr>
          <p:spPr bwMode="auto">
            <a:xfrm>
              <a:off x="431" y="2205"/>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56" name="Oval 78"/>
            <p:cNvSpPr>
              <a:spLocks noChangeArrowheads="1"/>
            </p:cNvSpPr>
            <p:nvPr/>
          </p:nvSpPr>
          <p:spPr bwMode="auto">
            <a:xfrm>
              <a:off x="768" y="2208"/>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57" name="Oval 79"/>
            <p:cNvSpPr>
              <a:spLocks noChangeArrowheads="1"/>
            </p:cNvSpPr>
            <p:nvPr/>
          </p:nvSpPr>
          <p:spPr bwMode="auto">
            <a:xfrm>
              <a:off x="1104" y="2208"/>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58" name="Oval 80"/>
            <p:cNvSpPr>
              <a:spLocks noChangeArrowheads="1"/>
            </p:cNvSpPr>
            <p:nvPr/>
          </p:nvSpPr>
          <p:spPr bwMode="auto">
            <a:xfrm>
              <a:off x="1248"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59" name="Text Box 81"/>
            <p:cNvSpPr txBox="1">
              <a:spLocks noChangeArrowheads="1"/>
            </p:cNvSpPr>
            <p:nvPr/>
          </p:nvSpPr>
          <p:spPr bwMode="auto">
            <a:xfrm>
              <a:off x="996" y="135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2</a:t>
              </a:r>
              <a:endParaRPr lang="en-US" altLang="zh-CN" sz="2400">
                <a:latin typeface="Times New Roman" panose="02020603050405020304" pitchFamily="18" charset="0"/>
              </a:endParaRPr>
            </a:p>
          </p:txBody>
        </p:sp>
        <p:sp>
          <p:nvSpPr>
            <p:cNvPr id="50260" name="Text Box 82"/>
            <p:cNvSpPr txBox="1">
              <a:spLocks noChangeArrowheads="1"/>
            </p:cNvSpPr>
            <p:nvPr/>
          </p:nvSpPr>
          <p:spPr bwMode="auto">
            <a:xfrm>
              <a:off x="702" y="173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4</a:t>
              </a:r>
              <a:endParaRPr lang="en-US" altLang="zh-CN" sz="2400">
                <a:latin typeface="Times New Roman" panose="02020603050405020304" pitchFamily="18" charset="0"/>
              </a:endParaRPr>
            </a:p>
          </p:txBody>
        </p:sp>
        <p:sp>
          <p:nvSpPr>
            <p:cNvPr id="50261" name="Text Box 83"/>
            <p:cNvSpPr txBox="1">
              <a:spLocks noChangeArrowheads="1"/>
            </p:cNvSpPr>
            <p:nvPr/>
          </p:nvSpPr>
          <p:spPr bwMode="auto">
            <a:xfrm>
              <a:off x="453" y="218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8</a:t>
              </a:r>
              <a:endParaRPr lang="en-US" altLang="zh-CN" sz="2400">
                <a:latin typeface="Times New Roman" panose="02020603050405020304" pitchFamily="18" charset="0"/>
              </a:endParaRPr>
            </a:p>
          </p:txBody>
        </p:sp>
        <p:sp>
          <p:nvSpPr>
            <p:cNvPr id="50262" name="Text Box 84"/>
            <p:cNvSpPr txBox="1">
              <a:spLocks noChangeArrowheads="1"/>
            </p:cNvSpPr>
            <p:nvPr/>
          </p:nvSpPr>
          <p:spPr bwMode="auto">
            <a:xfrm>
              <a:off x="792" y="218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9</a:t>
              </a:r>
              <a:endParaRPr lang="en-US" altLang="zh-CN" sz="2400">
                <a:latin typeface="Times New Roman" panose="02020603050405020304" pitchFamily="18" charset="0"/>
              </a:endParaRPr>
            </a:p>
          </p:txBody>
        </p:sp>
        <p:sp>
          <p:nvSpPr>
            <p:cNvPr id="50263" name="Text Box 85"/>
            <p:cNvSpPr txBox="1">
              <a:spLocks noChangeArrowheads="1"/>
            </p:cNvSpPr>
            <p:nvPr/>
          </p:nvSpPr>
          <p:spPr bwMode="auto">
            <a:xfrm>
              <a:off x="1098" y="2212"/>
              <a:ext cx="30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solidFill>
                    <a:schemeClr val="bg1"/>
                  </a:solidFill>
                  <a:latin typeface="Times New Roman" panose="02020603050405020304" pitchFamily="18" charset="0"/>
                </a:rPr>
                <a:t>10</a:t>
              </a:r>
              <a:endParaRPr lang="en-US" altLang="zh-CN" sz="2400" dirty="0">
                <a:latin typeface="Times New Roman" panose="02020603050405020304" pitchFamily="18" charset="0"/>
              </a:endParaRPr>
            </a:p>
          </p:txBody>
        </p:sp>
        <p:sp>
          <p:nvSpPr>
            <p:cNvPr id="50264" name="Text Box 86"/>
            <p:cNvSpPr txBox="1">
              <a:spLocks noChangeArrowheads="1"/>
            </p:cNvSpPr>
            <p:nvPr/>
          </p:nvSpPr>
          <p:spPr bwMode="auto">
            <a:xfrm>
              <a:off x="1270" y="173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5</a:t>
              </a:r>
              <a:endParaRPr lang="en-US" altLang="zh-CN" sz="2400">
                <a:latin typeface="Times New Roman" panose="02020603050405020304" pitchFamily="18" charset="0"/>
              </a:endParaRPr>
            </a:p>
          </p:txBody>
        </p:sp>
        <p:sp>
          <p:nvSpPr>
            <p:cNvPr id="50265" name="Oval 87"/>
            <p:cNvSpPr>
              <a:spLocks noChangeArrowheads="1"/>
            </p:cNvSpPr>
            <p:nvPr/>
          </p:nvSpPr>
          <p:spPr bwMode="auto">
            <a:xfrm>
              <a:off x="1824"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66" name="Oval 88"/>
            <p:cNvSpPr>
              <a:spLocks noChangeArrowheads="1"/>
            </p:cNvSpPr>
            <p:nvPr/>
          </p:nvSpPr>
          <p:spPr bwMode="auto">
            <a:xfrm>
              <a:off x="2112" y="1392"/>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67" name="Oval 89"/>
            <p:cNvSpPr>
              <a:spLocks noChangeArrowheads="1"/>
            </p:cNvSpPr>
            <p:nvPr/>
          </p:nvSpPr>
          <p:spPr bwMode="auto">
            <a:xfrm>
              <a:off x="2352"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68" name="Text Box 90"/>
            <p:cNvSpPr txBox="1">
              <a:spLocks noChangeArrowheads="1"/>
            </p:cNvSpPr>
            <p:nvPr/>
          </p:nvSpPr>
          <p:spPr bwMode="auto">
            <a:xfrm>
              <a:off x="1858" y="173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6</a:t>
              </a:r>
              <a:endParaRPr lang="en-US" altLang="zh-CN" sz="2400">
                <a:latin typeface="Times New Roman" panose="02020603050405020304" pitchFamily="18" charset="0"/>
              </a:endParaRPr>
            </a:p>
          </p:txBody>
        </p:sp>
        <p:sp>
          <p:nvSpPr>
            <p:cNvPr id="50269" name="Text Box 91"/>
            <p:cNvSpPr txBox="1">
              <a:spLocks noChangeArrowheads="1"/>
            </p:cNvSpPr>
            <p:nvPr/>
          </p:nvSpPr>
          <p:spPr bwMode="auto">
            <a:xfrm>
              <a:off x="2364" y="173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7</a:t>
              </a:r>
              <a:endParaRPr lang="en-US" altLang="zh-CN" sz="2400">
                <a:latin typeface="Times New Roman" panose="02020603050405020304" pitchFamily="18" charset="0"/>
              </a:endParaRPr>
            </a:p>
          </p:txBody>
        </p:sp>
        <p:sp>
          <p:nvSpPr>
            <p:cNvPr id="50270" name="Text Box 92"/>
            <p:cNvSpPr txBox="1">
              <a:spLocks noChangeArrowheads="1"/>
            </p:cNvSpPr>
            <p:nvPr/>
          </p:nvSpPr>
          <p:spPr bwMode="auto">
            <a:xfrm>
              <a:off x="2153" y="135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3</a:t>
              </a:r>
              <a:endParaRPr lang="en-US" altLang="zh-CN" sz="2400">
                <a:latin typeface="Times New Roman" panose="02020603050405020304" pitchFamily="18" charset="0"/>
              </a:endParaRPr>
            </a:p>
          </p:txBody>
        </p:sp>
        <p:sp>
          <p:nvSpPr>
            <p:cNvPr id="50271" name="Oval 93"/>
            <p:cNvSpPr>
              <a:spLocks noChangeArrowheads="1"/>
            </p:cNvSpPr>
            <p:nvPr/>
          </p:nvSpPr>
          <p:spPr bwMode="auto">
            <a:xfrm>
              <a:off x="3936" y="105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72" name="Oval 94"/>
            <p:cNvSpPr>
              <a:spLocks noChangeArrowheads="1"/>
            </p:cNvSpPr>
            <p:nvPr/>
          </p:nvSpPr>
          <p:spPr bwMode="auto">
            <a:xfrm>
              <a:off x="3360" y="1392"/>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73" name="Oval 95"/>
            <p:cNvSpPr>
              <a:spLocks noChangeArrowheads="1"/>
            </p:cNvSpPr>
            <p:nvPr/>
          </p:nvSpPr>
          <p:spPr bwMode="auto">
            <a:xfrm>
              <a:off x="4464" y="1392"/>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74" name="Text Box 96"/>
            <p:cNvSpPr txBox="1">
              <a:spLocks noChangeArrowheads="1"/>
            </p:cNvSpPr>
            <p:nvPr/>
          </p:nvSpPr>
          <p:spPr bwMode="auto">
            <a:xfrm>
              <a:off x="3969" y="101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1</a:t>
              </a:r>
              <a:endParaRPr lang="en-US" altLang="zh-CN" sz="2400">
                <a:latin typeface="Times New Roman" panose="02020603050405020304" pitchFamily="18" charset="0"/>
              </a:endParaRPr>
            </a:p>
          </p:txBody>
        </p:sp>
        <p:sp>
          <p:nvSpPr>
            <p:cNvPr id="50275" name="Text Box 97"/>
            <p:cNvSpPr txBox="1">
              <a:spLocks noChangeArrowheads="1"/>
            </p:cNvSpPr>
            <p:nvPr/>
          </p:nvSpPr>
          <p:spPr bwMode="auto">
            <a:xfrm>
              <a:off x="3400" y="135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2</a:t>
              </a:r>
              <a:endParaRPr lang="en-US" altLang="zh-CN" sz="2400">
                <a:latin typeface="Times New Roman" panose="02020603050405020304" pitchFamily="18" charset="0"/>
              </a:endParaRPr>
            </a:p>
          </p:txBody>
        </p:sp>
        <p:sp>
          <p:nvSpPr>
            <p:cNvPr id="50276" name="Text Box 98"/>
            <p:cNvSpPr txBox="1">
              <a:spLocks noChangeArrowheads="1"/>
            </p:cNvSpPr>
            <p:nvPr/>
          </p:nvSpPr>
          <p:spPr bwMode="auto">
            <a:xfrm>
              <a:off x="4490" y="135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3</a:t>
              </a:r>
              <a:endParaRPr lang="en-US" altLang="zh-CN" sz="2400">
                <a:latin typeface="Times New Roman" panose="02020603050405020304" pitchFamily="18" charset="0"/>
              </a:endParaRPr>
            </a:p>
          </p:txBody>
        </p:sp>
        <p:sp>
          <p:nvSpPr>
            <p:cNvPr id="50277" name="Oval 99"/>
            <p:cNvSpPr>
              <a:spLocks noChangeArrowheads="1"/>
            </p:cNvSpPr>
            <p:nvPr/>
          </p:nvSpPr>
          <p:spPr bwMode="auto">
            <a:xfrm>
              <a:off x="4224"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78" name="Oval 100"/>
            <p:cNvSpPr>
              <a:spLocks noChangeArrowheads="1"/>
            </p:cNvSpPr>
            <p:nvPr/>
          </p:nvSpPr>
          <p:spPr bwMode="auto">
            <a:xfrm>
              <a:off x="4752"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79" name="Text Box 101"/>
            <p:cNvSpPr txBox="1">
              <a:spLocks noChangeArrowheads="1"/>
            </p:cNvSpPr>
            <p:nvPr/>
          </p:nvSpPr>
          <p:spPr bwMode="auto">
            <a:xfrm>
              <a:off x="4785" y="175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7</a:t>
              </a:r>
              <a:endParaRPr lang="en-US" altLang="zh-CN" sz="2400">
                <a:latin typeface="Times New Roman" panose="02020603050405020304" pitchFamily="18" charset="0"/>
              </a:endParaRPr>
            </a:p>
          </p:txBody>
        </p:sp>
        <p:sp>
          <p:nvSpPr>
            <p:cNvPr id="50280" name="Text Box 102"/>
            <p:cNvSpPr txBox="1">
              <a:spLocks noChangeArrowheads="1"/>
            </p:cNvSpPr>
            <p:nvPr/>
          </p:nvSpPr>
          <p:spPr bwMode="auto">
            <a:xfrm>
              <a:off x="4240" y="173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6</a:t>
              </a:r>
              <a:endParaRPr lang="en-US" altLang="zh-CN" sz="2400">
                <a:latin typeface="Times New Roman" panose="02020603050405020304" pitchFamily="18" charset="0"/>
              </a:endParaRPr>
            </a:p>
          </p:txBody>
        </p:sp>
        <p:sp>
          <p:nvSpPr>
            <p:cNvPr id="50281" name="Oval 103"/>
            <p:cNvSpPr>
              <a:spLocks noChangeArrowheads="1"/>
            </p:cNvSpPr>
            <p:nvPr/>
          </p:nvSpPr>
          <p:spPr bwMode="auto">
            <a:xfrm>
              <a:off x="3024" y="1776"/>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82" name="Text Box 104"/>
            <p:cNvSpPr txBox="1">
              <a:spLocks noChangeArrowheads="1"/>
            </p:cNvSpPr>
            <p:nvPr/>
          </p:nvSpPr>
          <p:spPr bwMode="auto">
            <a:xfrm>
              <a:off x="3060" y="173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4</a:t>
              </a:r>
              <a:endParaRPr lang="en-US" altLang="zh-CN" sz="2400">
                <a:latin typeface="Times New Roman" panose="02020603050405020304" pitchFamily="18" charset="0"/>
              </a:endParaRPr>
            </a:p>
          </p:txBody>
        </p:sp>
        <p:sp>
          <p:nvSpPr>
            <p:cNvPr id="50283" name="Oval 105"/>
            <p:cNvSpPr>
              <a:spLocks noChangeArrowheads="1"/>
            </p:cNvSpPr>
            <p:nvPr/>
          </p:nvSpPr>
          <p:spPr bwMode="auto">
            <a:xfrm>
              <a:off x="2784" y="2208"/>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84" name="Text Box 106"/>
            <p:cNvSpPr txBox="1">
              <a:spLocks noChangeArrowheads="1"/>
            </p:cNvSpPr>
            <p:nvPr/>
          </p:nvSpPr>
          <p:spPr bwMode="auto">
            <a:xfrm>
              <a:off x="2811" y="217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8</a:t>
              </a:r>
              <a:endParaRPr lang="en-US" altLang="zh-CN" sz="2400">
                <a:latin typeface="Times New Roman" panose="02020603050405020304" pitchFamily="18" charset="0"/>
              </a:endParaRPr>
            </a:p>
          </p:txBody>
        </p:sp>
        <p:sp>
          <p:nvSpPr>
            <p:cNvPr id="50285" name="Oval 107"/>
            <p:cNvSpPr>
              <a:spLocks noChangeArrowheads="1"/>
            </p:cNvSpPr>
            <p:nvPr/>
          </p:nvSpPr>
          <p:spPr bwMode="auto">
            <a:xfrm>
              <a:off x="3168" y="2208"/>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86" name="Text Box 108"/>
            <p:cNvSpPr txBox="1">
              <a:spLocks noChangeArrowheads="1"/>
            </p:cNvSpPr>
            <p:nvPr/>
          </p:nvSpPr>
          <p:spPr bwMode="auto">
            <a:xfrm>
              <a:off x="3196" y="217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9</a:t>
              </a:r>
              <a:endParaRPr lang="en-US" altLang="zh-CN" sz="2400">
                <a:latin typeface="Times New Roman" panose="02020603050405020304" pitchFamily="18" charset="0"/>
              </a:endParaRPr>
            </a:p>
          </p:txBody>
        </p:sp>
        <p:sp>
          <p:nvSpPr>
            <p:cNvPr id="50287" name="Oval 109"/>
            <p:cNvSpPr>
              <a:spLocks noChangeArrowheads="1"/>
            </p:cNvSpPr>
            <p:nvPr/>
          </p:nvSpPr>
          <p:spPr bwMode="auto">
            <a:xfrm>
              <a:off x="4024" y="2208"/>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0288" name="Text Box 110"/>
            <p:cNvSpPr txBox="1">
              <a:spLocks noChangeArrowheads="1"/>
            </p:cNvSpPr>
            <p:nvPr/>
          </p:nvSpPr>
          <p:spPr bwMode="auto">
            <a:xfrm>
              <a:off x="4008" y="2183"/>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1"/>
                  </a:solidFill>
                  <a:latin typeface="Times New Roman" panose="02020603050405020304" pitchFamily="18" charset="0"/>
                </a:rPr>
                <a:t>12</a:t>
              </a:r>
              <a:endParaRPr lang="en-US" altLang="zh-CN" sz="2600">
                <a:latin typeface="Times New Roman" panose="02020603050405020304" pitchFamily="18" charset="0"/>
              </a:endParaRPr>
            </a:p>
          </p:txBody>
        </p:sp>
        <p:sp>
          <p:nvSpPr>
            <p:cNvPr id="50289" name="Text Box 111"/>
            <p:cNvSpPr txBox="1">
              <a:spLocks noChangeArrowheads="1"/>
            </p:cNvSpPr>
            <p:nvPr/>
          </p:nvSpPr>
          <p:spPr bwMode="auto">
            <a:xfrm>
              <a:off x="3612" y="1785"/>
              <a:ext cx="228" cy="327"/>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2"/>
                  </a:solidFill>
                  <a:latin typeface="Times New Roman" panose="02020603050405020304" pitchFamily="18" charset="0"/>
                </a:rPr>
                <a:t>5</a:t>
              </a:r>
              <a:endParaRPr lang="en-US" altLang="zh-CN" sz="2400">
                <a:solidFill>
                  <a:schemeClr val="bg2"/>
                </a:solidFill>
                <a:latin typeface="Times New Roman" panose="02020603050405020304" pitchFamily="18" charset="0"/>
              </a:endParaRPr>
            </a:p>
          </p:txBody>
        </p:sp>
        <p:sp>
          <p:nvSpPr>
            <p:cNvPr id="50290" name="Text Box 112"/>
            <p:cNvSpPr txBox="1">
              <a:spLocks noChangeArrowheads="1"/>
            </p:cNvSpPr>
            <p:nvPr/>
          </p:nvSpPr>
          <p:spPr bwMode="auto">
            <a:xfrm>
              <a:off x="3430" y="2178"/>
              <a:ext cx="584" cy="30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2"/>
                  </a:solidFill>
                  <a:latin typeface="Times New Roman" panose="02020603050405020304" pitchFamily="18" charset="0"/>
                </a:rPr>
                <a:t>10 11</a:t>
              </a:r>
            </a:p>
          </p:txBody>
        </p:sp>
        <p:sp>
          <p:nvSpPr>
            <p:cNvPr id="50291" name="Text Box 113"/>
            <p:cNvSpPr txBox="1">
              <a:spLocks noChangeArrowheads="1"/>
            </p:cNvSpPr>
            <p:nvPr/>
          </p:nvSpPr>
          <p:spPr bwMode="auto">
            <a:xfrm>
              <a:off x="4302" y="2192"/>
              <a:ext cx="324" cy="308"/>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2"/>
                  </a:solidFill>
                  <a:latin typeface="Times New Roman" panose="02020603050405020304" pitchFamily="18" charset="0"/>
                </a:rPr>
                <a:t>13</a:t>
              </a:r>
              <a:endParaRPr lang="en-US" altLang="zh-CN" sz="2600">
                <a:latin typeface="Times New Roman" panose="02020603050405020304" pitchFamily="18" charset="0"/>
              </a:endParaRPr>
            </a:p>
          </p:txBody>
        </p:sp>
        <p:sp>
          <p:nvSpPr>
            <p:cNvPr id="50292" name="Line 114"/>
            <p:cNvSpPr>
              <a:spLocks noChangeShapeType="1"/>
            </p:cNvSpPr>
            <p:nvPr/>
          </p:nvSpPr>
          <p:spPr bwMode="auto">
            <a:xfrm flipH="1">
              <a:off x="3648" y="2064"/>
              <a:ext cx="48" cy="144"/>
            </a:xfrm>
            <a:prstGeom prst="line">
              <a:avLst/>
            </a:prstGeom>
            <a:noFill/>
            <a:ln w="38100" cap="rnd">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93" name="Line 115"/>
            <p:cNvSpPr>
              <a:spLocks noChangeShapeType="1"/>
            </p:cNvSpPr>
            <p:nvPr/>
          </p:nvSpPr>
          <p:spPr bwMode="auto">
            <a:xfrm>
              <a:off x="3792" y="2064"/>
              <a:ext cx="96" cy="192"/>
            </a:xfrm>
            <a:prstGeom prst="line">
              <a:avLst/>
            </a:prstGeom>
            <a:noFill/>
            <a:ln w="38100" cap="rnd">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94" name="Line 116"/>
            <p:cNvSpPr>
              <a:spLocks noChangeShapeType="1"/>
            </p:cNvSpPr>
            <p:nvPr/>
          </p:nvSpPr>
          <p:spPr bwMode="auto">
            <a:xfrm>
              <a:off x="4416" y="2064"/>
              <a:ext cx="48" cy="192"/>
            </a:xfrm>
            <a:prstGeom prst="line">
              <a:avLst/>
            </a:prstGeom>
            <a:noFill/>
            <a:ln w="38100" cap="rnd">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8" name="矩形 117"/>
          <p:cNvSpPr/>
          <p:nvPr/>
        </p:nvSpPr>
        <p:spPr>
          <a:xfrm>
            <a:off x="1342902" y="4183803"/>
            <a:ext cx="9793658" cy="2197525"/>
          </a:xfrm>
          <a:prstGeom prst="rect">
            <a:avLst/>
          </a:prstGeom>
          <a:solidFill>
            <a:schemeClr val="tx1"/>
          </a:solidFill>
        </p:spPr>
        <p:txBody>
          <a:bodyPr wrap="square">
            <a:spAutoFit/>
          </a:bodyPr>
          <a:lstStyle/>
          <a:p>
            <a:pPr lvl="1" eaLnBrk="1" hangingPunct="1">
              <a:spcAft>
                <a:spcPct val="20000"/>
              </a:spcAft>
              <a:defRPr/>
            </a:pPr>
            <a:r>
              <a:rPr lang="en-US" altLang="zh-CN" sz="1800" dirty="0">
                <a:solidFill>
                  <a:schemeClr val="bg1"/>
                </a:solidFill>
                <a:latin typeface="Times New Roman" pitchFamily="18" charset="0"/>
              </a:rPr>
              <a:t>1</a:t>
            </a:r>
            <a:r>
              <a:rPr lang="zh-CN" altLang="en-US" sz="1800" dirty="0">
                <a:solidFill>
                  <a:schemeClr val="bg1"/>
                </a:solidFill>
                <a:latin typeface="Times New Roman" pitchFamily="18" charset="0"/>
              </a:rPr>
              <a:t>、在处理过程中，</a:t>
            </a:r>
            <a:r>
              <a:rPr lang="zh-CN" altLang="en-US" sz="1800" dirty="0">
                <a:solidFill>
                  <a:srgbClr val="FFFF00"/>
                </a:solidFill>
                <a:latin typeface="Times New Roman" pitchFamily="18" charset="0"/>
              </a:rPr>
              <a:t>二叉树的大小和形状不发生激烈的动态变化时，可以采用顺序方法存储</a:t>
            </a:r>
          </a:p>
          <a:p>
            <a:pPr lvl="1" eaLnBrk="1" hangingPunct="1">
              <a:spcAft>
                <a:spcPct val="20000"/>
              </a:spcAft>
              <a:defRPr/>
            </a:pPr>
            <a:r>
              <a:rPr lang="en-US" altLang="zh-CN" sz="1800" dirty="0">
                <a:solidFill>
                  <a:schemeClr val="bg1"/>
                </a:solidFill>
                <a:latin typeface="Times New Roman" pitchFamily="18" charset="0"/>
              </a:rPr>
              <a:t>2</a:t>
            </a:r>
            <a:r>
              <a:rPr lang="zh-CN" altLang="en-US" sz="1800" dirty="0">
                <a:solidFill>
                  <a:schemeClr val="bg1"/>
                </a:solidFill>
                <a:latin typeface="Times New Roman" pitchFamily="18" charset="0"/>
              </a:rPr>
              <a:t>、用顺序方法存储二叉树，就是要</a:t>
            </a:r>
            <a:r>
              <a:rPr lang="zh-CN" altLang="en-US" sz="1800" dirty="0">
                <a:solidFill>
                  <a:srgbClr val="FFFF00"/>
                </a:solidFill>
                <a:latin typeface="Times New Roman" pitchFamily="18" charset="0"/>
              </a:rPr>
              <a:t>把所有结点按照一定的次序顺序存储到一片连续的存储单元中</a:t>
            </a:r>
          </a:p>
          <a:p>
            <a:pPr lvl="1" eaLnBrk="1" hangingPunct="1">
              <a:spcAft>
                <a:spcPct val="20000"/>
              </a:spcAft>
              <a:defRPr/>
            </a:pPr>
            <a:r>
              <a:rPr lang="en-US" altLang="zh-CN" sz="1800" dirty="0">
                <a:solidFill>
                  <a:schemeClr val="bg1"/>
                </a:solidFill>
                <a:latin typeface="Times New Roman" pitchFamily="18" charset="0"/>
              </a:rPr>
              <a:t>3</a:t>
            </a:r>
            <a:r>
              <a:rPr lang="zh-CN" altLang="en-US" sz="1800" dirty="0">
                <a:solidFill>
                  <a:schemeClr val="bg1"/>
                </a:solidFill>
                <a:latin typeface="Times New Roman" pitchFamily="18" charset="0"/>
              </a:rPr>
              <a:t>、适当安排这个结点的线性序列，可以使结点在序列中的相互位置反映出二叉树结构的部分信息</a:t>
            </a:r>
          </a:p>
          <a:p>
            <a:pPr lvl="1" eaLnBrk="1" hangingPunct="1">
              <a:spcAft>
                <a:spcPct val="20000"/>
              </a:spcAft>
              <a:defRPr/>
            </a:pPr>
            <a:r>
              <a:rPr lang="en-US" altLang="zh-CN" sz="1800" dirty="0">
                <a:solidFill>
                  <a:schemeClr val="bg1"/>
                </a:solidFill>
                <a:latin typeface="Times New Roman" pitchFamily="18" charset="0"/>
              </a:rPr>
              <a:t>4</a:t>
            </a:r>
            <a:r>
              <a:rPr lang="zh-CN" altLang="en-US" sz="1800" dirty="0">
                <a:solidFill>
                  <a:schemeClr val="bg1"/>
                </a:solidFill>
                <a:latin typeface="Times New Roman" pitchFamily="18" charset="0"/>
              </a:rPr>
              <a:t>、但这样的信息一般不足以刻画整个结构，还要在结点中附加一些其它必要信息以完全反映整个结构</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8"/>
                                        </p:tgtEl>
                                        <p:attrNameLst>
                                          <p:attrName>style.visibility</p:attrName>
                                        </p:attrNameLst>
                                      </p:cBhvr>
                                      <p:to>
                                        <p:strVal val="visible"/>
                                      </p:to>
                                    </p:set>
                                    <p:anim calcmode="lin" valueType="num">
                                      <p:cBhvr additive="base">
                                        <p:cTn id="7" dur="500" fill="hold"/>
                                        <p:tgtEl>
                                          <p:spTgt spid="118"/>
                                        </p:tgtEl>
                                        <p:attrNameLst>
                                          <p:attrName>ppt_x</p:attrName>
                                        </p:attrNameLst>
                                      </p:cBhvr>
                                      <p:tavLst>
                                        <p:tav tm="0">
                                          <p:val>
                                            <p:strVal val="#ppt_x"/>
                                          </p:val>
                                        </p:tav>
                                        <p:tav tm="100000">
                                          <p:val>
                                            <p:strVal val="#ppt_x"/>
                                          </p:val>
                                        </p:tav>
                                      </p:tavLst>
                                    </p:anim>
                                    <p:anim calcmode="lin" valueType="num">
                                      <p:cBhvr additive="base">
                                        <p:cTn id="8"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图片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2581" y="4783139"/>
            <a:ext cx="1921864" cy="2054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203" name="Group 83"/>
          <p:cNvGrpSpPr>
            <a:grpSpLocks/>
          </p:cNvGrpSpPr>
          <p:nvPr/>
        </p:nvGrpSpPr>
        <p:grpSpPr bwMode="auto">
          <a:xfrm>
            <a:off x="6011864" y="1592263"/>
            <a:ext cx="3036887" cy="2881312"/>
            <a:chOff x="2532" y="768"/>
            <a:chExt cx="1913" cy="1815"/>
          </a:xfrm>
        </p:grpSpPr>
        <p:sp>
          <p:nvSpPr>
            <p:cNvPr id="51290" name="Line 3"/>
            <p:cNvSpPr>
              <a:spLocks noChangeShapeType="1"/>
            </p:cNvSpPr>
            <p:nvPr/>
          </p:nvSpPr>
          <p:spPr bwMode="auto">
            <a:xfrm>
              <a:off x="2736" y="1008"/>
              <a:ext cx="1536" cy="139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91" name="Oval 6"/>
            <p:cNvSpPr>
              <a:spLocks noChangeArrowheads="1"/>
            </p:cNvSpPr>
            <p:nvPr/>
          </p:nvSpPr>
          <p:spPr bwMode="auto">
            <a:xfrm>
              <a:off x="2532" y="807"/>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92" name="Oval 7"/>
            <p:cNvSpPr>
              <a:spLocks noChangeArrowheads="1"/>
            </p:cNvSpPr>
            <p:nvPr/>
          </p:nvSpPr>
          <p:spPr bwMode="auto">
            <a:xfrm>
              <a:off x="2928" y="1152"/>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93" name="Text Box 8"/>
            <p:cNvSpPr txBox="1">
              <a:spLocks noChangeArrowheads="1"/>
            </p:cNvSpPr>
            <p:nvPr/>
          </p:nvSpPr>
          <p:spPr bwMode="auto">
            <a:xfrm>
              <a:off x="2561" y="768"/>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1</a:t>
              </a:r>
              <a:endParaRPr lang="en-US" altLang="zh-CN" sz="2400">
                <a:latin typeface="Times New Roman" panose="02020603050405020304" pitchFamily="18" charset="0"/>
              </a:endParaRPr>
            </a:p>
          </p:txBody>
        </p:sp>
        <p:sp>
          <p:nvSpPr>
            <p:cNvPr id="51294" name="Text Box 9"/>
            <p:cNvSpPr txBox="1">
              <a:spLocks noChangeArrowheads="1"/>
            </p:cNvSpPr>
            <p:nvPr/>
          </p:nvSpPr>
          <p:spPr bwMode="auto">
            <a:xfrm>
              <a:off x="2970" y="111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3</a:t>
              </a:r>
              <a:endParaRPr lang="en-US" altLang="zh-CN" sz="2400">
                <a:latin typeface="Times New Roman" panose="02020603050405020304" pitchFamily="18" charset="0"/>
              </a:endParaRPr>
            </a:p>
          </p:txBody>
        </p:sp>
        <p:sp>
          <p:nvSpPr>
            <p:cNvPr id="51295" name="Oval 10"/>
            <p:cNvSpPr>
              <a:spLocks noChangeArrowheads="1"/>
            </p:cNvSpPr>
            <p:nvPr/>
          </p:nvSpPr>
          <p:spPr bwMode="auto">
            <a:xfrm>
              <a:off x="3744" y="1920"/>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96" name="Oval 11"/>
            <p:cNvSpPr>
              <a:spLocks noChangeArrowheads="1"/>
            </p:cNvSpPr>
            <p:nvPr/>
          </p:nvSpPr>
          <p:spPr bwMode="auto">
            <a:xfrm>
              <a:off x="3312" y="1527"/>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97" name="Text Box 12"/>
            <p:cNvSpPr txBox="1">
              <a:spLocks noChangeArrowheads="1"/>
            </p:cNvSpPr>
            <p:nvPr/>
          </p:nvSpPr>
          <p:spPr bwMode="auto">
            <a:xfrm>
              <a:off x="3332" y="150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7</a:t>
              </a:r>
              <a:endParaRPr lang="en-US" altLang="zh-CN" sz="2400">
                <a:latin typeface="Times New Roman" panose="02020603050405020304" pitchFamily="18" charset="0"/>
              </a:endParaRPr>
            </a:p>
          </p:txBody>
        </p:sp>
        <p:sp>
          <p:nvSpPr>
            <p:cNvPr id="51298" name="Text Box 13"/>
            <p:cNvSpPr txBox="1">
              <a:spLocks noChangeArrowheads="1"/>
            </p:cNvSpPr>
            <p:nvPr/>
          </p:nvSpPr>
          <p:spPr bwMode="auto">
            <a:xfrm>
              <a:off x="3719" y="1897"/>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1"/>
                  </a:solidFill>
                  <a:latin typeface="Times New Roman" panose="02020603050405020304" pitchFamily="18" charset="0"/>
                </a:rPr>
                <a:t>15</a:t>
              </a:r>
              <a:endParaRPr lang="en-US" altLang="zh-CN" sz="2600">
                <a:latin typeface="Times New Roman" panose="02020603050405020304" pitchFamily="18" charset="0"/>
              </a:endParaRPr>
            </a:p>
          </p:txBody>
        </p:sp>
        <p:sp>
          <p:nvSpPr>
            <p:cNvPr id="51299" name="Oval 67"/>
            <p:cNvSpPr>
              <a:spLocks noChangeArrowheads="1"/>
            </p:cNvSpPr>
            <p:nvPr/>
          </p:nvSpPr>
          <p:spPr bwMode="auto">
            <a:xfrm>
              <a:off x="4128" y="2295"/>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300" name="Text Box 68"/>
            <p:cNvSpPr txBox="1">
              <a:spLocks noChangeArrowheads="1"/>
            </p:cNvSpPr>
            <p:nvPr/>
          </p:nvSpPr>
          <p:spPr bwMode="auto">
            <a:xfrm>
              <a:off x="4121" y="2273"/>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1"/>
                  </a:solidFill>
                  <a:latin typeface="Times New Roman" panose="02020603050405020304" pitchFamily="18" charset="0"/>
                </a:rPr>
                <a:t>31</a:t>
              </a:r>
              <a:endParaRPr lang="en-US" altLang="zh-CN" sz="2600">
                <a:latin typeface="Times New Roman" panose="02020603050405020304" pitchFamily="18" charset="0"/>
              </a:endParaRPr>
            </a:p>
          </p:txBody>
        </p:sp>
      </p:grpSp>
      <p:sp>
        <p:nvSpPr>
          <p:cNvPr id="51204" name="Text Box 69"/>
          <p:cNvSpPr txBox="1">
            <a:spLocks noChangeArrowheads="1"/>
          </p:cNvSpPr>
          <p:nvPr/>
        </p:nvSpPr>
        <p:spPr bwMode="auto">
          <a:xfrm>
            <a:off x="4913313" y="716928"/>
            <a:ext cx="5778500" cy="584200"/>
          </a:xfrm>
          <a:prstGeom prst="rect">
            <a:avLst/>
          </a:prstGeom>
          <a:noFill/>
          <a:ln>
            <a:noFill/>
          </a:ln>
          <a:effectLst/>
          <a:extLst>
            <a:ext uri="{909E8E84-426E-40DD-AFC4-6F175D3DCCD1}">
              <a14:hiddenFill xmlns:a14="http://schemas.microsoft.com/office/drawing/2010/main">
                <a:gradFill rotWithShape="0">
                  <a:gsLst>
                    <a:gs pos="0">
                      <a:srgbClr val="99FF99"/>
                    </a:gs>
                    <a:gs pos="100000">
                      <a:srgbClr val="477647"/>
                    </a:gs>
                  </a:gsLst>
                  <a:path path="shape">
                    <a:fillToRect l="50000" t="50000" r="50000" b="50000"/>
                  </a:path>
                </a:gra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dirty="0">
                <a:solidFill>
                  <a:srgbClr val="000099"/>
                </a:solidFill>
                <a:latin typeface="Times New Roman" panose="02020603050405020304" pitchFamily="18" charset="0"/>
                <a:ea typeface="仿宋_GB2312" pitchFamily="49" charset="-122"/>
              </a:rPr>
              <a:t>极端情形</a:t>
            </a:r>
            <a:r>
              <a:rPr lang="en-US" altLang="zh-CN" sz="3200" dirty="0">
                <a:solidFill>
                  <a:srgbClr val="000099"/>
                </a:solidFill>
                <a:latin typeface="Times New Roman" panose="02020603050405020304" pitchFamily="18" charset="0"/>
                <a:ea typeface="仿宋_GB2312" pitchFamily="49" charset="-122"/>
              </a:rPr>
              <a:t>: </a:t>
            </a:r>
            <a:r>
              <a:rPr lang="zh-CN" altLang="en-US" sz="3200" dirty="0">
                <a:solidFill>
                  <a:srgbClr val="000099"/>
                </a:solidFill>
                <a:latin typeface="Times New Roman" panose="02020603050405020304" pitchFamily="18" charset="0"/>
                <a:ea typeface="仿宋_GB2312" pitchFamily="49" charset="-122"/>
              </a:rPr>
              <a:t>只有右单支的二叉树</a:t>
            </a:r>
            <a:endParaRPr lang="zh-CN" altLang="en-US" sz="3200" dirty="0">
              <a:latin typeface="Times New Roman" panose="02020603050405020304" pitchFamily="18" charset="0"/>
            </a:endParaRPr>
          </a:p>
        </p:txBody>
      </p:sp>
      <p:grpSp>
        <p:nvGrpSpPr>
          <p:cNvPr id="51205" name="Group 84"/>
          <p:cNvGrpSpPr>
            <a:grpSpLocks/>
          </p:cNvGrpSpPr>
          <p:nvPr/>
        </p:nvGrpSpPr>
        <p:grpSpPr bwMode="auto">
          <a:xfrm>
            <a:off x="2379663" y="4005263"/>
            <a:ext cx="7029450" cy="1600200"/>
            <a:chOff x="228" y="2832"/>
            <a:chExt cx="4428" cy="1008"/>
          </a:xfrm>
        </p:grpSpPr>
        <p:sp>
          <p:nvSpPr>
            <p:cNvPr id="51221" name="Rectangle 2"/>
            <p:cNvSpPr>
              <a:spLocks noChangeArrowheads="1"/>
            </p:cNvSpPr>
            <p:nvPr/>
          </p:nvSpPr>
          <p:spPr bwMode="auto">
            <a:xfrm>
              <a:off x="1488" y="3552"/>
              <a:ext cx="3168" cy="288"/>
            </a:xfrm>
            <a:prstGeom prst="rect">
              <a:avLst/>
            </a:prstGeom>
            <a:solidFill>
              <a:srgbClr val="FF7C8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7C80"/>
              </a:extrusionClr>
              <a:contourClr>
                <a:srgbClr val="FF7C80"/>
              </a:contour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22" name="Rectangle 4"/>
            <p:cNvSpPr>
              <a:spLocks noChangeArrowheads="1"/>
            </p:cNvSpPr>
            <p:nvPr/>
          </p:nvSpPr>
          <p:spPr bwMode="auto">
            <a:xfrm>
              <a:off x="244" y="2928"/>
              <a:ext cx="2924" cy="288"/>
            </a:xfrm>
            <a:prstGeom prst="rect">
              <a:avLst/>
            </a:prstGeom>
            <a:solidFill>
              <a:srgbClr val="FF7C8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7C80"/>
              </a:extrusionClr>
              <a:contourClr>
                <a:srgbClr val="FF7C80"/>
              </a:contour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23" name="Text Box 5"/>
            <p:cNvSpPr txBox="1">
              <a:spLocks noChangeArrowheads="1"/>
            </p:cNvSpPr>
            <p:nvPr/>
          </p:nvSpPr>
          <p:spPr bwMode="auto">
            <a:xfrm>
              <a:off x="228" y="2899"/>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bg1"/>
                  </a:solidFill>
                  <a:latin typeface="Times New Roman" panose="02020603050405020304" pitchFamily="18" charset="0"/>
                </a:rPr>
                <a:t>1</a:t>
              </a:r>
              <a:endParaRPr lang="en-US" altLang="zh-CN" sz="2400">
                <a:latin typeface="Times New Roman" panose="02020603050405020304" pitchFamily="18" charset="0"/>
              </a:endParaRPr>
            </a:p>
          </p:txBody>
        </p:sp>
        <p:sp>
          <p:nvSpPr>
            <p:cNvPr id="51224" name="Line 14"/>
            <p:cNvSpPr>
              <a:spLocks noChangeShapeType="1"/>
            </p:cNvSpPr>
            <p:nvPr/>
          </p:nvSpPr>
          <p:spPr bwMode="auto">
            <a:xfrm>
              <a:off x="432"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5" name="Line 15"/>
            <p:cNvSpPr>
              <a:spLocks noChangeShapeType="1"/>
            </p:cNvSpPr>
            <p:nvPr/>
          </p:nvSpPr>
          <p:spPr bwMode="auto">
            <a:xfrm flipV="1">
              <a:off x="432"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6" name="Line 16"/>
            <p:cNvSpPr>
              <a:spLocks noChangeShapeType="1"/>
            </p:cNvSpPr>
            <p:nvPr/>
          </p:nvSpPr>
          <p:spPr bwMode="auto">
            <a:xfrm>
              <a:off x="624"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7" name="Line 17"/>
            <p:cNvSpPr>
              <a:spLocks noChangeShapeType="1"/>
            </p:cNvSpPr>
            <p:nvPr/>
          </p:nvSpPr>
          <p:spPr bwMode="auto">
            <a:xfrm flipV="1">
              <a:off x="624"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8" name="Line 18"/>
            <p:cNvSpPr>
              <a:spLocks noChangeShapeType="1"/>
            </p:cNvSpPr>
            <p:nvPr/>
          </p:nvSpPr>
          <p:spPr bwMode="auto">
            <a:xfrm>
              <a:off x="816"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9" name="Line 19"/>
            <p:cNvSpPr>
              <a:spLocks noChangeShapeType="1"/>
            </p:cNvSpPr>
            <p:nvPr/>
          </p:nvSpPr>
          <p:spPr bwMode="auto">
            <a:xfrm flipV="1">
              <a:off x="816"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0" name="Line 20"/>
            <p:cNvSpPr>
              <a:spLocks noChangeShapeType="1"/>
            </p:cNvSpPr>
            <p:nvPr/>
          </p:nvSpPr>
          <p:spPr bwMode="auto">
            <a:xfrm>
              <a:off x="1008"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1" name="Line 21"/>
            <p:cNvSpPr>
              <a:spLocks noChangeShapeType="1"/>
            </p:cNvSpPr>
            <p:nvPr/>
          </p:nvSpPr>
          <p:spPr bwMode="auto">
            <a:xfrm flipV="1">
              <a:off x="1008"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2" name="Line 22"/>
            <p:cNvSpPr>
              <a:spLocks noChangeShapeType="1"/>
            </p:cNvSpPr>
            <p:nvPr/>
          </p:nvSpPr>
          <p:spPr bwMode="auto">
            <a:xfrm>
              <a:off x="1200"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3" name="Line 23"/>
            <p:cNvSpPr>
              <a:spLocks noChangeShapeType="1"/>
            </p:cNvSpPr>
            <p:nvPr/>
          </p:nvSpPr>
          <p:spPr bwMode="auto">
            <a:xfrm flipV="1">
              <a:off x="1200"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4" name="Line 24"/>
            <p:cNvSpPr>
              <a:spLocks noChangeShapeType="1"/>
            </p:cNvSpPr>
            <p:nvPr/>
          </p:nvSpPr>
          <p:spPr bwMode="auto">
            <a:xfrm>
              <a:off x="1392"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5" name="Line 25"/>
            <p:cNvSpPr>
              <a:spLocks noChangeShapeType="1"/>
            </p:cNvSpPr>
            <p:nvPr/>
          </p:nvSpPr>
          <p:spPr bwMode="auto">
            <a:xfrm flipV="1">
              <a:off x="1392"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6" name="Line 26"/>
            <p:cNvSpPr>
              <a:spLocks noChangeShapeType="1"/>
            </p:cNvSpPr>
            <p:nvPr/>
          </p:nvSpPr>
          <p:spPr bwMode="auto">
            <a:xfrm>
              <a:off x="1584"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7" name="Line 27"/>
            <p:cNvSpPr>
              <a:spLocks noChangeShapeType="1"/>
            </p:cNvSpPr>
            <p:nvPr/>
          </p:nvSpPr>
          <p:spPr bwMode="auto">
            <a:xfrm flipV="1">
              <a:off x="1584"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8" name="Line 28"/>
            <p:cNvSpPr>
              <a:spLocks noChangeShapeType="1"/>
            </p:cNvSpPr>
            <p:nvPr/>
          </p:nvSpPr>
          <p:spPr bwMode="auto">
            <a:xfrm>
              <a:off x="1776"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9" name="Line 29"/>
            <p:cNvSpPr>
              <a:spLocks noChangeShapeType="1"/>
            </p:cNvSpPr>
            <p:nvPr/>
          </p:nvSpPr>
          <p:spPr bwMode="auto">
            <a:xfrm flipV="1">
              <a:off x="1776"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0" name="Line 30"/>
            <p:cNvSpPr>
              <a:spLocks noChangeShapeType="1"/>
            </p:cNvSpPr>
            <p:nvPr/>
          </p:nvSpPr>
          <p:spPr bwMode="auto">
            <a:xfrm>
              <a:off x="1968"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1" name="Line 31"/>
            <p:cNvSpPr>
              <a:spLocks noChangeShapeType="1"/>
            </p:cNvSpPr>
            <p:nvPr/>
          </p:nvSpPr>
          <p:spPr bwMode="auto">
            <a:xfrm flipV="1">
              <a:off x="1968"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2" name="Line 32"/>
            <p:cNvSpPr>
              <a:spLocks noChangeShapeType="1"/>
            </p:cNvSpPr>
            <p:nvPr/>
          </p:nvSpPr>
          <p:spPr bwMode="auto">
            <a:xfrm>
              <a:off x="2160"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3" name="Line 33"/>
            <p:cNvSpPr>
              <a:spLocks noChangeShapeType="1"/>
            </p:cNvSpPr>
            <p:nvPr/>
          </p:nvSpPr>
          <p:spPr bwMode="auto">
            <a:xfrm flipV="1">
              <a:off x="2160"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4" name="Line 34"/>
            <p:cNvSpPr>
              <a:spLocks noChangeShapeType="1"/>
            </p:cNvSpPr>
            <p:nvPr/>
          </p:nvSpPr>
          <p:spPr bwMode="auto">
            <a:xfrm>
              <a:off x="2352"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5" name="Line 35"/>
            <p:cNvSpPr>
              <a:spLocks noChangeShapeType="1"/>
            </p:cNvSpPr>
            <p:nvPr/>
          </p:nvSpPr>
          <p:spPr bwMode="auto">
            <a:xfrm flipV="1">
              <a:off x="2352"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6" name="Line 36"/>
            <p:cNvSpPr>
              <a:spLocks noChangeShapeType="1"/>
            </p:cNvSpPr>
            <p:nvPr/>
          </p:nvSpPr>
          <p:spPr bwMode="auto">
            <a:xfrm>
              <a:off x="2544"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7" name="Line 37"/>
            <p:cNvSpPr>
              <a:spLocks noChangeShapeType="1"/>
            </p:cNvSpPr>
            <p:nvPr/>
          </p:nvSpPr>
          <p:spPr bwMode="auto">
            <a:xfrm flipV="1">
              <a:off x="2544"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8" name="Line 38"/>
            <p:cNvSpPr>
              <a:spLocks noChangeShapeType="1"/>
            </p:cNvSpPr>
            <p:nvPr/>
          </p:nvSpPr>
          <p:spPr bwMode="auto">
            <a:xfrm>
              <a:off x="2736"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9" name="Line 39"/>
            <p:cNvSpPr>
              <a:spLocks noChangeShapeType="1"/>
            </p:cNvSpPr>
            <p:nvPr/>
          </p:nvSpPr>
          <p:spPr bwMode="auto">
            <a:xfrm flipV="1">
              <a:off x="2736"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0" name="Line 40"/>
            <p:cNvSpPr>
              <a:spLocks noChangeShapeType="1"/>
            </p:cNvSpPr>
            <p:nvPr/>
          </p:nvSpPr>
          <p:spPr bwMode="auto">
            <a:xfrm>
              <a:off x="2928"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1" name="Line 41"/>
            <p:cNvSpPr>
              <a:spLocks noChangeShapeType="1"/>
            </p:cNvSpPr>
            <p:nvPr/>
          </p:nvSpPr>
          <p:spPr bwMode="auto">
            <a:xfrm flipV="1">
              <a:off x="2928"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2" name="Line 42"/>
            <p:cNvSpPr>
              <a:spLocks noChangeShapeType="1"/>
            </p:cNvSpPr>
            <p:nvPr/>
          </p:nvSpPr>
          <p:spPr bwMode="auto">
            <a:xfrm>
              <a:off x="3120" y="2928"/>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3" name="Line 43"/>
            <p:cNvSpPr>
              <a:spLocks noChangeShapeType="1"/>
            </p:cNvSpPr>
            <p:nvPr/>
          </p:nvSpPr>
          <p:spPr bwMode="auto">
            <a:xfrm flipV="1">
              <a:off x="3120" y="2832"/>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4" name="Text Box 44"/>
            <p:cNvSpPr txBox="1">
              <a:spLocks noChangeArrowheads="1"/>
            </p:cNvSpPr>
            <p:nvPr/>
          </p:nvSpPr>
          <p:spPr bwMode="auto">
            <a:xfrm>
              <a:off x="624" y="2899"/>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bg1"/>
                  </a:solidFill>
                  <a:latin typeface="Times New Roman" panose="02020603050405020304" pitchFamily="18" charset="0"/>
                </a:rPr>
                <a:t>3</a:t>
              </a:r>
              <a:endParaRPr lang="en-US" altLang="zh-CN" sz="2800">
                <a:latin typeface="Times New Roman" panose="02020603050405020304" pitchFamily="18" charset="0"/>
              </a:endParaRPr>
            </a:p>
          </p:txBody>
        </p:sp>
        <p:sp>
          <p:nvSpPr>
            <p:cNvPr id="51255" name="Text Box 45"/>
            <p:cNvSpPr txBox="1">
              <a:spLocks noChangeArrowheads="1"/>
            </p:cNvSpPr>
            <p:nvPr/>
          </p:nvSpPr>
          <p:spPr bwMode="auto">
            <a:xfrm>
              <a:off x="1366" y="2899"/>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solidFill>
                    <a:schemeClr val="bg1"/>
                  </a:solidFill>
                  <a:latin typeface="Times New Roman" panose="02020603050405020304" pitchFamily="18" charset="0"/>
                </a:rPr>
                <a:t>7</a:t>
              </a:r>
              <a:endParaRPr lang="en-US" altLang="zh-CN" sz="2800">
                <a:latin typeface="Times New Roman" panose="02020603050405020304" pitchFamily="18" charset="0"/>
              </a:endParaRPr>
            </a:p>
          </p:txBody>
        </p:sp>
        <p:sp>
          <p:nvSpPr>
            <p:cNvPr id="51256" name="Text Box 46"/>
            <p:cNvSpPr txBox="1">
              <a:spLocks noChangeArrowheads="1"/>
            </p:cNvSpPr>
            <p:nvPr/>
          </p:nvSpPr>
          <p:spPr bwMode="auto">
            <a:xfrm>
              <a:off x="2874" y="2898"/>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bg1"/>
                  </a:solidFill>
                  <a:latin typeface="Times New Roman" panose="02020603050405020304" pitchFamily="18" charset="0"/>
                </a:rPr>
                <a:t>15</a:t>
              </a:r>
              <a:endParaRPr lang="en-US" altLang="zh-CN" sz="2600">
                <a:latin typeface="Times New Roman" panose="02020603050405020304" pitchFamily="18" charset="0"/>
              </a:endParaRPr>
            </a:p>
          </p:txBody>
        </p:sp>
        <p:sp>
          <p:nvSpPr>
            <p:cNvPr id="51257" name="Line 47"/>
            <p:cNvSpPr>
              <a:spLocks noChangeShapeType="1"/>
            </p:cNvSpPr>
            <p:nvPr/>
          </p:nvSpPr>
          <p:spPr bwMode="auto">
            <a:xfrm>
              <a:off x="1680"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8" name="Line 48"/>
            <p:cNvSpPr>
              <a:spLocks noChangeShapeType="1"/>
            </p:cNvSpPr>
            <p:nvPr/>
          </p:nvSpPr>
          <p:spPr bwMode="auto">
            <a:xfrm flipV="1">
              <a:off x="1680"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9" name="Line 49"/>
            <p:cNvSpPr>
              <a:spLocks noChangeShapeType="1"/>
            </p:cNvSpPr>
            <p:nvPr/>
          </p:nvSpPr>
          <p:spPr bwMode="auto">
            <a:xfrm>
              <a:off x="1872"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0" name="Line 50"/>
            <p:cNvSpPr>
              <a:spLocks noChangeShapeType="1"/>
            </p:cNvSpPr>
            <p:nvPr/>
          </p:nvSpPr>
          <p:spPr bwMode="auto">
            <a:xfrm flipV="1">
              <a:off x="1872"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1" name="Line 51"/>
            <p:cNvSpPr>
              <a:spLocks noChangeShapeType="1"/>
            </p:cNvSpPr>
            <p:nvPr/>
          </p:nvSpPr>
          <p:spPr bwMode="auto">
            <a:xfrm>
              <a:off x="2064"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2" name="Line 52"/>
            <p:cNvSpPr>
              <a:spLocks noChangeShapeType="1"/>
            </p:cNvSpPr>
            <p:nvPr/>
          </p:nvSpPr>
          <p:spPr bwMode="auto">
            <a:xfrm flipV="1">
              <a:off x="2064"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3" name="Line 53"/>
            <p:cNvSpPr>
              <a:spLocks noChangeShapeType="1"/>
            </p:cNvSpPr>
            <p:nvPr/>
          </p:nvSpPr>
          <p:spPr bwMode="auto">
            <a:xfrm>
              <a:off x="2256"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4" name="Line 54"/>
            <p:cNvSpPr>
              <a:spLocks noChangeShapeType="1"/>
            </p:cNvSpPr>
            <p:nvPr/>
          </p:nvSpPr>
          <p:spPr bwMode="auto">
            <a:xfrm flipV="1">
              <a:off x="2256"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5" name="Line 55"/>
            <p:cNvSpPr>
              <a:spLocks noChangeShapeType="1"/>
            </p:cNvSpPr>
            <p:nvPr/>
          </p:nvSpPr>
          <p:spPr bwMode="auto">
            <a:xfrm>
              <a:off x="2448"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6" name="Line 56"/>
            <p:cNvSpPr>
              <a:spLocks noChangeShapeType="1"/>
            </p:cNvSpPr>
            <p:nvPr/>
          </p:nvSpPr>
          <p:spPr bwMode="auto">
            <a:xfrm flipV="1">
              <a:off x="2448"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7" name="Line 57"/>
            <p:cNvSpPr>
              <a:spLocks noChangeShapeType="1"/>
            </p:cNvSpPr>
            <p:nvPr/>
          </p:nvSpPr>
          <p:spPr bwMode="auto">
            <a:xfrm>
              <a:off x="2640"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8" name="Line 58"/>
            <p:cNvSpPr>
              <a:spLocks noChangeShapeType="1"/>
            </p:cNvSpPr>
            <p:nvPr/>
          </p:nvSpPr>
          <p:spPr bwMode="auto">
            <a:xfrm flipV="1">
              <a:off x="2640"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9" name="Line 59"/>
            <p:cNvSpPr>
              <a:spLocks noChangeShapeType="1"/>
            </p:cNvSpPr>
            <p:nvPr/>
          </p:nvSpPr>
          <p:spPr bwMode="auto">
            <a:xfrm flipV="1">
              <a:off x="2832"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0" name="Line 60"/>
            <p:cNvSpPr>
              <a:spLocks noChangeShapeType="1"/>
            </p:cNvSpPr>
            <p:nvPr/>
          </p:nvSpPr>
          <p:spPr bwMode="auto">
            <a:xfrm>
              <a:off x="3024"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1" name="Line 61"/>
            <p:cNvSpPr>
              <a:spLocks noChangeShapeType="1"/>
            </p:cNvSpPr>
            <p:nvPr/>
          </p:nvSpPr>
          <p:spPr bwMode="auto">
            <a:xfrm flipV="1">
              <a:off x="3024"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2" name="Line 62"/>
            <p:cNvSpPr>
              <a:spLocks noChangeShapeType="1"/>
            </p:cNvSpPr>
            <p:nvPr/>
          </p:nvSpPr>
          <p:spPr bwMode="auto">
            <a:xfrm>
              <a:off x="3216"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3" name="Line 63"/>
            <p:cNvSpPr>
              <a:spLocks noChangeShapeType="1"/>
            </p:cNvSpPr>
            <p:nvPr/>
          </p:nvSpPr>
          <p:spPr bwMode="auto">
            <a:xfrm flipV="1">
              <a:off x="3216"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4" name="Line 64"/>
            <p:cNvSpPr>
              <a:spLocks noChangeShapeType="1"/>
            </p:cNvSpPr>
            <p:nvPr/>
          </p:nvSpPr>
          <p:spPr bwMode="auto">
            <a:xfrm>
              <a:off x="3408"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5" name="Line 65"/>
            <p:cNvSpPr>
              <a:spLocks noChangeShapeType="1"/>
            </p:cNvSpPr>
            <p:nvPr/>
          </p:nvSpPr>
          <p:spPr bwMode="auto">
            <a:xfrm flipV="1">
              <a:off x="3408"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6" name="Line 66"/>
            <p:cNvSpPr>
              <a:spLocks noChangeShapeType="1"/>
            </p:cNvSpPr>
            <p:nvPr/>
          </p:nvSpPr>
          <p:spPr bwMode="auto">
            <a:xfrm>
              <a:off x="2832"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7" name="Line 70"/>
            <p:cNvSpPr>
              <a:spLocks noChangeShapeType="1"/>
            </p:cNvSpPr>
            <p:nvPr/>
          </p:nvSpPr>
          <p:spPr bwMode="auto">
            <a:xfrm>
              <a:off x="3600"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8" name="Line 71"/>
            <p:cNvSpPr>
              <a:spLocks noChangeShapeType="1"/>
            </p:cNvSpPr>
            <p:nvPr/>
          </p:nvSpPr>
          <p:spPr bwMode="auto">
            <a:xfrm flipV="1">
              <a:off x="3600"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9" name="Line 72"/>
            <p:cNvSpPr>
              <a:spLocks noChangeShapeType="1"/>
            </p:cNvSpPr>
            <p:nvPr/>
          </p:nvSpPr>
          <p:spPr bwMode="auto">
            <a:xfrm>
              <a:off x="3792"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0" name="Line 73"/>
            <p:cNvSpPr>
              <a:spLocks noChangeShapeType="1"/>
            </p:cNvSpPr>
            <p:nvPr/>
          </p:nvSpPr>
          <p:spPr bwMode="auto">
            <a:xfrm flipV="1">
              <a:off x="3792"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1" name="Line 74"/>
            <p:cNvSpPr>
              <a:spLocks noChangeShapeType="1"/>
            </p:cNvSpPr>
            <p:nvPr/>
          </p:nvSpPr>
          <p:spPr bwMode="auto">
            <a:xfrm>
              <a:off x="3984"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2" name="Line 75"/>
            <p:cNvSpPr>
              <a:spLocks noChangeShapeType="1"/>
            </p:cNvSpPr>
            <p:nvPr/>
          </p:nvSpPr>
          <p:spPr bwMode="auto">
            <a:xfrm flipV="1">
              <a:off x="3984"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3" name="Line 76"/>
            <p:cNvSpPr>
              <a:spLocks noChangeShapeType="1"/>
            </p:cNvSpPr>
            <p:nvPr/>
          </p:nvSpPr>
          <p:spPr bwMode="auto">
            <a:xfrm>
              <a:off x="4176"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4" name="Line 77"/>
            <p:cNvSpPr>
              <a:spLocks noChangeShapeType="1"/>
            </p:cNvSpPr>
            <p:nvPr/>
          </p:nvSpPr>
          <p:spPr bwMode="auto">
            <a:xfrm flipV="1">
              <a:off x="4176"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5" name="Line 78"/>
            <p:cNvSpPr>
              <a:spLocks noChangeShapeType="1"/>
            </p:cNvSpPr>
            <p:nvPr/>
          </p:nvSpPr>
          <p:spPr bwMode="auto">
            <a:xfrm>
              <a:off x="4368"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6" name="Line 79"/>
            <p:cNvSpPr>
              <a:spLocks noChangeShapeType="1"/>
            </p:cNvSpPr>
            <p:nvPr/>
          </p:nvSpPr>
          <p:spPr bwMode="auto">
            <a:xfrm flipV="1">
              <a:off x="4368"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7" name="Line 80"/>
            <p:cNvSpPr>
              <a:spLocks noChangeShapeType="1"/>
            </p:cNvSpPr>
            <p:nvPr/>
          </p:nvSpPr>
          <p:spPr bwMode="auto">
            <a:xfrm>
              <a:off x="4560" y="3552"/>
              <a:ext cx="0" cy="288"/>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8" name="Line 81"/>
            <p:cNvSpPr>
              <a:spLocks noChangeShapeType="1"/>
            </p:cNvSpPr>
            <p:nvPr/>
          </p:nvSpPr>
          <p:spPr bwMode="auto">
            <a:xfrm flipV="1">
              <a:off x="4560" y="3456"/>
              <a:ext cx="96" cy="96"/>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9" name="Text Box 82"/>
            <p:cNvSpPr txBox="1">
              <a:spLocks noChangeArrowheads="1"/>
            </p:cNvSpPr>
            <p:nvPr/>
          </p:nvSpPr>
          <p:spPr bwMode="auto">
            <a:xfrm>
              <a:off x="4325" y="3522"/>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chemeClr val="bg1"/>
                  </a:solidFill>
                  <a:latin typeface="Times New Roman" panose="02020603050405020304" pitchFamily="18" charset="0"/>
                </a:rPr>
                <a:t>31</a:t>
              </a:r>
              <a:endParaRPr lang="en-US" altLang="zh-CN" sz="2600">
                <a:latin typeface="Times New Roman" panose="02020603050405020304" pitchFamily="18" charset="0"/>
              </a:endParaRPr>
            </a:p>
          </p:txBody>
        </p:sp>
      </p:grpSp>
      <p:grpSp>
        <p:nvGrpSpPr>
          <p:cNvPr id="85" name="Group 83"/>
          <p:cNvGrpSpPr>
            <a:grpSpLocks/>
          </p:cNvGrpSpPr>
          <p:nvPr/>
        </p:nvGrpSpPr>
        <p:grpSpPr bwMode="auto">
          <a:xfrm>
            <a:off x="8151814" y="1557338"/>
            <a:ext cx="2408237" cy="2881312"/>
            <a:chOff x="2928" y="768"/>
            <a:chExt cx="1517" cy="1815"/>
          </a:xfrm>
        </p:grpSpPr>
        <p:sp>
          <p:nvSpPr>
            <p:cNvPr id="51210" name="Line 3"/>
            <p:cNvSpPr>
              <a:spLocks noChangeShapeType="1"/>
            </p:cNvSpPr>
            <p:nvPr/>
          </p:nvSpPr>
          <p:spPr bwMode="auto">
            <a:xfrm>
              <a:off x="3105" y="1342"/>
              <a:ext cx="1214" cy="110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11" name="Oval 6"/>
            <p:cNvSpPr>
              <a:spLocks noChangeArrowheads="1"/>
            </p:cNvSpPr>
            <p:nvPr/>
          </p:nvSpPr>
          <p:spPr bwMode="auto">
            <a:xfrm>
              <a:off x="3522" y="807"/>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12" name="Oval 7"/>
            <p:cNvSpPr>
              <a:spLocks noChangeArrowheads="1"/>
            </p:cNvSpPr>
            <p:nvPr/>
          </p:nvSpPr>
          <p:spPr bwMode="auto">
            <a:xfrm>
              <a:off x="2928" y="1152"/>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13" name="Text Box 8"/>
            <p:cNvSpPr txBox="1">
              <a:spLocks noChangeArrowheads="1"/>
            </p:cNvSpPr>
            <p:nvPr/>
          </p:nvSpPr>
          <p:spPr bwMode="auto">
            <a:xfrm>
              <a:off x="3551" y="768"/>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1</a:t>
              </a:r>
              <a:endParaRPr lang="en-US" altLang="zh-CN" sz="2400">
                <a:latin typeface="Times New Roman" panose="02020603050405020304" pitchFamily="18" charset="0"/>
              </a:endParaRPr>
            </a:p>
          </p:txBody>
        </p:sp>
        <p:sp>
          <p:nvSpPr>
            <p:cNvPr id="51214" name="Text Box 9"/>
            <p:cNvSpPr txBox="1">
              <a:spLocks noChangeArrowheads="1"/>
            </p:cNvSpPr>
            <p:nvPr/>
          </p:nvSpPr>
          <p:spPr bwMode="auto">
            <a:xfrm>
              <a:off x="2970" y="111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3</a:t>
              </a:r>
              <a:endParaRPr lang="en-US" altLang="zh-CN" sz="2400">
                <a:latin typeface="Times New Roman" panose="02020603050405020304" pitchFamily="18" charset="0"/>
              </a:endParaRPr>
            </a:p>
          </p:txBody>
        </p:sp>
        <p:sp>
          <p:nvSpPr>
            <p:cNvPr id="51215" name="Oval 10"/>
            <p:cNvSpPr>
              <a:spLocks noChangeArrowheads="1"/>
            </p:cNvSpPr>
            <p:nvPr/>
          </p:nvSpPr>
          <p:spPr bwMode="auto">
            <a:xfrm>
              <a:off x="3744" y="1920"/>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16" name="Oval 11"/>
            <p:cNvSpPr>
              <a:spLocks noChangeArrowheads="1"/>
            </p:cNvSpPr>
            <p:nvPr/>
          </p:nvSpPr>
          <p:spPr bwMode="auto">
            <a:xfrm>
              <a:off x="3312" y="1527"/>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17" name="Text Box 12"/>
            <p:cNvSpPr txBox="1">
              <a:spLocks noChangeArrowheads="1"/>
            </p:cNvSpPr>
            <p:nvPr/>
          </p:nvSpPr>
          <p:spPr bwMode="auto">
            <a:xfrm>
              <a:off x="3332" y="150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bg1"/>
                  </a:solidFill>
                  <a:latin typeface="Times New Roman" panose="02020603050405020304" pitchFamily="18" charset="0"/>
                </a:rPr>
                <a:t>7</a:t>
              </a:r>
              <a:endParaRPr lang="en-US" altLang="zh-CN" sz="2400">
                <a:latin typeface="Times New Roman" panose="02020603050405020304" pitchFamily="18" charset="0"/>
              </a:endParaRPr>
            </a:p>
          </p:txBody>
        </p:sp>
        <p:sp>
          <p:nvSpPr>
            <p:cNvPr id="51218" name="Text Box 13"/>
            <p:cNvSpPr txBox="1">
              <a:spLocks noChangeArrowheads="1"/>
            </p:cNvSpPr>
            <p:nvPr/>
          </p:nvSpPr>
          <p:spPr bwMode="auto">
            <a:xfrm>
              <a:off x="3719" y="1897"/>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1"/>
                  </a:solidFill>
                  <a:latin typeface="Times New Roman" panose="02020603050405020304" pitchFamily="18" charset="0"/>
                </a:rPr>
                <a:t>15</a:t>
              </a:r>
              <a:endParaRPr lang="en-US" altLang="zh-CN" sz="2600">
                <a:latin typeface="Times New Roman" panose="02020603050405020304" pitchFamily="18" charset="0"/>
              </a:endParaRPr>
            </a:p>
          </p:txBody>
        </p:sp>
        <p:sp>
          <p:nvSpPr>
            <p:cNvPr id="51219" name="Oval 67"/>
            <p:cNvSpPr>
              <a:spLocks noChangeArrowheads="1"/>
            </p:cNvSpPr>
            <p:nvPr/>
          </p:nvSpPr>
          <p:spPr bwMode="auto">
            <a:xfrm>
              <a:off x="4128" y="2295"/>
              <a:ext cx="288" cy="288"/>
            </a:xfrm>
            <a:prstGeom prst="ellipse">
              <a:avLst/>
            </a:prstGeom>
            <a:gradFill rotWithShape="0">
              <a:gsLst>
                <a:gs pos="0">
                  <a:srgbClr val="FF6600"/>
                </a:gs>
                <a:gs pos="100000">
                  <a:srgbClr val="762F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220" name="Text Box 68"/>
            <p:cNvSpPr txBox="1">
              <a:spLocks noChangeArrowheads="1"/>
            </p:cNvSpPr>
            <p:nvPr/>
          </p:nvSpPr>
          <p:spPr bwMode="auto">
            <a:xfrm>
              <a:off x="4121" y="2273"/>
              <a:ext cx="32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600">
                  <a:solidFill>
                    <a:schemeClr val="bg1"/>
                  </a:solidFill>
                  <a:latin typeface="Times New Roman" panose="02020603050405020304" pitchFamily="18" charset="0"/>
                </a:rPr>
                <a:t>31</a:t>
              </a:r>
              <a:endParaRPr lang="en-US" altLang="zh-CN" sz="2600">
                <a:latin typeface="Times New Roman" panose="02020603050405020304" pitchFamily="18" charset="0"/>
              </a:endParaRPr>
            </a:p>
          </p:txBody>
        </p:sp>
      </p:grpSp>
      <p:cxnSp>
        <p:nvCxnSpPr>
          <p:cNvPr id="3" name="直接连接符 2"/>
          <p:cNvCxnSpPr/>
          <p:nvPr/>
        </p:nvCxnSpPr>
        <p:spPr bwMode="auto">
          <a:xfrm flipH="1">
            <a:off x="8545513" y="1973263"/>
            <a:ext cx="595312" cy="266700"/>
          </a:xfrm>
          <a:prstGeom prst="line">
            <a:avLst/>
          </a:prstGeom>
          <a:ln w="28575">
            <a:solidFill>
              <a:srgbClr val="00B050"/>
            </a:solidFill>
          </a:ln>
          <a:extLst/>
        </p:spPr>
        <p:style>
          <a:lnRef idx="3">
            <a:schemeClr val="accent1"/>
          </a:lnRef>
          <a:fillRef idx="0">
            <a:schemeClr val="accent1"/>
          </a:fillRef>
          <a:effectRef idx="2">
            <a:schemeClr val="accent1"/>
          </a:effectRef>
          <a:fontRef idx="minor">
            <a:schemeClr val="tx1"/>
          </a:fontRef>
        </p:style>
      </p:cxnSp>
      <p:sp>
        <p:nvSpPr>
          <p:cNvPr id="7" name="爆炸形 1 6"/>
          <p:cNvSpPr>
            <a:spLocks noChangeArrowheads="1"/>
          </p:cNvSpPr>
          <p:nvPr/>
        </p:nvSpPr>
        <p:spPr bwMode="auto">
          <a:xfrm>
            <a:off x="9166225" y="1844676"/>
            <a:ext cx="1347788" cy="1374775"/>
          </a:xfrm>
          <a:prstGeom prst="irregularSeal1">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1800">
                <a:solidFill>
                  <a:schemeClr val="bg1"/>
                </a:solidFill>
              </a:rPr>
              <a:t>课堂作业</a:t>
            </a:r>
          </a:p>
        </p:txBody>
      </p:sp>
      <p:pic>
        <p:nvPicPr>
          <p:cNvPr id="101"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5494" y="116633"/>
            <a:ext cx="3384420" cy="3296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additive="base">
                                        <p:cTn id="7" dur="500" fill="hold"/>
                                        <p:tgtEl>
                                          <p:spTgt spid="85"/>
                                        </p:tgtEl>
                                        <p:attrNameLst>
                                          <p:attrName>ppt_x</p:attrName>
                                        </p:attrNameLst>
                                      </p:cBhvr>
                                      <p:tavLst>
                                        <p:tav tm="0">
                                          <p:val>
                                            <p:strVal val="#ppt_x"/>
                                          </p:val>
                                        </p:tav>
                                        <p:tav tm="100000">
                                          <p:val>
                                            <p:strVal val="#ppt_x"/>
                                          </p:val>
                                        </p:tav>
                                      </p:tavLst>
                                    </p:anim>
                                    <p:anim calcmode="lin" valueType="num">
                                      <p:cBhvr additive="base">
                                        <p:cTn id="8" dur="500" fill="hold"/>
                                        <p:tgtEl>
                                          <p:spTgt spid="8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226" name="Group 4"/>
          <p:cNvGrpSpPr>
            <a:grpSpLocks/>
          </p:cNvGrpSpPr>
          <p:nvPr/>
        </p:nvGrpSpPr>
        <p:grpSpPr bwMode="auto">
          <a:xfrm>
            <a:off x="5807893" y="836712"/>
            <a:ext cx="4464050" cy="2435897"/>
            <a:chOff x="1105" y="2045"/>
            <a:chExt cx="3022" cy="1749"/>
          </a:xfrm>
        </p:grpSpPr>
        <p:sp>
          <p:nvSpPr>
            <p:cNvPr id="5" name="Oval 5"/>
            <p:cNvSpPr>
              <a:spLocks noChangeArrowheads="1"/>
            </p:cNvSpPr>
            <p:nvPr/>
          </p:nvSpPr>
          <p:spPr bwMode="auto">
            <a:xfrm>
              <a:off x="1713" y="2455"/>
              <a:ext cx="262" cy="404"/>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B</a:t>
              </a:r>
            </a:p>
          </p:txBody>
        </p:sp>
        <p:sp>
          <p:nvSpPr>
            <p:cNvPr id="6" name="Oval 6"/>
            <p:cNvSpPr>
              <a:spLocks noChangeArrowheads="1"/>
            </p:cNvSpPr>
            <p:nvPr/>
          </p:nvSpPr>
          <p:spPr bwMode="auto">
            <a:xfrm>
              <a:off x="2547" y="2045"/>
              <a:ext cx="263" cy="404"/>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A</a:t>
              </a:r>
            </a:p>
          </p:txBody>
        </p:sp>
        <p:sp>
          <p:nvSpPr>
            <p:cNvPr id="7" name="Oval 7"/>
            <p:cNvSpPr>
              <a:spLocks noChangeArrowheads="1"/>
            </p:cNvSpPr>
            <p:nvPr/>
          </p:nvSpPr>
          <p:spPr bwMode="auto">
            <a:xfrm>
              <a:off x="3397" y="2455"/>
              <a:ext cx="268" cy="404"/>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C</a:t>
              </a:r>
            </a:p>
          </p:txBody>
        </p:sp>
        <p:sp>
          <p:nvSpPr>
            <p:cNvPr id="8" name="Oval 8"/>
            <p:cNvSpPr>
              <a:spLocks noChangeArrowheads="1"/>
            </p:cNvSpPr>
            <p:nvPr/>
          </p:nvSpPr>
          <p:spPr bwMode="auto">
            <a:xfrm>
              <a:off x="2143" y="2926"/>
              <a:ext cx="268" cy="404"/>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E</a:t>
              </a:r>
            </a:p>
          </p:txBody>
        </p:sp>
        <p:sp>
          <p:nvSpPr>
            <p:cNvPr id="9" name="Oval 9"/>
            <p:cNvSpPr>
              <a:spLocks noChangeArrowheads="1"/>
            </p:cNvSpPr>
            <p:nvPr/>
          </p:nvSpPr>
          <p:spPr bwMode="auto">
            <a:xfrm>
              <a:off x="1345" y="2935"/>
              <a:ext cx="271" cy="404"/>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D</a:t>
              </a:r>
            </a:p>
          </p:txBody>
        </p:sp>
        <p:sp>
          <p:nvSpPr>
            <p:cNvPr id="10" name="Oval 10"/>
            <p:cNvSpPr>
              <a:spLocks noChangeArrowheads="1"/>
            </p:cNvSpPr>
            <p:nvPr/>
          </p:nvSpPr>
          <p:spPr bwMode="auto">
            <a:xfrm>
              <a:off x="3014" y="2933"/>
              <a:ext cx="272" cy="404"/>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dirty="0">
                  <a:latin typeface="Times New Roman" pitchFamily="18" charset="0"/>
                  <a:ea typeface="宋体" pitchFamily="2" charset="-122"/>
                </a:rPr>
                <a:t>F</a:t>
              </a:r>
            </a:p>
          </p:txBody>
        </p:sp>
        <p:sp>
          <p:nvSpPr>
            <p:cNvPr id="11" name="Oval 11"/>
            <p:cNvSpPr>
              <a:spLocks noChangeArrowheads="1"/>
            </p:cNvSpPr>
            <p:nvPr/>
          </p:nvSpPr>
          <p:spPr bwMode="auto">
            <a:xfrm>
              <a:off x="3859" y="2933"/>
              <a:ext cx="268" cy="404"/>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G</a:t>
              </a:r>
            </a:p>
          </p:txBody>
        </p:sp>
        <p:sp>
          <p:nvSpPr>
            <p:cNvPr id="52269" name="Line 12"/>
            <p:cNvSpPr>
              <a:spLocks noChangeShapeType="1"/>
            </p:cNvSpPr>
            <p:nvPr/>
          </p:nvSpPr>
          <p:spPr bwMode="auto">
            <a:xfrm flipH="1">
              <a:off x="1920" y="2331"/>
              <a:ext cx="672" cy="192"/>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70" name="Line 13"/>
            <p:cNvSpPr>
              <a:spLocks noChangeShapeType="1"/>
            </p:cNvSpPr>
            <p:nvPr/>
          </p:nvSpPr>
          <p:spPr bwMode="auto">
            <a:xfrm>
              <a:off x="2784" y="2331"/>
              <a:ext cx="672" cy="192"/>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71" name="Line 14"/>
            <p:cNvSpPr>
              <a:spLocks noChangeShapeType="1"/>
            </p:cNvSpPr>
            <p:nvPr/>
          </p:nvSpPr>
          <p:spPr bwMode="auto">
            <a:xfrm flipH="1">
              <a:off x="1566" y="2763"/>
              <a:ext cx="192" cy="240"/>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72" name="Line 15"/>
            <p:cNvSpPr>
              <a:spLocks noChangeShapeType="1"/>
            </p:cNvSpPr>
            <p:nvPr/>
          </p:nvSpPr>
          <p:spPr bwMode="auto">
            <a:xfrm flipH="1">
              <a:off x="3234" y="2763"/>
              <a:ext cx="240" cy="288"/>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73" name="Line 16"/>
            <p:cNvSpPr>
              <a:spLocks noChangeShapeType="1"/>
            </p:cNvSpPr>
            <p:nvPr/>
          </p:nvSpPr>
          <p:spPr bwMode="auto">
            <a:xfrm>
              <a:off x="1950" y="2763"/>
              <a:ext cx="240" cy="240"/>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74" name="Line 17"/>
            <p:cNvSpPr>
              <a:spLocks noChangeShapeType="1"/>
            </p:cNvSpPr>
            <p:nvPr/>
          </p:nvSpPr>
          <p:spPr bwMode="auto">
            <a:xfrm>
              <a:off x="3618" y="2763"/>
              <a:ext cx="288" cy="288"/>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8" name="Oval 18"/>
            <p:cNvSpPr>
              <a:spLocks noChangeArrowheads="1"/>
            </p:cNvSpPr>
            <p:nvPr/>
          </p:nvSpPr>
          <p:spPr bwMode="auto">
            <a:xfrm>
              <a:off x="1105" y="3390"/>
              <a:ext cx="268" cy="404"/>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H</a:t>
              </a:r>
            </a:p>
          </p:txBody>
        </p:sp>
        <p:sp>
          <p:nvSpPr>
            <p:cNvPr id="19" name="Oval 19"/>
            <p:cNvSpPr>
              <a:spLocks noChangeArrowheads="1"/>
            </p:cNvSpPr>
            <p:nvPr/>
          </p:nvSpPr>
          <p:spPr bwMode="auto">
            <a:xfrm>
              <a:off x="1567" y="3390"/>
              <a:ext cx="268" cy="404"/>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I</a:t>
              </a:r>
            </a:p>
          </p:txBody>
        </p:sp>
        <p:sp>
          <p:nvSpPr>
            <p:cNvPr id="20" name="Oval 20"/>
            <p:cNvSpPr>
              <a:spLocks noChangeArrowheads="1"/>
            </p:cNvSpPr>
            <p:nvPr/>
          </p:nvSpPr>
          <p:spPr bwMode="auto">
            <a:xfrm>
              <a:off x="1922" y="3390"/>
              <a:ext cx="270" cy="404"/>
            </a:xfrm>
            <a:prstGeom prst="ellipse">
              <a:avLst/>
            </a:prstGeom>
            <a:gradFill rotWithShape="1">
              <a:gsLst>
                <a:gs pos="0">
                  <a:srgbClr val="00FF00"/>
                </a:gs>
                <a:gs pos="50000">
                  <a:schemeClr val="bg1"/>
                </a:gs>
                <a:gs pos="100000">
                  <a:srgbClr val="00FF00"/>
                </a:gs>
              </a:gsLst>
              <a:lin ang="5400000" scaled="1"/>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2000">
                  <a:latin typeface="Times New Roman" pitchFamily="18" charset="0"/>
                  <a:ea typeface="宋体" pitchFamily="2" charset="-122"/>
                </a:rPr>
                <a:t>J</a:t>
              </a:r>
            </a:p>
          </p:txBody>
        </p:sp>
        <p:sp>
          <p:nvSpPr>
            <p:cNvPr id="52278" name="Line 21"/>
            <p:cNvSpPr>
              <a:spLocks noChangeShapeType="1"/>
            </p:cNvSpPr>
            <p:nvPr/>
          </p:nvSpPr>
          <p:spPr bwMode="auto">
            <a:xfrm flipV="1">
              <a:off x="1296" y="3243"/>
              <a:ext cx="144" cy="240"/>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79" name="Line 22"/>
            <p:cNvSpPr>
              <a:spLocks noChangeShapeType="1"/>
            </p:cNvSpPr>
            <p:nvPr/>
          </p:nvSpPr>
          <p:spPr bwMode="auto">
            <a:xfrm>
              <a:off x="1536" y="3243"/>
              <a:ext cx="144" cy="240"/>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80" name="Line 23"/>
            <p:cNvSpPr>
              <a:spLocks noChangeShapeType="1"/>
            </p:cNvSpPr>
            <p:nvPr/>
          </p:nvSpPr>
          <p:spPr bwMode="auto">
            <a:xfrm flipH="1">
              <a:off x="2112" y="3243"/>
              <a:ext cx="144" cy="192"/>
            </a:xfrm>
            <a:prstGeom prst="line">
              <a:avLst/>
            </a:prstGeom>
            <a:noFill/>
            <a:ln w="203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grpSp>
        <p:nvGrpSpPr>
          <p:cNvPr id="52227" name="Group 24"/>
          <p:cNvGrpSpPr>
            <a:grpSpLocks/>
          </p:cNvGrpSpPr>
          <p:nvPr/>
        </p:nvGrpSpPr>
        <p:grpSpPr bwMode="auto">
          <a:xfrm>
            <a:off x="5303069" y="3465855"/>
            <a:ext cx="5400675" cy="1015395"/>
            <a:chOff x="1440" y="3656"/>
            <a:chExt cx="2448" cy="460"/>
          </a:xfrm>
        </p:grpSpPr>
        <p:sp>
          <p:nvSpPr>
            <p:cNvPr id="52232" name="Rectangle 25"/>
            <p:cNvSpPr>
              <a:spLocks noChangeArrowheads="1"/>
            </p:cNvSpPr>
            <p:nvPr/>
          </p:nvSpPr>
          <p:spPr bwMode="auto">
            <a:xfrm>
              <a:off x="1440" y="3656"/>
              <a:ext cx="2448" cy="321"/>
            </a:xfrm>
            <a:prstGeom prst="rect">
              <a:avLst/>
            </a:prstGeom>
            <a:noFill/>
            <a:ln w="19050">
              <a:solidFill>
                <a:srgbClr val="080808"/>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2233" name="Line 26"/>
            <p:cNvSpPr>
              <a:spLocks noChangeShapeType="1"/>
            </p:cNvSpPr>
            <p:nvPr/>
          </p:nvSpPr>
          <p:spPr bwMode="auto">
            <a:xfrm>
              <a:off x="168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34" name="Line 27"/>
            <p:cNvSpPr>
              <a:spLocks noChangeShapeType="1"/>
            </p:cNvSpPr>
            <p:nvPr/>
          </p:nvSpPr>
          <p:spPr bwMode="auto">
            <a:xfrm>
              <a:off x="192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35" name="Line 28"/>
            <p:cNvSpPr>
              <a:spLocks noChangeShapeType="1"/>
            </p:cNvSpPr>
            <p:nvPr/>
          </p:nvSpPr>
          <p:spPr bwMode="auto">
            <a:xfrm>
              <a:off x="216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36" name="Line 29"/>
            <p:cNvSpPr>
              <a:spLocks noChangeShapeType="1"/>
            </p:cNvSpPr>
            <p:nvPr/>
          </p:nvSpPr>
          <p:spPr bwMode="auto">
            <a:xfrm>
              <a:off x="240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37" name="Line 30"/>
            <p:cNvSpPr>
              <a:spLocks noChangeShapeType="1"/>
            </p:cNvSpPr>
            <p:nvPr/>
          </p:nvSpPr>
          <p:spPr bwMode="auto">
            <a:xfrm>
              <a:off x="264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38" name="Line 31"/>
            <p:cNvSpPr>
              <a:spLocks noChangeShapeType="1"/>
            </p:cNvSpPr>
            <p:nvPr/>
          </p:nvSpPr>
          <p:spPr bwMode="auto">
            <a:xfrm>
              <a:off x="288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39" name="Line 32"/>
            <p:cNvSpPr>
              <a:spLocks noChangeShapeType="1"/>
            </p:cNvSpPr>
            <p:nvPr/>
          </p:nvSpPr>
          <p:spPr bwMode="auto">
            <a:xfrm>
              <a:off x="312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40" name="Line 33"/>
            <p:cNvSpPr>
              <a:spLocks noChangeShapeType="1"/>
            </p:cNvSpPr>
            <p:nvPr/>
          </p:nvSpPr>
          <p:spPr bwMode="auto">
            <a:xfrm>
              <a:off x="336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41" name="Line 34"/>
            <p:cNvSpPr>
              <a:spLocks noChangeShapeType="1"/>
            </p:cNvSpPr>
            <p:nvPr/>
          </p:nvSpPr>
          <p:spPr bwMode="auto">
            <a:xfrm>
              <a:off x="3600" y="3696"/>
              <a:ext cx="0" cy="240"/>
            </a:xfrm>
            <a:prstGeom prst="line">
              <a:avLst/>
            </a:prstGeom>
            <a:noFill/>
            <a:ln w="9525">
              <a:solidFill>
                <a:srgbClr val="08080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42" name="Text Box 35"/>
            <p:cNvSpPr txBox="1">
              <a:spLocks noChangeArrowheads="1"/>
            </p:cNvSpPr>
            <p:nvPr/>
          </p:nvSpPr>
          <p:spPr bwMode="auto">
            <a:xfrm>
              <a:off x="1448" y="3696"/>
              <a:ext cx="144"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solidFill>
                    <a:srgbClr val="080808"/>
                  </a:solidFill>
                  <a:latin typeface="Times New Roman" panose="02020603050405020304" pitchFamily="18" charset="0"/>
                  <a:ea typeface="宋体" panose="02010600030101010101" pitchFamily="2" charset="-122"/>
                </a:rPr>
                <a:t>A</a:t>
              </a:r>
            </a:p>
          </p:txBody>
        </p:sp>
        <p:sp>
          <p:nvSpPr>
            <p:cNvPr id="52243" name="Rectangle 36"/>
            <p:cNvSpPr>
              <a:spLocks noChangeArrowheads="1"/>
            </p:cNvSpPr>
            <p:nvPr/>
          </p:nvSpPr>
          <p:spPr bwMode="auto">
            <a:xfrm>
              <a:off x="1680" y="3696"/>
              <a:ext cx="16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B</a:t>
              </a:r>
            </a:p>
          </p:txBody>
        </p:sp>
        <p:sp>
          <p:nvSpPr>
            <p:cNvPr id="52244" name="Rectangle 37"/>
            <p:cNvSpPr>
              <a:spLocks noChangeArrowheads="1"/>
            </p:cNvSpPr>
            <p:nvPr/>
          </p:nvSpPr>
          <p:spPr bwMode="auto">
            <a:xfrm>
              <a:off x="1920" y="3696"/>
              <a:ext cx="167"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C</a:t>
              </a:r>
            </a:p>
          </p:txBody>
        </p:sp>
        <p:sp>
          <p:nvSpPr>
            <p:cNvPr id="52245" name="Rectangle 38"/>
            <p:cNvSpPr>
              <a:spLocks noChangeArrowheads="1"/>
            </p:cNvSpPr>
            <p:nvPr/>
          </p:nvSpPr>
          <p:spPr bwMode="auto">
            <a:xfrm>
              <a:off x="2177" y="3696"/>
              <a:ext cx="167"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D</a:t>
              </a:r>
            </a:p>
          </p:txBody>
        </p:sp>
        <p:sp>
          <p:nvSpPr>
            <p:cNvPr id="52246" name="Rectangle 39"/>
            <p:cNvSpPr>
              <a:spLocks noChangeArrowheads="1"/>
            </p:cNvSpPr>
            <p:nvPr/>
          </p:nvSpPr>
          <p:spPr bwMode="auto">
            <a:xfrm>
              <a:off x="3617" y="369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J</a:t>
              </a:r>
            </a:p>
          </p:txBody>
        </p:sp>
        <p:sp>
          <p:nvSpPr>
            <p:cNvPr id="52247" name="Rectangle 40"/>
            <p:cNvSpPr>
              <a:spLocks noChangeArrowheads="1"/>
            </p:cNvSpPr>
            <p:nvPr/>
          </p:nvSpPr>
          <p:spPr bwMode="auto">
            <a:xfrm>
              <a:off x="3377" y="3696"/>
              <a:ext cx="128"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I</a:t>
              </a:r>
            </a:p>
          </p:txBody>
        </p:sp>
        <p:sp>
          <p:nvSpPr>
            <p:cNvPr id="52248" name="Rectangle 41"/>
            <p:cNvSpPr>
              <a:spLocks noChangeArrowheads="1"/>
            </p:cNvSpPr>
            <p:nvPr/>
          </p:nvSpPr>
          <p:spPr bwMode="auto">
            <a:xfrm>
              <a:off x="3137" y="3696"/>
              <a:ext cx="174" cy="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H</a:t>
              </a:r>
            </a:p>
          </p:txBody>
        </p:sp>
        <p:sp>
          <p:nvSpPr>
            <p:cNvPr id="52249" name="Rectangle 42"/>
            <p:cNvSpPr>
              <a:spLocks noChangeArrowheads="1"/>
            </p:cNvSpPr>
            <p:nvPr/>
          </p:nvSpPr>
          <p:spPr bwMode="auto">
            <a:xfrm>
              <a:off x="2897" y="3696"/>
              <a:ext cx="173"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G</a:t>
              </a:r>
            </a:p>
          </p:txBody>
        </p:sp>
        <p:sp>
          <p:nvSpPr>
            <p:cNvPr id="52250" name="Rectangle 43"/>
            <p:cNvSpPr>
              <a:spLocks noChangeArrowheads="1"/>
            </p:cNvSpPr>
            <p:nvPr/>
          </p:nvSpPr>
          <p:spPr bwMode="auto">
            <a:xfrm>
              <a:off x="2657" y="3696"/>
              <a:ext cx="154"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F</a:t>
              </a:r>
            </a:p>
          </p:txBody>
        </p:sp>
        <p:sp>
          <p:nvSpPr>
            <p:cNvPr id="52251" name="Rectangle 44"/>
            <p:cNvSpPr>
              <a:spLocks noChangeArrowheads="1"/>
            </p:cNvSpPr>
            <p:nvPr/>
          </p:nvSpPr>
          <p:spPr bwMode="auto">
            <a:xfrm>
              <a:off x="2417" y="3702"/>
              <a:ext cx="16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E</a:t>
              </a:r>
            </a:p>
          </p:txBody>
        </p:sp>
        <p:sp>
          <p:nvSpPr>
            <p:cNvPr id="52252" name="Rectangle 45"/>
            <p:cNvSpPr>
              <a:spLocks noChangeArrowheads="1"/>
            </p:cNvSpPr>
            <p:nvPr/>
          </p:nvSpPr>
          <p:spPr bwMode="auto">
            <a:xfrm>
              <a:off x="1724"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1</a:t>
              </a:r>
            </a:p>
          </p:txBody>
        </p:sp>
        <p:sp>
          <p:nvSpPr>
            <p:cNvPr id="52253" name="Rectangle 46"/>
            <p:cNvSpPr>
              <a:spLocks noChangeArrowheads="1"/>
            </p:cNvSpPr>
            <p:nvPr/>
          </p:nvSpPr>
          <p:spPr bwMode="auto">
            <a:xfrm>
              <a:off x="1952"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2</a:t>
              </a:r>
            </a:p>
          </p:txBody>
        </p:sp>
        <p:sp>
          <p:nvSpPr>
            <p:cNvPr id="52254" name="Rectangle 47"/>
            <p:cNvSpPr>
              <a:spLocks noChangeArrowheads="1"/>
            </p:cNvSpPr>
            <p:nvPr/>
          </p:nvSpPr>
          <p:spPr bwMode="auto">
            <a:xfrm>
              <a:off x="1472"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0</a:t>
              </a:r>
            </a:p>
          </p:txBody>
        </p:sp>
        <p:sp>
          <p:nvSpPr>
            <p:cNvPr id="52255" name="Rectangle 48"/>
            <p:cNvSpPr>
              <a:spLocks noChangeArrowheads="1"/>
            </p:cNvSpPr>
            <p:nvPr/>
          </p:nvSpPr>
          <p:spPr bwMode="auto">
            <a:xfrm>
              <a:off x="2424"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4</a:t>
              </a:r>
            </a:p>
          </p:txBody>
        </p:sp>
        <p:sp>
          <p:nvSpPr>
            <p:cNvPr id="52256" name="Rectangle 49"/>
            <p:cNvSpPr>
              <a:spLocks noChangeArrowheads="1"/>
            </p:cNvSpPr>
            <p:nvPr/>
          </p:nvSpPr>
          <p:spPr bwMode="auto">
            <a:xfrm>
              <a:off x="2192"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3</a:t>
              </a:r>
            </a:p>
          </p:txBody>
        </p:sp>
        <p:sp>
          <p:nvSpPr>
            <p:cNvPr id="52257" name="Rectangle 50"/>
            <p:cNvSpPr>
              <a:spLocks noChangeArrowheads="1"/>
            </p:cNvSpPr>
            <p:nvPr/>
          </p:nvSpPr>
          <p:spPr bwMode="auto">
            <a:xfrm>
              <a:off x="2688"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5</a:t>
              </a:r>
            </a:p>
          </p:txBody>
        </p:sp>
        <p:sp>
          <p:nvSpPr>
            <p:cNvPr id="52258" name="Rectangle 51"/>
            <p:cNvSpPr>
              <a:spLocks noChangeArrowheads="1"/>
            </p:cNvSpPr>
            <p:nvPr/>
          </p:nvSpPr>
          <p:spPr bwMode="auto">
            <a:xfrm>
              <a:off x="3168"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7</a:t>
              </a:r>
            </a:p>
          </p:txBody>
        </p:sp>
        <p:sp>
          <p:nvSpPr>
            <p:cNvPr id="52259" name="Rectangle 52"/>
            <p:cNvSpPr>
              <a:spLocks noChangeArrowheads="1"/>
            </p:cNvSpPr>
            <p:nvPr/>
          </p:nvSpPr>
          <p:spPr bwMode="auto">
            <a:xfrm>
              <a:off x="2928"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6</a:t>
              </a:r>
            </a:p>
          </p:txBody>
        </p:sp>
        <p:sp>
          <p:nvSpPr>
            <p:cNvPr id="52260" name="Rectangle 53"/>
            <p:cNvSpPr>
              <a:spLocks noChangeArrowheads="1"/>
            </p:cNvSpPr>
            <p:nvPr/>
          </p:nvSpPr>
          <p:spPr bwMode="auto">
            <a:xfrm>
              <a:off x="3408"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8</a:t>
              </a:r>
            </a:p>
          </p:txBody>
        </p:sp>
        <p:sp>
          <p:nvSpPr>
            <p:cNvPr id="52261" name="Rectangle 54"/>
            <p:cNvSpPr>
              <a:spLocks noChangeArrowheads="1"/>
            </p:cNvSpPr>
            <p:nvPr/>
          </p:nvSpPr>
          <p:spPr bwMode="auto">
            <a:xfrm>
              <a:off x="3648" y="3936"/>
              <a:ext cx="14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rgbClr val="080808"/>
                  </a:solidFill>
                  <a:latin typeface="Times New Roman" panose="02020603050405020304" pitchFamily="18" charset="0"/>
                  <a:ea typeface="宋体" panose="02010600030101010101" pitchFamily="2" charset="-122"/>
                </a:rPr>
                <a:t>9</a:t>
              </a:r>
            </a:p>
          </p:txBody>
        </p:sp>
      </p:grpSp>
      <p:sp>
        <p:nvSpPr>
          <p:cNvPr id="55" name="Text Box 9"/>
          <p:cNvSpPr txBox="1">
            <a:spLocks noChangeArrowheads="1"/>
          </p:cNvSpPr>
          <p:nvPr/>
        </p:nvSpPr>
        <p:spPr bwMode="auto">
          <a:xfrm>
            <a:off x="5298306" y="4827327"/>
            <a:ext cx="5910262" cy="203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rgbClr val="FF6600"/>
              </a:buClr>
              <a:buSzPct val="65000"/>
              <a:buFont typeface="Wingdings" panose="05000000000000000000" pitchFamily="2" charset="2"/>
              <a:buNone/>
            </a:pPr>
            <a:r>
              <a:rPr lang="en-US" altLang="zh-CN" sz="2000" dirty="0">
                <a:solidFill>
                  <a:srgbClr val="0000FF"/>
                </a:solidFill>
                <a:latin typeface="Times New Roman" panose="02020603050405020304" pitchFamily="18" charset="0"/>
              </a:rPr>
              <a:t>(1)</a:t>
            </a:r>
            <a:r>
              <a:rPr lang="zh-CN" altLang="en-US" sz="2000" dirty="0">
                <a:solidFill>
                  <a:srgbClr val="0000FF"/>
                </a:solidFill>
                <a:latin typeface="Times New Roman" panose="02020603050405020304" pitchFamily="18" charset="0"/>
              </a:rPr>
              <a:t>若</a:t>
            </a:r>
            <a:r>
              <a:rPr lang="en-US" altLang="zh-CN" sz="2000" i="1" dirty="0" err="1">
                <a:solidFill>
                  <a:srgbClr val="0000FF"/>
                </a:solidFill>
                <a:latin typeface="Times New Roman" panose="02020603050405020304" pitchFamily="18" charset="0"/>
              </a:rPr>
              <a:t>i</a:t>
            </a:r>
            <a:r>
              <a:rPr lang="en-US" altLang="zh-CN" sz="2000" i="1" dirty="0">
                <a:solidFill>
                  <a:srgbClr val="0000FF"/>
                </a:solidFill>
                <a:latin typeface="Times New Roman" panose="02020603050405020304" pitchFamily="18" charset="0"/>
              </a:rPr>
              <a:t> = </a:t>
            </a:r>
            <a:r>
              <a:rPr lang="en-US" altLang="zh-CN" sz="2000" dirty="0">
                <a:solidFill>
                  <a:srgbClr val="0000FF"/>
                </a:solidFill>
                <a:latin typeface="Times New Roman" panose="02020603050405020304" pitchFamily="18" charset="0"/>
              </a:rPr>
              <a:t>0, </a:t>
            </a:r>
            <a:r>
              <a:rPr lang="zh-CN" altLang="en-US" sz="2000" dirty="0">
                <a:solidFill>
                  <a:srgbClr val="0000FF"/>
                </a:solidFill>
                <a:latin typeface="Times New Roman" panose="02020603050405020304" pitchFamily="18" charset="0"/>
              </a:rPr>
              <a:t>则 </a:t>
            </a:r>
            <a:r>
              <a:rPr lang="en-US" altLang="zh-CN" sz="2000" i="1" dirty="0" err="1">
                <a:solidFill>
                  <a:srgbClr val="0000FF"/>
                </a:solidFill>
                <a:latin typeface="Times New Roman" panose="02020603050405020304" pitchFamily="18" charset="0"/>
              </a:rPr>
              <a:t>i</a:t>
            </a:r>
            <a:r>
              <a:rPr lang="en-US" altLang="zh-CN" sz="2000" i="1" dirty="0">
                <a:solidFill>
                  <a:srgbClr val="0000FF"/>
                </a:solidFill>
                <a:latin typeface="Times New Roman" panose="02020603050405020304" pitchFamily="18" charset="0"/>
              </a:rPr>
              <a:t> </a:t>
            </a:r>
            <a:r>
              <a:rPr lang="zh-CN" altLang="en-US" sz="2000" dirty="0">
                <a:solidFill>
                  <a:srgbClr val="0000FF"/>
                </a:solidFill>
                <a:latin typeface="Times New Roman" panose="02020603050405020304" pitchFamily="18" charset="0"/>
              </a:rPr>
              <a:t>无双亲结点</a:t>
            </a:r>
          </a:p>
          <a:p>
            <a:pPr>
              <a:lnSpc>
                <a:spcPct val="105000"/>
              </a:lnSpc>
              <a:buClr>
                <a:srgbClr val="FF6600"/>
              </a:buClr>
              <a:buSzPct val="65000"/>
              <a:buFont typeface="Wingdings" panose="05000000000000000000" pitchFamily="2" charset="2"/>
              <a:buNone/>
            </a:pPr>
            <a:r>
              <a:rPr lang="zh-CN" altLang="en-US" sz="2000" dirty="0">
                <a:solidFill>
                  <a:srgbClr val="0000FF"/>
                </a:solidFill>
                <a:latin typeface="Times New Roman" panose="02020603050405020304" pitchFamily="18" charset="0"/>
              </a:rPr>
              <a:t>     若</a:t>
            </a:r>
            <a:r>
              <a:rPr lang="en-US" altLang="zh-CN" sz="2000" i="1" dirty="0" err="1">
                <a:solidFill>
                  <a:srgbClr val="0000FF"/>
                </a:solidFill>
                <a:latin typeface="Times New Roman" panose="02020603050405020304" pitchFamily="18" charset="0"/>
              </a:rPr>
              <a:t>i</a:t>
            </a:r>
            <a:r>
              <a:rPr lang="en-US" altLang="zh-CN" sz="2000" i="1" dirty="0">
                <a:solidFill>
                  <a:srgbClr val="0000FF"/>
                </a:solidFill>
                <a:latin typeface="Times New Roman" panose="02020603050405020304" pitchFamily="18" charset="0"/>
              </a:rPr>
              <a:t> </a:t>
            </a:r>
            <a:r>
              <a:rPr lang="en-US" altLang="zh-CN" sz="2000" dirty="0">
                <a:solidFill>
                  <a:srgbClr val="0000FF"/>
                </a:solidFill>
                <a:latin typeface="Times New Roman" panose="02020603050405020304" pitchFamily="18" charset="0"/>
              </a:rPr>
              <a:t>&gt;0, </a:t>
            </a:r>
            <a:r>
              <a:rPr lang="zh-CN" altLang="en-US" sz="2000" dirty="0">
                <a:solidFill>
                  <a:srgbClr val="0000FF"/>
                </a:solidFill>
                <a:latin typeface="Times New Roman" panose="02020603050405020304" pitchFamily="18" charset="0"/>
              </a:rPr>
              <a:t>则 </a:t>
            </a:r>
            <a:r>
              <a:rPr lang="en-US" altLang="zh-CN" sz="2000" i="1" dirty="0" err="1">
                <a:solidFill>
                  <a:srgbClr val="0000FF"/>
                </a:solidFill>
                <a:latin typeface="Times New Roman" panose="02020603050405020304" pitchFamily="18" charset="0"/>
              </a:rPr>
              <a:t>i</a:t>
            </a:r>
            <a:r>
              <a:rPr lang="en-US" altLang="zh-CN" sz="2000" i="1" dirty="0">
                <a:solidFill>
                  <a:srgbClr val="0000FF"/>
                </a:solidFill>
                <a:latin typeface="Times New Roman" panose="02020603050405020304" pitchFamily="18" charset="0"/>
              </a:rPr>
              <a:t> </a:t>
            </a:r>
            <a:r>
              <a:rPr lang="zh-CN" altLang="en-US" sz="2000" dirty="0">
                <a:solidFill>
                  <a:srgbClr val="0000FF"/>
                </a:solidFill>
                <a:latin typeface="Times New Roman" panose="02020603050405020304" pitchFamily="18" charset="0"/>
              </a:rPr>
              <a:t>的双亲结点为</a:t>
            </a:r>
            <a:r>
              <a:rPr lang="zh-CN" altLang="en-US" sz="2000" dirty="0">
                <a:solidFill>
                  <a:srgbClr val="0000FF"/>
                </a:solidFill>
                <a:latin typeface="Times New Roman" panose="02020603050405020304" pitchFamily="18" charset="0"/>
                <a:sym typeface="Symbol" panose="05050102010706020507" pitchFamily="18" charset="2"/>
              </a:rPr>
              <a:t></a:t>
            </a:r>
            <a:r>
              <a:rPr lang="en-US" altLang="zh-CN" sz="2000" dirty="0">
                <a:solidFill>
                  <a:srgbClr val="0000FF"/>
                </a:solidFill>
                <a:latin typeface="Times New Roman" panose="02020603050405020304" pitchFamily="18" charset="0"/>
                <a:sym typeface="Symbol" panose="05050102010706020507" pitchFamily="18" charset="2"/>
              </a:rPr>
              <a:t>(</a:t>
            </a:r>
            <a:r>
              <a:rPr lang="en-US" altLang="zh-CN" sz="2000" i="1" dirty="0">
                <a:solidFill>
                  <a:srgbClr val="0000FF"/>
                </a:solidFill>
                <a:latin typeface="Times New Roman" panose="02020603050405020304" pitchFamily="18" charset="0"/>
              </a:rPr>
              <a:t>i-1) </a:t>
            </a:r>
            <a:r>
              <a:rPr lang="en-US" altLang="zh-CN" sz="2000" dirty="0">
                <a:solidFill>
                  <a:srgbClr val="0000FF"/>
                </a:solidFill>
                <a:latin typeface="Times New Roman" panose="02020603050405020304" pitchFamily="18" charset="0"/>
              </a:rPr>
              <a:t>/2</a:t>
            </a:r>
            <a:r>
              <a:rPr lang="en-US" altLang="zh-CN" sz="2000" dirty="0">
                <a:solidFill>
                  <a:srgbClr val="0000FF"/>
                </a:solidFill>
                <a:latin typeface="Times New Roman" panose="02020603050405020304" pitchFamily="18" charset="0"/>
                <a:sym typeface="Symbol" panose="05050102010706020507" pitchFamily="18" charset="2"/>
              </a:rPr>
              <a:t></a:t>
            </a:r>
            <a:endParaRPr lang="en-US" altLang="zh-CN" sz="2000" dirty="0">
              <a:solidFill>
                <a:srgbClr val="0000FF"/>
              </a:solidFill>
              <a:latin typeface="Times New Roman" panose="02020603050405020304" pitchFamily="18" charset="0"/>
            </a:endParaRPr>
          </a:p>
          <a:p>
            <a:pPr>
              <a:lnSpc>
                <a:spcPct val="105000"/>
              </a:lnSpc>
              <a:buClr>
                <a:srgbClr val="FF6600"/>
              </a:buClr>
              <a:buSzPct val="65000"/>
              <a:buFont typeface="Wingdings" panose="05000000000000000000" pitchFamily="2" charset="2"/>
              <a:buNone/>
            </a:pPr>
            <a:r>
              <a:rPr lang="en-US" altLang="zh-CN" sz="2000" dirty="0">
                <a:solidFill>
                  <a:srgbClr val="0000FF"/>
                </a:solidFill>
                <a:latin typeface="Times New Roman" panose="02020603050405020304" pitchFamily="18" charset="0"/>
              </a:rPr>
              <a:t>(2)</a:t>
            </a:r>
            <a:r>
              <a:rPr lang="zh-CN" altLang="en-US" sz="2000" dirty="0">
                <a:solidFill>
                  <a:srgbClr val="0000FF"/>
                </a:solidFill>
                <a:latin typeface="Times New Roman" panose="02020603050405020304" pitchFamily="18" charset="0"/>
              </a:rPr>
              <a:t>若</a:t>
            </a:r>
            <a:r>
              <a:rPr lang="en-US" altLang="zh-CN" sz="2000" dirty="0">
                <a:solidFill>
                  <a:srgbClr val="0000FF"/>
                </a:solidFill>
                <a:latin typeface="Times New Roman" panose="02020603050405020304" pitchFamily="18" charset="0"/>
              </a:rPr>
              <a:t>2*</a:t>
            </a:r>
            <a:r>
              <a:rPr lang="en-US" altLang="zh-CN" sz="2000" i="1" dirty="0" err="1">
                <a:solidFill>
                  <a:srgbClr val="0000FF"/>
                </a:solidFill>
                <a:latin typeface="Times New Roman" panose="02020603050405020304" pitchFamily="18" charset="0"/>
              </a:rPr>
              <a:t>i</a:t>
            </a:r>
            <a:r>
              <a:rPr lang="en-US" altLang="zh-CN" sz="2000" i="1" dirty="0">
                <a:solidFill>
                  <a:srgbClr val="0000FF"/>
                </a:solidFill>
                <a:latin typeface="Times New Roman" panose="02020603050405020304" pitchFamily="18" charset="0"/>
              </a:rPr>
              <a:t> </a:t>
            </a:r>
            <a:r>
              <a:rPr lang="en-US" altLang="zh-CN" sz="2000" dirty="0">
                <a:solidFill>
                  <a:srgbClr val="0000FF"/>
                </a:solidFill>
                <a:latin typeface="Times New Roman" panose="02020603050405020304" pitchFamily="18" charset="0"/>
              </a:rPr>
              <a:t>≥ </a:t>
            </a:r>
            <a:r>
              <a:rPr lang="en-US" altLang="zh-CN" sz="2000" i="1" dirty="0">
                <a:solidFill>
                  <a:srgbClr val="0000FF"/>
                </a:solidFill>
                <a:latin typeface="Times New Roman" panose="02020603050405020304" pitchFamily="18" charset="0"/>
              </a:rPr>
              <a:t>n-1</a:t>
            </a:r>
            <a:r>
              <a:rPr lang="en-US" altLang="zh-CN" sz="2000" dirty="0">
                <a:solidFill>
                  <a:srgbClr val="0000FF"/>
                </a:solidFill>
                <a:latin typeface="Times New Roman" panose="02020603050405020304" pitchFamily="18" charset="0"/>
              </a:rPr>
              <a:t>, </a:t>
            </a:r>
            <a:r>
              <a:rPr lang="zh-CN" altLang="en-US" sz="2000" dirty="0">
                <a:solidFill>
                  <a:srgbClr val="0000FF"/>
                </a:solidFill>
                <a:latin typeface="Times New Roman" panose="02020603050405020304" pitchFamily="18" charset="0"/>
              </a:rPr>
              <a:t>则 </a:t>
            </a:r>
            <a:r>
              <a:rPr lang="en-US" altLang="zh-CN" sz="2000" i="1" dirty="0" err="1">
                <a:solidFill>
                  <a:srgbClr val="0000FF"/>
                </a:solidFill>
                <a:latin typeface="Times New Roman" panose="02020603050405020304" pitchFamily="18" charset="0"/>
              </a:rPr>
              <a:t>i</a:t>
            </a:r>
            <a:r>
              <a:rPr lang="en-US" altLang="zh-CN" sz="2000" i="1" dirty="0">
                <a:solidFill>
                  <a:srgbClr val="0000FF"/>
                </a:solidFill>
                <a:latin typeface="Times New Roman" panose="02020603050405020304" pitchFamily="18" charset="0"/>
              </a:rPr>
              <a:t> </a:t>
            </a:r>
            <a:r>
              <a:rPr lang="zh-CN" altLang="en-US" sz="2000" dirty="0">
                <a:solidFill>
                  <a:srgbClr val="0000FF"/>
                </a:solidFill>
                <a:latin typeface="Times New Roman" panose="02020603050405020304" pitchFamily="18" charset="0"/>
              </a:rPr>
              <a:t>无左孩子</a:t>
            </a:r>
          </a:p>
          <a:p>
            <a:pPr>
              <a:lnSpc>
                <a:spcPct val="105000"/>
              </a:lnSpc>
              <a:buClr>
                <a:srgbClr val="FF6600"/>
              </a:buClr>
              <a:buSzPct val="65000"/>
              <a:buFont typeface="Wingdings" panose="05000000000000000000" pitchFamily="2" charset="2"/>
              <a:buNone/>
            </a:pPr>
            <a:r>
              <a:rPr lang="zh-CN" altLang="en-US" sz="2000" dirty="0">
                <a:solidFill>
                  <a:srgbClr val="0000FF"/>
                </a:solidFill>
                <a:latin typeface="Times New Roman" panose="02020603050405020304" pitchFamily="18" charset="0"/>
              </a:rPr>
              <a:t>     若</a:t>
            </a:r>
            <a:r>
              <a:rPr lang="en-US" altLang="zh-CN" sz="2000" dirty="0">
                <a:solidFill>
                  <a:srgbClr val="0000FF"/>
                </a:solidFill>
                <a:latin typeface="Times New Roman" panose="02020603050405020304" pitchFamily="18" charset="0"/>
              </a:rPr>
              <a:t>2*</a:t>
            </a:r>
            <a:r>
              <a:rPr lang="en-US" altLang="zh-CN" sz="2000" i="1" dirty="0" err="1">
                <a:solidFill>
                  <a:srgbClr val="0000FF"/>
                </a:solidFill>
                <a:latin typeface="Times New Roman" panose="02020603050405020304" pitchFamily="18" charset="0"/>
              </a:rPr>
              <a:t>i</a:t>
            </a:r>
            <a:r>
              <a:rPr lang="en-US" altLang="zh-CN" sz="2000" dirty="0">
                <a:solidFill>
                  <a:srgbClr val="0000FF"/>
                </a:solidFill>
                <a:latin typeface="Times New Roman" panose="02020603050405020304" pitchFamily="18" charset="0"/>
              </a:rPr>
              <a:t>&lt;</a:t>
            </a:r>
            <a:r>
              <a:rPr lang="en-US" altLang="zh-CN" sz="2000" i="1" dirty="0">
                <a:solidFill>
                  <a:srgbClr val="0000FF"/>
                </a:solidFill>
                <a:latin typeface="Times New Roman" panose="02020603050405020304" pitchFamily="18" charset="0"/>
              </a:rPr>
              <a:t>n-1</a:t>
            </a:r>
            <a:r>
              <a:rPr lang="en-US" altLang="zh-CN" sz="2000" dirty="0">
                <a:solidFill>
                  <a:srgbClr val="0000FF"/>
                </a:solidFill>
                <a:latin typeface="Times New Roman" panose="02020603050405020304" pitchFamily="18" charset="0"/>
              </a:rPr>
              <a:t>, </a:t>
            </a:r>
            <a:r>
              <a:rPr lang="zh-CN" altLang="en-US" sz="2000" dirty="0">
                <a:solidFill>
                  <a:srgbClr val="0000FF"/>
                </a:solidFill>
                <a:latin typeface="Times New Roman" panose="02020603050405020304" pitchFamily="18" charset="0"/>
              </a:rPr>
              <a:t>则 </a:t>
            </a:r>
            <a:r>
              <a:rPr lang="en-US" altLang="zh-CN" sz="2000" i="1" dirty="0" err="1">
                <a:solidFill>
                  <a:srgbClr val="0000FF"/>
                </a:solidFill>
                <a:latin typeface="Times New Roman" panose="02020603050405020304" pitchFamily="18" charset="0"/>
              </a:rPr>
              <a:t>i</a:t>
            </a:r>
            <a:r>
              <a:rPr lang="en-US" altLang="zh-CN" sz="2000" i="1" dirty="0">
                <a:solidFill>
                  <a:srgbClr val="0000FF"/>
                </a:solidFill>
                <a:latin typeface="Times New Roman" panose="02020603050405020304" pitchFamily="18" charset="0"/>
              </a:rPr>
              <a:t> </a:t>
            </a:r>
            <a:r>
              <a:rPr lang="zh-CN" altLang="en-US" sz="2000" dirty="0">
                <a:solidFill>
                  <a:srgbClr val="0000FF"/>
                </a:solidFill>
                <a:latin typeface="Times New Roman" panose="02020603050405020304" pitchFamily="18" charset="0"/>
              </a:rPr>
              <a:t>结点的左孩子结点为</a:t>
            </a:r>
            <a:r>
              <a:rPr lang="en-US" altLang="zh-CN" sz="2000" dirty="0">
                <a:solidFill>
                  <a:srgbClr val="0000FF"/>
                </a:solidFill>
                <a:latin typeface="Times New Roman" panose="02020603050405020304" pitchFamily="18" charset="0"/>
              </a:rPr>
              <a:t>2*</a:t>
            </a:r>
            <a:r>
              <a:rPr lang="en-US" altLang="zh-CN" sz="2000" i="1" dirty="0">
                <a:solidFill>
                  <a:srgbClr val="0000FF"/>
                </a:solidFill>
                <a:latin typeface="Times New Roman" panose="02020603050405020304" pitchFamily="18" charset="0"/>
              </a:rPr>
              <a:t>i+1</a:t>
            </a:r>
            <a:endParaRPr lang="en-US" altLang="zh-CN" sz="2000" dirty="0">
              <a:solidFill>
                <a:srgbClr val="0000FF"/>
              </a:solidFill>
              <a:latin typeface="Times New Roman" panose="02020603050405020304" pitchFamily="18" charset="0"/>
            </a:endParaRPr>
          </a:p>
          <a:p>
            <a:pPr>
              <a:lnSpc>
                <a:spcPct val="105000"/>
              </a:lnSpc>
              <a:buClr>
                <a:srgbClr val="FF6600"/>
              </a:buClr>
              <a:buSzPct val="65000"/>
            </a:pPr>
            <a:r>
              <a:rPr lang="en-US" altLang="zh-CN" sz="2000" dirty="0">
                <a:solidFill>
                  <a:srgbClr val="0000FF"/>
                </a:solidFill>
                <a:latin typeface="Times New Roman" panose="02020603050405020304" pitchFamily="18" charset="0"/>
              </a:rPr>
              <a:t>(3)</a:t>
            </a:r>
            <a:r>
              <a:rPr lang="zh-CN" altLang="en-US" sz="2000" dirty="0">
                <a:solidFill>
                  <a:srgbClr val="0000FF"/>
                </a:solidFill>
                <a:latin typeface="Times New Roman" panose="02020603050405020304" pitchFamily="18" charset="0"/>
              </a:rPr>
              <a:t>若 </a:t>
            </a:r>
            <a:r>
              <a:rPr lang="en-US" altLang="zh-CN" sz="2000" dirty="0">
                <a:solidFill>
                  <a:srgbClr val="0000FF"/>
                </a:solidFill>
                <a:latin typeface="Times New Roman" panose="02020603050405020304" pitchFamily="18" charset="0"/>
              </a:rPr>
              <a:t>2*</a:t>
            </a:r>
            <a:r>
              <a:rPr lang="en-US" altLang="zh-CN" sz="2000" dirty="0" err="1">
                <a:solidFill>
                  <a:srgbClr val="0000FF"/>
                </a:solidFill>
                <a:latin typeface="Times New Roman" panose="02020603050405020304" pitchFamily="18" charset="0"/>
              </a:rPr>
              <a:t>i</a:t>
            </a:r>
            <a:r>
              <a:rPr lang="en-US" altLang="zh-CN" sz="2000" dirty="0">
                <a:solidFill>
                  <a:srgbClr val="0000FF"/>
                </a:solidFill>
                <a:latin typeface="Times New Roman" panose="02020603050405020304" pitchFamily="18" charset="0"/>
              </a:rPr>
              <a:t>≥ </a:t>
            </a:r>
            <a:r>
              <a:rPr lang="en-US" altLang="zh-CN" sz="2000" i="1" dirty="0">
                <a:solidFill>
                  <a:srgbClr val="0000FF"/>
                </a:solidFill>
                <a:latin typeface="Times New Roman" panose="02020603050405020304" pitchFamily="18" charset="0"/>
              </a:rPr>
              <a:t>n-2</a:t>
            </a:r>
            <a:r>
              <a:rPr lang="en-US" altLang="zh-CN" sz="2000" dirty="0">
                <a:solidFill>
                  <a:srgbClr val="0000FF"/>
                </a:solidFill>
                <a:latin typeface="Times New Roman" panose="02020603050405020304" pitchFamily="18" charset="0"/>
              </a:rPr>
              <a:t> ,</a:t>
            </a:r>
            <a:r>
              <a:rPr lang="zh-CN" altLang="en-US" sz="2000" dirty="0">
                <a:solidFill>
                  <a:srgbClr val="0000FF"/>
                </a:solidFill>
                <a:latin typeface="Times New Roman" panose="02020603050405020304" pitchFamily="18" charset="0"/>
              </a:rPr>
              <a:t>则</a:t>
            </a:r>
            <a:r>
              <a:rPr lang="en-US" altLang="zh-CN" sz="2000" i="1" dirty="0" err="1">
                <a:solidFill>
                  <a:srgbClr val="0000FF"/>
                </a:solidFill>
                <a:latin typeface="Times New Roman" panose="02020603050405020304" pitchFamily="18" charset="0"/>
              </a:rPr>
              <a:t>i</a:t>
            </a:r>
            <a:r>
              <a:rPr lang="en-US" altLang="zh-CN" sz="2000" i="1" dirty="0">
                <a:solidFill>
                  <a:srgbClr val="0000FF"/>
                </a:solidFill>
                <a:latin typeface="Times New Roman" panose="02020603050405020304" pitchFamily="18" charset="0"/>
              </a:rPr>
              <a:t> </a:t>
            </a:r>
            <a:r>
              <a:rPr lang="zh-CN" altLang="en-US" sz="2000" dirty="0">
                <a:solidFill>
                  <a:srgbClr val="0000FF"/>
                </a:solidFill>
                <a:latin typeface="Times New Roman" panose="02020603050405020304" pitchFamily="18" charset="0"/>
              </a:rPr>
              <a:t>无右孩子</a:t>
            </a:r>
          </a:p>
          <a:p>
            <a:pPr>
              <a:lnSpc>
                <a:spcPct val="105000"/>
              </a:lnSpc>
              <a:buClr>
                <a:srgbClr val="FF6600"/>
              </a:buClr>
              <a:buSzPct val="65000"/>
            </a:pPr>
            <a:r>
              <a:rPr lang="zh-CN" altLang="en-US" sz="2000" dirty="0">
                <a:solidFill>
                  <a:srgbClr val="0000FF"/>
                </a:solidFill>
                <a:latin typeface="Times New Roman" panose="02020603050405020304" pitchFamily="18" charset="0"/>
              </a:rPr>
              <a:t>     若 </a:t>
            </a:r>
            <a:r>
              <a:rPr lang="en-US" altLang="zh-CN" sz="2000" dirty="0">
                <a:solidFill>
                  <a:srgbClr val="0000FF"/>
                </a:solidFill>
                <a:latin typeface="Times New Roman" panose="02020603050405020304" pitchFamily="18" charset="0"/>
              </a:rPr>
              <a:t>2*</a:t>
            </a:r>
            <a:r>
              <a:rPr lang="en-US" altLang="zh-CN" sz="2000" dirty="0" err="1">
                <a:solidFill>
                  <a:srgbClr val="0000FF"/>
                </a:solidFill>
                <a:latin typeface="Times New Roman" panose="02020603050405020304" pitchFamily="18" charset="0"/>
              </a:rPr>
              <a:t>i</a:t>
            </a:r>
            <a:r>
              <a:rPr lang="en-US" altLang="zh-CN" sz="2000" dirty="0">
                <a:solidFill>
                  <a:srgbClr val="0000FF"/>
                </a:solidFill>
                <a:latin typeface="Times New Roman" panose="02020603050405020304" pitchFamily="18" charset="0"/>
              </a:rPr>
              <a:t>&gt;</a:t>
            </a:r>
            <a:r>
              <a:rPr lang="en-US" altLang="zh-CN" sz="2000" i="1" dirty="0">
                <a:solidFill>
                  <a:srgbClr val="0000FF"/>
                </a:solidFill>
                <a:latin typeface="Times New Roman" panose="02020603050405020304" pitchFamily="18" charset="0"/>
              </a:rPr>
              <a:t>n-2</a:t>
            </a:r>
            <a:r>
              <a:rPr lang="en-US" altLang="zh-CN" sz="2000" dirty="0">
                <a:solidFill>
                  <a:srgbClr val="0000FF"/>
                </a:solidFill>
                <a:latin typeface="Times New Roman" panose="02020603050405020304" pitchFamily="18" charset="0"/>
              </a:rPr>
              <a:t>, </a:t>
            </a:r>
            <a:r>
              <a:rPr lang="zh-CN" altLang="en-US" sz="2000" dirty="0">
                <a:solidFill>
                  <a:srgbClr val="0000FF"/>
                </a:solidFill>
                <a:latin typeface="Times New Roman" panose="02020603050405020304" pitchFamily="18" charset="0"/>
              </a:rPr>
              <a:t>则</a:t>
            </a:r>
            <a:r>
              <a:rPr lang="en-US" altLang="zh-CN" sz="2000" i="1" dirty="0" err="1">
                <a:solidFill>
                  <a:srgbClr val="0000FF"/>
                </a:solidFill>
                <a:latin typeface="Times New Roman" panose="02020603050405020304" pitchFamily="18" charset="0"/>
              </a:rPr>
              <a:t>i</a:t>
            </a:r>
            <a:r>
              <a:rPr lang="zh-CN" altLang="en-US" sz="2000" dirty="0">
                <a:solidFill>
                  <a:srgbClr val="0000FF"/>
                </a:solidFill>
                <a:latin typeface="Times New Roman" panose="02020603050405020304" pitchFamily="18" charset="0"/>
              </a:rPr>
              <a:t>的右孩子结点为</a:t>
            </a:r>
            <a:r>
              <a:rPr lang="en-US" altLang="zh-CN" sz="2000" dirty="0">
                <a:solidFill>
                  <a:srgbClr val="0000FF"/>
                </a:solidFill>
                <a:latin typeface="Times New Roman" panose="02020603050405020304" pitchFamily="18" charset="0"/>
              </a:rPr>
              <a:t>2* </a:t>
            </a:r>
            <a:r>
              <a:rPr lang="en-US" altLang="zh-CN" sz="2000" i="1" dirty="0">
                <a:solidFill>
                  <a:srgbClr val="0000FF"/>
                </a:solidFill>
                <a:latin typeface="Times New Roman" panose="02020603050405020304" pitchFamily="18" charset="0"/>
              </a:rPr>
              <a:t>i</a:t>
            </a:r>
            <a:r>
              <a:rPr lang="en-US" altLang="zh-CN" sz="2000" dirty="0">
                <a:solidFill>
                  <a:srgbClr val="0000FF"/>
                </a:solidFill>
                <a:latin typeface="Times New Roman" panose="02020603050405020304" pitchFamily="18" charset="0"/>
              </a:rPr>
              <a:t>+2</a:t>
            </a:r>
          </a:p>
        </p:txBody>
      </p:sp>
      <p:pic>
        <p:nvPicPr>
          <p:cNvPr id="45058" name="Picture 2" descr="http://ts1.mm.bing.net/th?&amp;id=HN.608022753602833226&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2504" y="4726938"/>
            <a:ext cx="1506537"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ctangle 65"/>
          <p:cNvSpPr>
            <a:spLocks noGrp="1" noChangeArrowheads="1"/>
          </p:cNvSpPr>
          <p:nvPr>
            <p:ph type="title"/>
          </p:nvPr>
        </p:nvSpPr>
        <p:spPr>
          <a:xfrm>
            <a:off x="326581" y="57611"/>
            <a:ext cx="5184775" cy="584200"/>
          </a:xfrm>
        </p:spPr>
        <p:txBody>
          <a:bodyPr/>
          <a:lstStyle/>
          <a:p>
            <a:pPr eaLnBrk="1" hangingPunct="1">
              <a:defRPr/>
            </a:pPr>
            <a:r>
              <a:rPr lang="zh-CN" altLang="en-US" sz="3200" b="1" dirty="0">
                <a:latin typeface="+mn-ea"/>
                <a:ea typeface="+mn-ea"/>
              </a:rPr>
              <a:t>完全二叉树的顺序存储结构</a:t>
            </a:r>
          </a:p>
        </p:txBody>
      </p:sp>
      <p:sp>
        <p:nvSpPr>
          <p:cNvPr id="52231" name="矩形 1"/>
          <p:cNvSpPr>
            <a:spLocks noChangeArrowheads="1"/>
          </p:cNvSpPr>
          <p:nvPr/>
        </p:nvSpPr>
        <p:spPr bwMode="auto">
          <a:xfrm>
            <a:off x="1023748" y="980728"/>
            <a:ext cx="3488076" cy="4782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0000"/>
              </a:lnSpc>
              <a:spcAft>
                <a:spcPct val="20000"/>
              </a:spcAft>
            </a:pPr>
            <a:r>
              <a:rPr lang="zh-CN" altLang="en-US" sz="2400" dirty="0">
                <a:latin typeface="Times New Roman" panose="02020603050405020304" pitchFamily="18" charset="0"/>
              </a:rPr>
              <a:t>完全二叉树结点的</a:t>
            </a:r>
            <a:r>
              <a:rPr lang="zh-CN" altLang="en-US" sz="2400" dirty="0">
                <a:solidFill>
                  <a:srgbClr val="0000FF"/>
                </a:solidFill>
                <a:latin typeface="Times New Roman" panose="02020603050405020304" pitchFamily="18" charset="0"/>
              </a:rPr>
              <a:t>层次序列</a:t>
            </a:r>
            <a:r>
              <a:rPr lang="zh-CN" altLang="en-US" sz="2400" dirty="0">
                <a:latin typeface="Times New Roman" panose="02020603050405020304" pitchFamily="18" charset="0"/>
              </a:rPr>
              <a:t>足以反映完全二叉树结构</a:t>
            </a:r>
            <a:endParaRPr lang="en-US" altLang="zh-CN" sz="2400" dirty="0">
              <a:latin typeface="Times New Roman" panose="02020603050405020304" pitchFamily="18" charset="0"/>
            </a:endParaRPr>
          </a:p>
          <a:p>
            <a:pPr>
              <a:lnSpc>
                <a:spcPct val="90000"/>
              </a:lnSpc>
              <a:spcAft>
                <a:spcPct val="20000"/>
              </a:spcAft>
            </a:pPr>
            <a:endParaRPr lang="en-US" altLang="zh-CN" sz="2400" dirty="0">
              <a:latin typeface="Times New Roman" panose="02020603050405020304" pitchFamily="18" charset="0"/>
            </a:endParaRPr>
          </a:p>
          <a:p>
            <a:pPr>
              <a:lnSpc>
                <a:spcPct val="90000"/>
              </a:lnSpc>
              <a:spcAft>
                <a:spcPct val="20000"/>
              </a:spcAft>
            </a:pPr>
            <a:r>
              <a:rPr lang="zh-CN" altLang="en-US" sz="2400" dirty="0">
                <a:solidFill>
                  <a:srgbClr val="FF0000"/>
                </a:solidFill>
                <a:latin typeface="Times New Roman" panose="02020603050405020304" pitchFamily="18" charset="0"/>
              </a:rPr>
              <a:t>特点：</a:t>
            </a:r>
            <a:endParaRPr lang="en-US" altLang="zh-CN" sz="2400" dirty="0">
              <a:solidFill>
                <a:srgbClr val="FF0000"/>
              </a:solidFill>
              <a:latin typeface="Times New Roman" panose="02020603050405020304" pitchFamily="18" charset="0"/>
            </a:endParaRPr>
          </a:p>
          <a:p>
            <a:pPr>
              <a:lnSpc>
                <a:spcPct val="90000"/>
              </a:lnSpc>
              <a:spcAft>
                <a:spcPct val="20000"/>
              </a:spcAft>
            </a:pPr>
            <a:r>
              <a:rPr lang="en-US" altLang="zh-CN" sz="2400" dirty="0">
                <a:latin typeface="Times New Roman" panose="02020603050405020304" pitchFamily="18" charset="0"/>
              </a:rPr>
              <a:t>1.</a:t>
            </a:r>
            <a:r>
              <a:rPr lang="zh-CN" altLang="en-US" sz="2400" dirty="0">
                <a:latin typeface="Times New Roman" panose="02020603050405020304" pitchFamily="18" charset="0"/>
              </a:rPr>
              <a:t>完全二叉树是最简单，最节省空间的存储方式</a:t>
            </a:r>
          </a:p>
          <a:p>
            <a:pPr>
              <a:lnSpc>
                <a:spcPct val="90000"/>
              </a:lnSpc>
              <a:spcAft>
                <a:spcPct val="20000"/>
              </a:spcAft>
            </a:pPr>
            <a:r>
              <a:rPr lang="en-US" altLang="zh-CN" sz="2400" dirty="0">
                <a:latin typeface="Times New Roman" panose="02020603050405020304" pitchFamily="18" charset="0"/>
              </a:rPr>
              <a:t>2.</a:t>
            </a:r>
            <a:r>
              <a:rPr lang="zh-CN" altLang="en-US" sz="2400" dirty="0">
                <a:latin typeface="Times New Roman" panose="02020603050405020304" pitchFamily="18" charset="0"/>
              </a:rPr>
              <a:t>完全二叉树的顺序存储，在</a:t>
            </a:r>
            <a:r>
              <a:rPr lang="zh-CN" altLang="en-US" sz="2400" dirty="0">
                <a:solidFill>
                  <a:srgbClr val="FF0000"/>
                </a:solidFill>
                <a:latin typeface="Times New Roman" panose="02020603050405020304" pitchFamily="18" charset="0"/>
              </a:rPr>
              <a:t>存储结构上是线性的，但在逻辑结构上它仍然是二叉树型结构</a:t>
            </a:r>
          </a:p>
          <a:p>
            <a:pPr>
              <a:lnSpc>
                <a:spcPct val="90000"/>
              </a:lnSpc>
              <a:spcAft>
                <a:spcPct val="20000"/>
              </a:spcAft>
            </a:pPr>
            <a:r>
              <a:rPr lang="en-US" altLang="zh-CN" sz="2400" dirty="0">
                <a:latin typeface="Times New Roman" panose="02020603050405020304" pitchFamily="18" charset="0"/>
              </a:rPr>
              <a:t>3.</a:t>
            </a:r>
            <a:r>
              <a:rPr lang="zh-CN" altLang="en-US" sz="2400" dirty="0">
                <a:latin typeface="Times New Roman" panose="02020603050405020304" pitchFamily="18" charset="0"/>
              </a:rPr>
              <a:t>插入</a:t>
            </a:r>
            <a:r>
              <a:rPr lang="en-US" altLang="zh-CN" sz="2400" dirty="0">
                <a:latin typeface="Times New Roman" panose="02020603050405020304" pitchFamily="18" charset="0"/>
              </a:rPr>
              <a:t>/</a:t>
            </a:r>
            <a:r>
              <a:rPr lang="zh-CN" altLang="en-US" sz="2400" dirty="0">
                <a:latin typeface="Times New Roman" panose="02020603050405020304" pitchFamily="18" charset="0"/>
              </a:rPr>
              <a:t>删除结点需大量移动结点</a:t>
            </a:r>
            <a:endParaRPr lang="en-US" altLang="zh-CN" sz="24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ppt_x"/>
                                          </p:val>
                                        </p:tav>
                                        <p:tav tm="100000">
                                          <p:val>
                                            <p:strVal val="#ppt_x"/>
                                          </p:val>
                                        </p:tav>
                                      </p:tavLst>
                                    </p:anim>
                                    <p:anim calcmode="lin" valueType="num">
                                      <p:cBhvr additive="base">
                                        <p:cTn id="8" dur="500" fill="hold"/>
                                        <p:tgtEl>
                                          <p:spTgt spid="5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5058"/>
                                        </p:tgtEl>
                                        <p:attrNameLst>
                                          <p:attrName>style.visibility</p:attrName>
                                        </p:attrNameLst>
                                      </p:cBhvr>
                                      <p:to>
                                        <p:strVal val="visible"/>
                                      </p:to>
                                    </p:set>
                                    <p:anim calcmode="lin" valueType="num">
                                      <p:cBhvr additive="base">
                                        <p:cTn id="11" dur="500" fill="hold"/>
                                        <p:tgtEl>
                                          <p:spTgt spid="45058"/>
                                        </p:tgtEl>
                                        <p:attrNameLst>
                                          <p:attrName>ppt_x</p:attrName>
                                        </p:attrNameLst>
                                      </p:cBhvr>
                                      <p:tavLst>
                                        <p:tav tm="0">
                                          <p:val>
                                            <p:strVal val="#ppt_x"/>
                                          </p:val>
                                        </p:tav>
                                        <p:tav tm="100000">
                                          <p:val>
                                            <p:strVal val="#ppt_x"/>
                                          </p:val>
                                        </p:tav>
                                      </p:tavLst>
                                    </p:anim>
                                    <p:anim calcmode="lin" valueType="num">
                                      <p:cBhvr additive="base">
                                        <p:cTn id="12" dur="500" fill="hold"/>
                                        <p:tgtEl>
                                          <p:spTgt spid="450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3" name="Rectangle 24"/>
          <p:cNvSpPr>
            <a:spLocks noGrp="1" noChangeArrowheads="1"/>
          </p:cNvSpPr>
          <p:nvPr>
            <p:ph type="title"/>
          </p:nvPr>
        </p:nvSpPr>
        <p:spPr>
          <a:xfrm>
            <a:off x="436898" y="-13577"/>
            <a:ext cx="6984329" cy="649288"/>
          </a:xfrm>
        </p:spPr>
        <p:txBody>
          <a:bodyPr>
            <a:normAutofit fontScale="90000"/>
          </a:bodyPr>
          <a:lstStyle/>
          <a:p>
            <a:pPr algn="ctr"/>
            <a:r>
              <a:rPr lang="zh-CN" altLang="en-US" b="1" dirty="0" smtClean="0">
                <a:ea typeface="华文新魏" panose="02010800040101010101" pitchFamily="2" charset="-122"/>
              </a:rPr>
              <a:t>二叉树的链表表示（二叉链表）</a:t>
            </a:r>
          </a:p>
        </p:txBody>
      </p:sp>
      <p:sp>
        <p:nvSpPr>
          <p:cNvPr id="133145" name="Rectangle 25"/>
          <p:cNvSpPr>
            <a:spLocks noGrp="1" noChangeArrowheads="1"/>
          </p:cNvSpPr>
          <p:nvPr>
            <p:ph idx="1"/>
          </p:nvPr>
        </p:nvSpPr>
        <p:spPr>
          <a:xfrm>
            <a:off x="1388059" y="1031436"/>
            <a:ext cx="9553053" cy="1584325"/>
          </a:xfrm>
        </p:spPr>
        <p:txBody>
          <a:bodyPr/>
          <a:lstStyle/>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二叉树结点定义：每个结点有</a:t>
            </a:r>
            <a:r>
              <a:rPr lang="en-US" altLang="zh-CN" sz="3000" b="1" dirty="0">
                <a:latin typeface="Times New Roman" panose="02020603050405020304" pitchFamily="18" charset="0"/>
                <a:ea typeface="仿宋_GB2312" pitchFamily="49" charset="-122"/>
              </a:rPr>
              <a:t>3</a:t>
            </a:r>
            <a:r>
              <a:rPr lang="zh-CN" altLang="en-US" sz="3000" b="1" dirty="0">
                <a:latin typeface="Times New Roman" panose="02020603050405020304" pitchFamily="18" charset="0"/>
                <a:ea typeface="仿宋_GB2312" pitchFamily="49" charset="-122"/>
              </a:rPr>
              <a:t>个数据成员，</a:t>
            </a:r>
            <a:r>
              <a:rPr lang="en-US" altLang="zh-CN" sz="3000" b="1" dirty="0">
                <a:solidFill>
                  <a:schemeClr val="tx2"/>
                </a:solidFill>
                <a:latin typeface="Times New Roman" panose="02020603050405020304" pitchFamily="18" charset="0"/>
                <a:ea typeface="仿宋_GB2312" pitchFamily="49" charset="-122"/>
              </a:rPr>
              <a:t>data</a:t>
            </a:r>
            <a:r>
              <a:rPr lang="zh-CN" altLang="en-US" sz="3000" b="1" dirty="0">
                <a:latin typeface="Times New Roman" panose="02020603050405020304" pitchFamily="18" charset="0"/>
                <a:ea typeface="仿宋_GB2312" pitchFamily="49" charset="-122"/>
              </a:rPr>
              <a:t>域存储结点数据，</a:t>
            </a:r>
            <a:r>
              <a:rPr lang="en-US" altLang="zh-CN" sz="3000" b="1" dirty="0" err="1">
                <a:solidFill>
                  <a:schemeClr val="tx2"/>
                </a:solidFill>
                <a:latin typeface="Times New Roman" panose="02020603050405020304" pitchFamily="18" charset="0"/>
                <a:ea typeface="仿宋_GB2312" pitchFamily="49" charset="-122"/>
              </a:rPr>
              <a:t>leftChild</a:t>
            </a:r>
            <a:r>
              <a:rPr lang="zh-CN" altLang="en-US" sz="3000" b="1" dirty="0">
                <a:latin typeface="Times New Roman" panose="02020603050405020304" pitchFamily="18" charset="0"/>
                <a:ea typeface="仿宋_GB2312" pitchFamily="49" charset="-122"/>
              </a:rPr>
              <a:t>和</a:t>
            </a:r>
            <a:r>
              <a:rPr lang="en-US" altLang="zh-CN" sz="3000" b="1" dirty="0" err="1">
                <a:solidFill>
                  <a:schemeClr val="tx2"/>
                </a:solidFill>
                <a:latin typeface="Times New Roman" panose="02020603050405020304" pitchFamily="18" charset="0"/>
                <a:ea typeface="仿宋_GB2312" pitchFamily="49" charset="-122"/>
              </a:rPr>
              <a:t>rightChild</a:t>
            </a:r>
            <a:r>
              <a:rPr lang="zh-CN" altLang="en-US" sz="3000" b="1" dirty="0">
                <a:latin typeface="Times New Roman" panose="02020603050405020304" pitchFamily="18" charset="0"/>
                <a:ea typeface="仿宋_GB2312" pitchFamily="49" charset="-122"/>
              </a:rPr>
              <a:t>分别存放指向左子女和右子女的指针。</a:t>
            </a:r>
          </a:p>
        </p:txBody>
      </p:sp>
      <p:grpSp>
        <p:nvGrpSpPr>
          <p:cNvPr id="53251" name="Group 26"/>
          <p:cNvGrpSpPr>
            <a:grpSpLocks/>
          </p:cNvGrpSpPr>
          <p:nvPr/>
        </p:nvGrpSpPr>
        <p:grpSpPr bwMode="auto">
          <a:xfrm>
            <a:off x="2109987" y="3152776"/>
            <a:ext cx="5256212" cy="2868613"/>
            <a:chOff x="1134" y="1056"/>
            <a:chExt cx="3311" cy="1807"/>
          </a:xfrm>
        </p:grpSpPr>
        <p:sp>
          <p:nvSpPr>
            <p:cNvPr id="53258" name="Rectangle 3"/>
            <p:cNvSpPr>
              <a:spLocks noChangeArrowheads="1"/>
            </p:cNvSpPr>
            <p:nvPr/>
          </p:nvSpPr>
          <p:spPr bwMode="auto">
            <a:xfrm>
              <a:off x="1270" y="1152"/>
              <a:ext cx="2877" cy="396"/>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3259" name="Text Box 4"/>
            <p:cNvSpPr txBox="1">
              <a:spLocks noChangeArrowheads="1"/>
            </p:cNvSpPr>
            <p:nvPr/>
          </p:nvSpPr>
          <p:spPr bwMode="auto">
            <a:xfrm>
              <a:off x="1323" y="1152"/>
              <a:ext cx="273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leftChild   data   rightChild</a:t>
              </a:r>
              <a:endParaRPr lang="en-US" altLang="zh-CN" sz="2400">
                <a:latin typeface="Times New Roman" panose="02020603050405020304" pitchFamily="18" charset="0"/>
              </a:endParaRPr>
            </a:p>
          </p:txBody>
        </p:sp>
        <p:sp>
          <p:nvSpPr>
            <p:cNvPr id="53260" name="Line 5"/>
            <p:cNvSpPr>
              <a:spLocks noChangeShapeType="1"/>
            </p:cNvSpPr>
            <p:nvPr/>
          </p:nvSpPr>
          <p:spPr bwMode="auto">
            <a:xfrm flipH="1" flipV="1">
              <a:off x="2290" y="1162"/>
              <a:ext cx="0" cy="38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61" name="Line 6"/>
            <p:cNvSpPr>
              <a:spLocks noChangeShapeType="1"/>
            </p:cNvSpPr>
            <p:nvPr/>
          </p:nvSpPr>
          <p:spPr bwMode="auto">
            <a:xfrm flipV="1">
              <a:off x="2880" y="1152"/>
              <a:ext cx="0" cy="3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62" name="Line 7"/>
            <p:cNvSpPr>
              <a:spLocks noChangeShapeType="1"/>
            </p:cNvSpPr>
            <p:nvPr/>
          </p:nvSpPr>
          <p:spPr bwMode="auto">
            <a:xfrm flipV="1">
              <a:off x="2290" y="1066"/>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63" name="Line 8"/>
            <p:cNvSpPr>
              <a:spLocks noChangeShapeType="1"/>
            </p:cNvSpPr>
            <p:nvPr/>
          </p:nvSpPr>
          <p:spPr bwMode="auto">
            <a:xfrm flipV="1">
              <a:off x="2880" y="1056"/>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64" name="AutoShape 9"/>
            <p:cNvSpPr>
              <a:spLocks noChangeArrowheads="1"/>
            </p:cNvSpPr>
            <p:nvPr/>
          </p:nvSpPr>
          <p:spPr bwMode="auto">
            <a:xfrm>
              <a:off x="1968" y="1968"/>
              <a:ext cx="1584" cy="283"/>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3265" name="AutoShape 10"/>
            <p:cNvSpPr>
              <a:spLocks noChangeArrowheads="1"/>
            </p:cNvSpPr>
            <p:nvPr/>
          </p:nvSpPr>
          <p:spPr bwMode="auto">
            <a:xfrm>
              <a:off x="3204" y="2552"/>
              <a:ext cx="1241" cy="311"/>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3266" name="AutoShape 11"/>
            <p:cNvSpPr>
              <a:spLocks noChangeArrowheads="1"/>
            </p:cNvSpPr>
            <p:nvPr/>
          </p:nvSpPr>
          <p:spPr bwMode="auto">
            <a:xfrm>
              <a:off x="1134" y="2544"/>
              <a:ext cx="1113" cy="296"/>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3267" name="Text Box 12"/>
            <p:cNvSpPr txBox="1">
              <a:spLocks noChangeArrowheads="1"/>
            </p:cNvSpPr>
            <p:nvPr/>
          </p:nvSpPr>
          <p:spPr bwMode="auto">
            <a:xfrm>
              <a:off x="2484" y="1929"/>
              <a:ext cx="54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data</a:t>
              </a:r>
              <a:endParaRPr lang="en-US" altLang="zh-CN" sz="2400">
                <a:latin typeface="Times New Roman" panose="02020603050405020304" pitchFamily="18" charset="0"/>
              </a:endParaRPr>
            </a:p>
          </p:txBody>
        </p:sp>
        <p:sp>
          <p:nvSpPr>
            <p:cNvPr id="53268" name="Text Box 13"/>
            <p:cNvSpPr txBox="1">
              <a:spLocks noChangeArrowheads="1"/>
            </p:cNvSpPr>
            <p:nvPr/>
          </p:nvSpPr>
          <p:spPr bwMode="auto">
            <a:xfrm>
              <a:off x="1200" y="2505"/>
              <a:ext cx="96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leftChild</a:t>
              </a:r>
              <a:endParaRPr lang="en-US" altLang="zh-CN" sz="2400">
                <a:latin typeface="Times New Roman" panose="02020603050405020304" pitchFamily="18" charset="0"/>
              </a:endParaRPr>
            </a:p>
          </p:txBody>
        </p:sp>
        <p:sp>
          <p:nvSpPr>
            <p:cNvPr id="53269" name="Line 14"/>
            <p:cNvSpPr>
              <a:spLocks noChangeShapeType="1"/>
            </p:cNvSpPr>
            <p:nvPr/>
          </p:nvSpPr>
          <p:spPr bwMode="auto">
            <a:xfrm flipV="1">
              <a:off x="3072" y="1968"/>
              <a:ext cx="0" cy="288"/>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0" name="Line 15"/>
            <p:cNvSpPr>
              <a:spLocks noChangeShapeType="1"/>
            </p:cNvSpPr>
            <p:nvPr/>
          </p:nvSpPr>
          <p:spPr bwMode="auto">
            <a:xfrm flipV="1">
              <a:off x="3072" y="1872"/>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1" name="Line 16"/>
            <p:cNvSpPr>
              <a:spLocks noChangeShapeType="1"/>
            </p:cNvSpPr>
            <p:nvPr/>
          </p:nvSpPr>
          <p:spPr bwMode="auto">
            <a:xfrm flipV="1">
              <a:off x="2448" y="1968"/>
              <a:ext cx="0" cy="288"/>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2" name="Line 17"/>
            <p:cNvSpPr>
              <a:spLocks noChangeShapeType="1"/>
            </p:cNvSpPr>
            <p:nvPr/>
          </p:nvSpPr>
          <p:spPr bwMode="auto">
            <a:xfrm flipV="1">
              <a:off x="2448" y="1872"/>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3" name="Text Box 18"/>
            <p:cNvSpPr txBox="1">
              <a:spLocks noChangeArrowheads="1"/>
            </p:cNvSpPr>
            <p:nvPr/>
          </p:nvSpPr>
          <p:spPr bwMode="auto">
            <a:xfrm>
              <a:off x="3264" y="2513"/>
              <a:ext cx="112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rightChild</a:t>
              </a:r>
              <a:endParaRPr lang="en-US" altLang="zh-CN" sz="2400">
                <a:latin typeface="Times New Roman" panose="02020603050405020304" pitchFamily="18" charset="0"/>
              </a:endParaRPr>
            </a:p>
          </p:txBody>
        </p:sp>
        <p:sp>
          <p:nvSpPr>
            <p:cNvPr id="53274" name="Line 19"/>
            <p:cNvSpPr>
              <a:spLocks noChangeShapeType="1"/>
            </p:cNvSpPr>
            <p:nvPr/>
          </p:nvSpPr>
          <p:spPr bwMode="auto">
            <a:xfrm flipH="1">
              <a:off x="1872" y="2256"/>
              <a:ext cx="192" cy="192"/>
            </a:xfrm>
            <a:prstGeom prst="line">
              <a:avLst/>
            </a:prstGeom>
            <a:noFill/>
            <a:ln w="38100">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5" name="Line 20"/>
            <p:cNvSpPr>
              <a:spLocks noChangeShapeType="1"/>
            </p:cNvSpPr>
            <p:nvPr/>
          </p:nvSpPr>
          <p:spPr bwMode="auto">
            <a:xfrm flipV="1">
              <a:off x="2064" y="2112"/>
              <a:ext cx="144" cy="144"/>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6" name="Line 21"/>
            <p:cNvSpPr>
              <a:spLocks noChangeShapeType="1"/>
            </p:cNvSpPr>
            <p:nvPr/>
          </p:nvSpPr>
          <p:spPr bwMode="auto">
            <a:xfrm flipH="1" flipV="1">
              <a:off x="3504" y="2256"/>
              <a:ext cx="192" cy="192"/>
            </a:xfrm>
            <a:prstGeom prst="line">
              <a:avLst/>
            </a:prstGeom>
            <a:noFill/>
            <a:ln w="38100">
              <a:solidFill>
                <a:schemeClr val="tx2"/>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7" name="Line 22"/>
            <p:cNvSpPr>
              <a:spLocks noChangeShapeType="1"/>
            </p:cNvSpPr>
            <p:nvPr/>
          </p:nvSpPr>
          <p:spPr bwMode="auto">
            <a:xfrm>
              <a:off x="3360" y="2112"/>
              <a:ext cx="144" cy="144"/>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3252" name="Text Box 23"/>
          <p:cNvSpPr txBox="1">
            <a:spLocks noChangeArrowheads="1"/>
          </p:cNvSpPr>
          <p:nvPr/>
        </p:nvSpPr>
        <p:spPr bwMode="auto">
          <a:xfrm>
            <a:off x="911424" y="4251325"/>
            <a:ext cx="18161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u="sng">
                <a:solidFill>
                  <a:schemeClr val="tx2"/>
                </a:solidFill>
                <a:latin typeface="Times New Roman" panose="02020603050405020304" pitchFamily="18" charset="0"/>
                <a:ea typeface="仿宋_GB2312" pitchFamily="49" charset="-122"/>
              </a:rPr>
              <a:t>二叉链表</a:t>
            </a:r>
          </a:p>
        </p:txBody>
      </p:sp>
      <p:pic>
        <p:nvPicPr>
          <p:cNvPr id="26" name="图片 2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73045" y="5030788"/>
            <a:ext cx="2351088" cy="156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图片 2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69870" y="3328988"/>
            <a:ext cx="2336800" cy="163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7"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071420" y="5080000"/>
            <a:ext cx="2705100"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892818" y="2780928"/>
            <a:ext cx="2826551" cy="2352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barn(inVertical)">
                                      <p:cBhvr>
                                        <p:cTn id="17" dur="500"/>
                                        <p:tgtEl>
                                          <p:spTgt spid="31"/>
                                        </p:tgtEl>
                                      </p:cBhvr>
                                    </p:animEffect>
                                  </p:childTnLst>
                                </p:cTn>
                              </p:par>
                              <p:par>
                                <p:cTn id="18" presetID="16" presetClass="entr" presetSubtype="21" fill="hold" nodeType="withEffect">
                                  <p:stCondLst>
                                    <p:cond delay="0"/>
                                  </p:stCondLst>
                                  <p:childTnLst>
                                    <p:set>
                                      <p:cBhvr>
                                        <p:cTn id="19" dur="1" fill="hold">
                                          <p:stCondLst>
                                            <p:cond delay="0"/>
                                          </p:stCondLst>
                                        </p:cTn>
                                        <p:tgtEl>
                                          <p:spTgt spid="53257"/>
                                        </p:tgtEl>
                                        <p:attrNameLst>
                                          <p:attrName>style.visibility</p:attrName>
                                        </p:attrNameLst>
                                      </p:cBhvr>
                                      <p:to>
                                        <p:strVal val="visible"/>
                                      </p:to>
                                    </p:set>
                                    <p:animEffect transition="in" filter="barn(inVertical)">
                                      <p:cBhvr>
                                        <p:cTn id="20" dur="500"/>
                                        <p:tgtEl>
                                          <p:spTgt spid="53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274" name="Group 34"/>
          <p:cNvGrpSpPr>
            <a:grpSpLocks/>
          </p:cNvGrpSpPr>
          <p:nvPr/>
        </p:nvGrpSpPr>
        <p:grpSpPr bwMode="auto">
          <a:xfrm>
            <a:off x="2494236" y="2636913"/>
            <a:ext cx="5870575" cy="3521075"/>
            <a:chOff x="1006" y="1094"/>
            <a:chExt cx="3698" cy="2218"/>
          </a:xfrm>
        </p:grpSpPr>
        <p:grpSp>
          <p:nvGrpSpPr>
            <p:cNvPr id="54278" name="Group 33"/>
            <p:cNvGrpSpPr>
              <a:grpSpLocks/>
            </p:cNvGrpSpPr>
            <p:nvPr/>
          </p:nvGrpSpPr>
          <p:grpSpPr bwMode="auto">
            <a:xfrm>
              <a:off x="1006" y="1094"/>
              <a:ext cx="3552" cy="432"/>
              <a:chOff x="960" y="1056"/>
              <a:chExt cx="3552" cy="432"/>
            </a:xfrm>
          </p:grpSpPr>
          <p:sp>
            <p:nvSpPr>
              <p:cNvPr id="54299" name="Rectangle 3"/>
              <p:cNvSpPr>
                <a:spLocks noChangeArrowheads="1"/>
              </p:cNvSpPr>
              <p:nvPr/>
            </p:nvSpPr>
            <p:spPr bwMode="auto">
              <a:xfrm>
                <a:off x="960" y="1152"/>
                <a:ext cx="3552" cy="336"/>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4300" name="Line 5"/>
              <p:cNvSpPr>
                <a:spLocks noChangeShapeType="1"/>
              </p:cNvSpPr>
              <p:nvPr/>
            </p:nvSpPr>
            <p:spPr bwMode="auto">
              <a:xfrm flipV="1">
                <a:off x="1968" y="1152"/>
                <a:ext cx="0" cy="33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1" name="Line 6"/>
              <p:cNvSpPr>
                <a:spLocks noChangeShapeType="1"/>
              </p:cNvSpPr>
              <p:nvPr/>
            </p:nvSpPr>
            <p:spPr bwMode="auto">
              <a:xfrm flipV="1">
                <a:off x="2544" y="1152"/>
                <a:ext cx="0" cy="33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2" name="Line 7"/>
              <p:cNvSpPr>
                <a:spLocks noChangeShapeType="1"/>
              </p:cNvSpPr>
              <p:nvPr/>
            </p:nvSpPr>
            <p:spPr bwMode="auto">
              <a:xfrm flipV="1">
                <a:off x="1968" y="1056"/>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3" name="Line 8"/>
              <p:cNvSpPr>
                <a:spLocks noChangeShapeType="1"/>
              </p:cNvSpPr>
              <p:nvPr/>
            </p:nvSpPr>
            <p:spPr bwMode="auto">
              <a:xfrm flipV="1">
                <a:off x="2544" y="1056"/>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4" name="Line 9"/>
              <p:cNvSpPr>
                <a:spLocks noChangeShapeType="1"/>
              </p:cNvSpPr>
              <p:nvPr/>
            </p:nvSpPr>
            <p:spPr bwMode="auto">
              <a:xfrm flipV="1">
                <a:off x="3360" y="1152"/>
                <a:ext cx="0" cy="33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5" name="Line 10"/>
              <p:cNvSpPr>
                <a:spLocks noChangeShapeType="1"/>
              </p:cNvSpPr>
              <p:nvPr/>
            </p:nvSpPr>
            <p:spPr bwMode="auto">
              <a:xfrm flipV="1">
                <a:off x="3360" y="1056"/>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6" name="Text Box 4"/>
              <p:cNvSpPr txBox="1">
                <a:spLocks noChangeArrowheads="1"/>
              </p:cNvSpPr>
              <p:nvPr/>
            </p:nvSpPr>
            <p:spPr bwMode="auto">
              <a:xfrm>
                <a:off x="977" y="1139"/>
                <a:ext cx="353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leftChild   data   parent   rightChild</a:t>
                </a:r>
                <a:endParaRPr lang="en-US" altLang="zh-CN" sz="2400">
                  <a:latin typeface="Times New Roman" panose="02020603050405020304" pitchFamily="18" charset="0"/>
                </a:endParaRPr>
              </a:p>
            </p:txBody>
          </p:sp>
        </p:grpSp>
        <p:sp>
          <p:nvSpPr>
            <p:cNvPr id="54279" name="AutoShape 11"/>
            <p:cNvSpPr>
              <a:spLocks noChangeArrowheads="1"/>
            </p:cNvSpPr>
            <p:nvPr/>
          </p:nvSpPr>
          <p:spPr bwMode="auto">
            <a:xfrm>
              <a:off x="2784" y="1872"/>
              <a:ext cx="864" cy="288"/>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4280" name="AutoShape 12"/>
            <p:cNvSpPr>
              <a:spLocks noChangeArrowheads="1"/>
            </p:cNvSpPr>
            <p:nvPr/>
          </p:nvSpPr>
          <p:spPr bwMode="auto">
            <a:xfrm>
              <a:off x="1920" y="2448"/>
              <a:ext cx="1920" cy="288"/>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4281" name="AutoShape 13"/>
            <p:cNvSpPr>
              <a:spLocks noChangeArrowheads="1"/>
            </p:cNvSpPr>
            <p:nvPr/>
          </p:nvSpPr>
          <p:spPr bwMode="auto">
            <a:xfrm>
              <a:off x="3552" y="3024"/>
              <a:ext cx="1152" cy="288"/>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4282" name="AutoShape 14"/>
            <p:cNvSpPr>
              <a:spLocks noChangeArrowheads="1"/>
            </p:cNvSpPr>
            <p:nvPr/>
          </p:nvSpPr>
          <p:spPr bwMode="auto">
            <a:xfrm>
              <a:off x="1152" y="3024"/>
              <a:ext cx="960" cy="288"/>
            </a:xfrm>
            <a:prstGeom prst="roundRect">
              <a:avLst>
                <a:gd name="adj" fmla="val 16667"/>
              </a:avLst>
            </a:prstGeom>
            <a:solidFill>
              <a:schemeClr val="bg1"/>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4283" name="Text Box 15"/>
            <p:cNvSpPr txBox="1">
              <a:spLocks noChangeArrowheads="1"/>
            </p:cNvSpPr>
            <p:nvPr/>
          </p:nvSpPr>
          <p:spPr bwMode="auto">
            <a:xfrm>
              <a:off x="2849" y="1824"/>
              <a:ext cx="7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parent</a:t>
              </a:r>
              <a:endParaRPr lang="en-US" altLang="zh-CN" sz="2400">
                <a:latin typeface="Times New Roman" panose="02020603050405020304" pitchFamily="18" charset="0"/>
              </a:endParaRPr>
            </a:p>
          </p:txBody>
        </p:sp>
        <p:sp>
          <p:nvSpPr>
            <p:cNvPr id="54284" name="Text Box 16"/>
            <p:cNvSpPr txBox="1">
              <a:spLocks noChangeArrowheads="1"/>
            </p:cNvSpPr>
            <p:nvPr/>
          </p:nvSpPr>
          <p:spPr bwMode="auto">
            <a:xfrm>
              <a:off x="2388" y="2409"/>
              <a:ext cx="54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data</a:t>
              </a:r>
              <a:endParaRPr lang="en-US" altLang="zh-CN" sz="2400">
                <a:latin typeface="Times New Roman" panose="02020603050405020304" pitchFamily="18" charset="0"/>
              </a:endParaRPr>
            </a:p>
          </p:txBody>
        </p:sp>
        <p:sp>
          <p:nvSpPr>
            <p:cNvPr id="54285" name="Text Box 17"/>
            <p:cNvSpPr txBox="1">
              <a:spLocks noChangeArrowheads="1"/>
            </p:cNvSpPr>
            <p:nvPr/>
          </p:nvSpPr>
          <p:spPr bwMode="auto">
            <a:xfrm>
              <a:off x="1152" y="2985"/>
              <a:ext cx="96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leftChild</a:t>
              </a:r>
              <a:endParaRPr lang="en-US" altLang="zh-CN" sz="2400">
                <a:latin typeface="Times New Roman" panose="02020603050405020304" pitchFamily="18" charset="0"/>
              </a:endParaRPr>
            </a:p>
          </p:txBody>
        </p:sp>
        <p:sp>
          <p:nvSpPr>
            <p:cNvPr id="54286" name="Line 18"/>
            <p:cNvSpPr>
              <a:spLocks noChangeShapeType="1"/>
            </p:cNvSpPr>
            <p:nvPr/>
          </p:nvSpPr>
          <p:spPr bwMode="auto">
            <a:xfrm flipV="1">
              <a:off x="2928" y="2448"/>
              <a:ext cx="0" cy="288"/>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7" name="Line 19"/>
            <p:cNvSpPr>
              <a:spLocks noChangeShapeType="1"/>
            </p:cNvSpPr>
            <p:nvPr/>
          </p:nvSpPr>
          <p:spPr bwMode="auto">
            <a:xfrm flipV="1">
              <a:off x="2928" y="2352"/>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8" name="Line 20"/>
            <p:cNvSpPr>
              <a:spLocks noChangeShapeType="1"/>
            </p:cNvSpPr>
            <p:nvPr/>
          </p:nvSpPr>
          <p:spPr bwMode="auto">
            <a:xfrm flipV="1">
              <a:off x="2352" y="2448"/>
              <a:ext cx="0" cy="288"/>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9" name="Line 21"/>
            <p:cNvSpPr>
              <a:spLocks noChangeShapeType="1"/>
            </p:cNvSpPr>
            <p:nvPr/>
          </p:nvSpPr>
          <p:spPr bwMode="auto">
            <a:xfrm flipV="1">
              <a:off x="2352" y="2352"/>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0" name="Line 22"/>
            <p:cNvSpPr>
              <a:spLocks noChangeShapeType="1"/>
            </p:cNvSpPr>
            <p:nvPr/>
          </p:nvSpPr>
          <p:spPr bwMode="auto">
            <a:xfrm flipV="1">
              <a:off x="3408" y="2448"/>
              <a:ext cx="0" cy="288"/>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1" name="Line 23"/>
            <p:cNvSpPr>
              <a:spLocks noChangeShapeType="1"/>
            </p:cNvSpPr>
            <p:nvPr/>
          </p:nvSpPr>
          <p:spPr bwMode="auto">
            <a:xfrm flipV="1">
              <a:off x="3408" y="2352"/>
              <a:ext cx="96" cy="96"/>
            </a:xfrm>
            <a:prstGeom prst="line">
              <a:avLst/>
            </a:prstGeom>
            <a:noFill/>
            <a:ln w="1905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2" name="Text Box 24"/>
            <p:cNvSpPr txBox="1">
              <a:spLocks noChangeArrowheads="1"/>
            </p:cNvSpPr>
            <p:nvPr/>
          </p:nvSpPr>
          <p:spPr bwMode="auto">
            <a:xfrm>
              <a:off x="3552" y="2976"/>
              <a:ext cx="112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rPr>
                <a:t>rightChild</a:t>
              </a:r>
              <a:endParaRPr lang="en-US" altLang="zh-CN" sz="2400">
                <a:latin typeface="Times New Roman" panose="02020603050405020304" pitchFamily="18" charset="0"/>
              </a:endParaRPr>
            </a:p>
          </p:txBody>
        </p:sp>
        <p:sp>
          <p:nvSpPr>
            <p:cNvPr id="54293" name="Line 25"/>
            <p:cNvSpPr>
              <a:spLocks noChangeShapeType="1"/>
            </p:cNvSpPr>
            <p:nvPr/>
          </p:nvSpPr>
          <p:spPr bwMode="auto">
            <a:xfrm flipV="1">
              <a:off x="3168" y="2160"/>
              <a:ext cx="0" cy="240"/>
            </a:xfrm>
            <a:prstGeom prst="line">
              <a:avLst/>
            </a:prstGeom>
            <a:noFill/>
            <a:ln w="38100">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4" name="Line 26"/>
            <p:cNvSpPr>
              <a:spLocks noChangeShapeType="1"/>
            </p:cNvSpPr>
            <p:nvPr/>
          </p:nvSpPr>
          <p:spPr bwMode="auto">
            <a:xfrm>
              <a:off x="3168" y="2400"/>
              <a:ext cx="0" cy="192"/>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5" name="Line 27"/>
            <p:cNvSpPr>
              <a:spLocks noChangeShapeType="1"/>
            </p:cNvSpPr>
            <p:nvPr/>
          </p:nvSpPr>
          <p:spPr bwMode="auto">
            <a:xfrm flipH="1">
              <a:off x="1824" y="2736"/>
              <a:ext cx="192" cy="192"/>
            </a:xfrm>
            <a:prstGeom prst="line">
              <a:avLst/>
            </a:prstGeom>
            <a:noFill/>
            <a:ln w="38100">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6" name="Line 28"/>
            <p:cNvSpPr>
              <a:spLocks noChangeShapeType="1"/>
            </p:cNvSpPr>
            <p:nvPr/>
          </p:nvSpPr>
          <p:spPr bwMode="auto">
            <a:xfrm flipV="1">
              <a:off x="2016" y="2592"/>
              <a:ext cx="144" cy="144"/>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7" name="Line 29"/>
            <p:cNvSpPr>
              <a:spLocks noChangeShapeType="1"/>
            </p:cNvSpPr>
            <p:nvPr/>
          </p:nvSpPr>
          <p:spPr bwMode="auto">
            <a:xfrm flipH="1" flipV="1">
              <a:off x="3696" y="2736"/>
              <a:ext cx="192" cy="192"/>
            </a:xfrm>
            <a:prstGeom prst="line">
              <a:avLst/>
            </a:prstGeom>
            <a:noFill/>
            <a:ln w="38100">
              <a:solidFill>
                <a:schemeClr val="tx2"/>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8" name="Line 30"/>
            <p:cNvSpPr>
              <a:spLocks noChangeShapeType="1"/>
            </p:cNvSpPr>
            <p:nvPr/>
          </p:nvSpPr>
          <p:spPr bwMode="auto">
            <a:xfrm>
              <a:off x="3552" y="2592"/>
              <a:ext cx="144" cy="144"/>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4275" name="Text Box 31"/>
          <p:cNvSpPr txBox="1">
            <a:spLocks noChangeArrowheads="1"/>
          </p:cNvSpPr>
          <p:nvPr/>
        </p:nvSpPr>
        <p:spPr bwMode="auto">
          <a:xfrm>
            <a:off x="2207568" y="3573464"/>
            <a:ext cx="181610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3200" u="sng">
                <a:solidFill>
                  <a:schemeClr val="tx2"/>
                </a:solidFill>
                <a:latin typeface="Times New Roman" panose="02020603050405020304" pitchFamily="18" charset="0"/>
                <a:ea typeface="仿宋_GB2312" pitchFamily="49" charset="-122"/>
              </a:rPr>
              <a:t>三叉链表</a:t>
            </a:r>
          </a:p>
        </p:txBody>
      </p:sp>
      <p:sp>
        <p:nvSpPr>
          <p:cNvPr id="54276" name="Rectangle 35"/>
          <p:cNvSpPr>
            <a:spLocks noGrp="1" noChangeArrowheads="1"/>
          </p:cNvSpPr>
          <p:nvPr>
            <p:ph type="title"/>
          </p:nvPr>
        </p:nvSpPr>
        <p:spPr>
          <a:xfrm>
            <a:off x="263352" y="-3344"/>
            <a:ext cx="7680250" cy="765175"/>
          </a:xfrm>
        </p:spPr>
        <p:txBody>
          <a:bodyPr>
            <a:normAutofit/>
          </a:bodyPr>
          <a:lstStyle/>
          <a:p>
            <a:r>
              <a:rPr lang="zh-CN" altLang="en-US" sz="4000" b="1" dirty="0" smtClean="0">
                <a:ea typeface="华文新魏" panose="02010800040101010101" pitchFamily="2" charset="-122"/>
              </a:rPr>
              <a:t>二叉树的链表表示（三叉链表）</a:t>
            </a:r>
          </a:p>
        </p:txBody>
      </p:sp>
      <p:sp>
        <p:nvSpPr>
          <p:cNvPr id="134180" name="Rectangle 36"/>
          <p:cNvSpPr>
            <a:spLocks noGrp="1" noChangeArrowheads="1"/>
          </p:cNvSpPr>
          <p:nvPr>
            <p:ph idx="1"/>
          </p:nvPr>
        </p:nvSpPr>
        <p:spPr>
          <a:xfrm>
            <a:off x="1487488" y="1142831"/>
            <a:ext cx="9937104" cy="1044575"/>
          </a:xfrm>
        </p:spPr>
        <p:txBody>
          <a:bodyPr/>
          <a:lstStyle/>
          <a:p>
            <a:pPr>
              <a:buClr>
                <a:srgbClr val="800080"/>
              </a:buClr>
              <a:buSzPct val="50000"/>
              <a:defRPr/>
            </a:pPr>
            <a:r>
              <a:rPr lang="zh-CN" altLang="en-US" sz="3000" b="1" dirty="0">
                <a:latin typeface="Times New Roman" panose="02020603050405020304" pitchFamily="18" charset="0"/>
                <a:ea typeface="仿宋_GB2312" pitchFamily="49" charset="-122"/>
              </a:rPr>
              <a:t>每个结点增加一个指向双亲的指针</a:t>
            </a:r>
            <a:r>
              <a:rPr lang="en-US" altLang="zh-CN" sz="3000" b="1" dirty="0">
                <a:solidFill>
                  <a:schemeClr val="tx2"/>
                </a:solidFill>
                <a:latin typeface="Times New Roman" panose="02020603050405020304" pitchFamily="18" charset="0"/>
                <a:ea typeface="仿宋_GB2312" pitchFamily="49" charset="-122"/>
              </a:rPr>
              <a:t>parent</a:t>
            </a:r>
            <a:r>
              <a:rPr lang="zh-CN" altLang="en-US" sz="3000" b="1" dirty="0">
                <a:latin typeface="Times New Roman" panose="02020603050405020304" pitchFamily="18" charset="0"/>
                <a:ea typeface="仿宋_GB2312" pitchFamily="49" charset="-122"/>
              </a:rPr>
              <a:t>，使得查找双亲也很方便。</a:t>
            </a:r>
          </a:p>
        </p:txBody>
      </p:sp>
      <p:pic>
        <p:nvPicPr>
          <p:cNvPr id="2" name="图片 1"/>
          <p:cNvPicPr>
            <a:picLocks noChangeAspect="1"/>
          </p:cNvPicPr>
          <p:nvPr/>
        </p:nvPicPr>
        <p:blipFill>
          <a:blip r:embed="rId2"/>
          <a:stretch>
            <a:fillRect/>
          </a:stretch>
        </p:blipFill>
        <p:spPr>
          <a:xfrm>
            <a:off x="8595454" y="3324133"/>
            <a:ext cx="2469098" cy="2141771"/>
          </a:xfrm>
          <a:prstGeom prst="rect">
            <a:avLst/>
          </a:prstGeom>
        </p:spPr>
      </p:pic>
    </p:spTree>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3" name="Text Box 5"/>
          <p:cNvSpPr txBox="1">
            <a:spLocks noChangeArrowheads="1"/>
          </p:cNvSpPr>
          <p:nvPr/>
        </p:nvSpPr>
        <p:spPr bwMode="auto">
          <a:xfrm>
            <a:off x="3733800" y="5330825"/>
            <a:ext cx="4876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3600">
                <a:effectLst>
                  <a:outerShdw blurRad="38100" dist="38100" dir="2700000" algn="tl">
                    <a:srgbClr val="C0C0C0"/>
                  </a:outerShdw>
                </a:effectLst>
                <a:latin typeface="Times New Roman" panose="02020603050405020304" pitchFamily="18" charset="0"/>
                <a:ea typeface="仿宋_GB2312" pitchFamily="49" charset="-122"/>
              </a:rPr>
              <a:t>二叉树链表表示的示例</a:t>
            </a:r>
            <a:endParaRPr lang="zh-CN" altLang="en-US" sz="2000">
              <a:effectLst>
                <a:outerShdw blurRad="38100" dist="38100" dir="2700000" algn="tl">
                  <a:srgbClr val="C0C0C0"/>
                </a:outerShdw>
              </a:effectLst>
              <a:latin typeface="Times New Roman" panose="02020603050405020304" pitchFamily="18" charset="0"/>
              <a:ea typeface="仿宋_GB2312" pitchFamily="49" charset="-122"/>
            </a:endParaRPr>
          </a:p>
        </p:txBody>
      </p:sp>
      <p:grpSp>
        <p:nvGrpSpPr>
          <p:cNvPr id="55299" name="Group 109"/>
          <p:cNvGrpSpPr>
            <a:grpSpLocks/>
          </p:cNvGrpSpPr>
          <p:nvPr/>
        </p:nvGrpSpPr>
        <p:grpSpPr bwMode="auto">
          <a:xfrm>
            <a:off x="2311401" y="692150"/>
            <a:ext cx="7637463" cy="3856038"/>
            <a:chOff x="432" y="259"/>
            <a:chExt cx="4811" cy="2429"/>
          </a:xfrm>
        </p:grpSpPr>
        <p:sp>
          <p:nvSpPr>
            <p:cNvPr id="55301" name="Line 2"/>
            <p:cNvSpPr>
              <a:spLocks noChangeShapeType="1"/>
            </p:cNvSpPr>
            <p:nvPr/>
          </p:nvSpPr>
          <p:spPr bwMode="auto">
            <a:xfrm flipH="1">
              <a:off x="816" y="2016"/>
              <a:ext cx="192" cy="48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02" name="Line 3"/>
            <p:cNvSpPr>
              <a:spLocks noChangeShapeType="1"/>
            </p:cNvSpPr>
            <p:nvPr/>
          </p:nvSpPr>
          <p:spPr bwMode="auto">
            <a:xfrm>
              <a:off x="864" y="1536"/>
              <a:ext cx="384" cy="86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03" name="Line 4"/>
            <p:cNvSpPr>
              <a:spLocks noChangeShapeType="1"/>
            </p:cNvSpPr>
            <p:nvPr/>
          </p:nvSpPr>
          <p:spPr bwMode="auto">
            <a:xfrm flipH="1">
              <a:off x="624" y="1056"/>
              <a:ext cx="336" cy="81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04" name="Oval 6" descr="羊皮纸"/>
            <p:cNvSpPr>
              <a:spLocks noChangeArrowheads="1"/>
            </p:cNvSpPr>
            <p:nvPr/>
          </p:nvSpPr>
          <p:spPr bwMode="auto">
            <a:xfrm>
              <a:off x="864" y="816"/>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05" name="Oval 7" descr="羊皮纸"/>
            <p:cNvSpPr>
              <a:spLocks noChangeArrowheads="1"/>
            </p:cNvSpPr>
            <p:nvPr/>
          </p:nvSpPr>
          <p:spPr bwMode="auto">
            <a:xfrm>
              <a:off x="672" y="1296"/>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06" name="Oval 8" descr="羊皮纸"/>
            <p:cNvSpPr>
              <a:spLocks noChangeArrowheads="1"/>
            </p:cNvSpPr>
            <p:nvPr/>
          </p:nvSpPr>
          <p:spPr bwMode="auto">
            <a:xfrm>
              <a:off x="432" y="1824"/>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07" name="Oval 9" descr="羊皮纸"/>
            <p:cNvSpPr>
              <a:spLocks noChangeArrowheads="1"/>
            </p:cNvSpPr>
            <p:nvPr/>
          </p:nvSpPr>
          <p:spPr bwMode="auto">
            <a:xfrm>
              <a:off x="912" y="1824"/>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08" name="Oval 10" descr="羊皮纸"/>
            <p:cNvSpPr>
              <a:spLocks noChangeArrowheads="1"/>
            </p:cNvSpPr>
            <p:nvPr/>
          </p:nvSpPr>
          <p:spPr bwMode="auto">
            <a:xfrm>
              <a:off x="1152" y="2352"/>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09" name="Oval 11" descr="羊皮纸"/>
            <p:cNvSpPr>
              <a:spLocks noChangeArrowheads="1"/>
            </p:cNvSpPr>
            <p:nvPr/>
          </p:nvSpPr>
          <p:spPr bwMode="auto">
            <a:xfrm>
              <a:off x="672" y="2352"/>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10" name="Rectangle 12" descr="羊皮纸"/>
            <p:cNvSpPr>
              <a:spLocks noChangeArrowheads="1"/>
            </p:cNvSpPr>
            <p:nvPr/>
          </p:nvSpPr>
          <p:spPr bwMode="auto">
            <a:xfrm>
              <a:off x="2256" y="768"/>
              <a:ext cx="624"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11" name="Line 13"/>
            <p:cNvSpPr>
              <a:spLocks noChangeShapeType="1"/>
            </p:cNvSpPr>
            <p:nvPr/>
          </p:nvSpPr>
          <p:spPr bwMode="auto">
            <a:xfrm>
              <a:off x="2448" y="768"/>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2" name="Line 14"/>
            <p:cNvSpPr>
              <a:spLocks noChangeShapeType="1"/>
            </p:cNvSpPr>
            <p:nvPr/>
          </p:nvSpPr>
          <p:spPr bwMode="auto">
            <a:xfrm>
              <a:off x="2688" y="768"/>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3" name="Rectangle 15" descr="羊皮纸"/>
            <p:cNvSpPr>
              <a:spLocks noChangeArrowheads="1"/>
            </p:cNvSpPr>
            <p:nvPr/>
          </p:nvSpPr>
          <p:spPr bwMode="auto">
            <a:xfrm>
              <a:off x="1920" y="1296"/>
              <a:ext cx="624"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14" name="Line 16"/>
            <p:cNvSpPr>
              <a:spLocks noChangeShapeType="1"/>
            </p:cNvSpPr>
            <p:nvPr/>
          </p:nvSpPr>
          <p:spPr bwMode="auto">
            <a:xfrm>
              <a:off x="2112" y="1296"/>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5" name="Line 17"/>
            <p:cNvSpPr>
              <a:spLocks noChangeShapeType="1"/>
            </p:cNvSpPr>
            <p:nvPr/>
          </p:nvSpPr>
          <p:spPr bwMode="auto">
            <a:xfrm>
              <a:off x="2352" y="1296"/>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6" name="Rectangle 18" descr="羊皮纸"/>
            <p:cNvSpPr>
              <a:spLocks noChangeArrowheads="1"/>
            </p:cNvSpPr>
            <p:nvPr/>
          </p:nvSpPr>
          <p:spPr bwMode="auto">
            <a:xfrm>
              <a:off x="1872" y="2352"/>
              <a:ext cx="624"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17" name="Line 19"/>
            <p:cNvSpPr>
              <a:spLocks noChangeShapeType="1"/>
            </p:cNvSpPr>
            <p:nvPr/>
          </p:nvSpPr>
          <p:spPr bwMode="auto">
            <a:xfrm>
              <a:off x="2064" y="2352"/>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8" name="Line 20"/>
            <p:cNvSpPr>
              <a:spLocks noChangeShapeType="1"/>
            </p:cNvSpPr>
            <p:nvPr/>
          </p:nvSpPr>
          <p:spPr bwMode="auto">
            <a:xfrm>
              <a:off x="2304" y="2352"/>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9" name="Rectangle 21" descr="羊皮纸"/>
            <p:cNvSpPr>
              <a:spLocks noChangeArrowheads="1"/>
            </p:cNvSpPr>
            <p:nvPr/>
          </p:nvSpPr>
          <p:spPr bwMode="auto">
            <a:xfrm>
              <a:off x="2592" y="2352"/>
              <a:ext cx="624"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20" name="Line 22"/>
            <p:cNvSpPr>
              <a:spLocks noChangeShapeType="1"/>
            </p:cNvSpPr>
            <p:nvPr/>
          </p:nvSpPr>
          <p:spPr bwMode="auto">
            <a:xfrm>
              <a:off x="2784" y="2352"/>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1" name="Line 23"/>
            <p:cNvSpPr>
              <a:spLocks noChangeShapeType="1"/>
            </p:cNvSpPr>
            <p:nvPr/>
          </p:nvSpPr>
          <p:spPr bwMode="auto">
            <a:xfrm>
              <a:off x="3024" y="2352"/>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2" name="Rectangle 24" descr="羊皮纸"/>
            <p:cNvSpPr>
              <a:spLocks noChangeArrowheads="1"/>
            </p:cNvSpPr>
            <p:nvPr/>
          </p:nvSpPr>
          <p:spPr bwMode="auto">
            <a:xfrm>
              <a:off x="2256" y="1824"/>
              <a:ext cx="624"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23" name="Line 25"/>
            <p:cNvSpPr>
              <a:spLocks noChangeShapeType="1"/>
            </p:cNvSpPr>
            <p:nvPr/>
          </p:nvSpPr>
          <p:spPr bwMode="auto">
            <a:xfrm>
              <a:off x="2448" y="1824"/>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4" name="Line 26"/>
            <p:cNvSpPr>
              <a:spLocks noChangeShapeType="1"/>
            </p:cNvSpPr>
            <p:nvPr/>
          </p:nvSpPr>
          <p:spPr bwMode="auto">
            <a:xfrm>
              <a:off x="2688" y="1824"/>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5" name="Rectangle 27" descr="羊皮纸"/>
            <p:cNvSpPr>
              <a:spLocks noChangeArrowheads="1"/>
            </p:cNvSpPr>
            <p:nvPr/>
          </p:nvSpPr>
          <p:spPr bwMode="auto">
            <a:xfrm>
              <a:off x="1536" y="1824"/>
              <a:ext cx="624"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26" name="Line 28"/>
            <p:cNvSpPr>
              <a:spLocks noChangeShapeType="1"/>
            </p:cNvSpPr>
            <p:nvPr/>
          </p:nvSpPr>
          <p:spPr bwMode="auto">
            <a:xfrm flipH="1">
              <a:off x="1728" y="1824"/>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7" name="Line 29"/>
            <p:cNvSpPr>
              <a:spLocks noChangeShapeType="1"/>
            </p:cNvSpPr>
            <p:nvPr/>
          </p:nvSpPr>
          <p:spPr bwMode="auto">
            <a:xfrm>
              <a:off x="1968" y="1824"/>
              <a:ext cx="0"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8" name="Rectangle 30" descr="羊皮纸"/>
            <p:cNvSpPr>
              <a:spLocks noChangeArrowheads="1"/>
            </p:cNvSpPr>
            <p:nvPr/>
          </p:nvSpPr>
          <p:spPr bwMode="auto">
            <a:xfrm>
              <a:off x="4416" y="2352"/>
              <a:ext cx="816"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29" name="Line 31"/>
            <p:cNvSpPr>
              <a:spLocks noChangeShapeType="1"/>
            </p:cNvSpPr>
            <p:nvPr/>
          </p:nvSpPr>
          <p:spPr bwMode="auto">
            <a:xfrm>
              <a:off x="4847" y="2352"/>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0" name="Line 32"/>
            <p:cNvSpPr>
              <a:spLocks noChangeShapeType="1"/>
            </p:cNvSpPr>
            <p:nvPr/>
          </p:nvSpPr>
          <p:spPr bwMode="auto">
            <a:xfrm>
              <a:off x="5040" y="2352"/>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1" name="Line 33"/>
            <p:cNvSpPr>
              <a:spLocks noChangeShapeType="1"/>
            </p:cNvSpPr>
            <p:nvPr/>
          </p:nvSpPr>
          <p:spPr bwMode="auto">
            <a:xfrm>
              <a:off x="4608" y="2352"/>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2" name="Rectangle 34" descr="羊皮纸"/>
            <p:cNvSpPr>
              <a:spLocks noChangeArrowheads="1"/>
            </p:cNvSpPr>
            <p:nvPr/>
          </p:nvSpPr>
          <p:spPr bwMode="auto">
            <a:xfrm>
              <a:off x="3504" y="2352"/>
              <a:ext cx="816"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33" name="Line 35"/>
            <p:cNvSpPr>
              <a:spLocks noChangeShapeType="1"/>
            </p:cNvSpPr>
            <p:nvPr/>
          </p:nvSpPr>
          <p:spPr bwMode="auto">
            <a:xfrm>
              <a:off x="3935" y="2352"/>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4" name="Line 36"/>
            <p:cNvSpPr>
              <a:spLocks noChangeShapeType="1"/>
            </p:cNvSpPr>
            <p:nvPr/>
          </p:nvSpPr>
          <p:spPr bwMode="auto">
            <a:xfrm>
              <a:off x="4127" y="2352"/>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5" name="Line 37"/>
            <p:cNvSpPr>
              <a:spLocks noChangeShapeType="1"/>
            </p:cNvSpPr>
            <p:nvPr/>
          </p:nvSpPr>
          <p:spPr bwMode="auto">
            <a:xfrm>
              <a:off x="3696" y="2352"/>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6" name="Rectangle 38" descr="羊皮纸"/>
            <p:cNvSpPr>
              <a:spLocks noChangeArrowheads="1"/>
            </p:cNvSpPr>
            <p:nvPr/>
          </p:nvSpPr>
          <p:spPr bwMode="auto">
            <a:xfrm>
              <a:off x="4080" y="1824"/>
              <a:ext cx="816"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37" name="Line 39"/>
            <p:cNvSpPr>
              <a:spLocks noChangeShapeType="1"/>
            </p:cNvSpPr>
            <p:nvPr/>
          </p:nvSpPr>
          <p:spPr bwMode="auto">
            <a:xfrm>
              <a:off x="4511" y="1824"/>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8" name="Line 40"/>
            <p:cNvSpPr>
              <a:spLocks noChangeShapeType="1"/>
            </p:cNvSpPr>
            <p:nvPr/>
          </p:nvSpPr>
          <p:spPr bwMode="auto">
            <a:xfrm>
              <a:off x="4704" y="1824"/>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9" name="Line 41"/>
            <p:cNvSpPr>
              <a:spLocks noChangeShapeType="1"/>
            </p:cNvSpPr>
            <p:nvPr/>
          </p:nvSpPr>
          <p:spPr bwMode="auto">
            <a:xfrm>
              <a:off x="4271" y="1824"/>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0" name="Rectangle 42" descr="羊皮纸"/>
            <p:cNvSpPr>
              <a:spLocks noChangeArrowheads="1"/>
            </p:cNvSpPr>
            <p:nvPr/>
          </p:nvSpPr>
          <p:spPr bwMode="auto">
            <a:xfrm>
              <a:off x="3168" y="1824"/>
              <a:ext cx="816"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41" name="Line 43"/>
            <p:cNvSpPr>
              <a:spLocks noChangeShapeType="1"/>
            </p:cNvSpPr>
            <p:nvPr/>
          </p:nvSpPr>
          <p:spPr bwMode="auto">
            <a:xfrm>
              <a:off x="3599" y="1824"/>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2" name="Line 44"/>
            <p:cNvSpPr>
              <a:spLocks noChangeShapeType="1"/>
            </p:cNvSpPr>
            <p:nvPr/>
          </p:nvSpPr>
          <p:spPr bwMode="auto">
            <a:xfrm>
              <a:off x="3791" y="1824"/>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3" name="Line 45"/>
            <p:cNvSpPr>
              <a:spLocks noChangeShapeType="1"/>
            </p:cNvSpPr>
            <p:nvPr/>
          </p:nvSpPr>
          <p:spPr bwMode="auto">
            <a:xfrm>
              <a:off x="3360" y="1824"/>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4" name="Rectangle 46" descr="羊皮纸"/>
            <p:cNvSpPr>
              <a:spLocks noChangeArrowheads="1"/>
            </p:cNvSpPr>
            <p:nvPr/>
          </p:nvSpPr>
          <p:spPr bwMode="auto">
            <a:xfrm>
              <a:off x="3600" y="1296"/>
              <a:ext cx="816"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45" name="Line 47"/>
            <p:cNvSpPr>
              <a:spLocks noChangeShapeType="1"/>
            </p:cNvSpPr>
            <p:nvPr/>
          </p:nvSpPr>
          <p:spPr bwMode="auto">
            <a:xfrm>
              <a:off x="4031" y="1296"/>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6" name="Line 48"/>
            <p:cNvSpPr>
              <a:spLocks noChangeShapeType="1"/>
            </p:cNvSpPr>
            <p:nvPr/>
          </p:nvSpPr>
          <p:spPr bwMode="auto">
            <a:xfrm>
              <a:off x="4224" y="1296"/>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7" name="Line 49"/>
            <p:cNvSpPr>
              <a:spLocks noChangeShapeType="1"/>
            </p:cNvSpPr>
            <p:nvPr/>
          </p:nvSpPr>
          <p:spPr bwMode="auto">
            <a:xfrm>
              <a:off x="3791" y="1296"/>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8" name="Rectangle 50" descr="羊皮纸"/>
            <p:cNvSpPr>
              <a:spLocks noChangeArrowheads="1"/>
            </p:cNvSpPr>
            <p:nvPr/>
          </p:nvSpPr>
          <p:spPr bwMode="auto">
            <a:xfrm>
              <a:off x="3888" y="768"/>
              <a:ext cx="816" cy="288"/>
            </a:xfrm>
            <a:prstGeom prst="rect">
              <a:avLst/>
            </a:prstGeom>
            <a:blipFill dpi="0" rotWithShape="0">
              <a:blip r:embed="rId2"/>
              <a:srcRect/>
              <a:tile tx="0" ty="0" sx="100000" sy="100000" flip="none" algn="tl"/>
            </a:blip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5349" name="Line 51"/>
            <p:cNvSpPr>
              <a:spLocks noChangeShapeType="1"/>
            </p:cNvSpPr>
            <p:nvPr/>
          </p:nvSpPr>
          <p:spPr bwMode="auto">
            <a:xfrm>
              <a:off x="4319" y="768"/>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0" name="Line 52"/>
            <p:cNvSpPr>
              <a:spLocks noChangeShapeType="1"/>
            </p:cNvSpPr>
            <p:nvPr/>
          </p:nvSpPr>
          <p:spPr bwMode="auto">
            <a:xfrm>
              <a:off x="4512" y="768"/>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1" name="Line 53"/>
            <p:cNvSpPr>
              <a:spLocks noChangeShapeType="1"/>
            </p:cNvSpPr>
            <p:nvPr/>
          </p:nvSpPr>
          <p:spPr bwMode="auto">
            <a:xfrm>
              <a:off x="4079" y="768"/>
              <a:ext cx="1" cy="288"/>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2" name="Line 54"/>
            <p:cNvSpPr>
              <a:spLocks noChangeShapeType="1"/>
            </p:cNvSpPr>
            <p:nvPr/>
          </p:nvSpPr>
          <p:spPr bwMode="auto">
            <a:xfrm flipH="1">
              <a:off x="2160" y="912"/>
              <a:ext cx="192"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3" name="Line 55"/>
            <p:cNvSpPr>
              <a:spLocks noChangeShapeType="1"/>
            </p:cNvSpPr>
            <p:nvPr/>
          </p:nvSpPr>
          <p:spPr bwMode="auto">
            <a:xfrm flipH="1">
              <a:off x="1824" y="1440"/>
              <a:ext cx="192"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4" name="Line 56"/>
            <p:cNvSpPr>
              <a:spLocks noChangeShapeType="1"/>
            </p:cNvSpPr>
            <p:nvPr/>
          </p:nvSpPr>
          <p:spPr bwMode="auto">
            <a:xfrm flipH="1">
              <a:off x="2160" y="1968"/>
              <a:ext cx="192"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5" name="Line 57"/>
            <p:cNvSpPr>
              <a:spLocks noChangeShapeType="1"/>
            </p:cNvSpPr>
            <p:nvPr/>
          </p:nvSpPr>
          <p:spPr bwMode="auto">
            <a:xfrm flipH="1">
              <a:off x="3792" y="912"/>
              <a:ext cx="192"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6" name="Line 58"/>
            <p:cNvSpPr>
              <a:spLocks noChangeShapeType="1"/>
            </p:cNvSpPr>
            <p:nvPr/>
          </p:nvSpPr>
          <p:spPr bwMode="auto">
            <a:xfrm flipH="1">
              <a:off x="3504" y="1440"/>
              <a:ext cx="192"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7" name="Line 59"/>
            <p:cNvSpPr>
              <a:spLocks noChangeShapeType="1"/>
            </p:cNvSpPr>
            <p:nvPr/>
          </p:nvSpPr>
          <p:spPr bwMode="auto">
            <a:xfrm flipH="1">
              <a:off x="3984" y="1968"/>
              <a:ext cx="192"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8" name="Line 60"/>
            <p:cNvSpPr>
              <a:spLocks noChangeShapeType="1"/>
            </p:cNvSpPr>
            <p:nvPr/>
          </p:nvSpPr>
          <p:spPr bwMode="auto">
            <a:xfrm>
              <a:off x="4320" y="1440"/>
              <a:ext cx="384"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9" name="Line 61"/>
            <p:cNvSpPr>
              <a:spLocks noChangeShapeType="1"/>
            </p:cNvSpPr>
            <p:nvPr/>
          </p:nvSpPr>
          <p:spPr bwMode="auto">
            <a:xfrm>
              <a:off x="4800" y="1968"/>
              <a:ext cx="288"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0" name="Line 62"/>
            <p:cNvSpPr>
              <a:spLocks noChangeShapeType="1"/>
            </p:cNvSpPr>
            <p:nvPr/>
          </p:nvSpPr>
          <p:spPr bwMode="auto">
            <a:xfrm>
              <a:off x="2448" y="1440"/>
              <a:ext cx="144"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1" name="Line 63"/>
            <p:cNvSpPr>
              <a:spLocks noChangeShapeType="1"/>
            </p:cNvSpPr>
            <p:nvPr/>
          </p:nvSpPr>
          <p:spPr bwMode="auto">
            <a:xfrm>
              <a:off x="2784" y="1968"/>
              <a:ext cx="144" cy="384"/>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2" name="Line 64"/>
            <p:cNvSpPr>
              <a:spLocks noChangeShapeType="1"/>
            </p:cNvSpPr>
            <p:nvPr/>
          </p:nvSpPr>
          <p:spPr bwMode="auto">
            <a:xfrm>
              <a:off x="4224" y="1584"/>
              <a:ext cx="384" cy="384"/>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3" name="Line 65"/>
            <p:cNvSpPr>
              <a:spLocks noChangeShapeType="1"/>
            </p:cNvSpPr>
            <p:nvPr/>
          </p:nvSpPr>
          <p:spPr bwMode="auto">
            <a:xfrm>
              <a:off x="4608" y="2112"/>
              <a:ext cx="336" cy="384"/>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4" name="Line 66"/>
            <p:cNvSpPr>
              <a:spLocks noChangeShapeType="1"/>
            </p:cNvSpPr>
            <p:nvPr/>
          </p:nvSpPr>
          <p:spPr bwMode="auto">
            <a:xfrm flipH="1">
              <a:off x="4128" y="1056"/>
              <a:ext cx="192" cy="384"/>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5" name="Line 67"/>
            <p:cNvSpPr>
              <a:spLocks noChangeShapeType="1"/>
            </p:cNvSpPr>
            <p:nvPr/>
          </p:nvSpPr>
          <p:spPr bwMode="auto">
            <a:xfrm flipH="1">
              <a:off x="4032" y="2112"/>
              <a:ext cx="192" cy="384"/>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6" name="Line 68"/>
            <p:cNvSpPr>
              <a:spLocks noChangeShapeType="1"/>
            </p:cNvSpPr>
            <p:nvPr/>
          </p:nvSpPr>
          <p:spPr bwMode="auto">
            <a:xfrm flipH="1">
              <a:off x="3696" y="1584"/>
              <a:ext cx="240" cy="384"/>
            </a:xfrm>
            <a:prstGeom prst="line">
              <a:avLst/>
            </a:prstGeom>
            <a:noFill/>
            <a:ln w="38100">
              <a:solidFill>
                <a:srgbClr val="0099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67" name="Text Box 69"/>
            <p:cNvSpPr txBox="1">
              <a:spLocks noChangeArrowheads="1"/>
            </p:cNvSpPr>
            <p:nvPr/>
          </p:nvSpPr>
          <p:spPr bwMode="auto">
            <a:xfrm>
              <a:off x="2640" y="720"/>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68" name="Text Box 70"/>
            <p:cNvSpPr txBox="1">
              <a:spLocks noChangeArrowheads="1"/>
            </p:cNvSpPr>
            <p:nvPr/>
          </p:nvSpPr>
          <p:spPr bwMode="auto">
            <a:xfrm>
              <a:off x="1488" y="1785"/>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69" name="Text Box 71"/>
            <p:cNvSpPr txBox="1">
              <a:spLocks noChangeArrowheads="1"/>
            </p:cNvSpPr>
            <p:nvPr/>
          </p:nvSpPr>
          <p:spPr bwMode="auto">
            <a:xfrm>
              <a:off x="1920" y="1776"/>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0" name="Text Box 72"/>
            <p:cNvSpPr txBox="1">
              <a:spLocks noChangeArrowheads="1"/>
            </p:cNvSpPr>
            <p:nvPr/>
          </p:nvSpPr>
          <p:spPr bwMode="auto">
            <a:xfrm>
              <a:off x="1824"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1" name="Text Box 73"/>
            <p:cNvSpPr txBox="1">
              <a:spLocks noChangeArrowheads="1"/>
            </p:cNvSpPr>
            <p:nvPr/>
          </p:nvSpPr>
          <p:spPr bwMode="auto">
            <a:xfrm>
              <a:off x="2256"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2" name="Text Box 74"/>
            <p:cNvSpPr txBox="1">
              <a:spLocks noChangeArrowheads="1"/>
            </p:cNvSpPr>
            <p:nvPr/>
          </p:nvSpPr>
          <p:spPr bwMode="auto">
            <a:xfrm>
              <a:off x="2544"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3" name="Text Box 75"/>
            <p:cNvSpPr txBox="1">
              <a:spLocks noChangeArrowheads="1"/>
            </p:cNvSpPr>
            <p:nvPr/>
          </p:nvSpPr>
          <p:spPr bwMode="auto">
            <a:xfrm>
              <a:off x="2976"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4" name="Text Box 76"/>
            <p:cNvSpPr txBox="1">
              <a:spLocks noChangeArrowheads="1"/>
            </p:cNvSpPr>
            <p:nvPr/>
          </p:nvSpPr>
          <p:spPr bwMode="auto">
            <a:xfrm>
              <a:off x="3456"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5" name="Text Box 77"/>
            <p:cNvSpPr txBox="1">
              <a:spLocks noChangeArrowheads="1"/>
            </p:cNvSpPr>
            <p:nvPr/>
          </p:nvSpPr>
          <p:spPr bwMode="auto">
            <a:xfrm>
              <a:off x="4080"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6" name="Text Box 78"/>
            <p:cNvSpPr txBox="1">
              <a:spLocks noChangeArrowheads="1"/>
            </p:cNvSpPr>
            <p:nvPr/>
          </p:nvSpPr>
          <p:spPr bwMode="auto">
            <a:xfrm>
              <a:off x="4368"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7" name="Text Box 79"/>
            <p:cNvSpPr txBox="1">
              <a:spLocks noChangeArrowheads="1"/>
            </p:cNvSpPr>
            <p:nvPr/>
          </p:nvSpPr>
          <p:spPr bwMode="auto">
            <a:xfrm>
              <a:off x="4992" y="2313"/>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8" name="Text Box 80"/>
            <p:cNvSpPr txBox="1">
              <a:spLocks noChangeArrowheads="1"/>
            </p:cNvSpPr>
            <p:nvPr/>
          </p:nvSpPr>
          <p:spPr bwMode="auto">
            <a:xfrm>
              <a:off x="3744" y="1776"/>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79" name="Text Box 81"/>
            <p:cNvSpPr txBox="1">
              <a:spLocks noChangeArrowheads="1"/>
            </p:cNvSpPr>
            <p:nvPr/>
          </p:nvSpPr>
          <p:spPr bwMode="auto">
            <a:xfrm>
              <a:off x="3120" y="1776"/>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80" name="Text Box 82"/>
            <p:cNvSpPr txBox="1">
              <a:spLocks noChangeArrowheads="1"/>
            </p:cNvSpPr>
            <p:nvPr/>
          </p:nvSpPr>
          <p:spPr bwMode="auto">
            <a:xfrm>
              <a:off x="4272" y="720"/>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81" name="Text Box 83"/>
            <p:cNvSpPr txBox="1">
              <a:spLocks noChangeArrowheads="1"/>
            </p:cNvSpPr>
            <p:nvPr/>
          </p:nvSpPr>
          <p:spPr bwMode="auto">
            <a:xfrm>
              <a:off x="4464" y="720"/>
              <a:ext cx="2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latin typeface="Times New Roman" panose="02020603050405020304" pitchFamily="18" charset="0"/>
                  <a:sym typeface="Symbol" panose="05050102010706020507" pitchFamily="18" charset="2"/>
                </a:rPr>
                <a:t></a:t>
              </a:r>
              <a:endParaRPr lang="en-US" altLang="zh-CN" sz="2400">
                <a:latin typeface="Times New Roman" panose="02020603050405020304" pitchFamily="18" charset="0"/>
              </a:endParaRPr>
            </a:p>
          </p:txBody>
        </p:sp>
        <p:sp>
          <p:nvSpPr>
            <p:cNvPr id="55382" name="Text Box 84"/>
            <p:cNvSpPr txBox="1">
              <a:spLocks noChangeArrowheads="1"/>
            </p:cNvSpPr>
            <p:nvPr/>
          </p:nvSpPr>
          <p:spPr bwMode="auto">
            <a:xfrm>
              <a:off x="863" y="758"/>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A</a:t>
              </a:r>
              <a:endParaRPr lang="en-US" altLang="zh-CN" sz="2400">
                <a:latin typeface="Times New Roman" panose="02020603050405020304" pitchFamily="18" charset="0"/>
              </a:endParaRPr>
            </a:p>
          </p:txBody>
        </p:sp>
        <p:sp>
          <p:nvSpPr>
            <p:cNvPr id="55383" name="Text Box 85"/>
            <p:cNvSpPr txBox="1">
              <a:spLocks noChangeArrowheads="1"/>
            </p:cNvSpPr>
            <p:nvPr/>
          </p:nvSpPr>
          <p:spPr bwMode="auto">
            <a:xfrm>
              <a:off x="2400" y="710"/>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A</a:t>
              </a:r>
              <a:endParaRPr lang="en-US" altLang="zh-CN" sz="2400">
                <a:latin typeface="Times New Roman" panose="02020603050405020304" pitchFamily="18" charset="0"/>
              </a:endParaRPr>
            </a:p>
          </p:txBody>
        </p:sp>
        <p:sp>
          <p:nvSpPr>
            <p:cNvPr id="55384" name="Text Box 86"/>
            <p:cNvSpPr txBox="1">
              <a:spLocks noChangeArrowheads="1"/>
            </p:cNvSpPr>
            <p:nvPr/>
          </p:nvSpPr>
          <p:spPr bwMode="auto">
            <a:xfrm>
              <a:off x="4032" y="720"/>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A</a:t>
              </a:r>
              <a:endParaRPr lang="en-US" altLang="zh-CN" sz="2400">
                <a:latin typeface="Times New Roman" panose="02020603050405020304" pitchFamily="18" charset="0"/>
              </a:endParaRPr>
            </a:p>
          </p:txBody>
        </p:sp>
        <p:sp>
          <p:nvSpPr>
            <p:cNvPr id="55385" name="Text Box 87"/>
            <p:cNvSpPr txBox="1">
              <a:spLocks noChangeArrowheads="1"/>
            </p:cNvSpPr>
            <p:nvPr/>
          </p:nvSpPr>
          <p:spPr bwMode="auto">
            <a:xfrm>
              <a:off x="666" y="1248"/>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B</a:t>
              </a:r>
              <a:endParaRPr lang="en-US" altLang="zh-CN" sz="2400">
                <a:latin typeface="Times New Roman" panose="02020603050405020304" pitchFamily="18" charset="0"/>
              </a:endParaRPr>
            </a:p>
          </p:txBody>
        </p:sp>
        <p:sp>
          <p:nvSpPr>
            <p:cNvPr id="55386" name="Text Box 88"/>
            <p:cNvSpPr txBox="1">
              <a:spLocks noChangeArrowheads="1"/>
            </p:cNvSpPr>
            <p:nvPr/>
          </p:nvSpPr>
          <p:spPr bwMode="auto">
            <a:xfrm>
              <a:off x="2065" y="1248"/>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B</a:t>
              </a:r>
              <a:endParaRPr lang="en-US" altLang="zh-CN" sz="2400">
                <a:latin typeface="Times New Roman" panose="02020603050405020304" pitchFamily="18" charset="0"/>
              </a:endParaRPr>
            </a:p>
          </p:txBody>
        </p:sp>
        <p:sp>
          <p:nvSpPr>
            <p:cNvPr id="55387" name="Text Box 89"/>
            <p:cNvSpPr txBox="1">
              <a:spLocks noChangeArrowheads="1"/>
            </p:cNvSpPr>
            <p:nvPr/>
          </p:nvSpPr>
          <p:spPr bwMode="auto">
            <a:xfrm>
              <a:off x="3744" y="1248"/>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B</a:t>
              </a:r>
              <a:endParaRPr lang="en-US" altLang="zh-CN" sz="2400">
                <a:latin typeface="Times New Roman" panose="02020603050405020304" pitchFamily="18" charset="0"/>
              </a:endParaRPr>
            </a:p>
          </p:txBody>
        </p:sp>
        <p:sp>
          <p:nvSpPr>
            <p:cNvPr id="55388" name="Text Box 90"/>
            <p:cNvSpPr txBox="1">
              <a:spLocks noChangeArrowheads="1"/>
            </p:cNvSpPr>
            <p:nvPr/>
          </p:nvSpPr>
          <p:spPr bwMode="auto">
            <a:xfrm>
              <a:off x="3305" y="179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C</a:t>
              </a:r>
              <a:endParaRPr lang="en-US" altLang="zh-CN" sz="2400">
                <a:latin typeface="Times New Roman" panose="02020603050405020304" pitchFamily="18" charset="0"/>
              </a:endParaRPr>
            </a:p>
          </p:txBody>
        </p:sp>
        <p:sp>
          <p:nvSpPr>
            <p:cNvPr id="55389" name="Text Box 91"/>
            <p:cNvSpPr txBox="1">
              <a:spLocks noChangeArrowheads="1"/>
            </p:cNvSpPr>
            <p:nvPr/>
          </p:nvSpPr>
          <p:spPr bwMode="auto">
            <a:xfrm>
              <a:off x="1680" y="179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C</a:t>
              </a:r>
              <a:endParaRPr lang="en-US" altLang="zh-CN" sz="2400">
                <a:latin typeface="Times New Roman" panose="02020603050405020304" pitchFamily="18" charset="0"/>
              </a:endParaRPr>
            </a:p>
          </p:txBody>
        </p:sp>
        <p:sp>
          <p:nvSpPr>
            <p:cNvPr id="55390" name="Text Box 92"/>
            <p:cNvSpPr txBox="1">
              <a:spLocks noChangeArrowheads="1"/>
            </p:cNvSpPr>
            <p:nvPr/>
          </p:nvSpPr>
          <p:spPr bwMode="auto">
            <a:xfrm>
              <a:off x="432" y="179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C</a:t>
              </a:r>
              <a:endParaRPr lang="en-US" altLang="zh-CN" sz="2400">
                <a:latin typeface="Times New Roman" panose="02020603050405020304" pitchFamily="18" charset="0"/>
              </a:endParaRPr>
            </a:p>
          </p:txBody>
        </p:sp>
        <p:sp>
          <p:nvSpPr>
            <p:cNvPr id="55391" name="Text Box 93"/>
            <p:cNvSpPr txBox="1">
              <a:spLocks noChangeArrowheads="1"/>
            </p:cNvSpPr>
            <p:nvPr/>
          </p:nvSpPr>
          <p:spPr bwMode="auto">
            <a:xfrm>
              <a:off x="899" y="179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D</a:t>
              </a:r>
              <a:endParaRPr lang="en-US" altLang="zh-CN" sz="2400">
                <a:latin typeface="Times New Roman" panose="02020603050405020304" pitchFamily="18" charset="0"/>
              </a:endParaRPr>
            </a:p>
          </p:txBody>
        </p:sp>
        <p:sp>
          <p:nvSpPr>
            <p:cNvPr id="55392" name="Text Box 94"/>
            <p:cNvSpPr txBox="1">
              <a:spLocks noChangeArrowheads="1"/>
            </p:cNvSpPr>
            <p:nvPr/>
          </p:nvSpPr>
          <p:spPr bwMode="auto">
            <a:xfrm>
              <a:off x="2400" y="1776"/>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D</a:t>
              </a:r>
              <a:endParaRPr lang="en-US" altLang="zh-CN" sz="2400">
                <a:latin typeface="Times New Roman" panose="02020603050405020304" pitchFamily="18" charset="0"/>
              </a:endParaRPr>
            </a:p>
          </p:txBody>
        </p:sp>
        <p:sp>
          <p:nvSpPr>
            <p:cNvPr id="55393" name="Text Box 95"/>
            <p:cNvSpPr txBox="1">
              <a:spLocks noChangeArrowheads="1"/>
            </p:cNvSpPr>
            <p:nvPr/>
          </p:nvSpPr>
          <p:spPr bwMode="auto">
            <a:xfrm>
              <a:off x="4224" y="1776"/>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D</a:t>
              </a:r>
              <a:endParaRPr lang="en-US" altLang="zh-CN" sz="2400">
                <a:latin typeface="Times New Roman" panose="02020603050405020304" pitchFamily="18" charset="0"/>
              </a:endParaRPr>
            </a:p>
          </p:txBody>
        </p:sp>
        <p:sp>
          <p:nvSpPr>
            <p:cNvPr id="55394" name="Text Box 96"/>
            <p:cNvSpPr txBox="1">
              <a:spLocks noChangeArrowheads="1"/>
            </p:cNvSpPr>
            <p:nvPr/>
          </p:nvSpPr>
          <p:spPr bwMode="auto">
            <a:xfrm>
              <a:off x="4574" y="2323"/>
              <a:ext cx="2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F</a:t>
              </a:r>
              <a:endParaRPr lang="en-US" altLang="zh-CN" sz="2400">
                <a:latin typeface="Times New Roman" panose="02020603050405020304" pitchFamily="18" charset="0"/>
              </a:endParaRPr>
            </a:p>
          </p:txBody>
        </p:sp>
        <p:sp>
          <p:nvSpPr>
            <p:cNvPr id="55395" name="Text Box 97"/>
            <p:cNvSpPr txBox="1">
              <a:spLocks noChangeArrowheads="1"/>
            </p:cNvSpPr>
            <p:nvPr/>
          </p:nvSpPr>
          <p:spPr bwMode="auto">
            <a:xfrm>
              <a:off x="2752" y="2323"/>
              <a:ext cx="2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F</a:t>
              </a:r>
              <a:endParaRPr lang="en-US" altLang="zh-CN" sz="2400">
                <a:latin typeface="Times New Roman" panose="02020603050405020304" pitchFamily="18" charset="0"/>
              </a:endParaRPr>
            </a:p>
          </p:txBody>
        </p:sp>
        <p:sp>
          <p:nvSpPr>
            <p:cNvPr id="55396" name="Text Box 98"/>
            <p:cNvSpPr txBox="1">
              <a:spLocks noChangeArrowheads="1"/>
            </p:cNvSpPr>
            <p:nvPr/>
          </p:nvSpPr>
          <p:spPr bwMode="auto">
            <a:xfrm>
              <a:off x="1168" y="2323"/>
              <a:ext cx="2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F</a:t>
              </a:r>
              <a:endParaRPr lang="en-US" altLang="zh-CN" sz="2400">
                <a:latin typeface="Times New Roman" panose="02020603050405020304" pitchFamily="18" charset="0"/>
              </a:endParaRPr>
            </a:p>
          </p:txBody>
        </p:sp>
        <p:sp>
          <p:nvSpPr>
            <p:cNvPr id="55397" name="Text Box 99"/>
            <p:cNvSpPr txBox="1">
              <a:spLocks noChangeArrowheads="1"/>
            </p:cNvSpPr>
            <p:nvPr/>
          </p:nvSpPr>
          <p:spPr bwMode="auto">
            <a:xfrm>
              <a:off x="681" y="2323"/>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E</a:t>
              </a:r>
              <a:endParaRPr lang="en-US" altLang="zh-CN" sz="2400">
                <a:latin typeface="Times New Roman" panose="02020603050405020304" pitchFamily="18" charset="0"/>
              </a:endParaRPr>
            </a:p>
          </p:txBody>
        </p:sp>
        <p:sp>
          <p:nvSpPr>
            <p:cNvPr id="55398" name="Text Box 100"/>
            <p:cNvSpPr txBox="1">
              <a:spLocks noChangeArrowheads="1"/>
            </p:cNvSpPr>
            <p:nvPr/>
          </p:nvSpPr>
          <p:spPr bwMode="auto">
            <a:xfrm>
              <a:off x="2016" y="2323"/>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E</a:t>
              </a:r>
              <a:endParaRPr lang="en-US" altLang="zh-CN" sz="2400">
                <a:latin typeface="Times New Roman" panose="02020603050405020304" pitchFamily="18" charset="0"/>
              </a:endParaRPr>
            </a:p>
          </p:txBody>
        </p:sp>
        <p:sp>
          <p:nvSpPr>
            <p:cNvPr id="55399" name="Text Box 101"/>
            <p:cNvSpPr txBox="1">
              <a:spLocks noChangeArrowheads="1"/>
            </p:cNvSpPr>
            <p:nvPr/>
          </p:nvSpPr>
          <p:spPr bwMode="auto">
            <a:xfrm>
              <a:off x="3648" y="2323"/>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E</a:t>
              </a:r>
              <a:endParaRPr lang="en-US" altLang="zh-CN" sz="2400">
                <a:latin typeface="Times New Roman" panose="02020603050405020304" pitchFamily="18" charset="0"/>
              </a:endParaRPr>
            </a:p>
          </p:txBody>
        </p:sp>
        <p:sp>
          <p:nvSpPr>
            <p:cNvPr id="55400" name="Line 102"/>
            <p:cNvSpPr>
              <a:spLocks noChangeShapeType="1"/>
            </p:cNvSpPr>
            <p:nvPr/>
          </p:nvSpPr>
          <p:spPr bwMode="auto">
            <a:xfrm flipH="1">
              <a:off x="1056" y="624"/>
              <a:ext cx="144" cy="192"/>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401" name="Text Box 103"/>
            <p:cNvSpPr txBox="1">
              <a:spLocks noChangeArrowheads="1"/>
            </p:cNvSpPr>
            <p:nvPr/>
          </p:nvSpPr>
          <p:spPr bwMode="auto">
            <a:xfrm>
              <a:off x="1028" y="288"/>
              <a:ext cx="57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root</a:t>
              </a:r>
              <a:endParaRPr lang="en-US" altLang="zh-CN" sz="2400">
                <a:latin typeface="Times New Roman" panose="02020603050405020304" pitchFamily="18" charset="0"/>
              </a:endParaRPr>
            </a:p>
          </p:txBody>
        </p:sp>
        <p:sp>
          <p:nvSpPr>
            <p:cNvPr id="55402" name="Line 104"/>
            <p:cNvSpPr>
              <a:spLocks noChangeShapeType="1"/>
            </p:cNvSpPr>
            <p:nvPr/>
          </p:nvSpPr>
          <p:spPr bwMode="auto">
            <a:xfrm flipH="1">
              <a:off x="2529" y="576"/>
              <a:ext cx="144" cy="192"/>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403" name="Text Box 105"/>
            <p:cNvSpPr txBox="1">
              <a:spLocks noChangeArrowheads="1"/>
            </p:cNvSpPr>
            <p:nvPr/>
          </p:nvSpPr>
          <p:spPr bwMode="auto">
            <a:xfrm>
              <a:off x="2501" y="259"/>
              <a:ext cx="57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root</a:t>
              </a:r>
              <a:endParaRPr lang="en-US" altLang="zh-CN" sz="2400">
                <a:latin typeface="Times New Roman" panose="02020603050405020304" pitchFamily="18" charset="0"/>
              </a:endParaRPr>
            </a:p>
          </p:txBody>
        </p:sp>
        <p:sp>
          <p:nvSpPr>
            <p:cNvPr id="55404" name="Line 106"/>
            <p:cNvSpPr>
              <a:spLocks noChangeShapeType="1"/>
            </p:cNvSpPr>
            <p:nvPr/>
          </p:nvSpPr>
          <p:spPr bwMode="auto">
            <a:xfrm flipH="1">
              <a:off x="4161" y="576"/>
              <a:ext cx="144" cy="192"/>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405" name="Text Box 107"/>
            <p:cNvSpPr txBox="1">
              <a:spLocks noChangeArrowheads="1"/>
            </p:cNvSpPr>
            <p:nvPr/>
          </p:nvSpPr>
          <p:spPr bwMode="auto">
            <a:xfrm>
              <a:off x="4133" y="259"/>
              <a:ext cx="57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root</a:t>
              </a:r>
              <a:endParaRPr lang="en-US" altLang="zh-CN" sz="2400">
                <a:latin typeface="Times New Roman" panose="02020603050405020304" pitchFamily="18" charset="0"/>
              </a:endParaRPr>
            </a:p>
          </p:txBody>
        </p:sp>
      </p:grpSp>
      <p:sp>
        <p:nvSpPr>
          <p:cNvPr id="55300" name="Text Box 108"/>
          <p:cNvSpPr txBox="1">
            <a:spLocks noChangeArrowheads="1"/>
          </p:cNvSpPr>
          <p:nvPr/>
        </p:nvSpPr>
        <p:spPr bwMode="auto">
          <a:xfrm>
            <a:off x="2508250" y="4590149"/>
            <a:ext cx="7140096"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600">
                <a:solidFill>
                  <a:schemeClr val="tx2"/>
                </a:solidFill>
                <a:latin typeface="隶书" panose="02010509060101010101" pitchFamily="49" charset="-122"/>
                <a:ea typeface="隶书" panose="02010509060101010101" pitchFamily="49" charset="-122"/>
              </a:rPr>
              <a:t>二叉树   二叉链表     三叉链表</a:t>
            </a:r>
          </a:p>
        </p:txBody>
      </p:sp>
    </p:spTree>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7" name="Text Box 5"/>
          <p:cNvSpPr txBox="1">
            <a:spLocks noChangeArrowheads="1"/>
          </p:cNvSpPr>
          <p:nvPr/>
        </p:nvSpPr>
        <p:spPr bwMode="auto">
          <a:xfrm>
            <a:off x="3810000" y="5181600"/>
            <a:ext cx="4876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3600">
                <a:effectLst>
                  <a:outerShdw blurRad="38100" dist="38100" dir="2700000" algn="tl">
                    <a:srgbClr val="C0C0C0"/>
                  </a:outerShdw>
                </a:effectLst>
                <a:latin typeface="Times New Roman" panose="02020603050405020304" pitchFamily="18" charset="0"/>
                <a:ea typeface="仿宋_GB2312" pitchFamily="49" charset="-122"/>
              </a:rPr>
              <a:t>二叉链表的静态结构</a:t>
            </a:r>
            <a:endParaRPr lang="zh-CN" altLang="en-US" sz="2000">
              <a:effectLst>
                <a:outerShdw blurRad="38100" dist="38100" dir="2700000" algn="tl">
                  <a:srgbClr val="C0C0C0"/>
                </a:outerShdw>
              </a:effectLst>
              <a:latin typeface="Times New Roman" panose="02020603050405020304" pitchFamily="18" charset="0"/>
              <a:ea typeface="仿宋_GB2312" pitchFamily="49" charset="-122"/>
            </a:endParaRPr>
          </a:p>
        </p:txBody>
      </p:sp>
      <p:grpSp>
        <p:nvGrpSpPr>
          <p:cNvPr id="56323" name="Group 32"/>
          <p:cNvGrpSpPr>
            <a:grpSpLocks/>
          </p:cNvGrpSpPr>
          <p:nvPr/>
        </p:nvGrpSpPr>
        <p:grpSpPr bwMode="auto">
          <a:xfrm>
            <a:off x="1847528" y="1058863"/>
            <a:ext cx="1852613" cy="3810000"/>
            <a:chOff x="432" y="288"/>
            <a:chExt cx="1167" cy="2400"/>
          </a:xfrm>
        </p:grpSpPr>
        <p:sp>
          <p:nvSpPr>
            <p:cNvPr id="56337" name="Line 2"/>
            <p:cNvSpPr>
              <a:spLocks noChangeShapeType="1"/>
            </p:cNvSpPr>
            <p:nvPr/>
          </p:nvSpPr>
          <p:spPr bwMode="auto">
            <a:xfrm flipH="1">
              <a:off x="816" y="2016"/>
              <a:ext cx="192" cy="48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8" name="Line 3"/>
            <p:cNvSpPr>
              <a:spLocks noChangeShapeType="1"/>
            </p:cNvSpPr>
            <p:nvPr/>
          </p:nvSpPr>
          <p:spPr bwMode="auto">
            <a:xfrm>
              <a:off x="864" y="1536"/>
              <a:ext cx="384" cy="86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9" name="Line 4"/>
            <p:cNvSpPr>
              <a:spLocks noChangeShapeType="1"/>
            </p:cNvSpPr>
            <p:nvPr/>
          </p:nvSpPr>
          <p:spPr bwMode="auto">
            <a:xfrm flipH="1">
              <a:off x="624" y="1056"/>
              <a:ext cx="336" cy="81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0" name="Oval 6" descr="羊皮纸"/>
            <p:cNvSpPr>
              <a:spLocks noChangeArrowheads="1"/>
            </p:cNvSpPr>
            <p:nvPr/>
          </p:nvSpPr>
          <p:spPr bwMode="auto">
            <a:xfrm>
              <a:off x="864" y="816"/>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6341" name="Oval 7" descr="羊皮纸"/>
            <p:cNvSpPr>
              <a:spLocks noChangeArrowheads="1"/>
            </p:cNvSpPr>
            <p:nvPr/>
          </p:nvSpPr>
          <p:spPr bwMode="auto">
            <a:xfrm>
              <a:off x="672" y="1296"/>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6342" name="Oval 8" descr="羊皮纸"/>
            <p:cNvSpPr>
              <a:spLocks noChangeArrowheads="1"/>
            </p:cNvSpPr>
            <p:nvPr/>
          </p:nvSpPr>
          <p:spPr bwMode="auto">
            <a:xfrm>
              <a:off x="432" y="1824"/>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6343" name="Oval 9" descr="羊皮纸"/>
            <p:cNvSpPr>
              <a:spLocks noChangeArrowheads="1"/>
            </p:cNvSpPr>
            <p:nvPr/>
          </p:nvSpPr>
          <p:spPr bwMode="auto">
            <a:xfrm>
              <a:off x="912" y="1824"/>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6344" name="Oval 10" descr="羊皮纸"/>
            <p:cNvSpPr>
              <a:spLocks noChangeArrowheads="1"/>
            </p:cNvSpPr>
            <p:nvPr/>
          </p:nvSpPr>
          <p:spPr bwMode="auto">
            <a:xfrm>
              <a:off x="1152" y="2352"/>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6345" name="Oval 11" descr="羊皮纸"/>
            <p:cNvSpPr>
              <a:spLocks noChangeArrowheads="1"/>
            </p:cNvSpPr>
            <p:nvPr/>
          </p:nvSpPr>
          <p:spPr bwMode="auto">
            <a:xfrm>
              <a:off x="672" y="2352"/>
              <a:ext cx="288" cy="288"/>
            </a:xfrm>
            <a:prstGeom prst="ellipse">
              <a:avLst/>
            </a:prstGeom>
            <a:blipFill dpi="0" rotWithShape="0">
              <a:blip r:embed="rId2"/>
              <a:srcRect/>
              <a:tile tx="0" ty="0" sx="100000" sy="100000" flip="none" algn="tl"/>
            </a:bli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6346" name="Text Box 12"/>
            <p:cNvSpPr txBox="1">
              <a:spLocks noChangeArrowheads="1"/>
            </p:cNvSpPr>
            <p:nvPr/>
          </p:nvSpPr>
          <p:spPr bwMode="auto">
            <a:xfrm>
              <a:off x="863" y="758"/>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A</a:t>
              </a:r>
              <a:endParaRPr lang="en-US" altLang="zh-CN" sz="2400">
                <a:latin typeface="Times New Roman" panose="02020603050405020304" pitchFamily="18" charset="0"/>
              </a:endParaRPr>
            </a:p>
          </p:txBody>
        </p:sp>
        <p:sp>
          <p:nvSpPr>
            <p:cNvPr id="56347" name="Text Box 13"/>
            <p:cNvSpPr txBox="1">
              <a:spLocks noChangeArrowheads="1"/>
            </p:cNvSpPr>
            <p:nvPr/>
          </p:nvSpPr>
          <p:spPr bwMode="auto">
            <a:xfrm>
              <a:off x="666" y="1248"/>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B</a:t>
              </a:r>
              <a:endParaRPr lang="en-US" altLang="zh-CN" sz="2400">
                <a:latin typeface="Times New Roman" panose="02020603050405020304" pitchFamily="18" charset="0"/>
              </a:endParaRPr>
            </a:p>
          </p:txBody>
        </p:sp>
        <p:sp>
          <p:nvSpPr>
            <p:cNvPr id="56348" name="Text Box 14"/>
            <p:cNvSpPr txBox="1">
              <a:spLocks noChangeArrowheads="1"/>
            </p:cNvSpPr>
            <p:nvPr/>
          </p:nvSpPr>
          <p:spPr bwMode="auto">
            <a:xfrm>
              <a:off x="432" y="179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C</a:t>
              </a:r>
              <a:endParaRPr lang="en-US" altLang="zh-CN" sz="2400">
                <a:latin typeface="Times New Roman" panose="02020603050405020304" pitchFamily="18" charset="0"/>
              </a:endParaRPr>
            </a:p>
          </p:txBody>
        </p:sp>
        <p:sp>
          <p:nvSpPr>
            <p:cNvPr id="56349" name="Text Box 15"/>
            <p:cNvSpPr txBox="1">
              <a:spLocks noChangeArrowheads="1"/>
            </p:cNvSpPr>
            <p:nvPr/>
          </p:nvSpPr>
          <p:spPr bwMode="auto">
            <a:xfrm>
              <a:off x="899" y="1795"/>
              <a:ext cx="30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D</a:t>
              </a:r>
              <a:endParaRPr lang="en-US" altLang="zh-CN" sz="2400">
                <a:latin typeface="Times New Roman" panose="02020603050405020304" pitchFamily="18" charset="0"/>
              </a:endParaRPr>
            </a:p>
          </p:txBody>
        </p:sp>
        <p:sp>
          <p:nvSpPr>
            <p:cNvPr id="56350" name="Text Box 16"/>
            <p:cNvSpPr txBox="1">
              <a:spLocks noChangeArrowheads="1"/>
            </p:cNvSpPr>
            <p:nvPr/>
          </p:nvSpPr>
          <p:spPr bwMode="auto">
            <a:xfrm>
              <a:off x="1168" y="2323"/>
              <a:ext cx="2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F</a:t>
              </a:r>
              <a:endParaRPr lang="en-US" altLang="zh-CN" sz="2400">
                <a:latin typeface="Times New Roman" panose="02020603050405020304" pitchFamily="18" charset="0"/>
              </a:endParaRPr>
            </a:p>
          </p:txBody>
        </p:sp>
        <p:sp>
          <p:nvSpPr>
            <p:cNvPr id="56351" name="Text Box 17"/>
            <p:cNvSpPr txBox="1">
              <a:spLocks noChangeArrowheads="1"/>
            </p:cNvSpPr>
            <p:nvPr/>
          </p:nvSpPr>
          <p:spPr bwMode="auto">
            <a:xfrm>
              <a:off x="681" y="2323"/>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accent2"/>
                  </a:solidFill>
                  <a:latin typeface="Times New Roman" panose="02020603050405020304" pitchFamily="18" charset="0"/>
                </a:rPr>
                <a:t>E</a:t>
              </a:r>
              <a:endParaRPr lang="en-US" altLang="zh-CN" sz="2400">
                <a:latin typeface="Times New Roman" panose="02020603050405020304" pitchFamily="18" charset="0"/>
              </a:endParaRPr>
            </a:p>
          </p:txBody>
        </p:sp>
        <p:sp>
          <p:nvSpPr>
            <p:cNvPr id="56352" name="Line 18"/>
            <p:cNvSpPr>
              <a:spLocks noChangeShapeType="1"/>
            </p:cNvSpPr>
            <p:nvPr/>
          </p:nvSpPr>
          <p:spPr bwMode="auto">
            <a:xfrm flipH="1">
              <a:off x="1056" y="624"/>
              <a:ext cx="144" cy="192"/>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53" name="Text Box 19"/>
            <p:cNvSpPr txBox="1">
              <a:spLocks noChangeArrowheads="1"/>
            </p:cNvSpPr>
            <p:nvPr/>
          </p:nvSpPr>
          <p:spPr bwMode="auto">
            <a:xfrm>
              <a:off x="1028" y="288"/>
              <a:ext cx="57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chemeClr val="tx2"/>
                  </a:solidFill>
                  <a:latin typeface="Times New Roman" panose="02020603050405020304" pitchFamily="18" charset="0"/>
                </a:rPr>
                <a:t>root</a:t>
              </a:r>
              <a:endParaRPr lang="en-US" altLang="zh-CN" sz="2400">
                <a:latin typeface="Times New Roman" panose="02020603050405020304" pitchFamily="18" charset="0"/>
              </a:endParaRPr>
            </a:p>
          </p:txBody>
        </p:sp>
      </p:grpSp>
      <p:grpSp>
        <p:nvGrpSpPr>
          <p:cNvPr id="56324" name="Group 33"/>
          <p:cNvGrpSpPr>
            <a:grpSpLocks/>
          </p:cNvGrpSpPr>
          <p:nvPr/>
        </p:nvGrpSpPr>
        <p:grpSpPr bwMode="auto">
          <a:xfrm>
            <a:off x="4798318" y="865188"/>
            <a:ext cx="5618162" cy="3935412"/>
            <a:chOff x="1881" y="545"/>
            <a:chExt cx="3539" cy="2479"/>
          </a:xfrm>
        </p:grpSpPr>
        <p:sp>
          <p:nvSpPr>
            <p:cNvPr id="56325" name="Text Box 20"/>
            <p:cNvSpPr txBox="1">
              <a:spLocks noChangeArrowheads="1"/>
            </p:cNvSpPr>
            <p:nvPr/>
          </p:nvSpPr>
          <p:spPr bwMode="auto">
            <a:xfrm>
              <a:off x="2021" y="545"/>
              <a:ext cx="3399"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solidFill>
                    <a:srgbClr val="990099"/>
                  </a:solidFill>
                  <a:latin typeface="Arial Narrow" panose="020B0606020202030204" pitchFamily="34" charset="0"/>
                </a:rPr>
                <a:t>data  parent  leftChild  rightChild</a:t>
              </a:r>
              <a:endParaRPr lang="en-US" altLang="zh-CN" sz="2400">
                <a:latin typeface="Arial Narrow" panose="020B0606020202030204" pitchFamily="34" charset="0"/>
              </a:endParaRPr>
            </a:p>
          </p:txBody>
        </p:sp>
        <p:sp>
          <p:nvSpPr>
            <p:cNvPr id="56326" name="Rectangle 21" descr="新闻纸"/>
            <p:cNvSpPr>
              <a:spLocks noChangeArrowheads="1"/>
            </p:cNvSpPr>
            <p:nvPr/>
          </p:nvSpPr>
          <p:spPr bwMode="auto">
            <a:xfrm>
              <a:off x="2160" y="960"/>
              <a:ext cx="3024" cy="2064"/>
            </a:xfrm>
            <a:prstGeom prst="rect">
              <a:avLst/>
            </a:prstGeom>
            <a:blipFill dpi="0" rotWithShape="0">
              <a:blip r:embed="rId3"/>
              <a:srcRect/>
              <a:tile tx="0" ty="0" sx="100000" sy="100000" flip="none" algn="tl"/>
            </a:blipFill>
            <a:ln w="38100">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latin typeface="Times New Roman" panose="02020603050405020304" pitchFamily="18" charset="0"/>
              </a:endParaRPr>
            </a:p>
          </p:txBody>
        </p:sp>
        <p:sp>
          <p:nvSpPr>
            <p:cNvPr id="56327" name="Line 22"/>
            <p:cNvSpPr>
              <a:spLocks noChangeShapeType="1"/>
            </p:cNvSpPr>
            <p:nvPr/>
          </p:nvSpPr>
          <p:spPr bwMode="auto">
            <a:xfrm>
              <a:off x="2154" y="1296"/>
              <a:ext cx="303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28" name="Text Box 23"/>
            <p:cNvSpPr txBox="1">
              <a:spLocks noChangeArrowheads="1"/>
            </p:cNvSpPr>
            <p:nvPr/>
          </p:nvSpPr>
          <p:spPr bwMode="auto">
            <a:xfrm>
              <a:off x="1881" y="938"/>
              <a:ext cx="233" cy="20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110000"/>
                </a:lnSpc>
              </a:pPr>
              <a:r>
                <a:rPr lang="en-US" altLang="zh-CN" sz="3200">
                  <a:solidFill>
                    <a:srgbClr val="990099"/>
                  </a:solidFill>
                  <a:latin typeface="Arial Narrow" panose="020B0606020202030204" pitchFamily="34" charset="0"/>
                </a:rPr>
                <a:t>0</a:t>
              </a:r>
            </a:p>
            <a:p>
              <a:pPr algn="ctr">
                <a:lnSpc>
                  <a:spcPct val="110000"/>
                </a:lnSpc>
              </a:pPr>
              <a:r>
                <a:rPr lang="en-US" altLang="zh-CN" sz="3200">
                  <a:solidFill>
                    <a:srgbClr val="990099"/>
                  </a:solidFill>
                  <a:latin typeface="Arial Narrow" panose="020B0606020202030204" pitchFamily="34" charset="0"/>
                </a:rPr>
                <a:t>1</a:t>
              </a:r>
            </a:p>
            <a:p>
              <a:pPr algn="ctr">
                <a:lnSpc>
                  <a:spcPct val="110000"/>
                </a:lnSpc>
              </a:pPr>
              <a:r>
                <a:rPr lang="en-US" altLang="zh-CN" sz="3200">
                  <a:solidFill>
                    <a:srgbClr val="990099"/>
                  </a:solidFill>
                  <a:latin typeface="Arial Narrow" panose="020B0606020202030204" pitchFamily="34" charset="0"/>
                </a:rPr>
                <a:t>2</a:t>
              </a:r>
            </a:p>
            <a:p>
              <a:pPr algn="ctr">
                <a:lnSpc>
                  <a:spcPct val="110000"/>
                </a:lnSpc>
              </a:pPr>
              <a:r>
                <a:rPr lang="en-US" altLang="zh-CN" sz="3200">
                  <a:solidFill>
                    <a:srgbClr val="990099"/>
                  </a:solidFill>
                  <a:latin typeface="Arial Narrow" panose="020B0606020202030204" pitchFamily="34" charset="0"/>
                </a:rPr>
                <a:t>3</a:t>
              </a:r>
            </a:p>
            <a:p>
              <a:pPr algn="ctr">
                <a:lnSpc>
                  <a:spcPct val="110000"/>
                </a:lnSpc>
              </a:pPr>
              <a:r>
                <a:rPr lang="en-US" altLang="zh-CN" sz="3200">
                  <a:solidFill>
                    <a:srgbClr val="990099"/>
                  </a:solidFill>
                  <a:latin typeface="Arial Narrow" panose="020B0606020202030204" pitchFamily="34" charset="0"/>
                </a:rPr>
                <a:t>4</a:t>
              </a:r>
            </a:p>
            <a:p>
              <a:pPr algn="ctr">
                <a:lnSpc>
                  <a:spcPct val="110000"/>
                </a:lnSpc>
              </a:pPr>
              <a:r>
                <a:rPr lang="en-US" altLang="zh-CN" sz="3200">
                  <a:solidFill>
                    <a:srgbClr val="990099"/>
                  </a:solidFill>
                  <a:latin typeface="Arial Narrow" panose="020B0606020202030204" pitchFamily="34" charset="0"/>
                </a:rPr>
                <a:t>5</a:t>
              </a:r>
              <a:endParaRPr lang="en-US" altLang="zh-CN" sz="2400">
                <a:latin typeface="Times New Roman" panose="02020603050405020304" pitchFamily="18" charset="0"/>
              </a:endParaRPr>
            </a:p>
          </p:txBody>
        </p:sp>
        <p:sp>
          <p:nvSpPr>
            <p:cNvPr id="56329" name="Line 24"/>
            <p:cNvSpPr>
              <a:spLocks noChangeShapeType="1"/>
            </p:cNvSpPr>
            <p:nvPr/>
          </p:nvSpPr>
          <p:spPr bwMode="auto">
            <a:xfrm>
              <a:off x="2160" y="1632"/>
              <a:ext cx="302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0" name="Line 25"/>
            <p:cNvSpPr>
              <a:spLocks noChangeShapeType="1"/>
            </p:cNvSpPr>
            <p:nvPr/>
          </p:nvSpPr>
          <p:spPr bwMode="auto">
            <a:xfrm>
              <a:off x="2160" y="1968"/>
              <a:ext cx="302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1" name="Line 26"/>
            <p:cNvSpPr>
              <a:spLocks noChangeShapeType="1"/>
            </p:cNvSpPr>
            <p:nvPr/>
          </p:nvSpPr>
          <p:spPr bwMode="auto">
            <a:xfrm>
              <a:off x="2160" y="2304"/>
              <a:ext cx="302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2" name="Line 27"/>
            <p:cNvSpPr>
              <a:spLocks noChangeShapeType="1"/>
            </p:cNvSpPr>
            <p:nvPr/>
          </p:nvSpPr>
          <p:spPr bwMode="auto">
            <a:xfrm>
              <a:off x="2160" y="2640"/>
              <a:ext cx="302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3" name="Line 28"/>
            <p:cNvSpPr>
              <a:spLocks noChangeShapeType="1"/>
            </p:cNvSpPr>
            <p:nvPr/>
          </p:nvSpPr>
          <p:spPr bwMode="auto">
            <a:xfrm>
              <a:off x="2688" y="960"/>
              <a:ext cx="0" cy="2062"/>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4" name="Line 29"/>
            <p:cNvSpPr>
              <a:spLocks noChangeShapeType="1"/>
            </p:cNvSpPr>
            <p:nvPr/>
          </p:nvSpPr>
          <p:spPr bwMode="auto">
            <a:xfrm>
              <a:off x="3456" y="958"/>
              <a:ext cx="0" cy="2064"/>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5" name="Line 30"/>
            <p:cNvSpPr>
              <a:spLocks noChangeShapeType="1"/>
            </p:cNvSpPr>
            <p:nvPr/>
          </p:nvSpPr>
          <p:spPr bwMode="auto">
            <a:xfrm>
              <a:off x="4272" y="958"/>
              <a:ext cx="0" cy="2064"/>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6" name="Text Box 31"/>
            <p:cNvSpPr txBox="1">
              <a:spLocks noChangeArrowheads="1"/>
            </p:cNvSpPr>
            <p:nvPr/>
          </p:nvSpPr>
          <p:spPr bwMode="auto">
            <a:xfrm>
              <a:off x="2291" y="913"/>
              <a:ext cx="2607" cy="20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10000"/>
                </a:lnSpc>
              </a:pPr>
              <a:r>
                <a:rPr lang="en-US" altLang="zh-CN" sz="3200" dirty="0">
                  <a:solidFill>
                    <a:schemeClr val="tx2"/>
                  </a:solidFill>
                  <a:latin typeface="Times New Roman" panose="02020603050405020304" pitchFamily="18" charset="0"/>
                </a:rPr>
                <a:t>A</a:t>
              </a:r>
              <a:r>
                <a:rPr lang="en-US" altLang="zh-CN" sz="3200" dirty="0">
                  <a:solidFill>
                    <a:srgbClr val="009900"/>
                  </a:solidFill>
                  <a:latin typeface="Times New Roman" panose="02020603050405020304" pitchFamily="18" charset="0"/>
                </a:rPr>
                <a:t>       </a:t>
              </a:r>
              <a:r>
                <a:rPr lang="en-US" altLang="zh-CN" sz="3200" dirty="0">
                  <a:latin typeface="仿宋_GB2312" pitchFamily="49" charset="-122"/>
                  <a:ea typeface="仿宋_GB2312" pitchFamily="49" charset="-122"/>
                </a:rPr>
                <a:t>-</a:t>
              </a:r>
              <a:r>
                <a:rPr lang="en-US" altLang="zh-CN" sz="3200" dirty="0">
                  <a:latin typeface="Times New Roman" panose="02020603050405020304" pitchFamily="18" charset="0"/>
                </a:rPr>
                <a:t>1         1          </a:t>
              </a:r>
              <a:r>
                <a:rPr lang="en-US" altLang="zh-CN" sz="3200" dirty="0">
                  <a:latin typeface="仿宋_GB2312" pitchFamily="49" charset="-122"/>
                  <a:ea typeface="仿宋_GB2312" pitchFamily="49" charset="-122"/>
                </a:rPr>
                <a:t>-</a:t>
              </a:r>
              <a:r>
                <a:rPr lang="en-US" altLang="zh-CN" sz="3200" dirty="0">
                  <a:latin typeface="Times New Roman" panose="02020603050405020304" pitchFamily="18" charset="0"/>
                </a:rPr>
                <a:t>1</a:t>
              </a:r>
            </a:p>
            <a:p>
              <a:pPr>
                <a:lnSpc>
                  <a:spcPct val="110000"/>
                </a:lnSpc>
              </a:pPr>
              <a:r>
                <a:rPr lang="en-US" altLang="zh-CN" sz="3200" dirty="0">
                  <a:solidFill>
                    <a:schemeClr val="tx2"/>
                  </a:solidFill>
                  <a:latin typeface="Times New Roman" panose="02020603050405020304" pitchFamily="18" charset="0"/>
                </a:rPr>
                <a:t>B</a:t>
              </a:r>
              <a:r>
                <a:rPr lang="en-US" altLang="zh-CN" sz="3200" dirty="0">
                  <a:solidFill>
                    <a:schemeClr val="accent2"/>
                  </a:solidFill>
                  <a:latin typeface="Times New Roman" panose="02020603050405020304" pitchFamily="18" charset="0"/>
                </a:rPr>
                <a:t>         </a:t>
              </a:r>
              <a:r>
                <a:rPr lang="en-US" altLang="zh-CN" sz="3200" dirty="0">
                  <a:latin typeface="Times New Roman" panose="02020603050405020304" pitchFamily="18" charset="0"/>
                </a:rPr>
                <a:t>0         2            3</a:t>
              </a:r>
            </a:p>
            <a:p>
              <a:pPr>
                <a:lnSpc>
                  <a:spcPct val="110000"/>
                </a:lnSpc>
              </a:pPr>
              <a:r>
                <a:rPr lang="en-US" altLang="zh-CN" sz="3200" dirty="0">
                  <a:solidFill>
                    <a:schemeClr val="tx2"/>
                  </a:solidFill>
                  <a:latin typeface="Times New Roman" panose="02020603050405020304" pitchFamily="18" charset="0"/>
                </a:rPr>
                <a:t>C</a:t>
              </a:r>
              <a:r>
                <a:rPr lang="en-US" altLang="zh-CN" sz="3200" dirty="0">
                  <a:solidFill>
                    <a:schemeClr val="accent2"/>
                  </a:solidFill>
                  <a:latin typeface="Times New Roman" panose="02020603050405020304" pitchFamily="18" charset="0"/>
                </a:rPr>
                <a:t>         </a:t>
              </a:r>
              <a:r>
                <a:rPr lang="en-US" altLang="zh-CN" sz="3200" dirty="0">
                  <a:latin typeface="Times New Roman" panose="02020603050405020304" pitchFamily="18" charset="0"/>
                </a:rPr>
                <a:t>1</a:t>
              </a:r>
              <a:r>
                <a:rPr lang="en-US" altLang="zh-CN" sz="2400" dirty="0">
                  <a:latin typeface="Times New Roman" panose="02020603050405020304" pitchFamily="18" charset="0"/>
                </a:rPr>
                <a:t>        </a:t>
              </a:r>
              <a:r>
                <a:rPr lang="en-US" altLang="zh-CN" sz="2400" dirty="0">
                  <a:latin typeface="仿宋_GB2312" pitchFamily="49" charset="-122"/>
                  <a:ea typeface="仿宋_GB2312" pitchFamily="49" charset="-122"/>
                </a:rPr>
                <a:t> </a:t>
              </a:r>
              <a:r>
                <a:rPr lang="en-US" altLang="zh-CN" sz="3200" dirty="0">
                  <a:latin typeface="仿宋_GB2312" pitchFamily="49" charset="-122"/>
                  <a:ea typeface="仿宋_GB2312" pitchFamily="49" charset="-122"/>
                </a:rPr>
                <a:t>-</a:t>
              </a:r>
              <a:r>
                <a:rPr lang="en-US" altLang="zh-CN" sz="3200" dirty="0">
                  <a:latin typeface="Times New Roman" panose="02020603050405020304" pitchFamily="18" charset="0"/>
                </a:rPr>
                <a:t>1         </a:t>
              </a:r>
              <a:r>
                <a:rPr lang="en-US" altLang="zh-CN" sz="3200" dirty="0">
                  <a:latin typeface="仿宋_GB2312" pitchFamily="49" charset="-122"/>
                  <a:ea typeface="仿宋_GB2312" pitchFamily="49" charset="-122"/>
                </a:rPr>
                <a:t>-</a:t>
              </a:r>
              <a:r>
                <a:rPr lang="en-US" altLang="zh-CN" sz="3200" dirty="0">
                  <a:latin typeface="Times New Roman" panose="02020603050405020304" pitchFamily="18" charset="0"/>
                </a:rPr>
                <a:t>1</a:t>
              </a:r>
            </a:p>
            <a:p>
              <a:pPr>
                <a:lnSpc>
                  <a:spcPct val="110000"/>
                </a:lnSpc>
              </a:pPr>
              <a:r>
                <a:rPr lang="en-US" altLang="zh-CN" sz="3200" dirty="0">
                  <a:solidFill>
                    <a:schemeClr val="tx2"/>
                  </a:solidFill>
                  <a:latin typeface="Times New Roman" panose="02020603050405020304" pitchFamily="18" charset="0"/>
                </a:rPr>
                <a:t>D</a:t>
              </a:r>
              <a:r>
                <a:rPr lang="en-US" altLang="zh-CN" sz="3200" dirty="0">
                  <a:solidFill>
                    <a:schemeClr val="accent2"/>
                  </a:solidFill>
                  <a:latin typeface="Times New Roman" panose="02020603050405020304" pitchFamily="18" charset="0"/>
                </a:rPr>
                <a:t>         </a:t>
              </a:r>
              <a:r>
                <a:rPr lang="en-US" altLang="zh-CN" sz="3200" dirty="0">
                  <a:latin typeface="Times New Roman" panose="02020603050405020304" pitchFamily="18" charset="0"/>
                </a:rPr>
                <a:t>1         4           5</a:t>
              </a:r>
            </a:p>
            <a:p>
              <a:pPr>
                <a:lnSpc>
                  <a:spcPct val="110000"/>
                </a:lnSpc>
              </a:pPr>
              <a:r>
                <a:rPr lang="en-US" altLang="zh-CN" sz="3200" dirty="0">
                  <a:solidFill>
                    <a:schemeClr val="tx2"/>
                  </a:solidFill>
                  <a:latin typeface="Times New Roman" panose="02020603050405020304" pitchFamily="18" charset="0"/>
                </a:rPr>
                <a:t>E</a:t>
              </a:r>
              <a:r>
                <a:rPr lang="en-US" altLang="zh-CN" sz="3200" dirty="0">
                  <a:solidFill>
                    <a:schemeClr val="accent2"/>
                  </a:solidFill>
                  <a:latin typeface="Times New Roman" panose="02020603050405020304" pitchFamily="18" charset="0"/>
                </a:rPr>
                <a:t>         </a:t>
              </a:r>
              <a:r>
                <a:rPr lang="en-US" altLang="zh-CN" sz="3200" dirty="0">
                  <a:latin typeface="Times New Roman" panose="02020603050405020304" pitchFamily="18" charset="0"/>
                </a:rPr>
                <a:t>3        </a:t>
              </a:r>
              <a:r>
                <a:rPr lang="en-US" altLang="zh-CN" sz="3200" dirty="0">
                  <a:latin typeface="仿宋_GB2312" pitchFamily="49" charset="-122"/>
                  <a:ea typeface="仿宋_GB2312" pitchFamily="49" charset="-122"/>
                </a:rPr>
                <a:t>-</a:t>
              </a:r>
              <a:r>
                <a:rPr lang="en-US" altLang="zh-CN" sz="3200" dirty="0">
                  <a:latin typeface="Times New Roman" panose="02020603050405020304" pitchFamily="18" charset="0"/>
                </a:rPr>
                <a:t>1         </a:t>
              </a:r>
              <a:r>
                <a:rPr lang="en-US" altLang="zh-CN" sz="3200" dirty="0">
                  <a:latin typeface="仿宋_GB2312" pitchFamily="49" charset="-122"/>
                  <a:ea typeface="仿宋_GB2312" pitchFamily="49" charset="-122"/>
                </a:rPr>
                <a:t>-</a:t>
              </a:r>
              <a:r>
                <a:rPr lang="en-US" altLang="zh-CN" sz="3200" dirty="0">
                  <a:latin typeface="Times New Roman" panose="02020603050405020304" pitchFamily="18" charset="0"/>
                </a:rPr>
                <a:t>1</a:t>
              </a:r>
            </a:p>
            <a:p>
              <a:pPr>
                <a:lnSpc>
                  <a:spcPct val="110000"/>
                </a:lnSpc>
              </a:pPr>
              <a:r>
                <a:rPr lang="en-US" altLang="zh-CN" sz="3200" dirty="0">
                  <a:solidFill>
                    <a:schemeClr val="tx2"/>
                  </a:solidFill>
                  <a:latin typeface="Times New Roman" panose="02020603050405020304" pitchFamily="18" charset="0"/>
                </a:rPr>
                <a:t>F</a:t>
              </a:r>
              <a:r>
                <a:rPr lang="en-US" altLang="zh-CN" sz="3200" dirty="0">
                  <a:solidFill>
                    <a:schemeClr val="accent2"/>
                  </a:solidFill>
                  <a:latin typeface="Times New Roman" panose="02020603050405020304" pitchFamily="18" charset="0"/>
                </a:rPr>
                <a:t>         </a:t>
              </a:r>
              <a:r>
                <a:rPr lang="en-US" altLang="zh-CN" sz="3200" dirty="0">
                  <a:latin typeface="Times New Roman" panose="02020603050405020304" pitchFamily="18" charset="0"/>
                </a:rPr>
                <a:t>3        </a:t>
              </a:r>
              <a:r>
                <a:rPr lang="en-US" altLang="zh-CN" sz="3200" dirty="0">
                  <a:latin typeface="仿宋_GB2312" pitchFamily="49" charset="-122"/>
                  <a:ea typeface="仿宋_GB2312" pitchFamily="49" charset="-122"/>
                </a:rPr>
                <a:t>-</a:t>
              </a:r>
              <a:r>
                <a:rPr lang="en-US" altLang="zh-CN" sz="3200" dirty="0">
                  <a:latin typeface="Times New Roman" panose="02020603050405020304" pitchFamily="18" charset="0"/>
                </a:rPr>
                <a:t>1         </a:t>
              </a:r>
              <a:r>
                <a:rPr lang="en-US" altLang="zh-CN" sz="3200" dirty="0">
                  <a:latin typeface="仿宋_GB2312" pitchFamily="49" charset="-122"/>
                  <a:ea typeface="仿宋_GB2312" pitchFamily="49" charset="-122"/>
                </a:rPr>
                <a:t>-</a:t>
              </a:r>
              <a:r>
                <a:rPr lang="en-US" altLang="zh-CN" sz="3200" dirty="0">
                  <a:latin typeface="Times New Roman" panose="02020603050405020304" pitchFamily="18" charset="0"/>
                </a:rPr>
                <a:t>1</a:t>
              </a:r>
              <a:endParaRPr lang="en-US" altLang="zh-CN" sz="2400" dirty="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4"/>
          <p:cNvSpPr>
            <a:spLocks noGrp="1" noChangeArrowheads="1"/>
          </p:cNvSpPr>
          <p:nvPr>
            <p:ph type="title"/>
          </p:nvPr>
        </p:nvSpPr>
        <p:spPr>
          <a:xfrm>
            <a:off x="685800" y="19675"/>
            <a:ext cx="5543550" cy="755650"/>
          </a:xfrm>
        </p:spPr>
        <p:txBody>
          <a:bodyPr/>
          <a:lstStyle/>
          <a:p>
            <a:r>
              <a:rPr lang="zh-CN" altLang="en-US" sz="4000" b="1" dirty="0">
                <a:ea typeface="华文新魏" panose="02010800040101010101" pitchFamily="2" charset="-122"/>
              </a:rPr>
              <a:t>二叉树的类定义</a:t>
            </a:r>
          </a:p>
        </p:txBody>
      </p:sp>
      <p:sp>
        <p:nvSpPr>
          <p:cNvPr id="137221" name="Rectangle 5"/>
          <p:cNvSpPr>
            <a:spLocks noGrp="1" noChangeArrowheads="1"/>
          </p:cNvSpPr>
          <p:nvPr>
            <p:ph idx="1"/>
          </p:nvPr>
        </p:nvSpPr>
        <p:spPr>
          <a:xfrm>
            <a:off x="2063552" y="1268760"/>
            <a:ext cx="8229600" cy="5254625"/>
          </a:xfrm>
        </p:spPr>
        <p:txBody>
          <a:bodyPr/>
          <a:lstStyle/>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template &lt;class </a:t>
            </a:r>
            <a:r>
              <a:rPr lang="en-US" altLang="zh-CN" sz="2800" dirty="0">
                <a:latin typeface="Times New Roman" panose="02020603050405020304" pitchFamily="18" charset="0"/>
                <a:ea typeface="隶书" panose="02010509060101010101" pitchFamily="49" charset="-122"/>
              </a:rPr>
              <a:t>T</a:t>
            </a:r>
            <a:r>
              <a:rPr lang="en-US" altLang="zh-CN" sz="2800" b="1" dirty="0">
                <a:latin typeface="Times New Roman" panose="02020603050405020304" pitchFamily="18" charset="0"/>
                <a:ea typeface="隶书" panose="02010509060101010101" pitchFamily="49" charset="-122"/>
              </a:rPr>
              <a:t>&gt; </a:t>
            </a:r>
          </a:p>
          <a:p>
            <a:pPr>
              <a:spcBef>
                <a:spcPct val="5000"/>
              </a:spcBef>
              <a:buFont typeface="Wingdings" panose="05000000000000000000" pitchFamily="2" charset="2"/>
              <a:buNone/>
              <a:defRPr/>
            </a:pPr>
            <a:r>
              <a:rPr lang="en-US" altLang="zh-CN" sz="2800" b="1" dirty="0" err="1">
                <a:latin typeface="Times New Roman" panose="02020603050405020304" pitchFamily="18" charset="0"/>
                <a:ea typeface="隶书" panose="02010509060101010101" pitchFamily="49" charset="-122"/>
              </a:rPr>
              <a:t>struct</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BinTreeNode</a:t>
            </a:r>
            <a:r>
              <a:rPr lang="en-US" altLang="zh-CN" sz="2800" b="1" dirty="0">
                <a:latin typeface="Times New Roman" panose="02020603050405020304" pitchFamily="18" charset="0"/>
                <a:ea typeface="隶书" panose="02010509060101010101" pitchFamily="49" charset="-122"/>
              </a:rPr>
              <a:t> {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二叉树结点类定义</a:t>
            </a: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T </a:t>
            </a:r>
            <a:r>
              <a:rPr lang="en-US" altLang="zh-CN" sz="2800" dirty="0">
                <a:latin typeface="Times New Roman" panose="02020603050405020304" pitchFamily="18" charset="0"/>
                <a:ea typeface="隶书" panose="02010509060101010101" pitchFamily="49" charset="-122"/>
              </a:rPr>
              <a:t>data</a:t>
            </a:r>
            <a:r>
              <a:rPr lang="en-US" altLang="zh-CN" sz="2800" b="1" dirty="0">
                <a:latin typeface="Times New Roman" panose="02020603050405020304" pitchFamily="18" charset="0"/>
                <a:ea typeface="隶书" panose="02010509060101010101" pitchFamily="49" charset="-122"/>
              </a:rPr>
              <a:t>;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数据域</a:t>
            </a: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BinTreeNode</a:t>
            </a:r>
            <a:r>
              <a:rPr lang="en-US" altLang="zh-CN" sz="2800" b="1" dirty="0">
                <a:latin typeface="Times New Roman" panose="02020603050405020304" pitchFamily="18" charset="0"/>
                <a:ea typeface="隶书" panose="02010509060101010101" pitchFamily="49" charset="-122"/>
              </a:rPr>
              <a:t>&lt;</a:t>
            </a:r>
            <a:r>
              <a:rPr lang="en-US" altLang="zh-CN" sz="2800" dirty="0">
                <a:latin typeface="Times New Roman" panose="02020603050405020304" pitchFamily="18" charset="0"/>
                <a:ea typeface="隶书" panose="02010509060101010101" pitchFamily="49" charset="-122"/>
              </a:rPr>
              <a:t>T</a:t>
            </a:r>
            <a:r>
              <a:rPr lang="en-US" altLang="zh-CN" sz="2800" b="1" dirty="0">
                <a:latin typeface="Times New Roman" panose="02020603050405020304" pitchFamily="18" charset="0"/>
                <a:ea typeface="隶书" panose="02010509060101010101" pitchFamily="49" charset="-122"/>
              </a:rPr>
              <a:t>&gt; *</a:t>
            </a:r>
            <a:r>
              <a:rPr lang="en-US" altLang="zh-CN" sz="2800" dirty="0" err="1">
                <a:latin typeface="Times New Roman" panose="02020603050405020304" pitchFamily="18" charset="0"/>
                <a:ea typeface="隶书" panose="02010509060101010101" pitchFamily="49" charset="-122"/>
              </a:rPr>
              <a:t>leftChild</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rightChild</a:t>
            </a:r>
            <a:r>
              <a:rPr lang="en-US" altLang="zh-CN" sz="28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左子女、右子女链域</a:t>
            </a: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BinTreeNode</a:t>
            </a:r>
            <a:r>
              <a:rPr lang="en-US" altLang="zh-CN" sz="2800" dirty="0">
                <a:latin typeface="Times New Roman" panose="02020603050405020304" pitchFamily="18" charset="0"/>
                <a:ea typeface="隶书" panose="02010509060101010101" pitchFamily="49" charset="-122"/>
              </a:rPr>
              <a:t> ()                </a:t>
            </a:r>
            <a:r>
              <a:rPr lang="en-US" altLang="zh-CN" sz="2800" b="1" dirty="0">
                <a:solidFill>
                  <a:schemeClr val="tx2"/>
                </a:solidFill>
                <a:latin typeface="Times New Roman" panose="02020603050405020304" pitchFamily="18" charset="0"/>
                <a:ea typeface="隶书" panose="02010509060101010101"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构造函数</a:t>
            </a:r>
            <a:endParaRPr lang="zh-CN" altLang="en-US" sz="2800"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2800" dirty="0">
                <a:latin typeface="Times New Roman" panose="02020603050405020304" pitchFamily="18" charset="0"/>
                <a:ea typeface="隶书" panose="02010509060101010101" pitchFamily="49" charset="-122"/>
              </a:rPr>
              <a:t>        </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leftChild</a:t>
            </a:r>
            <a:r>
              <a:rPr lang="en-US" altLang="zh-CN" sz="2800" dirty="0">
                <a:latin typeface="Times New Roman" panose="02020603050405020304" pitchFamily="18" charset="0"/>
                <a:ea typeface="隶书" panose="02010509060101010101" pitchFamily="49" charset="-122"/>
              </a:rPr>
              <a:t> = NULL</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rightChild</a:t>
            </a:r>
            <a:r>
              <a:rPr lang="en-US" altLang="zh-CN" sz="2800" dirty="0">
                <a:latin typeface="Times New Roman" panose="02020603050405020304" pitchFamily="18" charset="0"/>
                <a:ea typeface="隶书" panose="02010509060101010101" pitchFamily="49" charset="-122"/>
              </a:rPr>
              <a:t> = NULL</a:t>
            </a:r>
            <a:r>
              <a:rPr lang="en-US" altLang="zh-CN" sz="2800" b="1" dirty="0">
                <a:latin typeface="Times New Roman" panose="02020603050405020304" pitchFamily="18" charset="0"/>
                <a:ea typeface="隶书" panose="02010509060101010101" pitchFamily="49" charset="-122"/>
              </a:rPr>
              <a:t>; }</a:t>
            </a:r>
            <a:endParaRPr lang="en-US" altLang="zh-CN" sz="280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	 </a:t>
            </a:r>
            <a:r>
              <a:rPr lang="en-US" altLang="zh-CN" sz="2800" b="1" dirty="0" smtClean="0">
                <a:latin typeface="Times New Roman" panose="02020603050405020304" pitchFamily="18" charset="0"/>
                <a:ea typeface="隶书" panose="02010509060101010101" pitchFamily="49" charset="-122"/>
              </a:rPr>
              <a:t> </a:t>
            </a:r>
            <a:r>
              <a:rPr lang="en-US" altLang="zh-CN" sz="2800" dirty="0" err="1" smtClean="0">
                <a:latin typeface="Times New Roman" panose="02020603050405020304" pitchFamily="18" charset="0"/>
                <a:ea typeface="隶书" panose="02010509060101010101" pitchFamily="49" charset="-122"/>
              </a:rPr>
              <a:t>BinTreeNode</a:t>
            </a:r>
            <a:r>
              <a:rPr lang="en-US" altLang="zh-CN" sz="2800" dirty="0" smtClean="0">
                <a:latin typeface="Times New Roman" panose="02020603050405020304" pitchFamily="18" charset="0"/>
                <a:ea typeface="隶书" panose="02010509060101010101" pitchFamily="49" charset="-122"/>
              </a:rPr>
              <a:t> </a:t>
            </a:r>
            <a:r>
              <a:rPr lang="en-US" altLang="zh-CN" sz="2800" dirty="0">
                <a:latin typeface="Times New Roman" panose="02020603050405020304" pitchFamily="18" charset="0"/>
                <a:ea typeface="隶书" panose="02010509060101010101" pitchFamily="49" charset="-122"/>
              </a:rPr>
              <a:t>(T x</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BinTreeNode</a:t>
            </a:r>
            <a:r>
              <a:rPr lang="en-US" altLang="zh-CN" sz="2800" b="1" dirty="0">
                <a:latin typeface="Times New Roman" panose="02020603050405020304" pitchFamily="18" charset="0"/>
                <a:ea typeface="隶书" panose="02010509060101010101" pitchFamily="49" charset="-122"/>
              </a:rPr>
              <a:t>&lt;</a:t>
            </a:r>
            <a:r>
              <a:rPr lang="en-US" altLang="zh-CN" sz="2800" dirty="0">
                <a:latin typeface="Times New Roman" panose="02020603050405020304" pitchFamily="18" charset="0"/>
                <a:ea typeface="隶书" panose="02010509060101010101" pitchFamily="49" charset="-122"/>
              </a:rPr>
              <a:t>T</a:t>
            </a:r>
            <a:r>
              <a:rPr lang="en-US" altLang="zh-CN" sz="2800" b="1" dirty="0">
                <a:latin typeface="Times New Roman" panose="02020603050405020304" pitchFamily="18" charset="0"/>
                <a:ea typeface="隶书" panose="02010509060101010101" pitchFamily="49" charset="-122"/>
              </a:rPr>
              <a:t>&gt; *</a:t>
            </a:r>
            <a:r>
              <a:rPr lang="en-US" altLang="zh-CN" sz="2800" dirty="0">
                <a:latin typeface="Times New Roman" panose="02020603050405020304" pitchFamily="18" charset="0"/>
                <a:ea typeface="隶书" panose="02010509060101010101" pitchFamily="49" charset="-122"/>
              </a:rPr>
              <a:t>l = NULL</a:t>
            </a:r>
            <a:r>
              <a:rPr lang="en-US" altLang="zh-CN" sz="28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BinTreeNode</a:t>
            </a:r>
            <a:r>
              <a:rPr lang="en-US" altLang="zh-CN" sz="2800" b="1" dirty="0">
                <a:latin typeface="Times New Roman" panose="02020603050405020304" pitchFamily="18" charset="0"/>
                <a:ea typeface="隶书" panose="02010509060101010101" pitchFamily="49" charset="-122"/>
              </a:rPr>
              <a:t>&lt;T&gt; *</a:t>
            </a:r>
            <a:r>
              <a:rPr lang="en-US" altLang="zh-CN" sz="2800" dirty="0">
                <a:latin typeface="Times New Roman" panose="02020603050405020304" pitchFamily="18" charset="0"/>
                <a:ea typeface="隶书" panose="02010509060101010101" pitchFamily="49" charset="-122"/>
              </a:rPr>
              <a:t>r = NULL)</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        { </a:t>
            </a:r>
            <a:r>
              <a:rPr lang="en-US" altLang="zh-CN" sz="2800" dirty="0">
                <a:latin typeface="Times New Roman" panose="02020603050405020304" pitchFamily="18" charset="0"/>
                <a:ea typeface="隶书" panose="02010509060101010101" pitchFamily="49" charset="-122"/>
              </a:rPr>
              <a:t>data = x</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leftChild</a:t>
            </a:r>
            <a:r>
              <a:rPr lang="en-US" altLang="zh-CN" sz="2800" dirty="0">
                <a:latin typeface="Times New Roman" panose="02020603050405020304" pitchFamily="18" charset="0"/>
                <a:ea typeface="隶书" panose="02010509060101010101" pitchFamily="49" charset="-122"/>
              </a:rPr>
              <a:t> = l</a:t>
            </a:r>
            <a:r>
              <a:rPr lang="en-US" altLang="zh-CN" sz="2800" b="1" dirty="0">
                <a:latin typeface="Times New Roman" panose="02020603050405020304" pitchFamily="18" charset="0"/>
                <a:ea typeface="隶书" panose="02010509060101010101" pitchFamily="49" charset="-122"/>
              </a:rPr>
              <a:t>;  </a:t>
            </a:r>
            <a:r>
              <a:rPr lang="en-US" altLang="zh-CN" sz="2800" dirty="0" err="1">
                <a:latin typeface="Times New Roman" panose="02020603050405020304" pitchFamily="18" charset="0"/>
                <a:ea typeface="隶书" panose="02010509060101010101" pitchFamily="49" charset="-122"/>
              </a:rPr>
              <a:t>rightChild</a:t>
            </a:r>
            <a:r>
              <a:rPr lang="en-US" altLang="zh-CN" sz="2800" dirty="0">
                <a:latin typeface="Times New Roman" panose="02020603050405020304" pitchFamily="18" charset="0"/>
                <a:ea typeface="隶书" panose="02010509060101010101" pitchFamily="49" charset="-122"/>
              </a:rPr>
              <a:t> = r</a:t>
            </a:r>
            <a:r>
              <a:rPr lang="en-US" altLang="zh-CN" sz="28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normAutofit fontScale="90000"/>
          </a:bodyPr>
          <a:lstStyle/>
          <a:p>
            <a:r>
              <a:rPr lang="zh-CN" altLang="en-US" smtClean="0"/>
              <a:t>两类数据结构的比较</a:t>
            </a:r>
          </a:p>
        </p:txBody>
      </p:sp>
      <p:graphicFrame>
        <p:nvGraphicFramePr>
          <p:cNvPr id="4" name="Group 89"/>
          <p:cNvGraphicFramePr>
            <a:graphicFrameLocks noGrp="1"/>
          </p:cNvGraphicFramePr>
          <p:nvPr/>
        </p:nvGraphicFramePr>
        <p:xfrm>
          <a:off x="2135188" y="1700213"/>
          <a:ext cx="8064500" cy="4321176"/>
        </p:xfrm>
        <a:graphic>
          <a:graphicData uri="http://schemas.openxmlformats.org/drawingml/2006/table">
            <a:tbl>
              <a:tblPr/>
              <a:tblGrid>
                <a:gridCol w="1782762">
                  <a:extLst>
                    <a:ext uri="{9D8B030D-6E8A-4147-A177-3AD203B41FA5}">
                      <a16:colId xmlns:a16="http://schemas.microsoft.com/office/drawing/2014/main" val="20000"/>
                    </a:ext>
                  </a:extLst>
                </a:gridCol>
                <a:gridCol w="2989263">
                  <a:extLst>
                    <a:ext uri="{9D8B030D-6E8A-4147-A177-3AD203B41FA5}">
                      <a16:colId xmlns:a16="http://schemas.microsoft.com/office/drawing/2014/main" val="20001"/>
                    </a:ext>
                  </a:extLst>
                </a:gridCol>
                <a:gridCol w="3292475">
                  <a:extLst>
                    <a:ext uri="{9D8B030D-6E8A-4147-A177-3AD203B41FA5}">
                      <a16:colId xmlns:a16="http://schemas.microsoft.com/office/drawing/2014/main" val="20002"/>
                    </a:ext>
                  </a:extLst>
                </a:gridCol>
              </a:tblGrid>
              <a:tr h="666750">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FFFFFF"/>
                          </a:solidFill>
                          <a:effectLst/>
                          <a:latin typeface="宋体" pitchFamily="2" charset="-122"/>
                          <a:ea typeface="宋体" pitchFamily="2" charset="-122"/>
                        </a:rPr>
                        <a:t>　</a:t>
                      </a:r>
                      <a:endParaRPr kumimoji="0" lang="zh-CN" altLang="en-US" sz="2400" b="1"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线性结构</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树形结构</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10000"/>
                  </a:ext>
                </a:extLst>
              </a:tr>
              <a:tr h="1201738">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FFFFFF"/>
                          </a:solidFill>
                          <a:effectLst>
                            <a:outerShdw blurRad="38100" dist="38100" dir="2700000" algn="tl">
                              <a:srgbClr val="000000"/>
                            </a:outerShdw>
                          </a:effectLst>
                          <a:latin typeface="宋体" pitchFamily="2" charset="-122"/>
                          <a:ea typeface="宋体" pitchFamily="2" charset="-122"/>
                        </a:rPr>
                        <a:t>第一个数据元素</a:t>
                      </a:r>
                      <a:endParaRPr kumimoji="0" lang="zh-CN" altLang="en-US" sz="2400" b="1"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无前驱</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无前驱，根结点</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10001"/>
                  </a:ext>
                </a:extLst>
              </a:tr>
              <a:tr h="1201738">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最后的数据元素</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FFFFFF"/>
                          </a:solidFill>
                          <a:effectLst/>
                          <a:latin typeface="宋体" pitchFamily="2" charset="-122"/>
                          <a:ea typeface="宋体" pitchFamily="2" charset="-122"/>
                        </a:rPr>
                        <a:t>是一个结点，无后继</a:t>
                      </a:r>
                      <a:endParaRPr kumimoji="0" lang="zh-CN" altLang="en-US" sz="2400" b="1"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是多个叶子结点 ，无后继</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10002"/>
                  </a:ext>
                </a:extLst>
              </a:tr>
              <a:tr h="1250950">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宋体" pitchFamily="2" charset="-122"/>
                          <a:ea typeface="宋体" pitchFamily="2" charset="-122"/>
                        </a:rPr>
                        <a:t>其它数据元素 </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FFFF"/>
                          </a:solidFill>
                          <a:effectLst/>
                          <a:latin typeface="宋体" pitchFamily="2" charset="-122"/>
                          <a:ea typeface="宋体" pitchFamily="2" charset="-122"/>
                        </a:rPr>
                        <a:t>有一个直接前驱和一个直接后继</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FFFFFF"/>
                          </a:solidFill>
                          <a:effectLst>
                            <a:outerShdw blurRad="38100" dist="38100" dir="2700000" algn="tl">
                              <a:srgbClr val="000000"/>
                            </a:outerShdw>
                          </a:effectLst>
                          <a:latin typeface="宋体" pitchFamily="2" charset="-122"/>
                          <a:ea typeface="宋体" pitchFamily="2" charset="-122"/>
                        </a:rPr>
                        <a:t>有一个直接前驱和多个直接后继</a:t>
                      </a:r>
                      <a:endParaRPr kumimoji="0" lang="zh-CN" altLang="en-US" sz="2400" b="1"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10003"/>
                  </a:ext>
                </a:extLst>
              </a:tr>
            </a:tbl>
          </a:graphicData>
        </a:graphic>
      </p:graphicFrame>
      <p:grpSp>
        <p:nvGrpSpPr>
          <p:cNvPr id="5" name="Group 16"/>
          <p:cNvGrpSpPr>
            <a:grpSpLocks/>
          </p:cNvGrpSpPr>
          <p:nvPr/>
        </p:nvGrpSpPr>
        <p:grpSpPr bwMode="auto">
          <a:xfrm>
            <a:off x="4286251" y="1173163"/>
            <a:ext cx="2106613" cy="349250"/>
            <a:chOff x="424" y="936"/>
            <a:chExt cx="4144" cy="368"/>
          </a:xfrm>
        </p:grpSpPr>
        <p:sp>
          <p:nvSpPr>
            <p:cNvPr id="22582" name="Oval 17"/>
            <p:cNvSpPr>
              <a:spLocks noChangeArrowheads="1"/>
            </p:cNvSpPr>
            <p:nvPr/>
          </p:nvSpPr>
          <p:spPr bwMode="auto">
            <a:xfrm>
              <a:off x="424" y="960"/>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83" name="Oval 18"/>
            <p:cNvSpPr>
              <a:spLocks noChangeArrowheads="1"/>
            </p:cNvSpPr>
            <p:nvPr/>
          </p:nvSpPr>
          <p:spPr bwMode="auto">
            <a:xfrm>
              <a:off x="133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84" name="Line 19"/>
            <p:cNvSpPr>
              <a:spLocks noChangeShapeType="1"/>
            </p:cNvSpPr>
            <p:nvPr/>
          </p:nvSpPr>
          <p:spPr bwMode="auto">
            <a:xfrm>
              <a:off x="88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85" name="Line 20"/>
            <p:cNvSpPr>
              <a:spLocks noChangeShapeType="1"/>
            </p:cNvSpPr>
            <p:nvPr/>
          </p:nvSpPr>
          <p:spPr bwMode="auto">
            <a:xfrm>
              <a:off x="180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86" name="Oval 21"/>
            <p:cNvSpPr>
              <a:spLocks noChangeArrowheads="1"/>
            </p:cNvSpPr>
            <p:nvPr/>
          </p:nvSpPr>
          <p:spPr bwMode="auto">
            <a:xfrm>
              <a:off x="225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87" name="Line 22"/>
            <p:cNvSpPr>
              <a:spLocks noChangeShapeType="1"/>
            </p:cNvSpPr>
            <p:nvPr/>
          </p:nvSpPr>
          <p:spPr bwMode="auto">
            <a:xfrm>
              <a:off x="272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88" name="Oval 23"/>
            <p:cNvSpPr>
              <a:spLocks noChangeArrowheads="1"/>
            </p:cNvSpPr>
            <p:nvPr/>
          </p:nvSpPr>
          <p:spPr bwMode="auto">
            <a:xfrm>
              <a:off x="3184"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89" name="Line 24"/>
            <p:cNvSpPr>
              <a:spLocks noChangeShapeType="1"/>
            </p:cNvSpPr>
            <p:nvPr/>
          </p:nvSpPr>
          <p:spPr bwMode="auto">
            <a:xfrm>
              <a:off x="3648" y="1120"/>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90" name="Oval 25"/>
            <p:cNvSpPr>
              <a:spLocks noChangeArrowheads="1"/>
            </p:cNvSpPr>
            <p:nvPr/>
          </p:nvSpPr>
          <p:spPr bwMode="auto">
            <a:xfrm>
              <a:off x="4104" y="936"/>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grpSp>
        <p:nvGrpSpPr>
          <p:cNvPr id="15" name="Group 28"/>
          <p:cNvGrpSpPr>
            <a:grpSpLocks/>
          </p:cNvGrpSpPr>
          <p:nvPr/>
        </p:nvGrpSpPr>
        <p:grpSpPr bwMode="auto">
          <a:xfrm>
            <a:off x="7824192" y="268288"/>
            <a:ext cx="1570037" cy="1439862"/>
            <a:chOff x="3408" y="2496"/>
            <a:chExt cx="1125" cy="1155"/>
          </a:xfrm>
        </p:grpSpPr>
        <p:sp>
          <p:nvSpPr>
            <p:cNvPr id="22555" name="Line 29"/>
            <p:cNvSpPr>
              <a:spLocks noChangeShapeType="1"/>
            </p:cNvSpPr>
            <p:nvPr/>
          </p:nvSpPr>
          <p:spPr bwMode="auto">
            <a:xfrm flipH="1">
              <a:off x="3890" y="2657"/>
              <a:ext cx="40" cy="19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6" name="Line 30"/>
            <p:cNvSpPr>
              <a:spLocks noChangeShapeType="1"/>
            </p:cNvSpPr>
            <p:nvPr/>
          </p:nvSpPr>
          <p:spPr bwMode="auto">
            <a:xfrm>
              <a:off x="3890"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7" name="Line 31"/>
            <p:cNvSpPr>
              <a:spLocks noChangeShapeType="1"/>
            </p:cNvSpPr>
            <p:nvPr/>
          </p:nvSpPr>
          <p:spPr bwMode="auto">
            <a:xfrm flipH="1">
              <a:off x="3612"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8" name="Line 32"/>
            <p:cNvSpPr>
              <a:spLocks noChangeShapeType="1"/>
            </p:cNvSpPr>
            <p:nvPr/>
          </p:nvSpPr>
          <p:spPr bwMode="auto">
            <a:xfrm>
              <a:off x="4258" y="2904"/>
              <a:ext cx="179"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9" name="Line 33"/>
            <p:cNvSpPr>
              <a:spLocks noChangeShapeType="1"/>
            </p:cNvSpPr>
            <p:nvPr/>
          </p:nvSpPr>
          <p:spPr bwMode="auto">
            <a:xfrm flipH="1">
              <a:off x="4083" y="2904"/>
              <a:ext cx="161"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0" name="Line 34"/>
            <p:cNvSpPr>
              <a:spLocks noChangeShapeType="1"/>
            </p:cNvSpPr>
            <p:nvPr/>
          </p:nvSpPr>
          <p:spPr bwMode="auto">
            <a:xfrm>
              <a:off x="3874"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1" name="Line 35"/>
            <p:cNvSpPr>
              <a:spLocks noChangeShapeType="1"/>
            </p:cNvSpPr>
            <p:nvPr/>
          </p:nvSpPr>
          <p:spPr bwMode="auto">
            <a:xfrm>
              <a:off x="3601" y="3006"/>
              <a:ext cx="5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2" name="Line 36"/>
            <p:cNvSpPr>
              <a:spLocks noChangeShapeType="1"/>
            </p:cNvSpPr>
            <p:nvPr/>
          </p:nvSpPr>
          <p:spPr bwMode="auto">
            <a:xfrm flipH="1">
              <a:off x="3521" y="3006"/>
              <a:ext cx="4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3" name="Line 37"/>
            <p:cNvSpPr>
              <a:spLocks noChangeShapeType="1"/>
            </p:cNvSpPr>
            <p:nvPr/>
          </p:nvSpPr>
          <p:spPr bwMode="auto">
            <a:xfrm>
              <a:off x="3987" y="2643"/>
              <a:ext cx="257"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4" name="Line 38"/>
            <p:cNvSpPr>
              <a:spLocks noChangeShapeType="1"/>
            </p:cNvSpPr>
            <p:nvPr/>
          </p:nvSpPr>
          <p:spPr bwMode="auto">
            <a:xfrm flipH="1">
              <a:off x="3612" y="2643"/>
              <a:ext cx="278"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5" name="Oval 39"/>
            <p:cNvSpPr>
              <a:spLocks noChangeArrowheads="1"/>
            </p:cNvSpPr>
            <p:nvPr/>
          </p:nvSpPr>
          <p:spPr bwMode="auto">
            <a:xfrm>
              <a:off x="3408"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66" name="Oval 40"/>
            <p:cNvSpPr>
              <a:spLocks noChangeArrowheads="1"/>
            </p:cNvSpPr>
            <p:nvPr/>
          </p:nvSpPr>
          <p:spPr bwMode="auto">
            <a:xfrm>
              <a:off x="3601"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67" name="Oval 41"/>
            <p:cNvSpPr>
              <a:spLocks noChangeArrowheads="1"/>
            </p:cNvSpPr>
            <p:nvPr/>
          </p:nvSpPr>
          <p:spPr bwMode="auto">
            <a:xfrm>
              <a:off x="3794"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68" name="Oval 42"/>
            <p:cNvSpPr>
              <a:spLocks noChangeArrowheads="1"/>
            </p:cNvSpPr>
            <p:nvPr/>
          </p:nvSpPr>
          <p:spPr bwMode="auto">
            <a:xfrm>
              <a:off x="3987"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69" name="Oval 43"/>
            <p:cNvSpPr>
              <a:spLocks noChangeArrowheads="1"/>
            </p:cNvSpPr>
            <p:nvPr/>
          </p:nvSpPr>
          <p:spPr bwMode="auto">
            <a:xfrm>
              <a:off x="4372"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0" name="Oval 44"/>
            <p:cNvSpPr>
              <a:spLocks noChangeArrowheads="1"/>
            </p:cNvSpPr>
            <p:nvPr/>
          </p:nvSpPr>
          <p:spPr bwMode="auto">
            <a:xfrm>
              <a:off x="3697"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1" name="Oval 45"/>
            <p:cNvSpPr>
              <a:spLocks noChangeArrowheads="1"/>
            </p:cNvSpPr>
            <p:nvPr/>
          </p:nvSpPr>
          <p:spPr bwMode="auto">
            <a:xfrm>
              <a:off x="3890"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2" name="Oval 46"/>
            <p:cNvSpPr>
              <a:spLocks noChangeArrowheads="1"/>
            </p:cNvSpPr>
            <p:nvPr/>
          </p:nvSpPr>
          <p:spPr bwMode="auto">
            <a:xfrm>
              <a:off x="4083"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3" name="Oval 47"/>
            <p:cNvSpPr>
              <a:spLocks noChangeArrowheads="1"/>
            </p:cNvSpPr>
            <p:nvPr/>
          </p:nvSpPr>
          <p:spPr bwMode="auto">
            <a:xfrm>
              <a:off x="3504"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4" name="Oval 48"/>
            <p:cNvSpPr>
              <a:spLocks noChangeArrowheads="1"/>
            </p:cNvSpPr>
            <p:nvPr/>
          </p:nvSpPr>
          <p:spPr bwMode="auto">
            <a:xfrm>
              <a:off x="3504"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5" name="Oval 49"/>
            <p:cNvSpPr>
              <a:spLocks noChangeArrowheads="1"/>
            </p:cNvSpPr>
            <p:nvPr/>
          </p:nvSpPr>
          <p:spPr bwMode="auto">
            <a:xfrm>
              <a:off x="3794" y="2836"/>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6" name="Oval 50"/>
            <p:cNvSpPr>
              <a:spLocks noChangeArrowheads="1"/>
            </p:cNvSpPr>
            <p:nvPr/>
          </p:nvSpPr>
          <p:spPr bwMode="auto">
            <a:xfrm>
              <a:off x="4179"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7" name="Oval 51"/>
            <p:cNvSpPr>
              <a:spLocks noChangeArrowheads="1"/>
            </p:cNvSpPr>
            <p:nvPr/>
          </p:nvSpPr>
          <p:spPr bwMode="auto">
            <a:xfrm>
              <a:off x="3858" y="249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2578" name="Line 52"/>
            <p:cNvSpPr>
              <a:spLocks noChangeShapeType="1"/>
            </p:cNvSpPr>
            <p:nvPr/>
          </p:nvSpPr>
          <p:spPr bwMode="auto">
            <a:xfrm>
              <a:off x="4258"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79" name="Line 53"/>
            <p:cNvSpPr>
              <a:spLocks noChangeShapeType="1"/>
            </p:cNvSpPr>
            <p:nvPr/>
          </p:nvSpPr>
          <p:spPr bwMode="auto">
            <a:xfrm flipH="1">
              <a:off x="3805" y="3345"/>
              <a:ext cx="53"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80" name="Line 54"/>
            <p:cNvSpPr>
              <a:spLocks noChangeShapeType="1"/>
            </p:cNvSpPr>
            <p:nvPr/>
          </p:nvSpPr>
          <p:spPr bwMode="auto">
            <a:xfrm>
              <a:off x="3890" y="3345"/>
              <a:ext cx="60"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81" name="Oval 55"/>
            <p:cNvSpPr>
              <a:spLocks noChangeArrowheads="1"/>
            </p:cNvSpPr>
            <p:nvPr/>
          </p:nvSpPr>
          <p:spPr bwMode="auto">
            <a:xfrm>
              <a:off x="4176" y="3168"/>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4" name="Rectangle 4"/>
          <p:cNvSpPr>
            <a:spLocks noGrp="1" noChangeArrowheads="1"/>
          </p:cNvSpPr>
          <p:nvPr>
            <p:ph idx="1"/>
          </p:nvPr>
        </p:nvSpPr>
        <p:spPr>
          <a:xfrm>
            <a:off x="1919288" y="152747"/>
            <a:ext cx="9865344" cy="5724525"/>
          </a:xfrm>
        </p:spPr>
        <p:txBody>
          <a:bodyPr>
            <a:noAutofit/>
          </a:bodyPr>
          <a:lstStyle/>
          <a:p>
            <a:pPr>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template &lt;class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p>
          <a:p>
            <a:pPr>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class </a:t>
            </a:r>
            <a:r>
              <a:rPr lang="en-US" altLang="zh-CN" sz="1800" dirty="0" err="1">
                <a:latin typeface="Times New Roman" panose="02020603050405020304" pitchFamily="18" charset="0"/>
                <a:ea typeface="隶书" panose="02010509060101010101" pitchFamily="49" charset="-122"/>
              </a:rPr>
              <a:t>BinaryTree</a:t>
            </a:r>
            <a:r>
              <a:rPr lang="en-US" altLang="zh-CN" sz="1800" b="1" i="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二叉树类定义</a:t>
            </a:r>
          </a:p>
          <a:p>
            <a:pPr>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public:</a:t>
            </a:r>
          </a:p>
          <a:p>
            <a:pPr>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BinaryTree</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 </a:t>
            </a:r>
            <a:r>
              <a:rPr lang="en-US" altLang="zh-CN" sz="1800" dirty="0">
                <a:latin typeface="Times New Roman" panose="02020603050405020304" pitchFamily="18" charset="0"/>
                <a:ea typeface="隶书" panose="02010509060101010101" pitchFamily="49" charset="-122"/>
              </a:rPr>
              <a:t>root (NULL)</a:t>
            </a:r>
            <a:r>
              <a:rPr lang="en-US" altLang="zh-CN" sz="1800" b="1" dirty="0">
                <a:latin typeface="Times New Roman" panose="02020603050405020304" pitchFamily="18" charset="0"/>
                <a:ea typeface="隶书" panose="02010509060101010101" pitchFamily="49" charset="-122"/>
              </a:rPr>
              <a:t> { }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构造函数</a:t>
            </a:r>
          </a:p>
          <a:p>
            <a:pPr>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BinaryTree</a:t>
            </a:r>
            <a:r>
              <a:rPr lang="en-US" altLang="zh-CN" sz="1800" dirty="0">
                <a:latin typeface="Times New Roman" panose="02020603050405020304" pitchFamily="18" charset="0"/>
                <a:ea typeface="隶书" panose="02010509060101010101" pitchFamily="49" charset="-122"/>
              </a:rPr>
              <a:t> (T value)</a:t>
            </a:r>
            <a:r>
              <a:rPr lang="en-US" altLang="zh-CN" sz="1800" b="1" dirty="0">
                <a:latin typeface="Times New Roman" panose="02020603050405020304" pitchFamily="18" charset="0"/>
                <a:ea typeface="隶书" panose="02010509060101010101" pitchFamily="49" charset="-122"/>
              </a:rPr>
              <a:t> : </a:t>
            </a:r>
            <a:r>
              <a:rPr lang="en-US" altLang="zh-CN" sz="1800" dirty="0" err="1">
                <a:latin typeface="Times New Roman" panose="02020603050405020304" pitchFamily="18" charset="0"/>
                <a:ea typeface="隶书" panose="02010509060101010101" pitchFamily="49" charset="-122"/>
              </a:rPr>
              <a:t>RefValue</a:t>
            </a:r>
            <a:r>
              <a:rPr lang="en-US" altLang="zh-CN" sz="1800" dirty="0">
                <a:latin typeface="Times New Roman" panose="02020603050405020304" pitchFamily="18" charset="0"/>
                <a:ea typeface="隶书" panose="02010509060101010101" pitchFamily="49" charset="-122"/>
              </a:rPr>
              <a:t>(value)</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root(NULL</a:t>
            </a:r>
            <a:r>
              <a:rPr lang="en-US" altLang="zh-CN" sz="1800" b="1" dirty="0">
                <a:latin typeface="Times New Roman" panose="02020603050405020304" pitchFamily="18" charset="0"/>
                <a:ea typeface="隶书" panose="02010509060101010101" pitchFamily="49" charset="-122"/>
              </a:rPr>
              <a:t>) { }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构造函数</a:t>
            </a:r>
          </a:p>
          <a:p>
            <a:pPr>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BinaryTree</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BinaryTree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&gt;&amp; </a:t>
            </a:r>
            <a:r>
              <a:rPr lang="en-US" altLang="zh-CN" sz="1800" dirty="0">
                <a:latin typeface="Times New Roman" panose="02020603050405020304" pitchFamily="18" charset="0"/>
                <a:ea typeface="隶书" panose="02010509060101010101" pitchFamily="49" charset="-122"/>
              </a:rPr>
              <a:t>s)</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复制构造函数</a:t>
            </a:r>
          </a:p>
          <a:p>
            <a:pPr>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zh-CN" altLang="en-US" sz="1800" b="1" dirty="0">
                <a:latin typeface="Times New Roman" panose="02020603050405020304" pitchFamily="18" charset="0"/>
              </a:rPr>
              <a:t>～</a:t>
            </a:r>
            <a:r>
              <a:rPr lang="en-US" altLang="zh-CN" sz="1800" dirty="0" err="1">
                <a:latin typeface="Times New Roman" panose="02020603050405020304" pitchFamily="18" charset="0"/>
                <a:ea typeface="隶书" panose="02010509060101010101" pitchFamily="49" charset="-122"/>
              </a:rPr>
              <a:t>BinaryTree</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 </a:t>
            </a:r>
            <a:r>
              <a:rPr lang="en-US" altLang="zh-CN" sz="1800" dirty="0">
                <a:latin typeface="Times New Roman" panose="02020603050405020304" pitchFamily="18" charset="0"/>
                <a:ea typeface="隶书" panose="02010509060101010101" pitchFamily="49" charset="-122"/>
              </a:rPr>
              <a:t>destroy(root)</a:t>
            </a:r>
            <a:r>
              <a:rPr lang="en-US" altLang="zh-CN" sz="1800" b="1" dirty="0">
                <a:latin typeface="Times New Roman" panose="02020603050405020304" pitchFamily="18" charset="0"/>
                <a:ea typeface="隶书" panose="02010509060101010101" pitchFamily="49" charset="-122"/>
              </a:rPr>
              <a:t>; }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析构函数</a:t>
            </a:r>
          </a:p>
          <a:p>
            <a:pPr>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err="1" smtClean="0">
                <a:latin typeface="Times New Roman" panose="02020603050405020304" pitchFamily="18" charset="0"/>
                <a:ea typeface="隶书" panose="02010509060101010101" pitchFamily="49" charset="-122"/>
              </a:rPr>
              <a:t>bool</a:t>
            </a:r>
            <a:r>
              <a:rPr lang="en-US" altLang="zh-CN" sz="1800" b="1" dirty="0" smtClean="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IsEmpty</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 return </a:t>
            </a:r>
            <a:r>
              <a:rPr lang="en-US" altLang="zh-CN" sz="1800" dirty="0">
                <a:latin typeface="Times New Roman" panose="02020603050405020304" pitchFamily="18" charset="0"/>
                <a:ea typeface="隶书" panose="02010509060101010101" pitchFamily="49" charset="-122"/>
              </a:rPr>
              <a:t>root == NULL</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判二叉树空否</a:t>
            </a:r>
          </a:p>
          <a:p>
            <a:pPr>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err="1" smtClean="0">
                <a:latin typeface="Times New Roman" panose="02020603050405020304" pitchFamily="18" charset="0"/>
                <a:ea typeface="隶书" panose="02010509060101010101" pitchFamily="49" charset="-122"/>
              </a:rPr>
              <a:t>int</a:t>
            </a:r>
            <a:r>
              <a:rPr lang="en-US" altLang="zh-CN" sz="1800" b="1"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Height ()</a:t>
            </a:r>
            <a:r>
              <a:rPr lang="en-US" altLang="zh-CN" sz="1800" b="1" dirty="0">
                <a:latin typeface="Times New Roman" panose="02020603050405020304" pitchFamily="18" charset="0"/>
                <a:ea typeface="隶书" panose="02010509060101010101" pitchFamily="49" charset="-122"/>
              </a:rPr>
              <a:t> { return </a:t>
            </a:r>
            <a:r>
              <a:rPr lang="en-US" altLang="zh-CN" sz="1800" dirty="0">
                <a:latin typeface="Times New Roman" panose="02020603050405020304" pitchFamily="18" charset="0"/>
                <a:ea typeface="隶书" panose="02010509060101010101" pitchFamily="49" charset="-122"/>
              </a:rPr>
              <a:t>Height(root)</a:t>
            </a:r>
            <a:r>
              <a:rPr lang="en-US" altLang="zh-CN" sz="1800" b="1" dirty="0">
                <a:latin typeface="Times New Roman" panose="02020603050405020304" pitchFamily="18" charset="0"/>
                <a:ea typeface="隶书" panose="02010509060101010101" pitchFamily="49" charset="-122"/>
              </a:rPr>
              <a:t>; }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求树高度</a:t>
            </a:r>
          </a:p>
          <a:p>
            <a:pPr>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err="1" smtClean="0">
                <a:latin typeface="Times New Roman" panose="02020603050405020304" pitchFamily="18" charset="0"/>
                <a:ea typeface="隶书" panose="02010509060101010101" pitchFamily="49" charset="-122"/>
              </a:rPr>
              <a:t>int</a:t>
            </a:r>
            <a:r>
              <a:rPr lang="en-US" altLang="zh-CN" sz="1800" b="1"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Size ()</a:t>
            </a:r>
            <a:r>
              <a:rPr lang="en-US" altLang="zh-CN" sz="1800" b="1" dirty="0">
                <a:latin typeface="Times New Roman" panose="02020603050405020304" pitchFamily="18" charset="0"/>
                <a:ea typeface="隶书" panose="02010509060101010101" pitchFamily="49" charset="-122"/>
              </a:rPr>
              <a:t> { return </a:t>
            </a:r>
            <a:r>
              <a:rPr lang="en-US" altLang="zh-CN" sz="1800" dirty="0">
                <a:latin typeface="Times New Roman" panose="02020603050405020304" pitchFamily="18" charset="0"/>
                <a:ea typeface="隶书" panose="02010509060101010101" pitchFamily="49" charset="-122"/>
              </a:rPr>
              <a:t>Size(root)</a:t>
            </a:r>
            <a:r>
              <a:rPr lang="en-US" altLang="zh-CN" sz="1800" b="1" dirty="0">
                <a:latin typeface="Times New Roman" panose="02020603050405020304" pitchFamily="18" charset="0"/>
                <a:ea typeface="隶书" panose="02010509060101010101" pitchFamily="49" charset="-122"/>
              </a:rPr>
              <a:t>; }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求结点数</a:t>
            </a:r>
            <a:endParaRPr lang="en-US" altLang="zh-CN" sz="1800" dirty="0">
              <a:solidFill>
                <a:schemeClr val="tx2"/>
              </a:solidFill>
              <a:latin typeface="Times New Roman" panose="02020603050405020304" pitchFamily="18" charset="0"/>
              <a:ea typeface="隶书" panose="02010509060101010101" pitchFamily="49" charset="-122"/>
            </a:endParaRPr>
          </a:p>
          <a:p>
            <a:pPr>
              <a:lnSpc>
                <a:spcPts val="2000"/>
              </a:lnSpc>
              <a:spcBef>
                <a:spcPct val="10000"/>
              </a:spcBef>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Parent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 &lt;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返回双亲结点</a:t>
            </a:r>
            <a:endParaRPr lang="en-US" altLang="zh-CN" sz="1800" b="1" dirty="0">
              <a:latin typeface="Times New Roman" panose="02020603050405020304" pitchFamily="18" charset="0"/>
              <a:ea typeface="隶书" panose="02010509060101010101" pitchFamily="49" charset="-122"/>
            </a:endParaRPr>
          </a:p>
          <a:p>
            <a:pPr>
              <a:lnSpc>
                <a:spcPts val="2000"/>
              </a:lnSpc>
              <a:spcBef>
                <a:spcPct val="10000"/>
              </a:spcBef>
              <a:buNone/>
              <a:defRPr/>
            </a:pPr>
            <a:r>
              <a:rPr lang="en-US" altLang="zh-CN" sz="1800" b="1" dirty="0">
                <a:latin typeface="Times New Roman" panose="02020603050405020304" pitchFamily="18" charset="0"/>
                <a:ea typeface="隶书" panose="02010509060101010101" pitchFamily="49" charset="-122"/>
              </a:rPr>
              <a:t>		 return </a:t>
            </a:r>
            <a:r>
              <a:rPr lang="en-US" altLang="zh-CN" sz="1800" dirty="0">
                <a:latin typeface="Times New Roman" panose="02020603050405020304" pitchFamily="18" charset="0"/>
                <a:ea typeface="隶书" panose="02010509060101010101" pitchFamily="49" charset="-122"/>
              </a:rPr>
              <a:t>(root </a:t>
            </a:r>
            <a:r>
              <a:rPr lang="en-US" altLang="zh-CN" sz="1800" i="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NULL</a:t>
            </a:r>
            <a:r>
              <a:rPr lang="en-US" altLang="zh-CN" sz="1800" b="1" dirty="0">
                <a:latin typeface="Times New Roman" panose="02020603050405020304" pitchFamily="18" charset="0"/>
                <a:ea typeface="隶书" panose="02010509060101010101" pitchFamily="49" charset="-122"/>
              </a:rPr>
              <a:t> || </a:t>
            </a:r>
            <a:r>
              <a:rPr lang="en-US" altLang="zh-CN" sz="1800" dirty="0">
                <a:latin typeface="Times New Roman" panose="02020603050405020304" pitchFamily="18" charset="0"/>
                <a:ea typeface="隶书" panose="02010509060101010101" pitchFamily="49" charset="-122"/>
              </a:rPr>
              <a:t>root </a:t>
            </a:r>
            <a:r>
              <a:rPr lang="en-US" altLang="zh-CN" sz="1800" i="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NULL</a:t>
            </a:r>
            <a:r>
              <a:rPr lang="en-US" altLang="zh-CN" sz="1800" b="1" dirty="0">
                <a:latin typeface="Times New Roman" panose="02020603050405020304" pitchFamily="18" charset="0"/>
                <a:ea typeface="隶书" panose="02010509060101010101" pitchFamily="49" charset="-122"/>
              </a:rPr>
              <a:t> : </a:t>
            </a:r>
            <a:r>
              <a:rPr lang="en-US" altLang="zh-CN" sz="1800" dirty="0">
                <a:latin typeface="Times New Roman" panose="02020603050405020304" pitchFamily="18" charset="0"/>
                <a:ea typeface="隶书" panose="02010509060101010101" pitchFamily="49" charset="-122"/>
              </a:rPr>
              <a:t>Parent (root, t)</a:t>
            </a:r>
            <a:r>
              <a:rPr lang="en-US" altLang="zh-CN" sz="1800" b="1" dirty="0">
                <a:latin typeface="Times New Roman" panose="02020603050405020304" pitchFamily="18" charset="0"/>
                <a:ea typeface="隶书" panose="02010509060101010101" pitchFamily="49" charset="-122"/>
              </a:rPr>
              <a:t>; } </a:t>
            </a:r>
            <a:endParaRPr lang="en-US" altLang="zh-CN" sz="1800" b="1" dirty="0" smtClean="0">
              <a:latin typeface="Times New Roman" panose="02020603050405020304" pitchFamily="18" charset="0"/>
              <a:ea typeface="隶书" panose="02010509060101010101" pitchFamily="49" charset="-122"/>
            </a:endParaRPr>
          </a:p>
          <a:p>
            <a:pPr>
              <a:lnSpc>
                <a:spcPts val="2000"/>
              </a:lnSpc>
              <a:spcBef>
                <a:spcPct val="10000"/>
              </a:spcBef>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BinTreeNode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LeftChild</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返回左子女</a:t>
            </a:r>
          </a:p>
          <a:p>
            <a:pPr>
              <a:lnSpc>
                <a:spcPts val="2000"/>
              </a:lnSpc>
              <a:spcBef>
                <a:spcPct val="10000"/>
              </a:spcBef>
              <a:buNone/>
              <a:defRPr/>
            </a:pPr>
            <a:r>
              <a:rPr lang="en-US" altLang="zh-CN" sz="1800" b="1" dirty="0">
                <a:latin typeface="Times New Roman" panose="02020603050405020304" pitchFamily="18" charset="0"/>
                <a:ea typeface="隶书" panose="02010509060101010101" pitchFamily="49" charset="-122"/>
              </a:rPr>
              <a:t>		return</a:t>
            </a:r>
            <a:r>
              <a:rPr lang="en-US" altLang="zh-CN" sz="1800" dirty="0">
                <a:latin typeface="Times New Roman" panose="02020603050405020304" pitchFamily="18" charset="0"/>
                <a:ea typeface="隶书" panose="02010509060101010101" pitchFamily="49" charset="-122"/>
              </a:rPr>
              <a:t> (t != NULL)</a:t>
            </a:r>
            <a:r>
              <a:rPr lang="zh-CN" altLang="en-US" sz="1800"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t</a:t>
            </a:r>
            <a:r>
              <a:rPr lang="en-US" altLang="zh-CN" sz="1800" dirty="0">
                <a:latin typeface="楷体_GB2312" pitchFamily="49" charset="-122"/>
              </a:rPr>
              <a:t>-&gt;</a:t>
            </a:r>
            <a:r>
              <a:rPr lang="en-US" altLang="zh-CN" sz="1800" dirty="0" err="1">
                <a:latin typeface="Times New Roman" panose="02020603050405020304" pitchFamily="18" charset="0"/>
                <a:ea typeface="隶书" panose="02010509060101010101" pitchFamily="49" charset="-122"/>
              </a:rPr>
              <a:t>leftChild</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NULL</a:t>
            </a:r>
            <a:r>
              <a:rPr lang="en-US" altLang="zh-CN" sz="1800" b="1" dirty="0">
                <a:latin typeface="Times New Roman" panose="02020603050405020304" pitchFamily="18" charset="0"/>
                <a:ea typeface="隶书" panose="02010509060101010101" pitchFamily="49" charset="-122"/>
              </a:rPr>
              <a:t>; }</a:t>
            </a:r>
          </a:p>
          <a:p>
            <a:pPr>
              <a:lnSpc>
                <a:spcPts val="2000"/>
              </a:lnSpc>
              <a:spcBef>
                <a:spcPct val="10000"/>
              </a:spcBef>
              <a:buNone/>
              <a:defRPr/>
            </a:pP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RightChild</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 {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返回右子女</a:t>
            </a:r>
          </a:p>
          <a:p>
            <a:pPr>
              <a:lnSpc>
                <a:spcPts val="2000"/>
              </a:lnSpc>
              <a:spcBef>
                <a:spcPct val="10000"/>
              </a:spcBef>
              <a:buNone/>
              <a:defRPr/>
            </a:pPr>
            <a:r>
              <a:rPr lang="en-US" altLang="zh-CN" sz="1800" b="1" dirty="0">
                <a:latin typeface="Times New Roman" panose="02020603050405020304" pitchFamily="18" charset="0"/>
                <a:ea typeface="隶书" panose="02010509060101010101" pitchFamily="49" charset="-122"/>
              </a:rPr>
              <a:t>		return </a:t>
            </a:r>
            <a:r>
              <a:rPr lang="en-US" altLang="zh-CN" sz="1800" dirty="0">
                <a:latin typeface="Times New Roman" panose="02020603050405020304" pitchFamily="18" charset="0"/>
                <a:ea typeface="隶书" panose="02010509060101010101" pitchFamily="49" charset="-122"/>
              </a:rPr>
              <a:t>(t != NULL)</a:t>
            </a:r>
            <a:r>
              <a:rPr lang="zh-CN" altLang="en-US" sz="1800"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t</a:t>
            </a:r>
            <a:r>
              <a:rPr lang="en-US" altLang="zh-CN" sz="1800" dirty="0">
                <a:latin typeface="楷体_GB2312" pitchFamily="49" charset="-122"/>
              </a:rPr>
              <a:t>-&gt;</a:t>
            </a:r>
            <a:r>
              <a:rPr lang="en-US" altLang="zh-CN" sz="1800" dirty="0" err="1">
                <a:latin typeface="Times New Roman" panose="02020603050405020304" pitchFamily="18" charset="0"/>
                <a:ea typeface="隶书" panose="02010509060101010101" pitchFamily="49" charset="-122"/>
              </a:rPr>
              <a:t>rightChild</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NULL</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  </a:t>
            </a:r>
          </a:p>
          <a:p>
            <a:pPr>
              <a:lnSpc>
                <a:spcPts val="2000"/>
              </a:lnSpc>
              <a:spcBef>
                <a:spcPct val="10000"/>
              </a:spcBef>
              <a:buNone/>
              <a:defRPr/>
            </a:pP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getRoot</a:t>
            </a:r>
            <a:r>
              <a:rPr lang="en-US" altLang="zh-CN" sz="1800" dirty="0">
                <a:latin typeface="Times New Roman" panose="02020603050405020304" pitchFamily="18" charset="0"/>
                <a:ea typeface="隶书" panose="02010509060101010101" pitchFamily="49" charset="-122"/>
              </a:rPr>
              <a:t> () </a:t>
            </a: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 return</a:t>
            </a:r>
            <a:r>
              <a:rPr lang="en-US" altLang="zh-CN" sz="1800" dirty="0">
                <a:latin typeface="Times New Roman" panose="02020603050405020304" pitchFamily="18" charset="0"/>
                <a:ea typeface="隶书" panose="02010509060101010101" pitchFamily="49" charset="-122"/>
              </a:rPr>
              <a:t> root</a:t>
            </a:r>
            <a:r>
              <a:rPr lang="en-US" altLang="zh-CN" sz="1800" b="1" dirty="0">
                <a:latin typeface="Times New Roman" panose="02020603050405020304" pitchFamily="18" charset="0"/>
                <a:ea typeface="隶书" panose="02010509060101010101" pitchFamily="49" charset="-122"/>
              </a:rPr>
              <a:t>; }	</a:t>
            </a:r>
            <a:r>
              <a:rPr lang="en-US" altLang="zh-CN" sz="1800"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取根</a:t>
            </a:r>
            <a:endParaRPr lang="en-US" altLang="zh-CN" sz="1800" dirty="0">
              <a:solidFill>
                <a:schemeClr val="tx2"/>
              </a:solidFill>
              <a:latin typeface="Times New Roman" panose="02020603050405020304" pitchFamily="18" charset="0"/>
              <a:ea typeface="隶书" panose="02010509060101010101" pitchFamily="49" charset="-122"/>
            </a:endParaRPr>
          </a:p>
          <a:p>
            <a:pPr>
              <a:lnSpc>
                <a:spcPts val="2000"/>
              </a:lnSpc>
              <a:spcBef>
                <a:spcPct val="15000"/>
              </a:spcBef>
              <a:buNone/>
              <a:defRPr/>
            </a:pPr>
            <a:r>
              <a:rPr lang="en-US" altLang="zh-CN" sz="1400" b="1" dirty="0">
                <a:latin typeface="Times New Roman" panose="02020603050405020304" pitchFamily="18" charset="0"/>
                <a:ea typeface="隶书" panose="02010509060101010101" pitchFamily="49" charset="-122"/>
              </a:rPr>
              <a:t> 	</a:t>
            </a:r>
            <a:r>
              <a:rPr lang="en-US" altLang="zh-CN" sz="1800" b="1" u="sng" dirty="0">
                <a:latin typeface="Times New Roman" panose="02020603050405020304" pitchFamily="18" charset="0"/>
                <a:ea typeface="隶书" panose="02010509060101010101" pitchFamily="49" charset="-122"/>
              </a:rPr>
              <a:t>void</a:t>
            </a:r>
            <a:r>
              <a:rPr lang="en-US" altLang="zh-CN" sz="1800" u="sng" dirty="0">
                <a:latin typeface="Times New Roman" panose="02020603050405020304" pitchFamily="18" charset="0"/>
                <a:ea typeface="隶书" panose="02010509060101010101" pitchFamily="49" charset="-122"/>
              </a:rPr>
              <a:t> </a:t>
            </a:r>
            <a:r>
              <a:rPr lang="en-US" altLang="zh-CN" sz="1800" u="sng" dirty="0" err="1">
                <a:latin typeface="Times New Roman" panose="02020603050405020304" pitchFamily="18" charset="0"/>
                <a:ea typeface="隶书" panose="02010509060101010101" pitchFamily="49" charset="-122"/>
              </a:rPr>
              <a:t>preOrder</a:t>
            </a:r>
            <a:r>
              <a:rPr lang="en-US" altLang="zh-CN" sz="1800" u="sng" dirty="0">
                <a:latin typeface="Times New Roman" panose="02020603050405020304" pitchFamily="18" charset="0"/>
                <a:ea typeface="隶书" panose="02010509060101010101" pitchFamily="49" charset="-122"/>
              </a:rPr>
              <a:t> (</a:t>
            </a:r>
            <a:r>
              <a:rPr lang="en-US" altLang="zh-CN" sz="1800" b="1" u="sng" dirty="0">
                <a:latin typeface="Times New Roman" panose="02020603050405020304" pitchFamily="18" charset="0"/>
                <a:ea typeface="隶书" panose="02010509060101010101" pitchFamily="49" charset="-122"/>
              </a:rPr>
              <a:t>void</a:t>
            </a:r>
            <a:r>
              <a:rPr lang="en-US" altLang="zh-CN" sz="1800" u="sng" dirty="0">
                <a:latin typeface="Times New Roman" panose="02020603050405020304" pitchFamily="18" charset="0"/>
                <a:ea typeface="隶书" panose="02010509060101010101" pitchFamily="49" charset="-122"/>
              </a:rPr>
              <a:t> (*visit) (</a:t>
            </a:r>
            <a:r>
              <a:rPr lang="en-US" altLang="zh-CN" sz="1800" u="sng" dirty="0" err="1">
                <a:latin typeface="Times New Roman" panose="02020603050405020304" pitchFamily="18" charset="0"/>
                <a:ea typeface="隶书" panose="02010509060101010101" pitchFamily="49" charset="-122"/>
              </a:rPr>
              <a:t>BinTreeNode</a:t>
            </a:r>
            <a:r>
              <a:rPr lang="en-US" altLang="zh-CN" sz="1800" b="1" u="sng" dirty="0">
                <a:latin typeface="Times New Roman" panose="02020603050405020304" pitchFamily="18" charset="0"/>
                <a:ea typeface="隶书" panose="02010509060101010101" pitchFamily="49" charset="-122"/>
              </a:rPr>
              <a:t>&lt;</a:t>
            </a:r>
            <a:r>
              <a:rPr lang="en-US" altLang="zh-CN" sz="1800" u="sng" dirty="0">
                <a:latin typeface="Times New Roman" panose="02020603050405020304" pitchFamily="18" charset="0"/>
                <a:ea typeface="隶书" panose="02010509060101010101" pitchFamily="49" charset="-122"/>
              </a:rPr>
              <a:t>T</a:t>
            </a:r>
            <a:r>
              <a:rPr lang="en-US" altLang="zh-CN" sz="1800" b="1" u="sng" dirty="0">
                <a:latin typeface="Times New Roman" panose="02020603050405020304" pitchFamily="18" charset="0"/>
                <a:ea typeface="隶书" panose="02010509060101010101" pitchFamily="49" charset="-122"/>
              </a:rPr>
              <a:t>&gt;</a:t>
            </a:r>
            <a:r>
              <a:rPr lang="en-US" altLang="zh-CN" sz="1800" u="sng" dirty="0">
                <a:latin typeface="Times New Roman" panose="02020603050405020304" pitchFamily="18" charset="0"/>
                <a:ea typeface="隶书" panose="02010509060101010101" pitchFamily="49" charset="-122"/>
              </a:rPr>
              <a:t> *t))</a:t>
            </a:r>
            <a:r>
              <a:rPr lang="en-US" altLang="zh-CN" sz="1800" b="1" u="sng" dirty="0">
                <a:latin typeface="Times New Roman" panose="02020603050405020304" pitchFamily="18" charset="0"/>
                <a:ea typeface="隶书" panose="02010509060101010101" pitchFamily="49" charset="-122"/>
              </a:rPr>
              <a:t>{</a:t>
            </a:r>
            <a:r>
              <a:rPr lang="en-US" altLang="zh-CN" sz="1800" u="sng" dirty="0" err="1">
                <a:latin typeface="Times New Roman" panose="02020603050405020304" pitchFamily="18" charset="0"/>
                <a:ea typeface="隶书" panose="02010509060101010101" pitchFamily="49" charset="-122"/>
              </a:rPr>
              <a:t>preOrder</a:t>
            </a:r>
            <a:r>
              <a:rPr lang="en-US" altLang="zh-CN" sz="1800" u="sng" dirty="0">
                <a:latin typeface="Times New Roman" panose="02020603050405020304" pitchFamily="18" charset="0"/>
                <a:ea typeface="隶书" panose="02010509060101010101" pitchFamily="49" charset="-122"/>
              </a:rPr>
              <a:t> (root</a:t>
            </a:r>
            <a:r>
              <a:rPr lang="en-US" altLang="zh-CN" sz="1800" b="1" u="sng" dirty="0">
                <a:latin typeface="Times New Roman" panose="02020603050405020304" pitchFamily="18" charset="0"/>
                <a:ea typeface="隶书" panose="02010509060101010101" pitchFamily="49" charset="-122"/>
              </a:rPr>
              <a:t>,</a:t>
            </a:r>
            <a:r>
              <a:rPr lang="en-US" altLang="zh-CN" sz="1800" u="sng" dirty="0">
                <a:latin typeface="Times New Roman" panose="02020603050405020304" pitchFamily="18" charset="0"/>
                <a:ea typeface="隶书" panose="02010509060101010101" pitchFamily="49" charset="-122"/>
              </a:rPr>
              <a:t> visit)</a:t>
            </a:r>
            <a:r>
              <a:rPr lang="en-US" altLang="zh-CN" sz="1800" b="1" u="sng" dirty="0">
                <a:latin typeface="Times New Roman" panose="02020603050405020304" pitchFamily="18" charset="0"/>
                <a:ea typeface="隶书" panose="02010509060101010101" pitchFamily="49" charset="-122"/>
              </a:rPr>
              <a:t>; }  </a:t>
            </a:r>
            <a:r>
              <a:rPr lang="en-US" altLang="zh-CN" sz="1800" b="1" u="sng" dirty="0" smtClean="0">
                <a:latin typeface="Times New Roman" panose="02020603050405020304" pitchFamily="18" charset="0"/>
                <a:ea typeface="隶书" panose="02010509060101010101" pitchFamily="49" charset="-122"/>
              </a:rPr>
              <a:t>	</a:t>
            </a:r>
            <a:r>
              <a:rPr lang="en-US" altLang="zh-CN" sz="1800" b="1" u="sng" dirty="0" smtClean="0">
                <a:solidFill>
                  <a:schemeClr val="tx2"/>
                </a:solidFill>
                <a:latin typeface="Times New Roman" panose="02020603050405020304" pitchFamily="18" charset="0"/>
                <a:ea typeface="隶书" panose="02010509060101010101" pitchFamily="49" charset="-122"/>
              </a:rPr>
              <a:t>//</a:t>
            </a:r>
            <a:r>
              <a:rPr lang="zh-CN" altLang="en-US" sz="1800" u="sng" dirty="0">
                <a:solidFill>
                  <a:schemeClr val="tx2"/>
                </a:solidFill>
                <a:latin typeface="Times New Roman" panose="02020603050405020304" pitchFamily="18" charset="0"/>
                <a:ea typeface="隶书" panose="02010509060101010101" pitchFamily="49" charset="-122"/>
              </a:rPr>
              <a:t>前序遍历</a:t>
            </a:r>
          </a:p>
          <a:p>
            <a:pPr>
              <a:lnSpc>
                <a:spcPts val="2000"/>
              </a:lnSpc>
              <a:spcBef>
                <a:spcPct val="15000"/>
              </a:spcBef>
              <a:buNone/>
              <a:defRPr/>
            </a:pPr>
            <a:r>
              <a:rPr lang="zh-CN" altLang="en-US" sz="1800" dirty="0">
                <a:latin typeface="Times New Roman" panose="02020603050405020304" pitchFamily="18" charset="0"/>
                <a:ea typeface="隶书" panose="02010509060101010101" pitchFamily="49" charset="-122"/>
              </a:rPr>
              <a:t>    </a:t>
            </a:r>
            <a:r>
              <a:rPr lang="en-US" altLang="zh-CN" sz="1800" b="1" u="sng" dirty="0" smtClean="0">
                <a:latin typeface="Times New Roman" panose="02020603050405020304" pitchFamily="18" charset="0"/>
                <a:ea typeface="隶书" panose="02010509060101010101" pitchFamily="49" charset="-122"/>
              </a:rPr>
              <a:t>void</a:t>
            </a:r>
            <a:r>
              <a:rPr lang="en-US" altLang="zh-CN" sz="1800" u="sng" dirty="0" smtClean="0">
                <a:latin typeface="Times New Roman" panose="02020603050405020304" pitchFamily="18" charset="0"/>
                <a:ea typeface="隶书" panose="02010509060101010101" pitchFamily="49" charset="-122"/>
              </a:rPr>
              <a:t> </a:t>
            </a:r>
            <a:r>
              <a:rPr lang="en-US" altLang="zh-CN" sz="1800" u="sng" dirty="0" err="1">
                <a:latin typeface="Times New Roman" panose="02020603050405020304" pitchFamily="18" charset="0"/>
                <a:ea typeface="隶书" panose="02010509060101010101" pitchFamily="49" charset="-122"/>
              </a:rPr>
              <a:t>inOrder</a:t>
            </a:r>
            <a:r>
              <a:rPr lang="en-US" altLang="zh-CN" sz="1800" u="sng" dirty="0">
                <a:latin typeface="Times New Roman" panose="02020603050405020304" pitchFamily="18" charset="0"/>
                <a:ea typeface="隶书" panose="02010509060101010101" pitchFamily="49" charset="-122"/>
              </a:rPr>
              <a:t> (</a:t>
            </a:r>
            <a:r>
              <a:rPr lang="en-US" altLang="zh-CN" sz="1800" b="1" u="sng" dirty="0">
                <a:latin typeface="Times New Roman" panose="02020603050405020304" pitchFamily="18" charset="0"/>
                <a:ea typeface="隶书" panose="02010509060101010101" pitchFamily="49" charset="-122"/>
              </a:rPr>
              <a:t>void</a:t>
            </a:r>
            <a:r>
              <a:rPr lang="en-US" altLang="zh-CN" sz="1800" u="sng" dirty="0">
                <a:latin typeface="Times New Roman" panose="02020603050405020304" pitchFamily="18" charset="0"/>
                <a:ea typeface="隶书" panose="02010509060101010101" pitchFamily="49" charset="-122"/>
              </a:rPr>
              <a:t> (*visit) (</a:t>
            </a:r>
            <a:r>
              <a:rPr lang="en-US" altLang="zh-CN" sz="1800" u="sng" dirty="0" err="1">
                <a:latin typeface="Times New Roman" panose="02020603050405020304" pitchFamily="18" charset="0"/>
                <a:ea typeface="隶书" panose="02010509060101010101" pitchFamily="49" charset="-122"/>
              </a:rPr>
              <a:t>BinTreeNode</a:t>
            </a:r>
            <a:r>
              <a:rPr lang="en-US" altLang="zh-CN" sz="1800" b="1" u="sng" dirty="0">
                <a:latin typeface="Times New Roman" panose="02020603050405020304" pitchFamily="18" charset="0"/>
                <a:ea typeface="隶书" panose="02010509060101010101" pitchFamily="49" charset="-122"/>
              </a:rPr>
              <a:t>&lt;</a:t>
            </a:r>
            <a:r>
              <a:rPr lang="en-US" altLang="zh-CN" sz="1800" u="sng" dirty="0">
                <a:latin typeface="Times New Roman" panose="02020603050405020304" pitchFamily="18" charset="0"/>
                <a:ea typeface="隶书" panose="02010509060101010101" pitchFamily="49" charset="-122"/>
              </a:rPr>
              <a:t>T</a:t>
            </a:r>
            <a:r>
              <a:rPr lang="en-US" altLang="zh-CN" sz="1800" b="1" u="sng" dirty="0">
                <a:latin typeface="Times New Roman" panose="02020603050405020304" pitchFamily="18" charset="0"/>
                <a:ea typeface="隶书" panose="02010509060101010101" pitchFamily="49" charset="-122"/>
              </a:rPr>
              <a:t>&gt;</a:t>
            </a:r>
            <a:r>
              <a:rPr lang="en-US" altLang="zh-CN" sz="1800" u="sng" dirty="0">
                <a:latin typeface="Times New Roman" panose="02020603050405020304" pitchFamily="18" charset="0"/>
                <a:ea typeface="隶书" panose="02010509060101010101" pitchFamily="49" charset="-122"/>
              </a:rPr>
              <a:t> *t)) </a:t>
            </a:r>
            <a:r>
              <a:rPr lang="en-US" altLang="zh-CN" sz="1800" b="1" u="sng" dirty="0">
                <a:latin typeface="Times New Roman" panose="02020603050405020304" pitchFamily="18" charset="0"/>
                <a:ea typeface="隶书" panose="02010509060101010101" pitchFamily="49" charset="-122"/>
              </a:rPr>
              <a:t>{</a:t>
            </a:r>
            <a:r>
              <a:rPr lang="en-US" altLang="zh-CN" sz="1800" u="sng" dirty="0" err="1">
                <a:latin typeface="Times New Roman" panose="02020603050405020304" pitchFamily="18" charset="0"/>
                <a:ea typeface="隶书" panose="02010509060101010101" pitchFamily="49" charset="-122"/>
              </a:rPr>
              <a:t>inOrder</a:t>
            </a:r>
            <a:r>
              <a:rPr lang="en-US" altLang="zh-CN" sz="1800" u="sng" dirty="0">
                <a:latin typeface="Times New Roman" panose="02020603050405020304" pitchFamily="18" charset="0"/>
                <a:ea typeface="隶书" panose="02010509060101010101" pitchFamily="49" charset="-122"/>
              </a:rPr>
              <a:t> (root</a:t>
            </a:r>
            <a:r>
              <a:rPr lang="en-US" altLang="zh-CN" sz="1800" b="1" u="sng" dirty="0">
                <a:latin typeface="Times New Roman" panose="02020603050405020304" pitchFamily="18" charset="0"/>
                <a:ea typeface="隶书" panose="02010509060101010101" pitchFamily="49" charset="-122"/>
              </a:rPr>
              <a:t>,</a:t>
            </a:r>
            <a:r>
              <a:rPr lang="en-US" altLang="zh-CN" sz="1800" u="sng" dirty="0">
                <a:latin typeface="Times New Roman" panose="02020603050405020304" pitchFamily="18" charset="0"/>
                <a:ea typeface="隶书" panose="02010509060101010101" pitchFamily="49" charset="-122"/>
              </a:rPr>
              <a:t> visit)</a:t>
            </a:r>
            <a:r>
              <a:rPr lang="en-US" altLang="zh-CN" sz="1800" b="1" u="sng" dirty="0">
                <a:latin typeface="Times New Roman" panose="02020603050405020304" pitchFamily="18" charset="0"/>
                <a:ea typeface="隶书" panose="02010509060101010101" pitchFamily="49" charset="-122"/>
              </a:rPr>
              <a:t>;</a:t>
            </a:r>
            <a:r>
              <a:rPr lang="en-US" altLang="zh-CN" sz="1800" u="sng" dirty="0">
                <a:latin typeface="Times New Roman" panose="02020603050405020304" pitchFamily="18" charset="0"/>
                <a:ea typeface="隶书" panose="02010509060101010101" pitchFamily="49" charset="-122"/>
              </a:rPr>
              <a:t> </a:t>
            </a:r>
            <a:r>
              <a:rPr lang="en-US" altLang="zh-CN" sz="1800" b="1" u="sng" dirty="0">
                <a:latin typeface="Times New Roman" panose="02020603050405020304" pitchFamily="18" charset="0"/>
                <a:ea typeface="隶书" panose="02010509060101010101" pitchFamily="49" charset="-122"/>
              </a:rPr>
              <a:t>}  </a:t>
            </a:r>
            <a:r>
              <a:rPr lang="en-US" altLang="zh-CN" sz="1800" b="1" u="sng" dirty="0" smtClean="0">
                <a:latin typeface="Times New Roman" panose="02020603050405020304" pitchFamily="18" charset="0"/>
                <a:ea typeface="隶书" panose="02010509060101010101" pitchFamily="49" charset="-122"/>
              </a:rPr>
              <a:t>	</a:t>
            </a:r>
            <a:r>
              <a:rPr lang="en-US" altLang="zh-CN" sz="1800" b="1" u="sng" dirty="0" smtClean="0">
                <a:solidFill>
                  <a:schemeClr val="tx2"/>
                </a:solidFill>
                <a:latin typeface="Times New Roman" panose="02020603050405020304" pitchFamily="18" charset="0"/>
                <a:ea typeface="隶书" panose="02010509060101010101" pitchFamily="49" charset="-122"/>
              </a:rPr>
              <a:t>//</a:t>
            </a:r>
            <a:r>
              <a:rPr lang="zh-CN" altLang="en-US" sz="1800" u="sng" dirty="0">
                <a:solidFill>
                  <a:schemeClr val="tx2"/>
                </a:solidFill>
                <a:latin typeface="Times New Roman" panose="02020603050405020304" pitchFamily="18" charset="0"/>
                <a:ea typeface="隶书" panose="02010509060101010101" pitchFamily="49" charset="-122"/>
              </a:rPr>
              <a:t>中序遍历</a:t>
            </a:r>
          </a:p>
          <a:p>
            <a:pPr>
              <a:lnSpc>
                <a:spcPts val="2000"/>
              </a:lnSpc>
              <a:spcBef>
                <a:spcPct val="15000"/>
              </a:spcBef>
              <a:buNone/>
              <a:defRPr/>
            </a:pPr>
            <a:r>
              <a:rPr lang="zh-CN" altLang="en-US" sz="1800" dirty="0">
                <a:latin typeface="Times New Roman" panose="02020603050405020304" pitchFamily="18" charset="0"/>
                <a:ea typeface="隶书" panose="02010509060101010101" pitchFamily="49" charset="-122"/>
              </a:rPr>
              <a:t>    </a:t>
            </a:r>
            <a:r>
              <a:rPr lang="en-US" altLang="zh-CN" sz="1800" b="1" u="sng" dirty="0" smtClean="0">
                <a:latin typeface="Times New Roman" panose="02020603050405020304" pitchFamily="18" charset="0"/>
                <a:ea typeface="隶书" panose="02010509060101010101" pitchFamily="49" charset="-122"/>
              </a:rPr>
              <a:t>void</a:t>
            </a:r>
            <a:r>
              <a:rPr lang="en-US" altLang="zh-CN" sz="1800" u="sng" dirty="0" smtClean="0">
                <a:latin typeface="Times New Roman" panose="02020603050405020304" pitchFamily="18" charset="0"/>
                <a:ea typeface="隶书" panose="02010509060101010101" pitchFamily="49" charset="-122"/>
              </a:rPr>
              <a:t> </a:t>
            </a:r>
            <a:r>
              <a:rPr lang="en-US" altLang="zh-CN" sz="1800" u="sng" dirty="0" err="1">
                <a:latin typeface="Times New Roman" panose="02020603050405020304" pitchFamily="18" charset="0"/>
                <a:ea typeface="隶书" panose="02010509060101010101" pitchFamily="49" charset="-122"/>
              </a:rPr>
              <a:t>postOrder</a:t>
            </a:r>
            <a:r>
              <a:rPr lang="en-US" altLang="zh-CN" sz="1800" u="sng" dirty="0">
                <a:latin typeface="Times New Roman" panose="02020603050405020304" pitchFamily="18" charset="0"/>
                <a:ea typeface="隶书" panose="02010509060101010101" pitchFamily="49" charset="-122"/>
              </a:rPr>
              <a:t> (</a:t>
            </a:r>
            <a:r>
              <a:rPr lang="en-US" altLang="zh-CN" sz="1800" b="1" u="sng" dirty="0">
                <a:latin typeface="Times New Roman" panose="02020603050405020304" pitchFamily="18" charset="0"/>
                <a:ea typeface="隶书" panose="02010509060101010101" pitchFamily="49" charset="-122"/>
              </a:rPr>
              <a:t>void</a:t>
            </a:r>
            <a:r>
              <a:rPr lang="en-US" altLang="zh-CN" sz="1800" u="sng" dirty="0">
                <a:latin typeface="Times New Roman" panose="02020603050405020304" pitchFamily="18" charset="0"/>
                <a:ea typeface="隶书" panose="02010509060101010101" pitchFamily="49" charset="-122"/>
              </a:rPr>
              <a:t> (*visit) (</a:t>
            </a:r>
            <a:r>
              <a:rPr lang="en-US" altLang="zh-CN" sz="1800" u="sng" dirty="0" err="1">
                <a:latin typeface="Times New Roman" panose="02020603050405020304" pitchFamily="18" charset="0"/>
                <a:ea typeface="隶书" panose="02010509060101010101" pitchFamily="49" charset="-122"/>
              </a:rPr>
              <a:t>BinTreeNode</a:t>
            </a:r>
            <a:r>
              <a:rPr lang="en-US" altLang="zh-CN" sz="1800" b="1" u="sng" dirty="0">
                <a:latin typeface="Times New Roman" panose="02020603050405020304" pitchFamily="18" charset="0"/>
                <a:ea typeface="隶书" panose="02010509060101010101" pitchFamily="49" charset="-122"/>
              </a:rPr>
              <a:t>&lt;</a:t>
            </a:r>
            <a:r>
              <a:rPr lang="en-US" altLang="zh-CN" sz="1800" u="sng" dirty="0">
                <a:latin typeface="Times New Roman" panose="02020603050405020304" pitchFamily="18" charset="0"/>
                <a:ea typeface="隶书" panose="02010509060101010101" pitchFamily="49" charset="-122"/>
              </a:rPr>
              <a:t>T</a:t>
            </a:r>
            <a:r>
              <a:rPr lang="en-US" altLang="zh-CN" sz="1800" b="1" u="sng" dirty="0">
                <a:latin typeface="Times New Roman" panose="02020603050405020304" pitchFamily="18" charset="0"/>
                <a:ea typeface="隶书" panose="02010509060101010101" pitchFamily="49" charset="-122"/>
              </a:rPr>
              <a:t>&gt;</a:t>
            </a:r>
            <a:r>
              <a:rPr lang="en-US" altLang="zh-CN" sz="1800" u="sng" dirty="0">
                <a:latin typeface="Times New Roman" panose="02020603050405020304" pitchFamily="18" charset="0"/>
                <a:ea typeface="隶书" panose="02010509060101010101" pitchFamily="49" charset="-122"/>
              </a:rPr>
              <a:t> *t))</a:t>
            </a:r>
            <a:r>
              <a:rPr lang="en-US" altLang="zh-CN" sz="1800" b="1" u="sng" dirty="0">
                <a:latin typeface="Times New Roman" panose="02020603050405020304" pitchFamily="18" charset="0"/>
                <a:ea typeface="隶书" panose="02010509060101010101" pitchFamily="49" charset="-122"/>
              </a:rPr>
              <a:t>{</a:t>
            </a:r>
            <a:r>
              <a:rPr lang="en-US" altLang="zh-CN" sz="1800" u="sng" dirty="0" err="1">
                <a:latin typeface="Times New Roman" panose="02020603050405020304" pitchFamily="18" charset="0"/>
                <a:ea typeface="隶书" panose="02010509060101010101" pitchFamily="49" charset="-122"/>
              </a:rPr>
              <a:t>postOrder</a:t>
            </a:r>
            <a:r>
              <a:rPr lang="en-US" altLang="zh-CN" sz="1800" u="sng" dirty="0">
                <a:latin typeface="Times New Roman" panose="02020603050405020304" pitchFamily="18" charset="0"/>
                <a:ea typeface="隶书" panose="02010509060101010101" pitchFamily="49" charset="-122"/>
              </a:rPr>
              <a:t> (root</a:t>
            </a:r>
            <a:r>
              <a:rPr lang="en-US" altLang="zh-CN" sz="1800" b="1" u="sng" dirty="0">
                <a:latin typeface="Times New Roman" panose="02020603050405020304" pitchFamily="18" charset="0"/>
                <a:ea typeface="隶书" panose="02010509060101010101" pitchFamily="49" charset="-122"/>
              </a:rPr>
              <a:t>,</a:t>
            </a:r>
            <a:r>
              <a:rPr lang="en-US" altLang="zh-CN" sz="1800" u="sng" dirty="0">
                <a:latin typeface="Times New Roman" panose="02020603050405020304" pitchFamily="18" charset="0"/>
                <a:ea typeface="隶书" panose="02010509060101010101" pitchFamily="49" charset="-122"/>
              </a:rPr>
              <a:t> visit)</a:t>
            </a:r>
            <a:r>
              <a:rPr lang="en-US" altLang="zh-CN" sz="1800" b="1" u="sng" dirty="0">
                <a:latin typeface="Times New Roman" panose="02020603050405020304" pitchFamily="18" charset="0"/>
                <a:ea typeface="隶书" panose="02010509060101010101" pitchFamily="49" charset="-122"/>
              </a:rPr>
              <a:t>; }</a:t>
            </a:r>
            <a:r>
              <a:rPr lang="en-US" altLang="zh-CN" sz="1800" b="1" u="sng" dirty="0">
                <a:solidFill>
                  <a:schemeClr val="tx2"/>
                </a:solidFill>
                <a:latin typeface="Times New Roman" panose="02020603050405020304" pitchFamily="18" charset="0"/>
                <a:ea typeface="隶书" panose="02010509060101010101" pitchFamily="49" charset="-122"/>
              </a:rPr>
              <a:t>//</a:t>
            </a:r>
            <a:r>
              <a:rPr lang="zh-CN" altLang="en-US" sz="1800" u="sng" dirty="0">
                <a:solidFill>
                  <a:schemeClr val="tx2"/>
                </a:solidFill>
                <a:latin typeface="Times New Roman" panose="02020603050405020304" pitchFamily="18" charset="0"/>
                <a:ea typeface="隶书" panose="02010509060101010101" pitchFamily="49" charset="-122"/>
              </a:rPr>
              <a:t>后序遍历</a:t>
            </a:r>
            <a:endParaRPr lang="zh-CN" altLang="en-US" sz="1800" u="sng" dirty="0">
              <a:latin typeface="Times New Roman" panose="02020603050405020304" pitchFamily="18" charset="0"/>
              <a:ea typeface="隶书" panose="02010509060101010101" pitchFamily="49" charset="-122"/>
            </a:endParaRPr>
          </a:p>
          <a:p>
            <a:pPr>
              <a:lnSpc>
                <a:spcPts val="2000"/>
              </a:lnSpc>
              <a:spcBef>
                <a:spcPct val="15000"/>
              </a:spcBef>
              <a:buNone/>
              <a:defRPr/>
            </a:pPr>
            <a:r>
              <a:rPr lang="zh-CN" altLang="en-US" sz="1800" dirty="0">
                <a:latin typeface="Times New Roman" panose="02020603050405020304" pitchFamily="18" charset="0"/>
                <a:ea typeface="隶书" panose="02010509060101010101" pitchFamily="49" charset="-122"/>
              </a:rPr>
              <a:t>    </a:t>
            </a:r>
            <a:r>
              <a:rPr lang="en-US" altLang="zh-CN" sz="1800" b="1" u="sng" dirty="0" smtClean="0">
                <a:latin typeface="Times New Roman" panose="02020603050405020304" pitchFamily="18" charset="0"/>
                <a:ea typeface="隶书" panose="02010509060101010101" pitchFamily="49" charset="-122"/>
              </a:rPr>
              <a:t>void</a:t>
            </a:r>
            <a:r>
              <a:rPr lang="en-US" altLang="zh-CN" sz="1800" u="sng" dirty="0" smtClean="0">
                <a:latin typeface="Times New Roman" panose="02020603050405020304" pitchFamily="18" charset="0"/>
                <a:ea typeface="隶书" panose="02010509060101010101" pitchFamily="49" charset="-122"/>
              </a:rPr>
              <a:t> </a:t>
            </a:r>
            <a:r>
              <a:rPr lang="en-US" altLang="zh-CN" sz="1800" u="sng" dirty="0" err="1">
                <a:latin typeface="Times New Roman" panose="02020603050405020304" pitchFamily="18" charset="0"/>
                <a:ea typeface="隶书" panose="02010509060101010101" pitchFamily="49" charset="-122"/>
              </a:rPr>
              <a:t>levelOrder</a:t>
            </a:r>
            <a:r>
              <a:rPr lang="en-US" altLang="zh-CN" sz="1800" u="sng" dirty="0">
                <a:latin typeface="Times New Roman" panose="02020603050405020304" pitchFamily="18" charset="0"/>
                <a:ea typeface="隶书" panose="02010509060101010101" pitchFamily="49" charset="-122"/>
              </a:rPr>
              <a:t> (</a:t>
            </a:r>
            <a:r>
              <a:rPr lang="en-US" altLang="zh-CN" sz="1800" b="1" u="sng" dirty="0">
                <a:latin typeface="Times New Roman" panose="02020603050405020304" pitchFamily="18" charset="0"/>
                <a:ea typeface="隶书" panose="02010509060101010101" pitchFamily="49" charset="-122"/>
              </a:rPr>
              <a:t>void</a:t>
            </a:r>
            <a:r>
              <a:rPr lang="en-US" altLang="zh-CN" sz="1800" u="sng" dirty="0">
                <a:latin typeface="Times New Roman" panose="02020603050405020304" pitchFamily="18" charset="0"/>
                <a:ea typeface="隶书" panose="02010509060101010101" pitchFamily="49" charset="-122"/>
              </a:rPr>
              <a:t> (*visit)(</a:t>
            </a:r>
            <a:r>
              <a:rPr lang="en-US" altLang="zh-CN" sz="1800" u="sng" dirty="0" err="1">
                <a:latin typeface="Times New Roman" panose="02020603050405020304" pitchFamily="18" charset="0"/>
                <a:ea typeface="隶书" panose="02010509060101010101" pitchFamily="49" charset="-122"/>
              </a:rPr>
              <a:t>BinTreeNode</a:t>
            </a:r>
            <a:r>
              <a:rPr lang="en-US" altLang="zh-CN" sz="1800" b="1" u="sng" dirty="0">
                <a:latin typeface="Times New Roman" panose="02020603050405020304" pitchFamily="18" charset="0"/>
                <a:ea typeface="隶书" panose="02010509060101010101" pitchFamily="49" charset="-122"/>
              </a:rPr>
              <a:t>&lt;</a:t>
            </a:r>
            <a:r>
              <a:rPr lang="en-US" altLang="zh-CN" sz="1800" u="sng" dirty="0">
                <a:latin typeface="Times New Roman" panose="02020603050405020304" pitchFamily="18" charset="0"/>
                <a:ea typeface="隶书" panose="02010509060101010101" pitchFamily="49" charset="-122"/>
              </a:rPr>
              <a:t>T</a:t>
            </a:r>
            <a:r>
              <a:rPr lang="en-US" altLang="zh-CN" sz="1800" b="1" u="sng" dirty="0">
                <a:latin typeface="Times New Roman" panose="02020603050405020304" pitchFamily="18" charset="0"/>
                <a:ea typeface="隶书" panose="02010509060101010101" pitchFamily="49" charset="-122"/>
              </a:rPr>
              <a:t>&gt;</a:t>
            </a:r>
            <a:r>
              <a:rPr lang="en-US" altLang="zh-CN" sz="1800" u="sng" dirty="0">
                <a:latin typeface="Times New Roman" panose="02020603050405020304" pitchFamily="18" charset="0"/>
                <a:ea typeface="隶书" panose="02010509060101010101" pitchFamily="49" charset="-122"/>
              </a:rPr>
              <a:t> *t)) 	</a:t>
            </a:r>
            <a:r>
              <a:rPr lang="en-US" altLang="zh-CN" sz="1800" u="sng" dirty="0" smtClean="0">
                <a:latin typeface="Times New Roman" panose="02020603050405020304" pitchFamily="18" charset="0"/>
                <a:ea typeface="隶书" panose="02010509060101010101" pitchFamily="49" charset="-122"/>
              </a:rPr>
              <a:t>		</a:t>
            </a:r>
            <a:r>
              <a:rPr lang="en-US" altLang="zh-CN" sz="1800" b="1" u="sng" dirty="0" smtClean="0">
                <a:solidFill>
                  <a:schemeClr val="tx2"/>
                </a:solidFill>
                <a:latin typeface="Times New Roman" panose="02020603050405020304" pitchFamily="18" charset="0"/>
                <a:ea typeface="隶书" panose="02010509060101010101" pitchFamily="49" charset="-122"/>
              </a:rPr>
              <a:t>//</a:t>
            </a:r>
            <a:r>
              <a:rPr lang="zh-CN" altLang="en-US" sz="1800" u="sng" dirty="0">
                <a:solidFill>
                  <a:schemeClr val="tx2"/>
                </a:solidFill>
                <a:latin typeface="Times New Roman" panose="02020603050405020304" pitchFamily="18" charset="0"/>
                <a:ea typeface="隶书" panose="02010509060101010101" pitchFamily="49" charset="-122"/>
              </a:rPr>
              <a:t>层次序遍历</a:t>
            </a:r>
          </a:p>
          <a:p>
            <a:pPr>
              <a:lnSpc>
                <a:spcPts val="2000"/>
              </a:lnSpc>
              <a:spcBef>
                <a:spcPct val="1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err="1" smtClean="0">
                <a:latin typeface="Times New Roman" panose="02020603050405020304" pitchFamily="18" charset="0"/>
                <a:ea typeface="隶书" panose="02010509060101010101" pitchFamily="49" charset="-122"/>
              </a:rPr>
              <a:t>int</a:t>
            </a:r>
            <a:r>
              <a:rPr lang="en-US" altLang="zh-CN" sz="1800" b="1" dirty="0" smtClean="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Insert (</a:t>
            </a: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 item)</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插入新元素</a:t>
            </a:r>
            <a:r>
              <a:rPr lang="zh-CN" altLang="en-US" sz="1800" b="1" dirty="0">
                <a:latin typeface="Times New Roman" panose="02020603050405020304" pitchFamily="18" charset="0"/>
                <a:ea typeface="隶书" panose="02010509060101010101" pitchFamily="49" charset="-122"/>
              </a:rPr>
              <a:t>	</a:t>
            </a:r>
          </a:p>
          <a:p>
            <a:pPr>
              <a:lnSpc>
                <a:spcPts val="2000"/>
              </a:lnSpc>
              <a:spcBef>
                <a:spcPct val="1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BinTreeNode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Find (T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item)</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搜索</a:t>
            </a:r>
          </a:p>
        </p:txBody>
      </p:sp>
    </p:spTree>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2" name="Rectangle 4"/>
          <p:cNvSpPr>
            <a:spLocks noGrp="1" noChangeArrowheads="1"/>
          </p:cNvSpPr>
          <p:nvPr>
            <p:ph idx="1"/>
          </p:nvPr>
        </p:nvSpPr>
        <p:spPr>
          <a:xfrm>
            <a:off x="1271464" y="908720"/>
            <a:ext cx="9972599" cy="5757863"/>
          </a:xfrm>
        </p:spPr>
        <p:txBody>
          <a:bodyPr>
            <a:normAutofit lnSpcReduction="10000"/>
          </a:bodyPr>
          <a:lstStyle/>
          <a:p>
            <a:pPr>
              <a:lnSpc>
                <a:spcPct val="105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protected:</a:t>
            </a:r>
          </a:p>
          <a:p>
            <a:pPr>
              <a:lnSpc>
                <a:spcPct val="105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root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二叉树的根指针</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 </a:t>
            </a:r>
            <a:r>
              <a:rPr lang="en-US" altLang="zh-CN" sz="1800" dirty="0" err="1">
                <a:latin typeface="Times New Roman" panose="02020603050405020304" pitchFamily="18" charset="0"/>
                <a:ea typeface="隶书" panose="02010509060101010101" pitchFamily="49" charset="-122"/>
              </a:rPr>
              <a:t>RefValue</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数据输入停止标志</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void </a:t>
            </a:r>
            <a:r>
              <a:rPr lang="en-US" altLang="zh-CN" sz="1800" dirty="0" err="1">
                <a:latin typeface="Times New Roman" panose="02020603050405020304" pitchFamily="18" charset="0"/>
                <a:ea typeface="隶书" panose="02010509060101010101" pitchFamily="49" charset="-122"/>
              </a:rPr>
              <a:t>CreateBinTree</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istream</a:t>
            </a:r>
            <a:r>
              <a:rPr lang="en-US" altLang="zh-CN" sz="1800" b="1" dirty="0">
                <a:latin typeface="Times New Roman" panose="02020603050405020304" pitchFamily="18" charset="0"/>
                <a:ea typeface="隶书" panose="02010509060101010101" pitchFamily="49" charset="-122"/>
              </a:rPr>
              <a:t>&amp; </a:t>
            </a:r>
            <a:r>
              <a:rPr lang="en-US" altLang="zh-CN" sz="1800" dirty="0">
                <a:latin typeface="Times New Roman" panose="02020603050405020304" pitchFamily="18" charset="0"/>
                <a:ea typeface="隶书" panose="02010509060101010101" pitchFamily="49" charset="-122"/>
              </a:rPr>
              <a:t>in</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*&amp; </a:t>
            </a:r>
            <a:r>
              <a:rPr lang="en-US" altLang="zh-CN" sz="1800" dirty="0" err="1">
                <a:latin typeface="Times New Roman" panose="02020603050405020304" pitchFamily="18" charset="0"/>
                <a:ea typeface="隶书" panose="02010509060101010101" pitchFamily="49" charset="-122"/>
              </a:rPr>
              <a:t>subTree</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从文件读入建树</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bool</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Insert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*&amp; </a:t>
            </a:r>
            <a:r>
              <a:rPr lang="en-US" altLang="zh-CN" sz="1800" dirty="0" err="1">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&amp;</a:t>
            </a:r>
            <a:r>
              <a:rPr lang="en-US" altLang="zh-CN" sz="1800" dirty="0">
                <a:latin typeface="Times New Roman" panose="02020603050405020304" pitchFamily="18" charset="0"/>
                <a:ea typeface="隶书" panose="02010509060101010101" pitchFamily="49" charset="-122"/>
              </a:rPr>
              <a:t> x)</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插入</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void </a:t>
            </a:r>
            <a:r>
              <a:rPr lang="en-US" altLang="zh-CN" sz="1800" dirty="0">
                <a:latin typeface="Times New Roman" panose="02020603050405020304" pitchFamily="18" charset="0"/>
                <a:ea typeface="隶书" panose="02010509060101010101" pitchFamily="49" charset="-122"/>
              </a:rPr>
              <a:t>destroy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&lt;T&gt; *&amp; </a:t>
            </a:r>
            <a:r>
              <a:rPr lang="en-US" altLang="zh-CN" sz="1800" dirty="0" err="1">
                <a:latin typeface="Times New Roman" panose="02020603050405020304" pitchFamily="18" charset="0"/>
                <a:ea typeface="隶书" panose="02010509060101010101" pitchFamily="49" charset="-122"/>
              </a:rPr>
              <a:t>subTree</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删除</a:t>
            </a:r>
          </a:p>
          <a:p>
            <a:pPr>
              <a:lnSpc>
                <a:spcPct val="105000"/>
              </a:lnSpc>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bool</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Find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&amp; </a:t>
            </a:r>
            <a:r>
              <a:rPr lang="en-US" altLang="zh-CN" sz="1800" dirty="0">
                <a:latin typeface="Times New Roman" panose="02020603050405020304" pitchFamily="18" charset="0"/>
                <a:ea typeface="隶书" panose="02010509060101010101" pitchFamily="49" charset="-122"/>
              </a:rPr>
              <a:t>x)</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查找</a:t>
            </a:r>
            <a:endParaRPr lang="en-US" altLang="zh-CN" sz="1800" dirty="0">
              <a:solidFill>
                <a:schemeClr val="tx2"/>
              </a:solidFill>
              <a:latin typeface="Times New Roman" panose="02020603050405020304" pitchFamily="18" charset="0"/>
              <a:ea typeface="隶书" panose="02010509060101010101" pitchFamily="49" charset="-122"/>
            </a:endParaRPr>
          </a:p>
          <a:p>
            <a:pPr>
              <a:lnSpc>
                <a:spcPct val="105000"/>
              </a:lnSpc>
              <a:spcBef>
                <a:spcPct val="10000"/>
              </a:spcBef>
              <a:buFont typeface="Wingdings" panose="05000000000000000000" pitchFamily="2" charset="2"/>
              <a:buNone/>
              <a:defRPr/>
            </a:pPr>
            <a:r>
              <a:rPr lang="en-US" altLang="zh-CN"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BinTreeNode</a:t>
            </a:r>
            <a:r>
              <a:rPr lang="en-US" altLang="zh-CN" sz="1800" b="1" dirty="0" smtClean="0">
                <a:latin typeface="Times New Roman" panose="02020603050405020304" pitchFamily="18" charset="0"/>
                <a:ea typeface="隶书" panose="02010509060101010101" pitchFamily="49" charset="-122"/>
              </a:rPr>
              <a:t>&lt;</a:t>
            </a:r>
            <a:r>
              <a:rPr lang="en-US" altLang="zh-CN" sz="1800" dirty="0" smtClean="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Copy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r)</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复制</a:t>
            </a:r>
          </a:p>
          <a:p>
            <a:pPr>
              <a:lnSpc>
                <a:spcPct val="105000"/>
              </a:lnSpc>
              <a:spcBef>
                <a:spcPct val="10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Height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subTree</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返回树高度</a:t>
            </a:r>
          </a:p>
          <a:p>
            <a:pPr>
              <a:lnSpc>
                <a:spcPct val="105000"/>
              </a:lnSpc>
              <a:spcBef>
                <a:spcPct val="10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Size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subTree</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返回结点数</a:t>
            </a:r>
          </a:p>
          <a:p>
            <a:pPr>
              <a:lnSpc>
                <a:spcPct val="105000"/>
              </a:lnSpc>
              <a:spcBef>
                <a:spcPct val="10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900" dirty="0" err="1">
                <a:latin typeface="Times New Roman" panose="02020603050405020304" pitchFamily="18" charset="0"/>
                <a:ea typeface="隶书" panose="02010509060101010101" pitchFamily="49" charset="-122"/>
              </a:rPr>
              <a:t>BinTreeNode</a:t>
            </a:r>
            <a:r>
              <a:rPr lang="en-US" altLang="zh-CN" sz="1900" b="1" dirty="0">
                <a:latin typeface="Times New Roman" panose="02020603050405020304" pitchFamily="18" charset="0"/>
                <a:ea typeface="隶书" panose="02010509060101010101" pitchFamily="49" charset="-122"/>
              </a:rPr>
              <a:t>&lt;</a:t>
            </a:r>
            <a:r>
              <a:rPr lang="en-US" altLang="zh-CN" sz="19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Parent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&lt;T&gt; *  </a:t>
            </a:r>
            <a:r>
              <a:rPr lang="en-US" altLang="zh-CN" sz="1800" dirty="0" err="1">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取父结点</a:t>
            </a:r>
          </a:p>
          <a:p>
            <a:pPr>
              <a:lnSpc>
                <a:spcPct val="105000"/>
              </a:lnSpc>
              <a:spcBef>
                <a:spcPct val="10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Find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  </a:t>
            </a:r>
            <a:r>
              <a:rPr lang="en-US" altLang="zh-CN" sz="1800" dirty="0" err="1">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&amp; </a:t>
            </a:r>
            <a:r>
              <a:rPr lang="en-US" altLang="zh-CN" sz="1800" dirty="0">
                <a:latin typeface="Times New Roman" panose="02020603050405020304" pitchFamily="18" charset="0"/>
                <a:ea typeface="隶书" panose="02010509060101010101" pitchFamily="49" charset="-122"/>
              </a:rPr>
              <a:t>x)</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搜寻</a:t>
            </a:r>
            <a:r>
              <a:rPr lang="en-US" altLang="zh-CN" sz="1800" b="1" dirty="0">
                <a:solidFill>
                  <a:schemeClr val="tx2"/>
                </a:solidFill>
                <a:latin typeface="Times New Roman" panose="02020603050405020304" pitchFamily="18" charset="0"/>
                <a:ea typeface="隶书" panose="02010509060101010101" pitchFamily="49" charset="-122"/>
              </a:rPr>
              <a:t>x</a:t>
            </a:r>
          </a:p>
          <a:p>
            <a:pPr>
              <a:lnSpc>
                <a:spcPct val="105000"/>
              </a:lnSpc>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void </a:t>
            </a:r>
            <a:r>
              <a:rPr lang="en-US" altLang="zh-CN" sz="1800" dirty="0">
                <a:latin typeface="Times New Roman" panose="02020603050405020304" pitchFamily="18" charset="0"/>
                <a:ea typeface="隶书" panose="02010509060101010101" pitchFamily="49" charset="-122"/>
              </a:rPr>
              <a:t>Traverse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 *</a:t>
            </a:r>
            <a:r>
              <a:rPr lang="en-US" altLang="zh-CN" sz="1800" dirty="0" err="1">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ostream</a:t>
            </a:r>
            <a:r>
              <a:rPr lang="en-US" altLang="zh-CN" sz="1800" b="1" dirty="0">
                <a:latin typeface="Times New Roman" panose="02020603050405020304" pitchFamily="18" charset="0"/>
                <a:ea typeface="隶书" panose="02010509060101010101" pitchFamily="49" charset="-122"/>
              </a:rPr>
              <a:t>&amp; </a:t>
            </a:r>
            <a:r>
              <a:rPr lang="en-US" altLang="zh-CN" sz="1800" dirty="0">
                <a:latin typeface="Times New Roman" panose="02020603050405020304" pitchFamily="18" charset="0"/>
                <a:ea typeface="隶书" panose="02010509060101010101" pitchFamily="49" charset="-122"/>
              </a:rPr>
              <a:t>out)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前序遍历输出</a:t>
            </a:r>
          </a:p>
          <a:p>
            <a:pPr>
              <a:lnSpc>
                <a:spcPct val="105000"/>
              </a:lnSpc>
              <a:spcBef>
                <a:spcPct val="1000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void</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preOrder</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&gt;&amp;</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void</a:t>
            </a:r>
            <a:r>
              <a:rPr lang="en-US" altLang="zh-CN" sz="1800" dirty="0">
                <a:latin typeface="Times New Roman" panose="02020603050405020304" pitchFamily="18" charset="0"/>
                <a:ea typeface="隶书" panose="02010509060101010101" pitchFamily="49" charset="-122"/>
              </a:rPr>
              <a:t> (*visit)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a:t>
            </a:r>
            <a:r>
              <a:rPr lang="en-US" altLang="zh-CN" sz="1800" b="1" dirty="0">
                <a:latin typeface="Times New Roman" panose="02020603050405020304" pitchFamily="18" charset="0"/>
                <a:ea typeface="隶书" panose="02010509060101010101" pitchFamily="49" charset="-122"/>
              </a:rPr>
              <a:t>;</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前序遍历</a:t>
            </a:r>
          </a:p>
          <a:p>
            <a:pPr>
              <a:lnSpc>
                <a:spcPct val="105000"/>
              </a:lnSpc>
              <a:spcBef>
                <a:spcPct val="1000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void</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inOrder</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&gt;&amp;</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subTree</a:t>
            </a:r>
            <a:r>
              <a:rPr lang="en-US" altLang="zh-CN" sz="1800" b="1" dirty="0">
                <a:latin typeface="Times New Roman" panose="02020603050405020304" pitchFamily="18" charset="0"/>
                <a:ea typeface="隶书" panose="02010509060101010101" pitchFamily="49" charset="-122"/>
              </a:rPr>
              <a:t>, void</a:t>
            </a:r>
            <a:r>
              <a:rPr lang="en-US" altLang="zh-CN" sz="1800" dirty="0">
                <a:latin typeface="Times New Roman" panose="02020603050405020304" pitchFamily="18" charset="0"/>
                <a:ea typeface="隶书" panose="02010509060101010101" pitchFamily="49" charset="-122"/>
              </a:rPr>
              <a:t> (*visit)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中序遍历</a:t>
            </a:r>
          </a:p>
          <a:p>
            <a:pPr>
              <a:lnSpc>
                <a:spcPct val="105000"/>
              </a:lnSpc>
              <a:spcBef>
                <a:spcPct val="1000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void</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postOrder</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&gt;&amp;</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Tree</a:t>
            </a:r>
            <a:r>
              <a:rPr lang="en-US" altLang="zh-CN" sz="1800" b="1" dirty="0" err="1">
                <a:latin typeface="Times New Roman" panose="02020603050405020304" pitchFamily="18" charset="0"/>
                <a:ea typeface="隶书" panose="02010509060101010101" pitchFamily="49" charset="-122"/>
              </a:rPr>
              <a:t>,void</a:t>
            </a:r>
            <a:r>
              <a:rPr lang="en-US" altLang="zh-CN" sz="1800" dirty="0">
                <a:latin typeface="Times New Roman" panose="02020603050405020304" pitchFamily="18" charset="0"/>
                <a:ea typeface="隶书" panose="02010509060101010101" pitchFamily="49" charset="-122"/>
              </a:rPr>
              <a:t> (*visit) (</a:t>
            </a:r>
            <a:r>
              <a:rPr lang="en-US" altLang="zh-CN" sz="1800" dirty="0" err="1">
                <a:latin typeface="Times New Roman" panose="02020603050405020304" pitchFamily="18" charset="0"/>
                <a:ea typeface="隶书" panose="02010509060101010101" pitchFamily="49" charset="-122"/>
              </a:rPr>
              <a:t>BinTreeNode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 *t))</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后序遍历</a:t>
            </a:r>
          </a:p>
          <a:p>
            <a:pPr>
              <a:lnSpc>
                <a:spcPct val="105000"/>
              </a:lnSpc>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friend </a:t>
            </a:r>
            <a:r>
              <a:rPr lang="en-US" altLang="zh-CN" sz="1800" b="1" dirty="0" err="1">
                <a:latin typeface="Times New Roman" panose="02020603050405020304" pitchFamily="18" charset="0"/>
                <a:ea typeface="隶书" panose="02010509060101010101" pitchFamily="49" charset="-122"/>
              </a:rPr>
              <a:t>istream</a:t>
            </a:r>
            <a:r>
              <a:rPr lang="en-US" altLang="zh-CN" sz="1800" b="1" dirty="0">
                <a:latin typeface="Times New Roman" panose="02020603050405020304" pitchFamily="18" charset="0"/>
                <a:ea typeface="隶书" panose="02010509060101010101" pitchFamily="49" charset="-122"/>
              </a:rPr>
              <a:t>&amp; operator &gt;&gt;</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istream</a:t>
            </a:r>
            <a:r>
              <a:rPr lang="en-US" altLang="zh-CN" sz="1800" b="1" dirty="0">
                <a:latin typeface="Times New Roman" panose="02020603050405020304" pitchFamily="18" charset="0"/>
                <a:ea typeface="隶书" panose="02010509060101010101" pitchFamily="49" charset="-122"/>
              </a:rPr>
              <a:t>&amp;</a:t>
            </a:r>
            <a:r>
              <a:rPr lang="en-US" altLang="zh-CN" sz="1800" dirty="0">
                <a:latin typeface="Times New Roman" panose="02020603050405020304" pitchFamily="18" charset="0"/>
                <a:ea typeface="隶书" panose="02010509060101010101" pitchFamily="49" charset="-122"/>
              </a:rPr>
              <a:t> in</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BinaryTree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&gt;&amp;</a:t>
            </a:r>
            <a:r>
              <a:rPr lang="en-US" altLang="zh-CN" sz="1800" dirty="0">
                <a:latin typeface="Times New Roman" panose="02020603050405020304" pitchFamily="18" charset="0"/>
                <a:ea typeface="隶书" panose="02010509060101010101" pitchFamily="49" charset="-122"/>
              </a:rPr>
              <a:t> Tree)</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重载操作：输入</a:t>
            </a:r>
          </a:p>
          <a:p>
            <a:pPr>
              <a:lnSpc>
                <a:spcPct val="105000"/>
              </a:lnSpc>
              <a:spcBef>
                <a:spcPct val="1000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friend </a:t>
            </a:r>
            <a:r>
              <a:rPr lang="en-US" altLang="zh-CN" sz="1800" b="1" dirty="0" err="1">
                <a:latin typeface="Times New Roman" panose="02020603050405020304" pitchFamily="18" charset="0"/>
                <a:ea typeface="隶书" panose="02010509060101010101" pitchFamily="49" charset="-122"/>
              </a:rPr>
              <a:t>ostream</a:t>
            </a:r>
            <a:r>
              <a:rPr lang="en-US" altLang="zh-CN" sz="1800" b="1" dirty="0">
                <a:latin typeface="Times New Roman" panose="02020603050405020304" pitchFamily="18" charset="0"/>
                <a:ea typeface="隶书" panose="02010509060101010101" pitchFamily="49" charset="-122"/>
              </a:rPr>
              <a:t>&amp; operator &lt;&lt;</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ostream</a:t>
            </a:r>
            <a:r>
              <a:rPr lang="en-US" altLang="zh-CN" sz="1800" b="1" dirty="0">
                <a:latin typeface="Times New Roman" panose="02020603050405020304" pitchFamily="18" charset="0"/>
                <a:ea typeface="隶书" panose="02010509060101010101" pitchFamily="49" charset="-122"/>
              </a:rPr>
              <a:t>&amp;</a:t>
            </a:r>
            <a:r>
              <a:rPr lang="en-US" altLang="zh-CN" sz="1800" dirty="0">
                <a:latin typeface="Times New Roman" panose="02020603050405020304" pitchFamily="18" charset="0"/>
                <a:ea typeface="隶书" panose="02010509060101010101" pitchFamily="49" charset="-122"/>
              </a:rPr>
              <a:t> out</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BinaryTree</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&gt;&amp;</a:t>
            </a:r>
            <a:r>
              <a:rPr lang="en-US" altLang="zh-CN" sz="1800" dirty="0">
                <a:latin typeface="Times New Roman" panose="02020603050405020304" pitchFamily="18" charset="0"/>
                <a:ea typeface="隶书" panose="02010509060101010101" pitchFamily="49" charset="-122"/>
              </a:rPr>
              <a:t> Tree)</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重载操作：输出</a:t>
            </a:r>
          </a:p>
          <a:p>
            <a:pPr>
              <a:lnSpc>
                <a:spcPct val="105000"/>
              </a:lnSpc>
              <a:spcBef>
                <a:spcPct val="10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a:t>
            </a:r>
            <a:endParaRPr lang="zh-CN" altLang="en-US" sz="18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3"/>
          <p:cNvSpPr>
            <a:spLocks noGrp="1" noChangeArrowheads="1"/>
          </p:cNvSpPr>
          <p:nvPr>
            <p:ph type="title"/>
          </p:nvPr>
        </p:nvSpPr>
        <p:spPr>
          <a:xfrm>
            <a:off x="695400" y="12271"/>
            <a:ext cx="6337300" cy="720725"/>
          </a:xfrm>
        </p:spPr>
        <p:txBody>
          <a:bodyPr/>
          <a:lstStyle/>
          <a:p>
            <a:r>
              <a:rPr lang="zh-CN" altLang="en-US" sz="4000" b="1" dirty="0">
                <a:ea typeface="华文新魏" panose="02010800040101010101" pitchFamily="2" charset="-122"/>
              </a:rPr>
              <a:t>部分成员函数的实现</a:t>
            </a:r>
          </a:p>
        </p:txBody>
      </p:sp>
      <p:sp>
        <p:nvSpPr>
          <p:cNvPr id="333826" name="Rectangle 2"/>
          <p:cNvSpPr>
            <a:spLocks noGrp="1" noChangeArrowheads="1"/>
          </p:cNvSpPr>
          <p:nvPr>
            <p:ph idx="1"/>
          </p:nvPr>
        </p:nvSpPr>
        <p:spPr>
          <a:xfrm>
            <a:off x="1415480" y="1052736"/>
            <a:ext cx="10081120" cy="5472113"/>
          </a:xfrm>
        </p:spPr>
        <p:txBody>
          <a:bodyPr>
            <a:normAutofit/>
          </a:bodyPr>
          <a:lstStyle/>
          <a:p>
            <a:pPr>
              <a:lnSpc>
                <a:spcPct val="105000"/>
              </a:lnSpc>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err="1">
                <a:latin typeface="Times New Roman" panose="02020603050405020304" pitchFamily="18" charset="0"/>
                <a:ea typeface="隶书" panose="02010509060101010101" pitchFamily="49" charset="-122"/>
              </a:rPr>
              <a:t>BinaryTree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Parent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 &lt;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err="1">
                <a:latin typeface="Times New Roman" panose="02020603050405020304" pitchFamily="18" charset="0"/>
                <a:ea typeface="隶书" panose="02010509060101010101" pitchFamily="49" charset="-122"/>
              </a:rPr>
              <a:t>subTree</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BinTreeNode</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p>
          <a:p>
            <a:pPr>
              <a:spcBef>
                <a:spcPct val="5000"/>
              </a:spcBef>
              <a:buNone/>
              <a:defRPr/>
            </a:pP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私有函数</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从结点</a:t>
            </a:r>
            <a:r>
              <a:rPr lang="zh-CN" altLang="en-US" sz="2400" b="1" dirty="0">
                <a:solidFill>
                  <a:schemeClr val="tx2"/>
                </a:solidFill>
                <a:latin typeface="Times New Roman" panose="02020603050405020304" pitchFamily="18" charset="0"/>
                <a:ea typeface="隶书" panose="02010509060101010101" pitchFamily="49" charset="-122"/>
              </a:rPr>
              <a:t> </a:t>
            </a:r>
            <a:r>
              <a:rPr lang="en-US" altLang="zh-CN" sz="2400" b="1" dirty="0" err="1">
                <a:solidFill>
                  <a:schemeClr val="tx2"/>
                </a:solidFill>
                <a:latin typeface="Times New Roman" panose="02020603050405020304" pitchFamily="18" charset="0"/>
                <a:ea typeface="隶书" panose="02010509060101010101" pitchFamily="49" charset="-122"/>
              </a:rPr>
              <a:t>subTree</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开始</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搜索结点</a:t>
            </a:r>
            <a:r>
              <a:rPr lang="zh-CN" altLang="en-US" sz="2400" b="1" dirty="0">
                <a:solidFill>
                  <a:schemeClr val="tx2"/>
                </a:solidFill>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t</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的双亲</a:t>
            </a:r>
            <a:r>
              <a:rPr lang="en-US" altLang="zh-CN" sz="2400" dirty="0">
                <a:solidFill>
                  <a:schemeClr val="tx2"/>
                </a:solidFill>
                <a:latin typeface="Times New Roman" panose="02020603050405020304" pitchFamily="18" charset="0"/>
                <a:ea typeface="隶书" panose="02010509060101010101" pitchFamily="49" charset="-122"/>
              </a:rPr>
              <a:t>, </a:t>
            </a:r>
            <a:endParaRPr lang="zh-CN" altLang="en-US" sz="240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若找到则返回双亲结点地址</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否则返回</a:t>
            </a:r>
            <a:r>
              <a:rPr lang="en-US" altLang="zh-CN" sz="2400" b="1" dirty="0">
                <a:solidFill>
                  <a:schemeClr val="tx2"/>
                </a:solidFill>
                <a:latin typeface="Times New Roman" panose="02020603050405020304" pitchFamily="18" charset="0"/>
                <a:ea typeface="隶书" panose="02010509060101010101" pitchFamily="49" charset="-122"/>
              </a:rPr>
              <a:t>NULL</a:t>
            </a:r>
            <a:endParaRPr lang="en-US" altLang="zh-CN" sz="2400" b="1"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 == NULL)</a:t>
            </a: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NULL</a:t>
            </a:r>
            <a:r>
              <a:rPr lang="en-US" altLang="zh-CN" sz="24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dirty="0">
                <a:latin typeface="Times New Roman" panose="02020603050405020304" pitchFamily="18" charset="0"/>
                <a:ea typeface="隶书" panose="02010509060101010101" pitchFamily="49" charset="-122"/>
              </a:rPr>
              <a:t> == t</a:t>
            </a:r>
            <a:r>
              <a:rPr lang="en-US" altLang="zh-CN" sz="2400" b="1"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rightChild</a:t>
            </a:r>
            <a:r>
              <a:rPr lang="en-US" altLang="zh-CN" sz="2400" dirty="0">
                <a:latin typeface="Times New Roman" panose="02020603050405020304" pitchFamily="18" charset="0"/>
                <a:ea typeface="隶书" panose="02010509060101010101" pitchFamily="49" charset="-122"/>
              </a:rPr>
              <a:t> == t )</a:t>
            </a: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return </a:t>
            </a:r>
            <a:r>
              <a:rPr lang="en-US" altLang="zh-CN" sz="2400" dirty="0" err="1">
                <a:latin typeface="Times New Roman" panose="02020603050405020304" pitchFamily="18" charset="0"/>
                <a:ea typeface="隶书" panose="02010509060101010101" pitchFamily="49" charset="-122"/>
              </a:rPr>
              <a:t>subTree</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找到</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返回父结点地址</a:t>
            </a:r>
            <a:endParaRPr lang="zh-CN" altLang="en-US" sz="2400" b="1"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 &lt;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p</a:t>
            </a:r>
            <a:r>
              <a:rPr lang="en-US" altLang="zh-CN" sz="24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u="sng" dirty="0">
                <a:latin typeface="Times New Roman" panose="02020603050405020304" pitchFamily="18" charset="0"/>
                <a:ea typeface="隶书" panose="02010509060101010101" pitchFamily="49" charset="-122"/>
              </a:rPr>
              <a:t>(</a:t>
            </a:r>
            <a:r>
              <a:rPr lang="en-US" altLang="zh-CN" sz="2400" u="sng" dirty="0">
                <a:solidFill>
                  <a:srgbClr val="0000CC"/>
                </a:solidFill>
                <a:latin typeface="Times New Roman" panose="02020603050405020304" pitchFamily="18" charset="0"/>
                <a:ea typeface="隶书" panose="02010509060101010101" pitchFamily="49" charset="-122"/>
              </a:rPr>
              <a:t>(p = Parent (</a:t>
            </a:r>
            <a:r>
              <a:rPr lang="en-US" altLang="zh-CN" sz="2400" u="sng" dirty="0" err="1">
                <a:solidFill>
                  <a:srgbClr val="0000CC"/>
                </a:solidFill>
                <a:latin typeface="Times New Roman" panose="02020603050405020304" pitchFamily="18" charset="0"/>
                <a:ea typeface="隶书" panose="02010509060101010101" pitchFamily="49" charset="-122"/>
              </a:rPr>
              <a:t>subTree</a:t>
            </a:r>
            <a:r>
              <a:rPr lang="en-US" altLang="zh-CN" sz="2400" u="sng" dirty="0">
                <a:solidFill>
                  <a:srgbClr val="0000CC"/>
                </a:solidFill>
                <a:latin typeface="楷体_GB2312" pitchFamily="49" charset="-122"/>
              </a:rPr>
              <a:t>-&gt;</a:t>
            </a:r>
            <a:r>
              <a:rPr lang="en-US" altLang="zh-CN" sz="2400" u="sng" dirty="0" err="1">
                <a:solidFill>
                  <a:srgbClr val="0000CC"/>
                </a:solidFill>
                <a:latin typeface="Times New Roman" panose="02020603050405020304" pitchFamily="18" charset="0"/>
                <a:ea typeface="隶书" panose="02010509060101010101" pitchFamily="49" charset="-122"/>
              </a:rPr>
              <a:t>leftChild</a:t>
            </a:r>
            <a:r>
              <a:rPr lang="en-US" altLang="zh-CN" sz="2400" b="1" u="sng" dirty="0">
                <a:solidFill>
                  <a:srgbClr val="0000CC"/>
                </a:solidFill>
                <a:latin typeface="Times New Roman" panose="02020603050405020304" pitchFamily="18" charset="0"/>
                <a:ea typeface="隶书" panose="02010509060101010101" pitchFamily="49" charset="-122"/>
              </a:rPr>
              <a:t>, </a:t>
            </a:r>
            <a:r>
              <a:rPr lang="en-US" altLang="zh-CN" sz="2400" u="sng" dirty="0">
                <a:solidFill>
                  <a:srgbClr val="0000CC"/>
                </a:solidFill>
                <a:latin typeface="Times New Roman" panose="02020603050405020304" pitchFamily="18" charset="0"/>
                <a:ea typeface="隶书" panose="02010509060101010101" pitchFamily="49" charset="-122"/>
              </a:rPr>
              <a:t>t))</a:t>
            </a:r>
            <a:r>
              <a:rPr lang="en-US" altLang="zh-CN" sz="2400" b="1" u="sng" dirty="0">
                <a:solidFill>
                  <a:srgbClr val="0000CC"/>
                </a:solidFill>
                <a:latin typeface="Times New Roman" panose="02020603050405020304" pitchFamily="18" charset="0"/>
                <a:ea typeface="隶书" panose="02010509060101010101" pitchFamily="49" charset="-122"/>
              </a:rPr>
              <a:t> != </a:t>
            </a:r>
            <a:r>
              <a:rPr lang="en-US" altLang="zh-CN" sz="2400" u="sng" dirty="0">
                <a:solidFill>
                  <a:srgbClr val="0000CC"/>
                </a:solidFill>
                <a:latin typeface="Times New Roman" panose="02020603050405020304" pitchFamily="18" charset="0"/>
                <a:ea typeface="隶书" panose="02010509060101010101" pitchFamily="49" charset="-122"/>
              </a:rPr>
              <a:t>NULL</a:t>
            </a: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p</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递归在左子树中搜索</a:t>
            </a:r>
          </a:p>
          <a:p>
            <a:pPr>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else return </a:t>
            </a:r>
            <a:r>
              <a:rPr lang="en-US" altLang="zh-CN" sz="2400" u="sng" dirty="0">
                <a:solidFill>
                  <a:srgbClr val="0000CC"/>
                </a:solidFill>
                <a:latin typeface="Times New Roman" panose="02020603050405020304" pitchFamily="18" charset="0"/>
                <a:ea typeface="隶书" panose="02010509060101010101" pitchFamily="49" charset="-122"/>
              </a:rPr>
              <a:t>Parent (</a:t>
            </a:r>
            <a:r>
              <a:rPr lang="en-US" altLang="zh-CN" sz="2400" u="sng" dirty="0" err="1">
                <a:solidFill>
                  <a:srgbClr val="0000CC"/>
                </a:solidFill>
                <a:latin typeface="Times New Roman" panose="02020603050405020304" pitchFamily="18" charset="0"/>
                <a:ea typeface="隶书" panose="02010509060101010101" pitchFamily="49" charset="-122"/>
              </a:rPr>
              <a:t>subTree</a:t>
            </a:r>
            <a:r>
              <a:rPr lang="en-US" altLang="zh-CN" sz="2400" u="sng" dirty="0">
                <a:solidFill>
                  <a:srgbClr val="0000CC"/>
                </a:solidFill>
                <a:latin typeface="楷体_GB2312" pitchFamily="49" charset="-122"/>
              </a:rPr>
              <a:t>-&gt;</a:t>
            </a:r>
            <a:r>
              <a:rPr lang="en-US" altLang="zh-CN" sz="2400" u="sng" dirty="0" err="1">
                <a:solidFill>
                  <a:srgbClr val="0000CC"/>
                </a:solidFill>
                <a:latin typeface="Times New Roman" panose="02020603050405020304" pitchFamily="18" charset="0"/>
                <a:ea typeface="隶书" panose="02010509060101010101" pitchFamily="49" charset="-122"/>
              </a:rPr>
              <a:t>rightChild</a:t>
            </a:r>
            <a:r>
              <a:rPr lang="en-US" altLang="zh-CN" sz="2400" b="1" u="sng" dirty="0">
                <a:solidFill>
                  <a:srgbClr val="0000CC"/>
                </a:solidFill>
                <a:latin typeface="Times New Roman" panose="02020603050405020304" pitchFamily="18" charset="0"/>
                <a:ea typeface="隶书" panose="02010509060101010101" pitchFamily="49" charset="-122"/>
              </a:rPr>
              <a:t>,</a:t>
            </a:r>
            <a:r>
              <a:rPr lang="en-US" altLang="zh-CN" sz="2400" u="sng" dirty="0">
                <a:solidFill>
                  <a:srgbClr val="0000CC"/>
                </a:solidFill>
                <a:latin typeface="Times New Roman" panose="02020603050405020304" pitchFamily="18" charset="0"/>
                <a:ea typeface="隶书" panose="02010509060101010101" pitchFamily="49" charset="-122"/>
              </a:rPr>
              <a:t> t)</a:t>
            </a:r>
            <a:r>
              <a:rPr lang="en-US" altLang="zh-CN" sz="2400" b="1" u="sng"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递归在左子树中搜索</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endParaRPr lang="en-US" altLang="zh-CN" sz="2400" b="1" dirty="0">
              <a:latin typeface="Times New Roman" panose="02020603050405020304" pitchFamily="18" charset="0"/>
              <a:ea typeface="隶书" panose="02010509060101010101" pitchFamily="49" charset="-122"/>
            </a:endParaRPr>
          </a:p>
        </p:txBody>
      </p:sp>
      <p:sp>
        <p:nvSpPr>
          <p:cNvPr id="4" name="Text Box 9"/>
          <p:cNvSpPr txBox="1">
            <a:spLocks noChangeArrowheads="1"/>
          </p:cNvSpPr>
          <p:nvPr/>
        </p:nvSpPr>
        <p:spPr bwMode="auto">
          <a:xfrm>
            <a:off x="7248128" y="6328994"/>
            <a:ext cx="345638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rgbClr val="FF6600"/>
              </a:buClr>
              <a:buSzPct val="65000"/>
              <a:buFont typeface="Wingdings" panose="05000000000000000000" pitchFamily="2" charset="2"/>
              <a:buNone/>
            </a:pPr>
            <a:r>
              <a:rPr lang="zh-CN" altLang="en-US" sz="2000" dirty="0" smtClean="0">
                <a:solidFill>
                  <a:srgbClr val="0000FF"/>
                </a:solidFill>
                <a:latin typeface="Times New Roman" panose="02020603050405020304" pitchFamily="18" charset="0"/>
              </a:rPr>
              <a:t>单链表中找节点</a:t>
            </a:r>
            <a:r>
              <a:rPr lang="en-US" altLang="zh-CN" sz="2000" dirty="0" smtClean="0">
                <a:solidFill>
                  <a:srgbClr val="0000FF"/>
                </a:solidFill>
                <a:latin typeface="Times New Roman" panose="02020603050405020304" pitchFamily="18" charset="0"/>
              </a:rPr>
              <a:t>p</a:t>
            </a:r>
            <a:r>
              <a:rPr lang="zh-CN" altLang="en-US" sz="2000" dirty="0" smtClean="0">
                <a:solidFill>
                  <a:srgbClr val="0000FF"/>
                </a:solidFill>
                <a:latin typeface="Times New Roman" panose="02020603050405020304" pitchFamily="18" charset="0"/>
              </a:rPr>
              <a:t>的前驱节点</a:t>
            </a:r>
            <a:endParaRPr lang="en-US" altLang="zh-CN" sz="2000" dirty="0">
              <a:solidFill>
                <a:srgbClr val="0000FF"/>
              </a:solidFill>
              <a:latin typeface="Times New Roman" panose="02020603050405020304" pitchFamily="18" charset="0"/>
            </a:endParaRPr>
          </a:p>
        </p:txBody>
      </p:sp>
      <p:pic>
        <p:nvPicPr>
          <p:cNvPr id="5" name="Picture 2" descr="http://ts1.mm.bing.net/th?&amp;id=HN.608022753602833226&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2504" y="4726938"/>
            <a:ext cx="1506537"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2"/>
          <p:cNvSpPr txBox="1">
            <a:spLocks noChangeArrowheads="1"/>
          </p:cNvSpPr>
          <p:nvPr/>
        </p:nvSpPr>
        <p:spPr bwMode="auto">
          <a:xfrm>
            <a:off x="1638300" y="88901"/>
            <a:ext cx="9258300" cy="61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5000"/>
              </a:lnSpc>
            </a:pPr>
            <a:r>
              <a:rPr lang="en-US" altLang="zh-CN" sz="3600">
                <a:solidFill>
                  <a:srgbClr val="CC3300"/>
                </a:solidFill>
                <a:latin typeface="Times New Roman" panose="02020603050405020304" pitchFamily="18" charset="0"/>
              </a:rPr>
              <a:t>    </a:t>
            </a:r>
            <a:endParaRPr lang="en-US" altLang="zh-CN" sz="3200">
              <a:latin typeface="Times New Roman" panose="02020603050405020304" pitchFamily="18" charset="0"/>
            </a:endParaRPr>
          </a:p>
        </p:txBody>
      </p:sp>
      <p:sp>
        <p:nvSpPr>
          <p:cNvPr id="61443" name="Rectangle 4"/>
          <p:cNvSpPr>
            <a:spLocks noChangeArrowheads="1"/>
          </p:cNvSpPr>
          <p:nvPr/>
        </p:nvSpPr>
        <p:spPr bwMode="auto">
          <a:xfrm>
            <a:off x="1600200" y="76201"/>
            <a:ext cx="590550" cy="55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5000"/>
              </a:lnSpc>
            </a:pPr>
            <a:r>
              <a:rPr lang="en-US" altLang="zh-CN" sz="3200">
                <a:solidFill>
                  <a:srgbClr val="CC3300"/>
                </a:solidFill>
                <a:latin typeface="Times New Roman" panose="02020603050405020304" pitchFamily="18" charset="0"/>
              </a:rPr>
              <a:t>    </a:t>
            </a:r>
          </a:p>
        </p:txBody>
      </p:sp>
      <p:sp>
        <p:nvSpPr>
          <p:cNvPr id="144391" name="Rectangle 7"/>
          <p:cNvSpPr>
            <a:spLocks noGrp="1" noChangeArrowheads="1"/>
          </p:cNvSpPr>
          <p:nvPr>
            <p:ph idx="1"/>
          </p:nvPr>
        </p:nvSpPr>
        <p:spPr>
          <a:xfrm>
            <a:off x="407368" y="873844"/>
            <a:ext cx="6984776" cy="3131790"/>
          </a:xfrm>
        </p:spPr>
        <p:style>
          <a:lnRef idx="2">
            <a:schemeClr val="dk1"/>
          </a:lnRef>
          <a:fillRef idx="1">
            <a:schemeClr val="lt1"/>
          </a:fillRef>
          <a:effectRef idx="0">
            <a:schemeClr val="dk1"/>
          </a:effectRef>
          <a:fontRef idx="minor">
            <a:schemeClr val="dk1"/>
          </a:fontRef>
        </p:style>
        <p:txBody>
          <a:bodyPr>
            <a:normAutofit lnSpcReduction="10000"/>
          </a:bodyPr>
          <a:lstStyle/>
          <a:p>
            <a:pPr>
              <a:lnSpc>
                <a:spcPct val="105000"/>
              </a:lnSpc>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p>
          <a:p>
            <a:pPr>
              <a:lnSpc>
                <a:spcPct val="105000"/>
              </a:lnSpc>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 </a:t>
            </a:r>
            <a:r>
              <a:rPr lang="en-US" altLang="zh-CN" sz="2000" dirty="0" err="1">
                <a:latin typeface="Times New Roman" panose="02020603050405020304" pitchFamily="18" charset="0"/>
                <a:ea typeface="隶书" panose="02010509060101010101" pitchFamily="49" charset="-122"/>
              </a:rPr>
              <a:t>BinaryTree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destroy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 </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1000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私有函数</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删除根为</a:t>
            </a:r>
            <a:r>
              <a:rPr lang="en-US" altLang="zh-CN" sz="2000" b="1" dirty="0" err="1">
                <a:solidFill>
                  <a:schemeClr val="tx2"/>
                </a:solidFill>
                <a:latin typeface="Times New Roman" panose="02020603050405020304" pitchFamily="18" charset="0"/>
                <a:ea typeface="隶书" panose="02010509060101010101" pitchFamily="49" charset="-122"/>
              </a:rPr>
              <a:t>subTree</a:t>
            </a:r>
            <a:r>
              <a:rPr lang="zh-CN" altLang="en-US" sz="2000" dirty="0">
                <a:solidFill>
                  <a:schemeClr val="tx2"/>
                </a:solidFill>
                <a:latin typeface="Times New Roman" panose="02020603050405020304" pitchFamily="18" charset="0"/>
                <a:ea typeface="隶书" panose="02010509060101010101" pitchFamily="49" charset="-122"/>
              </a:rPr>
              <a:t>的子树</a:t>
            </a:r>
          </a:p>
          <a:p>
            <a:pPr>
              <a:lnSpc>
                <a:spcPct val="105000"/>
              </a:lnSpc>
              <a:spcBef>
                <a:spcPct val="10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smtClean="0">
                <a:latin typeface="Times New Roman" panose="02020603050405020304" pitchFamily="18" charset="0"/>
                <a:ea typeface="隶书" panose="02010509060101010101" pitchFamily="49" charset="-122"/>
              </a:rPr>
              <a:t>destroy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删除左子树</a:t>
            </a:r>
          </a:p>
          <a:p>
            <a:pPr>
              <a:lnSpc>
                <a:spcPct val="105000"/>
              </a:lnSpc>
              <a:spcBef>
                <a:spcPct val="10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destroy (</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删除右子树</a:t>
            </a:r>
          </a:p>
          <a:p>
            <a:pPr>
              <a:lnSpc>
                <a:spcPct val="105000"/>
              </a:lnSpc>
              <a:spcBef>
                <a:spcPct val="10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delete </a:t>
            </a:r>
            <a:r>
              <a:rPr lang="en-US" altLang="zh-CN" sz="2000" dirty="0" err="1">
                <a:latin typeface="Times New Roman" panose="02020603050405020304" pitchFamily="18" charset="0"/>
                <a:ea typeface="隶书" panose="02010509060101010101" pitchFamily="49" charset="-122"/>
              </a:rPr>
              <a:t>subTree</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删除根结点</a:t>
            </a:r>
          </a:p>
          <a:p>
            <a:pPr>
              <a:lnSpc>
                <a:spcPct val="105000"/>
              </a:lnSpc>
              <a:spcBef>
                <a:spcPct val="10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lnSpc>
                <a:spcPct val="105000"/>
              </a:lnSpc>
              <a:spcBef>
                <a:spcPct val="10000"/>
              </a:spcBef>
              <a:buFont typeface="Wingdings" panose="05000000000000000000" pitchFamily="2" charset="2"/>
              <a:buNone/>
              <a:defRPr/>
            </a:pPr>
            <a:r>
              <a:rPr lang="en-US" altLang="zh-CN" sz="2000" b="1" dirty="0" smtClean="0">
                <a:latin typeface="Times New Roman" panose="02020603050405020304" pitchFamily="18" charset="0"/>
                <a:ea typeface="隶书" panose="02010509060101010101" pitchFamily="49" charset="-122"/>
              </a:rPr>
              <a:t>}</a:t>
            </a:r>
            <a:endParaRPr lang="en-US" altLang="zh-CN" sz="2000" b="1" dirty="0">
              <a:latin typeface="Times New Roman" panose="02020603050405020304" pitchFamily="18" charset="0"/>
              <a:ea typeface="隶书" panose="02010509060101010101" pitchFamily="49" charset="-122"/>
            </a:endParaRPr>
          </a:p>
        </p:txBody>
      </p:sp>
      <p:sp>
        <p:nvSpPr>
          <p:cNvPr id="5" name="Rectangle 4"/>
          <p:cNvSpPr txBox="1">
            <a:spLocks noChangeArrowheads="1"/>
          </p:cNvSpPr>
          <p:nvPr/>
        </p:nvSpPr>
        <p:spPr>
          <a:xfrm>
            <a:off x="4727848" y="4077072"/>
            <a:ext cx="7128792" cy="2707542"/>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05000"/>
              </a:lnSpc>
              <a:spcBef>
                <a:spcPct val="500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template&lt;class</a:t>
            </a:r>
            <a:r>
              <a:rPr kumimoji="0" lang="en-US" altLang="zh-CN" sz="2000" b="0" dirty="0" smtClean="0">
                <a:latin typeface="Times New Roman" panose="02020603050405020304" pitchFamily="18" charset="0"/>
                <a:ea typeface="隶书" panose="02010509060101010101" pitchFamily="49" charset="-122"/>
              </a:rPr>
              <a:t> T</a:t>
            </a:r>
            <a:r>
              <a:rPr kumimoji="0" lang="en-US" altLang="zh-CN" sz="2000" b="1" dirty="0" smtClean="0">
                <a:latin typeface="Times New Roman" panose="02020603050405020304" pitchFamily="18" charset="0"/>
                <a:ea typeface="隶书" panose="02010509060101010101" pitchFamily="49" charset="-122"/>
              </a:rPr>
              <a:t>&gt;</a:t>
            </a:r>
          </a:p>
          <a:p>
            <a:pPr fontAlgn="auto">
              <a:lnSpc>
                <a:spcPct val="105000"/>
              </a:lnSpc>
              <a:spcBef>
                <a:spcPct val="5000"/>
              </a:spcBef>
              <a:spcAft>
                <a:spcPts val="0"/>
              </a:spcAft>
              <a:buFont typeface="Wingdings" panose="05000000000000000000" pitchFamily="2" charset="2"/>
              <a:buNone/>
              <a:defRPr/>
            </a:pPr>
            <a:r>
              <a:rPr kumimoji="0" lang="en-US" altLang="zh-CN" sz="2000" b="1" dirty="0" err="1" smtClean="0">
                <a:latin typeface="Times New Roman" panose="02020603050405020304" pitchFamily="18" charset="0"/>
                <a:ea typeface="隶书" panose="02010509060101010101" pitchFamily="49" charset="-122"/>
              </a:rPr>
              <a:t>istream</a:t>
            </a:r>
            <a:r>
              <a:rPr kumimoji="0" lang="en-US" altLang="zh-CN" sz="2000" b="1" dirty="0" smtClean="0">
                <a:latin typeface="Times New Roman" panose="02020603050405020304" pitchFamily="18" charset="0"/>
                <a:ea typeface="隶书" panose="02010509060101010101" pitchFamily="49" charset="-122"/>
              </a:rPr>
              <a:t>&amp; operator &gt;&gt; </a:t>
            </a:r>
            <a:r>
              <a:rPr kumimoji="0" lang="en-US" altLang="zh-CN" sz="2000" b="0" dirty="0" smtClean="0">
                <a:latin typeface="Times New Roman" panose="02020603050405020304" pitchFamily="18" charset="0"/>
                <a:ea typeface="隶书" panose="02010509060101010101" pitchFamily="49" charset="-122"/>
              </a:rPr>
              <a:t>(</a:t>
            </a:r>
            <a:r>
              <a:rPr kumimoji="0" lang="en-US" altLang="zh-CN" sz="2000" b="1" dirty="0" err="1" smtClean="0">
                <a:latin typeface="Times New Roman" panose="02020603050405020304" pitchFamily="18" charset="0"/>
                <a:ea typeface="隶书" panose="02010509060101010101" pitchFamily="49" charset="-122"/>
              </a:rPr>
              <a:t>istream</a:t>
            </a:r>
            <a:r>
              <a:rPr kumimoji="0" lang="en-US" altLang="zh-CN" sz="2000" b="1" dirty="0" smtClean="0">
                <a:latin typeface="Times New Roman" panose="02020603050405020304" pitchFamily="18" charset="0"/>
                <a:ea typeface="隶书" panose="02010509060101010101" pitchFamily="49" charset="-122"/>
              </a:rPr>
              <a:t>&amp; </a:t>
            </a:r>
            <a:r>
              <a:rPr kumimoji="0" lang="en-US" altLang="zh-CN" sz="2000" b="0" dirty="0" smtClean="0">
                <a:latin typeface="Times New Roman" panose="02020603050405020304" pitchFamily="18" charset="0"/>
                <a:ea typeface="隶书" panose="02010509060101010101" pitchFamily="49" charset="-122"/>
              </a:rPr>
              <a:t>in</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BinaryTree</a:t>
            </a:r>
            <a:r>
              <a:rPr kumimoji="0" lang="en-US" altLang="zh-CN" sz="2000" b="1" dirty="0" smtClean="0">
                <a:latin typeface="Times New Roman" panose="02020603050405020304" pitchFamily="18" charset="0"/>
                <a:ea typeface="隶书" panose="02010509060101010101" pitchFamily="49" charset="-122"/>
              </a:rPr>
              <a:t>&lt;</a:t>
            </a:r>
            <a:r>
              <a:rPr kumimoji="0" lang="en-US" altLang="zh-CN" sz="2000" b="0" dirty="0" smtClean="0">
                <a:latin typeface="Times New Roman" panose="02020603050405020304" pitchFamily="18" charset="0"/>
                <a:ea typeface="隶书" panose="02010509060101010101" pitchFamily="49" charset="-122"/>
              </a:rPr>
              <a:t>T</a:t>
            </a:r>
            <a:r>
              <a:rPr kumimoji="0" lang="en-US" altLang="zh-CN" sz="2000" b="1" dirty="0" smtClean="0">
                <a:latin typeface="Times New Roman" panose="02020603050405020304" pitchFamily="18" charset="0"/>
                <a:ea typeface="隶书" panose="02010509060101010101" pitchFamily="49" charset="-122"/>
              </a:rPr>
              <a:t>&gt;&amp; </a:t>
            </a:r>
            <a:r>
              <a:rPr kumimoji="0" lang="en-US" altLang="zh-CN" sz="2000" b="0" dirty="0" smtClean="0">
                <a:latin typeface="Times New Roman" panose="02020603050405020304" pitchFamily="18" charset="0"/>
                <a:ea typeface="隶书" panose="02010509060101010101" pitchFamily="49" charset="-122"/>
              </a:rPr>
              <a:t>Tree)</a:t>
            </a:r>
            <a:r>
              <a:rPr kumimoji="0" lang="en-US" altLang="zh-CN" sz="2000" b="1" dirty="0" smtClean="0">
                <a:latin typeface="Times New Roman" panose="02020603050405020304" pitchFamily="18" charset="0"/>
                <a:ea typeface="隶书" panose="02010509060101010101" pitchFamily="49" charset="-122"/>
              </a:rPr>
              <a:t> {</a:t>
            </a:r>
          </a:p>
          <a:p>
            <a:pPr fontAlgn="auto">
              <a:lnSpc>
                <a:spcPct val="105000"/>
              </a:lnSpc>
              <a:spcBef>
                <a:spcPct val="5000"/>
              </a:spcBef>
              <a:spcAft>
                <a:spcPts val="0"/>
              </a:spcAft>
              <a:buFont typeface="Wingdings" panose="05000000000000000000" pitchFamily="2" charset="2"/>
              <a:buNone/>
              <a:defRPr/>
            </a:pP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重载操作</a:t>
            </a:r>
            <a:r>
              <a:rPr kumimoji="0" lang="en-US" altLang="zh-CN" sz="2000" b="0" dirty="0" smtClean="0">
                <a:solidFill>
                  <a:schemeClr val="tx2"/>
                </a:solidFill>
                <a:latin typeface="Times New Roman" panose="02020603050405020304" pitchFamily="18" charset="0"/>
                <a:ea typeface="隶书" panose="02010509060101010101" pitchFamily="49" charset="-122"/>
              </a:rPr>
              <a:t>: </a:t>
            </a:r>
            <a:r>
              <a:rPr kumimoji="0" lang="zh-CN" altLang="en-US" sz="2000" b="0" dirty="0" smtClean="0">
                <a:solidFill>
                  <a:schemeClr val="tx2"/>
                </a:solidFill>
                <a:latin typeface="Times New Roman" panose="02020603050405020304" pitchFamily="18" charset="0"/>
                <a:ea typeface="隶书" panose="02010509060101010101" pitchFamily="49" charset="-122"/>
              </a:rPr>
              <a:t>输入并建立一棵二叉树</a:t>
            </a:r>
            <a:r>
              <a:rPr kumimoji="0" lang="en-US" altLang="zh-CN" sz="2000" b="1" dirty="0" smtClean="0">
                <a:solidFill>
                  <a:schemeClr val="tx2"/>
                </a:solidFill>
                <a:latin typeface="Times New Roman" panose="02020603050405020304" pitchFamily="18" charset="0"/>
                <a:ea typeface="隶书" panose="02010509060101010101" pitchFamily="49" charset="-122"/>
              </a:rPr>
              <a:t>Tree</a:t>
            </a:r>
            <a:r>
              <a:rPr kumimoji="0" lang="zh-CN" altLang="en-US" sz="2000" b="0" dirty="0" smtClean="0">
                <a:solidFill>
                  <a:schemeClr val="tx2"/>
                </a:solidFill>
                <a:latin typeface="Times New Roman" panose="02020603050405020304" pitchFamily="18" charset="0"/>
                <a:ea typeface="隶书" panose="02010509060101010101" pitchFamily="49" charset="-122"/>
              </a:rPr>
              <a:t>。</a:t>
            </a:r>
            <a:r>
              <a:rPr kumimoji="0" lang="en-US" altLang="zh-CN" sz="2000" b="0" dirty="0" smtClean="0">
                <a:solidFill>
                  <a:schemeClr val="tx2"/>
                </a:solidFill>
                <a:latin typeface="Times New Roman" panose="02020603050405020304" pitchFamily="18" charset="0"/>
                <a:ea typeface="隶书" panose="02010509060101010101" pitchFamily="49" charset="-122"/>
              </a:rPr>
              <a:t>in</a:t>
            </a:r>
            <a:r>
              <a:rPr kumimoji="0" lang="zh-CN" altLang="en-US" sz="2000" b="0" dirty="0" smtClean="0">
                <a:solidFill>
                  <a:schemeClr val="tx2"/>
                </a:solidFill>
                <a:latin typeface="Times New Roman" panose="02020603050405020304" pitchFamily="18" charset="0"/>
                <a:ea typeface="隶书" panose="02010509060101010101" pitchFamily="49" charset="-122"/>
              </a:rPr>
              <a:t>是输入流对象。</a:t>
            </a:r>
          </a:p>
          <a:p>
            <a:pPr fontAlgn="auto">
              <a:lnSpc>
                <a:spcPct val="105000"/>
              </a:lnSpc>
              <a:spcBef>
                <a:spcPct val="500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CreateBinTree</a:t>
            </a:r>
            <a:r>
              <a:rPr kumimoji="0" lang="en-US" altLang="zh-CN" sz="2000" b="0" dirty="0" smtClean="0">
                <a:latin typeface="Times New Roman" panose="02020603050405020304" pitchFamily="18" charset="0"/>
                <a:ea typeface="隶书" panose="02010509060101010101" pitchFamily="49" charset="-122"/>
              </a:rPr>
              <a:t> (in</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0" dirty="0" err="1" smtClean="0">
                <a:latin typeface="Times New Roman" panose="02020603050405020304" pitchFamily="18" charset="0"/>
                <a:ea typeface="隶书" panose="02010509060101010101" pitchFamily="49" charset="-122"/>
              </a:rPr>
              <a:t>Tree.root</a:t>
            </a:r>
            <a:r>
              <a:rPr kumimoji="0" lang="en-US" altLang="zh-CN" sz="2000" b="0" dirty="0" smtClean="0">
                <a:latin typeface="Times New Roman" panose="02020603050405020304" pitchFamily="18" charset="0"/>
                <a:ea typeface="隶书" panose="02010509060101010101" pitchFamily="49" charset="-122"/>
              </a:rPr>
              <a:t>)</a:t>
            </a:r>
            <a:r>
              <a:rPr kumimoji="0" lang="en-US" altLang="zh-CN" sz="2000" b="1" dirty="0" smtClean="0">
                <a:latin typeface="Times New Roman" panose="02020603050405020304" pitchFamily="18" charset="0"/>
                <a:ea typeface="隶书" panose="02010509060101010101" pitchFamily="49" charset="-122"/>
              </a:rPr>
              <a:t>; 	</a:t>
            </a:r>
            <a:r>
              <a:rPr kumimoji="0" lang="en-US" altLang="zh-CN" sz="2000" b="1" dirty="0" smtClean="0">
                <a:solidFill>
                  <a:schemeClr val="tx2"/>
                </a:solidFill>
                <a:latin typeface="Times New Roman" panose="02020603050405020304" pitchFamily="18" charset="0"/>
                <a:ea typeface="隶书" panose="02010509060101010101" pitchFamily="49" charset="-122"/>
              </a:rPr>
              <a:t>//</a:t>
            </a:r>
            <a:r>
              <a:rPr kumimoji="0" lang="zh-CN" altLang="en-US" sz="2000" b="0" dirty="0" smtClean="0">
                <a:solidFill>
                  <a:schemeClr val="tx2"/>
                </a:solidFill>
                <a:latin typeface="Times New Roman" panose="02020603050405020304" pitchFamily="18" charset="0"/>
                <a:ea typeface="隶书" panose="02010509060101010101" pitchFamily="49" charset="-122"/>
              </a:rPr>
              <a:t>建立二叉树</a:t>
            </a:r>
          </a:p>
          <a:p>
            <a:pPr fontAlgn="auto">
              <a:lnSpc>
                <a:spcPct val="105000"/>
              </a:lnSpc>
              <a:spcBef>
                <a:spcPct val="5000"/>
              </a:spcBef>
              <a:spcAft>
                <a:spcPts val="0"/>
              </a:spcAft>
              <a:buFont typeface="Wingdings" panose="05000000000000000000" pitchFamily="2" charset="2"/>
              <a:buNone/>
              <a:defRPr/>
            </a:pPr>
            <a:r>
              <a:rPr kumimoji="0" lang="zh-CN" altLang="en-US" sz="2000" b="1" dirty="0" smtClean="0">
                <a:latin typeface="Times New Roman" panose="02020603050405020304" pitchFamily="18" charset="0"/>
                <a:ea typeface="隶书" panose="02010509060101010101" pitchFamily="49" charset="-122"/>
              </a:rPr>
              <a:t>     </a:t>
            </a:r>
            <a:r>
              <a:rPr kumimoji="0" lang="en-US" altLang="zh-CN" sz="2000" b="1" dirty="0" smtClean="0">
                <a:latin typeface="Times New Roman" panose="02020603050405020304" pitchFamily="18" charset="0"/>
                <a:ea typeface="隶书" panose="02010509060101010101" pitchFamily="49" charset="-122"/>
              </a:rPr>
              <a:t>return </a:t>
            </a:r>
            <a:r>
              <a:rPr kumimoji="0" lang="en-US" altLang="zh-CN" sz="2000" b="0" dirty="0" smtClean="0">
                <a:latin typeface="Times New Roman" panose="02020603050405020304" pitchFamily="18" charset="0"/>
                <a:ea typeface="隶书" panose="02010509060101010101" pitchFamily="49" charset="-122"/>
              </a:rPr>
              <a:t>in</a:t>
            </a:r>
            <a:r>
              <a:rPr kumimoji="0" lang="en-US" altLang="zh-CN" sz="2000" b="1" dirty="0" smtClean="0">
                <a:latin typeface="Times New Roman" panose="02020603050405020304" pitchFamily="18" charset="0"/>
                <a:ea typeface="隶书" panose="02010509060101010101" pitchFamily="49" charset="-122"/>
              </a:rPr>
              <a:t>;</a:t>
            </a:r>
          </a:p>
          <a:p>
            <a:pPr fontAlgn="auto">
              <a:lnSpc>
                <a:spcPct val="105000"/>
              </a:lnSpc>
              <a:spcBef>
                <a:spcPct val="5000"/>
              </a:spcBef>
              <a:spcAft>
                <a:spcPts val="0"/>
              </a:spcAft>
              <a:buFont typeface="Wingdings" panose="05000000000000000000" pitchFamily="2" charset="2"/>
              <a:buNone/>
              <a:defRPr/>
            </a:pPr>
            <a:r>
              <a:rPr kumimoji="0" lang="en-US" altLang="zh-CN" sz="2000" b="1" dirty="0" smtClean="0">
                <a:latin typeface="Times New Roman" panose="02020603050405020304" pitchFamily="18" charset="0"/>
                <a:ea typeface="隶书" panose="02010509060101010101" pitchFamily="49" charset="-122"/>
              </a:rPr>
              <a:t>};</a:t>
            </a:r>
            <a:endParaRPr kumimoji="0" lang="en-US" altLang="zh-CN" sz="20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551384" y="2332"/>
            <a:ext cx="6096000" cy="739775"/>
          </a:xfrm>
        </p:spPr>
        <p:txBody>
          <a:bodyPr/>
          <a:lstStyle/>
          <a:p>
            <a:r>
              <a:rPr lang="zh-CN" altLang="en-US" sz="4000" b="1" dirty="0">
                <a:ea typeface="华文新魏" panose="02010800040101010101" pitchFamily="2" charset="-122"/>
              </a:rPr>
              <a:t>二叉树遍历</a:t>
            </a:r>
          </a:p>
        </p:txBody>
      </p:sp>
      <p:sp>
        <p:nvSpPr>
          <p:cNvPr id="339971" name="Rectangle 3"/>
          <p:cNvSpPr>
            <a:spLocks noGrp="1" noChangeArrowheads="1"/>
          </p:cNvSpPr>
          <p:nvPr>
            <p:ph idx="1"/>
          </p:nvPr>
        </p:nvSpPr>
        <p:spPr>
          <a:xfrm>
            <a:off x="1415480" y="1341438"/>
            <a:ext cx="9649072" cy="4932362"/>
          </a:xfrm>
        </p:spPr>
        <p:txBody>
          <a:bodyPr>
            <a:normAutofit fontScale="92500" lnSpcReduction="10000"/>
          </a:bodyPr>
          <a:lstStyle/>
          <a:p>
            <a:pPr>
              <a:lnSpc>
                <a:spcPct val="105000"/>
              </a:lnSpc>
              <a:spcBef>
                <a:spcPct val="10000"/>
              </a:spcBef>
              <a:buClr>
                <a:srgbClr val="800080"/>
              </a:buClr>
              <a:buSzPct val="50000"/>
              <a:defRPr/>
            </a:pPr>
            <a:r>
              <a:rPr lang="zh-CN" altLang="en-US" sz="3000" b="1" dirty="0">
                <a:solidFill>
                  <a:srgbClr val="000099"/>
                </a:solidFill>
                <a:ea typeface="仿宋_GB2312" pitchFamily="49" charset="-122"/>
              </a:rPr>
              <a:t>二叉树的遍历就是按某种次序访问树中的结点，要求每个</a:t>
            </a:r>
            <a:r>
              <a:rPr lang="zh-CN" altLang="en-US" sz="3000" b="1" u="sng" dirty="0">
                <a:solidFill>
                  <a:srgbClr val="000099"/>
                </a:solidFill>
                <a:ea typeface="仿宋_GB2312" pitchFamily="49" charset="-122"/>
              </a:rPr>
              <a:t>结点访问一次</a:t>
            </a:r>
            <a:r>
              <a:rPr lang="zh-CN" altLang="en-US" sz="3000" b="1" dirty="0">
                <a:solidFill>
                  <a:srgbClr val="000099"/>
                </a:solidFill>
                <a:ea typeface="仿宋_GB2312" pitchFamily="49" charset="-122"/>
              </a:rPr>
              <a:t>且仅访问一次。</a:t>
            </a:r>
            <a:endParaRPr lang="zh-CN" altLang="en-US" sz="3000" b="1" dirty="0">
              <a:ea typeface="仿宋_GB2312" pitchFamily="49" charset="-122"/>
            </a:endParaRPr>
          </a:p>
          <a:p>
            <a:pPr>
              <a:lnSpc>
                <a:spcPct val="105000"/>
              </a:lnSpc>
              <a:spcBef>
                <a:spcPct val="10000"/>
              </a:spcBef>
              <a:buClr>
                <a:srgbClr val="800080"/>
              </a:buClr>
              <a:buSzPct val="50000"/>
              <a:defRPr/>
            </a:pPr>
            <a:r>
              <a:rPr lang="zh-CN" altLang="en-US" sz="3000" b="1" dirty="0">
                <a:solidFill>
                  <a:srgbClr val="000099"/>
                </a:solidFill>
                <a:ea typeface="仿宋_GB2312" pitchFamily="49" charset="-122"/>
              </a:rPr>
              <a:t>设</a:t>
            </a:r>
            <a:r>
              <a:rPr lang="zh-CN" altLang="en-US" sz="3000" b="1" dirty="0">
                <a:solidFill>
                  <a:srgbClr val="FF3300"/>
                </a:solidFill>
                <a:ea typeface="仿宋_GB2312" pitchFamily="49" charset="-122"/>
              </a:rPr>
              <a:t>访问根结点</a:t>
            </a:r>
            <a:r>
              <a:rPr lang="zh-CN" altLang="en-US" sz="3000" b="1" dirty="0">
                <a:solidFill>
                  <a:srgbClr val="000099"/>
                </a:solidFill>
                <a:ea typeface="仿宋_GB2312" pitchFamily="49" charset="-122"/>
              </a:rPr>
              <a:t>记作</a:t>
            </a:r>
            <a:r>
              <a:rPr lang="zh-CN" altLang="en-US" sz="3000" b="1" dirty="0">
                <a:ea typeface="仿宋_GB2312" pitchFamily="49" charset="-122"/>
              </a:rPr>
              <a:t> </a:t>
            </a:r>
            <a:r>
              <a:rPr lang="en-US" altLang="zh-CN" sz="3000" dirty="0">
                <a:solidFill>
                  <a:srgbClr val="FF3300"/>
                </a:solidFill>
                <a:ea typeface="仿宋_GB2312" pitchFamily="49" charset="-122"/>
              </a:rPr>
              <a:t>V/D</a:t>
            </a:r>
            <a:endParaRPr lang="en-US" altLang="zh-CN" sz="3000" dirty="0">
              <a:ea typeface="仿宋_GB2312" pitchFamily="49" charset="-122"/>
            </a:endParaRPr>
          </a:p>
          <a:p>
            <a:pPr>
              <a:lnSpc>
                <a:spcPct val="105000"/>
              </a:lnSpc>
              <a:spcBef>
                <a:spcPct val="10000"/>
              </a:spcBef>
              <a:buClr>
                <a:srgbClr val="800080"/>
              </a:buClr>
              <a:buSzPct val="50000"/>
              <a:buFont typeface="Wingdings" panose="05000000000000000000" pitchFamily="2" charset="2"/>
              <a:buNone/>
              <a:defRPr/>
            </a:pPr>
            <a:r>
              <a:rPr lang="en-US" altLang="zh-CN" sz="3000" b="1" dirty="0">
                <a:ea typeface="仿宋_GB2312" pitchFamily="49" charset="-122"/>
              </a:rPr>
              <a:t> 	    </a:t>
            </a:r>
            <a:r>
              <a:rPr lang="zh-CN" altLang="en-US" sz="3000" b="1" dirty="0">
                <a:solidFill>
                  <a:srgbClr val="FF3300"/>
                </a:solidFill>
                <a:ea typeface="仿宋_GB2312" pitchFamily="49" charset="-122"/>
              </a:rPr>
              <a:t>遍历根的左子树</a:t>
            </a:r>
            <a:r>
              <a:rPr lang="zh-CN" altLang="en-US" sz="3000" b="1" dirty="0">
                <a:solidFill>
                  <a:srgbClr val="000099"/>
                </a:solidFill>
                <a:ea typeface="仿宋_GB2312" pitchFamily="49" charset="-122"/>
              </a:rPr>
              <a:t>记作</a:t>
            </a:r>
            <a:r>
              <a:rPr lang="zh-CN" altLang="en-US" sz="3000" b="1" dirty="0">
                <a:ea typeface="仿宋_GB2312" pitchFamily="49" charset="-122"/>
              </a:rPr>
              <a:t> </a:t>
            </a:r>
            <a:r>
              <a:rPr lang="en-US" altLang="zh-CN" sz="3000" dirty="0">
                <a:solidFill>
                  <a:srgbClr val="FF3300"/>
                </a:solidFill>
                <a:ea typeface="仿宋_GB2312" pitchFamily="49" charset="-122"/>
              </a:rPr>
              <a:t>L</a:t>
            </a:r>
            <a:endParaRPr lang="en-US" altLang="zh-CN" sz="3000" dirty="0">
              <a:ea typeface="仿宋_GB2312" pitchFamily="49" charset="-122"/>
            </a:endParaRPr>
          </a:p>
          <a:p>
            <a:pPr>
              <a:lnSpc>
                <a:spcPct val="105000"/>
              </a:lnSpc>
              <a:spcBef>
                <a:spcPct val="10000"/>
              </a:spcBef>
              <a:buClr>
                <a:srgbClr val="800080"/>
              </a:buClr>
              <a:buSzPct val="50000"/>
              <a:buFont typeface="Wingdings" panose="05000000000000000000" pitchFamily="2" charset="2"/>
              <a:buNone/>
              <a:defRPr/>
            </a:pPr>
            <a:r>
              <a:rPr lang="en-US" altLang="zh-CN" sz="3000" b="1" dirty="0">
                <a:ea typeface="仿宋_GB2312" pitchFamily="49" charset="-122"/>
              </a:rPr>
              <a:t>       </a:t>
            </a:r>
            <a:r>
              <a:rPr lang="zh-CN" altLang="en-US" sz="3000" b="1" dirty="0">
                <a:solidFill>
                  <a:srgbClr val="FF3300"/>
                </a:solidFill>
                <a:ea typeface="仿宋_GB2312" pitchFamily="49" charset="-122"/>
              </a:rPr>
              <a:t>遍历根的右子树</a:t>
            </a:r>
            <a:r>
              <a:rPr lang="zh-CN" altLang="en-US" sz="3000" b="1" dirty="0">
                <a:solidFill>
                  <a:srgbClr val="000099"/>
                </a:solidFill>
                <a:ea typeface="仿宋_GB2312" pitchFamily="49" charset="-122"/>
              </a:rPr>
              <a:t>记作</a:t>
            </a:r>
            <a:r>
              <a:rPr lang="zh-CN" altLang="en-US" sz="3000" b="1" dirty="0">
                <a:ea typeface="仿宋_GB2312" pitchFamily="49" charset="-122"/>
              </a:rPr>
              <a:t> </a:t>
            </a:r>
            <a:r>
              <a:rPr lang="en-US" altLang="zh-CN" sz="3000" dirty="0">
                <a:solidFill>
                  <a:srgbClr val="FF3300"/>
                </a:solidFill>
                <a:ea typeface="仿宋_GB2312" pitchFamily="49" charset="-122"/>
              </a:rPr>
              <a:t>R</a:t>
            </a:r>
            <a:endParaRPr lang="en-US" altLang="zh-CN" sz="3000" dirty="0">
              <a:ea typeface="仿宋_GB2312" pitchFamily="49" charset="-122"/>
            </a:endParaRPr>
          </a:p>
          <a:p>
            <a:pPr>
              <a:lnSpc>
                <a:spcPct val="105000"/>
              </a:lnSpc>
              <a:spcBef>
                <a:spcPct val="10000"/>
              </a:spcBef>
              <a:buClr>
                <a:srgbClr val="800080"/>
              </a:buClr>
              <a:buSzPct val="50000"/>
              <a:defRPr/>
            </a:pPr>
            <a:r>
              <a:rPr lang="zh-CN" altLang="en-US" sz="3000" b="1" dirty="0">
                <a:solidFill>
                  <a:srgbClr val="000099"/>
                </a:solidFill>
                <a:ea typeface="仿宋_GB2312" pitchFamily="49" charset="-122"/>
              </a:rPr>
              <a:t>则可能的遍历次序有</a:t>
            </a:r>
            <a:endParaRPr lang="zh-CN" altLang="en-US" sz="3000" b="1" dirty="0">
              <a:ea typeface="仿宋_GB2312" pitchFamily="49" charset="-122"/>
            </a:endParaRPr>
          </a:p>
          <a:p>
            <a:pPr>
              <a:lnSpc>
                <a:spcPct val="105000"/>
              </a:lnSpc>
              <a:spcBef>
                <a:spcPct val="10000"/>
              </a:spcBef>
              <a:buClr>
                <a:srgbClr val="800080"/>
              </a:buClr>
              <a:buSzPct val="50000"/>
              <a:buFont typeface="Wingdings" panose="05000000000000000000" pitchFamily="2" charset="2"/>
              <a:buNone/>
              <a:defRPr/>
            </a:pPr>
            <a:r>
              <a:rPr lang="zh-CN" altLang="en-US" sz="3000" b="1" dirty="0">
                <a:ea typeface="仿宋_GB2312" pitchFamily="49" charset="-122"/>
              </a:rPr>
              <a:t>       </a:t>
            </a:r>
            <a:r>
              <a:rPr lang="zh-CN" altLang="en-US" sz="3000" b="1" dirty="0">
                <a:solidFill>
                  <a:srgbClr val="008000"/>
                </a:solidFill>
                <a:ea typeface="仿宋_GB2312" pitchFamily="49" charset="-122"/>
              </a:rPr>
              <a:t>前序   </a:t>
            </a:r>
            <a:r>
              <a:rPr lang="en-US" altLang="zh-CN" sz="3000" dirty="0">
                <a:solidFill>
                  <a:schemeClr val="tx2"/>
                </a:solidFill>
                <a:ea typeface="仿宋_GB2312" pitchFamily="49" charset="-122"/>
              </a:rPr>
              <a:t>VLR</a:t>
            </a:r>
            <a:r>
              <a:rPr lang="en-US" altLang="zh-CN" sz="3000" b="1" dirty="0">
                <a:solidFill>
                  <a:srgbClr val="008000"/>
                </a:solidFill>
                <a:ea typeface="仿宋_GB2312" pitchFamily="49" charset="-122"/>
              </a:rPr>
              <a:t>     </a:t>
            </a:r>
            <a:r>
              <a:rPr lang="zh-CN" altLang="en-US" sz="3000" b="1" dirty="0">
                <a:solidFill>
                  <a:srgbClr val="008000"/>
                </a:solidFill>
                <a:ea typeface="仿宋_GB2312" pitchFamily="49" charset="-122"/>
              </a:rPr>
              <a:t>镜像     </a:t>
            </a:r>
            <a:r>
              <a:rPr lang="en-US" altLang="zh-CN" sz="3000" dirty="0">
                <a:solidFill>
                  <a:schemeClr val="tx2"/>
                </a:solidFill>
                <a:ea typeface="仿宋_GB2312" pitchFamily="49" charset="-122"/>
              </a:rPr>
              <a:t>VRL</a:t>
            </a:r>
          </a:p>
          <a:p>
            <a:pPr>
              <a:lnSpc>
                <a:spcPct val="105000"/>
              </a:lnSpc>
              <a:spcBef>
                <a:spcPct val="10000"/>
              </a:spcBef>
              <a:buClr>
                <a:srgbClr val="800080"/>
              </a:buClr>
              <a:buSzPct val="50000"/>
              <a:buFont typeface="Wingdings" panose="05000000000000000000" pitchFamily="2" charset="2"/>
              <a:buNone/>
              <a:defRPr/>
            </a:pPr>
            <a:r>
              <a:rPr lang="en-US" altLang="zh-CN" sz="3000" b="1" dirty="0">
                <a:solidFill>
                  <a:srgbClr val="008000"/>
                </a:solidFill>
                <a:ea typeface="仿宋_GB2312" pitchFamily="49" charset="-122"/>
              </a:rPr>
              <a:t>       </a:t>
            </a:r>
            <a:r>
              <a:rPr lang="zh-CN" altLang="en-US" sz="3000" b="1" dirty="0">
                <a:solidFill>
                  <a:srgbClr val="008000"/>
                </a:solidFill>
                <a:ea typeface="仿宋_GB2312" pitchFamily="49" charset="-122"/>
              </a:rPr>
              <a:t>中序  </a:t>
            </a:r>
            <a:r>
              <a:rPr lang="zh-CN" altLang="en-US" sz="3000" dirty="0">
                <a:solidFill>
                  <a:schemeClr val="tx2"/>
                </a:solidFill>
                <a:ea typeface="仿宋_GB2312" pitchFamily="49" charset="-122"/>
              </a:rPr>
              <a:t> </a:t>
            </a:r>
            <a:r>
              <a:rPr lang="en-US" altLang="zh-CN" sz="3000" dirty="0">
                <a:solidFill>
                  <a:schemeClr val="tx2"/>
                </a:solidFill>
                <a:ea typeface="仿宋_GB2312" pitchFamily="49" charset="-122"/>
              </a:rPr>
              <a:t>LVR</a:t>
            </a:r>
            <a:r>
              <a:rPr lang="en-US" altLang="zh-CN" sz="3000" b="1" dirty="0">
                <a:solidFill>
                  <a:srgbClr val="008000"/>
                </a:solidFill>
                <a:ea typeface="仿宋_GB2312" pitchFamily="49" charset="-122"/>
              </a:rPr>
              <a:t>     </a:t>
            </a:r>
            <a:r>
              <a:rPr lang="zh-CN" altLang="en-US" sz="3000" b="1" dirty="0">
                <a:solidFill>
                  <a:srgbClr val="008000"/>
                </a:solidFill>
                <a:ea typeface="仿宋_GB2312" pitchFamily="49" charset="-122"/>
              </a:rPr>
              <a:t>镜像     </a:t>
            </a:r>
            <a:r>
              <a:rPr lang="en-US" altLang="zh-CN" sz="3000" dirty="0">
                <a:solidFill>
                  <a:schemeClr val="tx2"/>
                </a:solidFill>
                <a:ea typeface="仿宋_GB2312" pitchFamily="49" charset="-122"/>
              </a:rPr>
              <a:t>RVL</a:t>
            </a:r>
          </a:p>
          <a:p>
            <a:pPr>
              <a:lnSpc>
                <a:spcPct val="105000"/>
              </a:lnSpc>
              <a:spcBef>
                <a:spcPct val="10000"/>
              </a:spcBef>
              <a:buClr>
                <a:srgbClr val="800080"/>
              </a:buClr>
              <a:buSzPct val="50000"/>
              <a:buFont typeface="Wingdings" panose="05000000000000000000" pitchFamily="2" charset="2"/>
              <a:buNone/>
              <a:defRPr/>
            </a:pPr>
            <a:r>
              <a:rPr lang="en-US" altLang="zh-CN" sz="3000" b="1" dirty="0">
                <a:solidFill>
                  <a:srgbClr val="008000"/>
                </a:solidFill>
                <a:ea typeface="仿宋_GB2312" pitchFamily="49" charset="-122"/>
              </a:rPr>
              <a:t>       </a:t>
            </a:r>
            <a:r>
              <a:rPr lang="zh-CN" altLang="en-US" sz="3000" b="1" dirty="0">
                <a:solidFill>
                  <a:srgbClr val="008000"/>
                </a:solidFill>
                <a:ea typeface="仿宋_GB2312" pitchFamily="49" charset="-122"/>
              </a:rPr>
              <a:t>后序   </a:t>
            </a:r>
            <a:r>
              <a:rPr lang="en-US" altLang="zh-CN" sz="3000" dirty="0">
                <a:solidFill>
                  <a:schemeClr val="tx2"/>
                </a:solidFill>
                <a:ea typeface="仿宋_GB2312" pitchFamily="49" charset="-122"/>
              </a:rPr>
              <a:t>LRV</a:t>
            </a:r>
            <a:r>
              <a:rPr lang="en-US" altLang="zh-CN" sz="3000" b="1" dirty="0">
                <a:solidFill>
                  <a:srgbClr val="008000"/>
                </a:solidFill>
                <a:ea typeface="仿宋_GB2312" pitchFamily="49" charset="-122"/>
              </a:rPr>
              <a:t>     </a:t>
            </a:r>
            <a:r>
              <a:rPr lang="zh-CN" altLang="en-US" sz="3000" b="1" dirty="0">
                <a:solidFill>
                  <a:srgbClr val="008000"/>
                </a:solidFill>
                <a:ea typeface="仿宋_GB2312" pitchFamily="49" charset="-122"/>
              </a:rPr>
              <a:t>镜像     </a:t>
            </a:r>
            <a:r>
              <a:rPr lang="en-US" altLang="zh-CN" sz="3000" dirty="0">
                <a:solidFill>
                  <a:schemeClr val="tx2"/>
                </a:solidFill>
                <a:ea typeface="仿宋_GB2312" pitchFamily="49" charset="-122"/>
              </a:rPr>
              <a:t>RLV</a:t>
            </a:r>
          </a:p>
          <a:p>
            <a:pPr>
              <a:lnSpc>
                <a:spcPct val="105000"/>
              </a:lnSpc>
              <a:spcBef>
                <a:spcPct val="10000"/>
              </a:spcBef>
              <a:buClr>
                <a:srgbClr val="800080"/>
              </a:buClr>
              <a:buSzPct val="50000"/>
              <a:buFont typeface="Wingdings" panose="05000000000000000000" pitchFamily="2" charset="2"/>
              <a:buNone/>
              <a:defRPr/>
            </a:pPr>
            <a:r>
              <a:rPr lang="en-US" altLang="zh-CN" sz="2000" b="1" dirty="0">
                <a:solidFill>
                  <a:schemeClr val="accent1">
                    <a:lumMod val="50000"/>
                  </a:schemeClr>
                </a:solidFill>
                <a:ea typeface="仿宋_GB2312" pitchFamily="49" charset="-122"/>
              </a:rPr>
              <a:t>	</a:t>
            </a:r>
          </a:p>
          <a:p>
            <a:pPr>
              <a:lnSpc>
                <a:spcPct val="105000"/>
              </a:lnSpc>
              <a:spcBef>
                <a:spcPct val="10000"/>
              </a:spcBef>
              <a:buClr>
                <a:srgbClr val="800080"/>
              </a:buClr>
              <a:buSzPct val="50000"/>
              <a:buFont typeface="Wingdings" panose="05000000000000000000" pitchFamily="2" charset="2"/>
              <a:buNone/>
              <a:defRPr/>
            </a:pPr>
            <a:r>
              <a:rPr lang="en-US" altLang="zh-CN" sz="2600" b="1" dirty="0">
                <a:solidFill>
                  <a:schemeClr val="accent1">
                    <a:lumMod val="50000"/>
                  </a:schemeClr>
                </a:solidFill>
                <a:ea typeface="仿宋_GB2312" pitchFamily="49" charset="-122"/>
              </a:rPr>
              <a:t>	</a:t>
            </a:r>
            <a:r>
              <a:rPr lang="en-US" altLang="zh-CN" sz="2600" b="1" dirty="0" smtClean="0">
                <a:solidFill>
                  <a:schemeClr val="accent1">
                    <a:lumMod val="50000"/>
                  </a:schemeClr>
                </a:solidFill>
                <a:ea typeface="仿宋_GB2312" pitchFamily="49" charset="-122"/>
              </a:rPr>
              <a:t>     </a:t>
            </a:r>
            <a:r>
              <a:rPr lang="zh-CN" altLang="en-US" sz="2600" b="1" dirty="0" smtClean="0">
                <a:solidFill>
                  <a:schemeClr val="accent1">
                    <a:lumMod val="50000"/>
                  </a:schemeClr>
                </a:solidFill>
                <a:ea typeface="仿宋_GB2312" pitchFamily="49" charset="-122"/>
              </a:rPr>
              <a:t>广度</a:t>
            </a:r>
            <a:r>
              <a:rPr lang="zh-CN" altLang="en-US" sz="2600" b="1" dirty="0">
                <a:solidFill>
                  <a:schemeClr val="accent1">
                    <a:lumMod val="50000"/>
                  </a:schemeClr>
                </a:solidFill>
                <a:ea typeface="仿宋_GB2312" pitchFamily="49" charset="-122"/>
              </a:rPr>
              <a:t>优先遍历算法（或称层次遍历、层序遍历）</a:t>
            </a:r>
          </a:p>
          <a:p>
            <a:pPr>
              <a:lnSpc>
                <a:spcPct val="105000"/>
              </a:lnSpc>
              <a:spcBef>
                <a:spcPct val="10000"/>
              </a:spcBef>
              <a:buClr>
                <a:srgbClr val="800080"/>
              </a:buClr>
              <a:buSzPct val="50000"/>
              <a:buFont typeface="Wingdings" panose="05000000000000000000" pitchFamily="2" charset="2"/>
              <a:buNone/>
              <a:defRPr/>
            </a:pPr>
            <a:endParaRPr lang="en-US" altLang="zh-CN" sz="3000" dirty="0">
              <a:solidFill>
                <a:schemeClr val="tx2"/>
              </a:solidFill>
              <a:ea typeface="仿宋_GB2312" pitchFamily="49" charset="-122"/>
            </a:endParaRPr>
          </a:p>
          <a:p>
            <a:pPr>
              <a:lnSpc>
                <a:spcPct val="105000"/>
              </a:lnSpc>
              <a:spcBef>
                <a:spcPct val="10000"/>
              </a:spcBef>
              <a:buClr>
                <a:srgbClr val="800080"/>
              </a:buClr>
              <a:buSzPct val="50000"/>
              <a:buFont typeface="Wingdings" panose="05000000000000000000" pitchFamily="2" charset="2"/>
              <a:buNone/>
              <a:defRPr/>
            </a:pPr>
            <a:endParaRPr lang="en-US" altLang="zh-CN" sz="3000" dirty="0">
              <a:solidFill>
                <a:schemeClr val="tx2"/>
              </a:solidFill>
              <a:ea typeface="仿宋_GB2312" pitchFamily="49" charset="-122"/>
            </a:endParaRPr>
          </a:p>
        </p:txBody>
      </p:sp>
      <p:sp>
        <p:nvSpPr>
          <p:cNvPr id="63492" name="右大括号 1"/>
          <p:cNvSpPr>
            <a:spLocks/>
          </p:cNvSpPr>
          <p:nvPr/>
        </p:nvSpPr>
        <p:spPr bwMode="auto">
          <a:xfrm>
            <a:off x="5951984" y="4005064"/>
            <a:ext cx="168275" cy="1368425"/>
          </a:xfrm>
          <a:prstGeom prst="rightBrace">
            <a:avLst>
              <a:gd name="adj1" fmla="val 8358"/>
              <a:gd name="adj2" fmla="val 50000"/>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a:p>
        </p:txBody>
      </p:sp>
      <p:sp>
        <p:nvSpPr>
          <p:cNvPr id="3" name="矩形 2"/>
          <p:cNvSpPr/>
          <p:nvPr/>
        </p:nvSpPr>
        <p:spPr>
          <a:xfrm>
            <a:off x="6152008" y="4411463"/>
            <a:ext cx="2305050" cy="554038"/>
          </a:xfrm>
          <a:prstGeom prst="rect">
            <a:avLst/>
          </a:prstGeom>
        </p:spPr>
        <p:txBody>
          <a:bodyPr>
            <a:spAutoFit/>
          </a:bodyPr>
          <a:lstStyle/>
          <a:p>
            <a:pPr lvl="1" eaLnBrk="1" hangingPunct="1">
              <a:lnSpc>
                <a:spcPts val="3600"/>
              </a:lnSpc>
              <a:buClr>
                <a:schemeClr val="accent2"/>
              </a:buClr>
              <a:buSzPct val="70000"/>
              <a:defRPr/>
            </a:pPr>
            <a:r>
              <a:rPr lang="zh-CN" altLang="en-US" sz="2000" dirty="0">
                <a:solidFill>
                  <a:schemeClr val="accent1">
                    <a:lumMod val="50000"/>
                  </a:schemeClr>
                </a:solidFill>
                <a:latin typeface="Times New Roman" panose="02020603050405020304" pitchFamily="18" charset="0"/>
              </a:rPr>
              <a:t>深度优先遍历</a:t>
            </a:r>
            <a:endParaRPr lang="en-US" altLang="zh-CN" sz="2000" dirty="0">
              <a:solidFill>
                <a:schemeClr val="accent1">
                  <a:lumMod val="50000"/>
                </a:schemeClr>
              </a:solidFill>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p:txBody>
          <a:bodyPr>
            <a:normAutofit fontScale="90000"/>
          </a:bodyPr>
          <a:lstStyle/>
          <a:p>
            <a:r>
              <a:rPr lang="zh-CN" altLang="en-US" smtClean="0"/>
              <a:t>深度优先  </a:t>
            </a:r>
            <a:r>
              <a:rPr lang="en-US" altLang="zh-CN" smtClean="0"/>
              <a:t>VS   </a:t>
            </a:r>
            <a:r>
              <a:rPr lang="zh-CN" altLang="en-US" smtClean="0"/>
              <a:t>广度优先</a:t>
            </a:r>
          </a:p>
        </p:txBody>
      </p:sp>
      <p:grpSp>
        <p:nvGrpSpPr>
          <p:cNvPr id="64515" name="Group 98"/>
          <p:cNvGrpSpPr>
            <a:grpSpLocks/>
          </p:cNvGrpSpPr>
          <p:nvPr/>
        </p:nvGrpSpPr>
        <p:grpSpPr bwMode="auto">
          <a:xfrm>
            <a:off x="2135188" y="908050"/>
            <a:ext cx="5689600" cy="3384550"/>
            <a:chOff x="204" y="1274"/>
            <a:chExt cx="3715" cy="2564"/>
          </a:xfrm>
        </p:grpSpPr>
        <p:pic>
          <p:nvPicPr>
            <p:cNvPr id="6455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 y="1322"/>
              <a:ext cx="3650" cy="2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60" name="Freeform 8"/>
            <p:cNvSpPr>
              <a:spLocks/>
            </p:cNvSpPr>
            <p:nvPr/>
          </p:nvSpPr>
          <p:spPr bwMode="auto">
            <a:xfrm>
              <a:off x="296" y="1360"/>
              <a:ext cx="1726" cy="1924"/>
            </a:xfrm>
            <a:custGeom>
              <a:avLst/>
              <a:gdLst>
                <a:gd name="T0" fmla="*/ 1726 w 1726"/>
                <a:gd name="T1" fmla="*/ 0 h 1924"/>
                <a:gd name="T2" fmla="*/ 826 w 1726"/>
                <a:gd name="T3" fmla="*/ 276 h 1924"/>
                <a:gd name="T4" fmla="*/ 366 w 1726"/>
                <a:gd name="T5" fmla="*/ 536 h 1924"/>
                <a:gd name="T6" fmla="*/ 130 w 1726"/>
                <a:gd name="T7" fmla="*/ 800 h 1924"/>
                <a:gd name="T8" fmla="*/ 0 w 1726"/>
                <a:gd name="T9" fmla="*/ 1080 h 1924"/>
                <a:gd name="T10" fmla="*/ 118 w 1726"/>
                <a:gd name="T11" fmla="*/ 1428 h 1924"/>
                <a:gd name="T12" fmla="*/ 70 w 1726"/>
                <a:gd name="T13" fmla="*/ 1080 h 1924"/>
                <a:gd name="T14" fmla="*/ 150 w 1726"/>
                <a:gd name="T15" fmla="*/ 876 h 1924"/>
                <a:gd name="T16" fmla="*/ 242 w 1726"/>
                <a:gd name="T17" fmla="*/ 1100 h 1924"/>
                <a:gd name="T18" fmla="*/ 194 w 1726"/>
                <a:gd name="T19" fmla="*/ 1384 h 1924"/>
                <a:gd name="T20" fmla="*/ 270 w 1726"/>
                <a:gd name="T21" fmla="*/ 1184 h 1924"/>
                <a:gd name="T22" fmla="*/ 302 w 1726"/>
                <a:gd name="T23" fmla="*/ 1356 h 1924"/>
                <a:gd name="T24" fmla="*/ 358 w 1726"/>
                <a:gd name="T25" fmla="*/ 1700 h 1924"/>
                <a:gd name="T26" fmla="*/ 342 w 1726"/>
                <a:gd name="T27" fmla="*/ 1344 h 1924"/>
                <a:gd name="T28" fmla="*/ 290 w 1726"/>
                <a:gd name="T29" fmla="*/ 1084 h 1924"/>
                <a:gd name="T30" fmla="*/ 182 w 1726"/>
                <a:gd name="T31" fmla="*/ 836 h 1924"/>
                <a:gd name="T32" fmla="*/ 386 w 1726"/>
                <a:gd name="T33" fmla="*/ 608 h 1924"/>
                <a:gd name="T34" fmla="*/ 566 w 1726"/>
                <a:gd name="T35" fmla="*/ 836 h 1924"/>
                <a:gd name="T36" fmla="*/ 462 w 1726"/>
                <a:gd name="T37" fmla="*/ 1072 h 1924"/>
                <a:gd name="T38" fmla="*/ 422 w 1726"/>
                <a:gd name="T39" fmla="*/ 1416 h 1924"/>
                <a:gd name="T40" fmla="*/ 490 w 1726"/>
                <a:gd name="T41" fmla="*/ 1156 h 1924"/>
                <a:gd name="T42" fmla="*/ 522 w 1726"/>
                <a:gd name="T43" fmla="*/ 1372 h 1924"/>
                <a:gd name="T44" fmla="*/ 570 w 1726"/>
                <a:gd name="T45" fmla="*/ 1668 h 1924"/>
                <a:gd name="T46" fmla="*/ 574 w 1726"/>
                <a:gd name="T47" fmla="*/ 1356 h 1924"/>
                <a:gd name="T48" fmla="*/ 510 w 1726"/>
                <a:gd name="T49" fmla="*/ 1108 h 1924"/>
                <a:gd name="T50" fmla="*/ 606 w 1726"/>
                <a:gd name="T51" fmla="*/ 884 h 1924"/>
                <a:gd name="T52" fmla="*/ 690 w 1726"/>
                <a:gd name="T53" fmla="*/ 1104 h 1924"/>
                <a:gd name="T54" fmla="*/ 634 w 1726"/>
                <a:gd name="T55" fmla="*/ 1348 h 1924"/>
                <a:gd name="T56" fmla="*/ 680 w 1726"/>
                <a:gd name="T57" fmla="*/ 1624 h 1924"/>
                <a:gd name="T58" fmla="*/ 680 w 1726"/>
                <a:gd name="T59" fmla="*/ 1624 h 1924"/>
                <a:gd name="T60" fmla="*/ 682 w 1726"/>
                <a:gd name="T61" fmla="*/ 1360 h 1924"/>
                <a:gd name="T62" fmla="*/ 718 w 1726"/>
                <a:gd name="T63" fmla="*/ 1160 h 1924"/>
                <a:gd name="T64" fmla="*/ 738 w 1726"/>
                <a:gd name="T65" fmla="*/ 1408 h 1924"/>
                <a:gd name="T66" fmla="*/ 734 w 1726"/>
                <a:gd name="T67" fmla="*/ 1652 h 1924"/>
                <a:gd name="T68" fmla="*/ 778 w 1726"/>
                <a:gd name="T69" fmla="*/ 1456 h 1924"/>
                <a:gd name="T70" fmla="*/ 774 w 1726"/>
                <a:gd name="T71" fmla="*/ 1636 h 1924"/>
                <a:gd name="T72" fmla="*/ 814 w 1726"/>
                <a:gd name="T73" fmla="*/ 1924 h 1924"/>
                <a:gd name="T74" fmla="*/ 822 w 1726"/>
                <a:gd name="T75" fmla="*/ 1628 h 1924"/>
                <a:gd name="T76" fmla="*/ 798 w 1726"/>
                <a:gd name="T77" fmla="*/ 1416 h 1924"/>
                <a:gd name="T78" fmla="*/ 742 w 1726"/>
                <a:gd name="T79" fmla="*/ 1104 h 1924"/>
                <a:gd name="T80" fmla="*/ 634 w 1726"/>
                <a:gd name="T81" fmla="*/ 816 h 1924"/>
                <a:gd name="T82" fmla="*/ 422 w 1726"/>
                <a:gd name="T83" fmla="*/ 572 h 1924"/>
                <a:gd name="T84" fmla="*/ 830 w 1726"/>
                <a:gd name="T85" fmla="*/ 336 h 1924"/>
                <a:gd name="T86" fmla="*/ 1226 w 1726"/>
                <a:gd name="T87" fmla="*/ 572 h 1924"/>
                <a:gd name="T88" fmla="*/ 1038 w 1726"/>
                <a:gd name="T89" fmla="*/ 792 h 192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26"/>
                <a:gd name="T136" fmla="*/ 0 h 1924"/>
                <a:gd name="T137" fmla="*/ 1726 w 1726"/>
                <a:gd name="T138" fmla="*/ 1924 h 192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26" h="1924">
                  <a:moveTo>
                    <a:pt x="1726" y="0"/>
                  </a:moveTo>
                  <a:lnTo>
                    <a:pt x="826" y="276"/>
                  </a:lnTo>
                  <a:lnTo>
                    <a:pt x="366" y="536"/>
                  </a:lnTo>
                  <a:lnTo>
                    <a:pt x="130" y="800"/>
                  </a:lnTo>
                  <a:lnTo>
                    <a:pt x="0" y="1080"/>
                  </a:lnTo>
                  <a:lnTo>
                    <a:pt x="118" y="1428"/>
                  </a:lnTo>
                  <a:lnTo>
                    <a:pt x="70" y="1080"/>
                  </a:lnTo>
                  <a:lnTo>
                    <a:pt x="150" y="876"/>
                  </a:lnTo>
                  <a:lnTo>
                    <a:pt x="242" y="1100"/>
                  </a:lnTo>
                  <a:lnTo>
                    <a:pt x="194" y="1384"/>
                  </a:lnTo>
                  <a:lnTo>
                    <a:pt x="270" y="1184"/>
                  </a:lnTo>
                  <a:lnTo>
                    <a:pt x="302" y="1356"/>
                  </a:lnTo>
                  <a:lnTo>
                    <a:pt x="358" y="1700"/>
                  </a:lnTo>
                  <a:lnTo>
                    <a:pt x="342" y="1344"/>
                  </a:lnTo>
                  <a:lnTo>
                    <a:pt x="290" y="1084"/>
                  </a:lnTo>
                  <a:lnTo>
                    <a:pt x="182" y="836"/>
                  </a:lnTo>
                  <a:lnTo>
                    <a:pt x="386" y="608"/>
                  </a:lnTo>
                  <a:lnTo>
                    <a:pt x="566" y="836"/>
                  </a:lnTo>
                  <a:lnTo>
                    <a:pt x="462" y="1072"/>
                  </a:lnTo>
                  <a:lnTo>
                    <a:pt x="422" y="1416"/>
                  </a:lnTo>
                  <a:lnTo>
                    <a:pt x="490" y="1156"/>
                  </a:lnTo>
                  <a:lnTo>
                    <a:pt x="522" y="1372"/>
                  </a:lnTo>
                  <a:lnTo>
                    <a:pt x="570" y="1668"/>
                  </a:lnTo>
                  <a:lnTo>
                    <a:pt x="574" y="1356"/>
                  </a:lnTo>
                  <a:lnTo>
                    <a:pt x="510" y="1108"/>
                  </a:lnTo>
                  <a:lnTo>
                    <a:pt x="606" y="884"/>
                  </a:lnTo>
                  <a:lnTo>
                    <a:pt x="690" y="1104"/>
                  </a:lnTo>
                  <a:lnTo>
                    <a:pt x="634" y="1348"/>
                  </a:lnTo>
                  <a:lnTo>
                    <a:pt x="680" y="1624"/>
                  </a:lnTo>
                  <a:lnTo>
                    <a:pt x="682" y="1360"/>
                  </a:lnTo>
                  <a:lnTo>
                    <a:pt x="718" y="1160"/>
                  </a:lnTo>
                  <a:lnTo>
                    <a:pt x="738" y="1408"/>
                  </a:lnTo>
                  <a:lnTo>
                    <a:pt x="734" y="1652"/>
                  </a:lnTo>
                  <a:lnTo>
                    <a:pt x="778" y="1456"/>
                  </a:lnTo>
                  <a:lnTo>
                    <a:pt x="774" y="1636"/>
                  </a:lnTo>
                  <a:lnTo>
                    <a:pt x="814" y="1924"/>
                  </a:lnTo>
                  <a:lnTo>
                    <a:pt x="822" y="1628"/>
                  </a:lnTo>
                  <a:lnTo>
                    <a:pt x="798" y="1416"/>
                  </a:lnTo>
                  <a:lnTo>
                    <a:pt x="742" y="1104"/>
                  </a:lnTo>
                  <a:lnTo>
                    <a:pt x="634" y="816"/>
                  </a:lnTo>
                  <a:lnTo>
                    <a:pt x="422" y="572"/>
                  </a:lnTo>
                  <a:lnTo>
                    <a:pt x="830" y="336"/>
                  </a:lnTo>
                  <a:lnTo>
                    <a:pt x="1226" y="572"/>
                  </a:lnTo>
                  <a:lnTo>
                    <a:pt x="1038" y="792"/>
                  </a:lnTo>
                </a:path>
              </a:pathLst>
            </a:custGeom>
            <a:noFill/>
            <a:ln w="158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chemeClr val="tx1">
                    <a:lumMod val="65000"/>
                    <a:lumOff val="35000"/>
                  </a:schemeClr>
                </a:solidFill>
              </a:endParaRPr>
            </a:p>
          </p:txBody>
        </p:sp>
        <p:sp>
          <p:nvSpPr>
            <p:cNvPr id="64561" name="Text Box 10"/>
            <p:cNvSpPr txBox="1">
              <a:spLocks noChangeArrowheads="1"/>
            </p:cNvSpPr>
            <p:nvPr/>
          </p:nvSpPr>
          <p:spPr bwMode="auto">
            <a:xfrm>
              <a:off x="1969" y="1274"/>
              <a:ext cx="19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tx1">
                      <a:lumMod val="65000"/>
                      <a:lumOff val="35000"/>
                    </a:schemeClr>
                  </a:solidFill>
                  <a:latin typeface="Times New Roman" panose="02020603050405020304" pitchFamily="18" charset="0"/>
                  <a:ea typeface="宋体" panose="02010600030101010101" pitchFamily="2" charset="-122"/>
                </a:rPr>
                <a:t>A</a:t>
              </a:r>
            </a:p>
          </p:txBody>
        </p:sp>
        <p:sp>
          <p:nvSpPr>
            <p:cNvPr id="64562" name="Text Box 11"/>
            <p:cNvSpPr txBox="1">
              <a:spLocks noChangeArrowheads="1"/>
            </p:cNvSpPr>
            <p:nvPr/>
          </p:nvSpPr>
          <p:spPr bwMode="auto">
            <a:xfrm>
              <a:off x="1039" y="1486"/>
              <a:ext cx="188"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tx1">
                      <a:lumMod val="65000"/>
                      <a:lumOff val="35000"/>
                    </a:schemeClr>
                  </a:solidFill>
                  <a:latin typeface="Times New Roman" panose="02020603050405020304" pitchFamily="18" charset="0"/>
                  <a:ea typeface="宋体" panose="02010600030101010101" pitchFamily="2" charset="-122"/>
                </a:rPr>
                <a:t>B</a:t>
              </a:r>
            </a:p>
          </p:txBody>
        </p:sp>
        <p:sp>
          <p:nvSpPr>
            <p:cNvPr id="64563" name="Text Box 12"/>
            <p:cNvSpPr txBox="1">
              <a:spLocks noChangeArrowheads="1"/>
            </p:cNvSpPr>
            <p:nvPr/>
          </p:nvSpPr>
          <p:spPr bwMode="auto">
            <a:xfrm>
              <a:off x="552" y="1752"/>
              <a:ext cx="19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tx1">
                      <a:lumMod val="65000"/>
                      <a:lumOff val="35000"/>
                    </a:schemeClr>
                  </a:solidFill>
                  <a:latin typeface="Times New Roman" panose="02020603050405020304" pitchFamily="18" charset="0"/>
                  <a:ea typeface="宋体" panose="02010600030101010101" pitchFamily="2" charset="-122"/>
                </a:rPr>
                <a:t>C</a:t>
              </a:r>
            </a:p>
          </p:txBody>
        </p:sp>
        <p:sp>
          <p:nvSpPr>
            <p:cNvPr id="64564" name="Text Box 13"/>
            <p:cNvSpPr txBox="1">
              <a:spLocks noChangeArrowheads="1"/>
            </p:cNvSpPr>
            <p:nvPr/>
          </p:nvSpPr>
          <p:spPr bwMode="auto">
            <a:xfrm>
              <a:off x="321" y="2033"/>
              <a:ext cx="19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tx1">
                      <a:lumMod val="65000"/>
                      <a:lumOff val="35000"/>
                    </a:schemeClr>
                  </a:solidFill>
                  <a:latin typeface="Times New Roman" panose="02020603050405020304" pitchFamily="18" charset="0"/>
                  <a:ea typeface="宋体" panose="02010600030101010101" pitchFamily="2" charset="-122"/>
                </a:rPr>
                <a:t>D</a:t>
              </a:r>
            </a:p>
          </p:txBody>
        </p:sp>
        <p:sp>
          <p:nvSpPr>
            <p:cNvPr id="64565" name="Text Box 14"/>
            <p:cNvSpPr txBox="1">
              <a:spLocks noChangeArrowheads="1"/>
            </p:cNvSpPr>
            <p:nvPr/>
          </p:nvSpPr>
          <p:spPr bwMode="auto">
            <a:xfrm>
              <a:off x="204" y="2290"/>
              <a:ext cx="188"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tx1">
                      <a:lumMod val="65000"/>
                      <a:lumOff val="35000"/>
                    </a:schemeClr>
                  </a:solidFill>
                  <a:latin typeface="Times New Roman" panose="02020603050405020304" pitchFamily="18" charset="0"/>
                  <a:ea typeface="宋体" panose="02010600030101010101" pitchFamily="2" charset="-122"/>
                </a:rPr>
                <a:t>E</a:t>
              </a:r>
            </a:p>
          </p:txBody>
        </p:sp>
        <p:sp>
          <p:nvSpPr>
            <p:cNvPr id="64566" name="Text Box 15"/>
            <p:cNvSpPr txBox="1">
              <a:spLocks noChangeArrowheads="1"/>
            </p:cNvSpPr>
            <p:nvPr/>
          </p:nvSpPr>
          <p:spPr bwMode="auto">
            <a:xfrm>
              <a:off x="280" y="2704"/>
              <a:ext cx="182"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F</a:t>
              </a:r>
            </a:p>
          </p:txBody>
        </p:sp>
        <p:sp>
          <p:nvSpPr>
            <p:cNvPr id="64567" name="Text Box 16"/>
            <p:cNvSpPr txBox="1">
              <a:spLocks noChangeArrowheads="1"/>
            </p:cNvSpPr>
            <p:nvPr/>
          </p:nvSpPr>
          <p:spPr bwMode="auto">
            <a:xfrm>
              <a:off x="528" y="2326"/>
              <a:ext cx="1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G</a:t>
              </a:r>
            </a:p>
          </p:txBody>
        </p:sp>
        <p:sp>
          <p:nvSpPr>
            <p:cNvPr id="64568" name="Text Box 17"/>
            <p:cNvSpPr txBox="1">
              <a:spLocks noChangeArrowheads="1"/>
            </p:cNvSpPr>
            <p:nvPr/>
          </p:nvSpPr>
          <p:spPr bwMode="auto">
            <a:xfrm>
              <a:off x="398" y="2704"/>
              <a:ext cx="1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H</a:t>
              </a:r>
            </a:p>
          </p:txBody>
        </p:sp>
        <p:sp>
          <p:nvSpPr>
            <p:cNvPr id="64569" name="Text Box 18"/>
            <p:cNvSpPr txBox="1">
              <a:spLocks noChangeArrowheads="1"/>
            </p:cNvSpPr>
            <p:nvPr/>
          </p:nvSpPr>
          <p:spPr bwMode="auto">
            <a:xfrm>
              <a:off x="500" y="2671"/>
              <a:ext cx="15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I</a:t>
              </a:r>
            </a:p>
          </p:txBody>
        </p:sp>
        <p:sp>
          <p:nvSpPr>
            <p:cNvPr id="64570" name="Text Box 19"/>
            <p:cNvSpPr txBox="1">
              <a:spLocks noChangeArrowheads="1"/>
            </p:cNvSpPr>
            <p:nvPr/>
          </p:nvSpPr>
          <p:spPr bwMode="auto">
            <a:xfrm>
              <a:off x="552" y="3018"/>
              <a:ext cx="171"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J</a:t>
              </a:r>
            </a:p>
          </p:txBody>
        </p:sp>
        <p:sp>
          <p:nvSpPr>
            <p:cNvPr id="64571" name="Text Box 20"/>
            <p:cNvSpPr txBox="1">
              <a:spLocks noChangeArrowheads="1"/>
            </p:cNvSpPr>
            <p:nvPr/>
          </p:nvSpPr>
          <p:spPr bwMode="auto">
            <a:xfrm>
              <a:off x="869" y="2078"/>
              <a:ext cx="1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K</a:t>
              </a:r>
            </a:p>
          </p:txBody>
        </p:sp>
        <p:sp>
          <p:nvSpPr>
            <p:cNvPr id="64572" name="Text Box 21"/>
            <p:cNvSpPr txBox="1">
              <a:spLocks noChangeArrowheads="1"/>
            </p:cNvSpPr>
            <p:nvPr/>
          </p:nvSpPr>
          <p:spPr bwMode="auto">
            <a:xfrm>
              <a:off x="759" y="2350"/>
              <a:ext cx="188"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L</a:t>
              </a:r>
            </a:p>
          </p:txBody>
        </p:sp>
        <p:sp>
          <p:nvSpPr>
            <p:cNvPr id="64573" name="Text Box 22"/>
            <p:cNvSpPr txBox="1">
              <a:spLocks noChangeArrowheads="1"/>
            </p:cNvSpPr>
            <p:nvPr/>
          </p:nvSpPr>
          <p:spPr bwMode="auto">
            <a:xfrm>
              <a:off x="639" y="2697"/>
              <a:ext cx="216"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M</a:t>
              </a:r>
            </a:p>
          </p:txBody>
        </p:sp>
        <p:sp>
          <p:nvSpPr>
            <p:cNvPr id="64574" name="Text Box 23"/>
            <p:cNvSpPr txBox="1">
              <a:spLocks noChangeArrowheads="1"/>
            </p:cNvSpPr>
            <p:nvPr/>
          </p:nvSpPr>
          <p:spPr bwMode="auto">
            <a:xfrm>
              <a:off x="804" y="2642"/>
              <a:ext cx="19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N</a:t>
              </a:r>
            </a:p>
          </p:txBody>
        </p:sp>
        <p:sp>
          <p:nvSpPr>
            <p:cNvPr id="64575" name="Text Box 24"/>
            <p:cNvSpPr txBox="1">
              <a:spLocks noChangeArrowheads="1"/>
            </p:cNvSpPr>
            <p:nvPr/>
          </p:nvSpPr>
          <p:spPr bwMode="auto">
            <a:xfrm>
              <a:off x="775" y="2985"/>
              <a:ext cx="1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O</a:t>
              </a:r>
            </a:p>
          </p:txBody>
        </p:sp>
        <p:sp>
          <p:nvSpPr>
            <p:cNvPr id="64576" name="Text Box 25"/>
            <p:cNvSpPr txBox="1">
              <a:spLocks noChangeArrowheads="1"/>
            </p:cNvSpPr>
            <p:nvPr/>
          </p:nvSpPr>
          <p:spPr bwMode="auto">
            <a:xfrm>
              <a:off x="981" y="2350"/>
              <a:ext cx="182"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P</a:t>
              </a:r>
            </a:p>
          </p:txBody>
        </p:sp>
        <p:sp>
          <p:nvSpPr>
            <p:cNvPr id="64577" name="Text Box 26"/>
            <p:cNvSpPr txBox="1">
              <a:spLocks noChangeArrowheads="1"/>
            </p:cNvSpPr>
            <p:nvPr/>
          </p:nvSpPr>
          <p:spPr bwMode="auto">
            <a:xfrm>
              <a:off x="911" y="2649"/>
              <a:ext cx="1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Q</a:t>
              </a:r>
            </a:p>
          </p:txBody>
        </p:sp>
        <p:sp>
          <p:nvSpPr>
            <p:cNvPr id="64578" name="Text Box 27"/>
            <p:cNvSpPr txBox="1">
              <a:spLocks noChangeArrowheads="1"/>
            </p:cNvSpPr>
            <p:nvPr/>
          </p:nvSpPr>
          <p:spPr bwMode="auto">
            <a:xfrm>
              <a:off x="883" y="2947"/>
              <a:ext cx="19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R</a:t>
              </a:r>
            </a:p>
          </p:txBody>
        </p:sp>
        <p:sp>
          <p:nvSpPr>
            <p:cNvPr id="64579" name="Text Box 28"/>
            <p:cNvSpPr txBox="1">
              <a:spLocks noChangeArrowheads="1"/>
            </p:cNvSpPr>
            <p:nvPr/>
          </p:nvSpPr>
          <p:spPr bwMode="auto">
            <a:xfrm>
              <a:off x="1034" y="2648"/>
              <a:ext cx="176"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S</a:t>
              </a:r>
            </a:p>
          </p:txBody>
        </p:sp>
        <p:sp>
          <p:nvSpPr>
            <p:cNvPr id="64580" name="Text Box 29"/>
            <p:cNvSpPr txBox="1">
              <a:spLocks noChangeArrowheads="1"/>
            </p:cNvSpPr>
            <p:nvPr/>
          </p:nvSpPr>
          <p:spPr bwMode="auto">
            <a:xfrm>
              <a:off x="1013" y="3257"/>
              <a:ext cx="19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V</a:t>
              </a:r>
            </a:p>
          </p:txBody>
        </p:sp>
        <p:sp>
          <p:nvSpPr>
            <p:cNvPr id="64581" name="Text Box 30"/>
            <p:cNvSpPr txBox="1">
              <a:spLocks noChangeArrowheads="1"/>
            </p:cNvSpPr>
            <p:nvPr/>
          </p:nvSpPr>
          <p:spPr bwMode="auto">
            <a:xfrm>
              <a:off x="940" y="2977"/>
              <a:ext cx="188"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T</a:t>
              </a:r>
            </a:p>
          </p:txBody>
        </p:sp>
        <p:sp>
          <p:nvSpPr>
            <p:cNvPr id="64582" name="Text Box 31"/>
            <p:cNvSpPr txBox="1">
              <a:spLocks noChangeArrowheads="1"/>
            </p:cNvSpPr>
            <p:nvPr/>
          </p:nvSpPr>
          <p:spPr bwMode="auto">
            <a:xfrm>
              <a:off x="1060" y="2908"/>
              <a:ext cx="19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U</a:t>
              </a:r>
            </a:p>
          </p:txBody>
        </p:sp>
        <p:sp>
          <p:nvSpPr>
            <p:cNvPr id="64583" name="Text Box 32"/>
            <p:cNvSpPr txBox="1">
              <a:spLocks noChangeArrowheads="1"/>
            </p:cNvSpPr>
            <p:nvPr/>
          </p:nvSpPr>
          <p:spPr bwMode="auto">
            <a:xfrm>
              <a:off x="1510" y="1798"/>
              <a:ext cx="221"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W</a:t>
              </a:r>
            </a:p>
          </p:txBody>
        </p:sp>
        <p:sp>
          <p:nvSpPr>
            <p:cNvPr id="64584" name="Text Box 33"/>
            <p:cNvSpPr txBox="1">
              <a:spLocks noChangeArrowheads="1"/>
            </p:cNvSpPr>
            <p:nvPr/>
          </p:nvSpPr>
          <p:spPr bwMode="auto">
            <a:xfrm>
              <a:off x="1199" y="2081"/>
              <a:ext cx="19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a:solidFill>
                    <a:schemeClr val="tx1">
                      <a:lumMod val="65000"/>
                      <a:lumOff val="35000"/>
                    </a:schemeClr>
                  </a:solidFill>
                  <a:latin typeface="Times New Roman" panose="02020603050405020304" pitchFamily="18" charset="0"/>
                  <a:ea typeface="宋体" panose="02010600030101010101" pitchFamily="2" charset="-122"/>
                </a:rPr>
                <a:t>X</a:t>
              </a:r>
            </a:p>
          </p:txBody>
        </p:sp>
      </p:grpSp>
      <p:sp>
        <p:nvSpPr>
          <p:cNvPr id="64516" name="Text Box 106"/>
          <p:cNvSpPr txBox="1">
            <a:spLocks noChangeArrowheads="1"/>
          </p:cNvSpPr>
          <p:nvPr/>
        </p:nvSpPr>
        <p:spPr bwMode="auto">
          <a:xfrm>
            <a:off x="7999413" y="2930526"/>
            <a:ext cx="5381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dirty="0">
                <a:solidFill>
                  <a:schemeClr val="tx1">
                    <a:lumMod val="65000"/>
                    <a:lumOff val="35000"/>
                  </a:schemeClr>
                </a:solidFill>
                <a:latin typeface="Times New Roman" panose="02020603050405020304" pitchFamily="18" charset="0"/>
                <a:ea typeface="宋体" panose="02010600030101010101" pitchFamily="2" charset="-122"/>
              </a:rPr>
              <a:t>top</a:t>
            </a:r>
          </a:p>
        </p:txBody>
      </p:sp>
      <p:sp>
        <p:nvSpPr>
          <p:cNvPr id="32" name="Rectangle 108"/>
          <p:cNvSpPr>
            <a:spLocks noChangeArrowheads="1"/>
          </p:cNvSpPr>
          <p:nvPr/>
        </p:nvSpPr>
        <p:spPr bwMode="auto">
          <a:xfrm>
            <a:off x="8594726" y="3414713"/>
            <a:ext cx="1350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A</a:t>
            </a:r>
          </a:p>
        </p:txBody>
      </p:sp>
      <p:sp>
        <p:nvSpPr>
          <p:cNvPr id="33" name="Rectangle 109"/>
          <p:cNvSpPr>
            <a:spLocks noChangeArrowheads="1"/>
          </p:cNvSpPr>
          <p:nvPr/>
        </p:nvSpPr>
        <p:spPr bwMode="auto">
          <a:xfrm>
            <a:off x="8596313" y="3136901"/>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zh-CN" altLang="en-US" sz="2400">
                <a:latin typeface="Times New Roman" panose="02020603050405020304" pitchFamily="18" charset="0"/>
              </a:rPr>
              <a:t>B</a:t>
            </a:r>
            <a:endParaRPr lang="zh-CN" altLang="zh-CN" sz="2400">
              <a:latin typeface="Times New Roman" panose="02020603050405020304" pitchFamily="18" charset="0"/>
            </a:endParaRPr>
          </a:p>
        </p:txBody>
      </p:sp>
      <p:sp>
        <p:nvSpPr>
          <p:cNvPr id="34" name="Rectangle 110"/>
          <p:cNvSpPr>
            <a:spLocks noChangeArrowheads="1"/>
          </p:cNvSpPr>
          <p:nvPr/>
        </p:nvSpPr>
        <p:spPr bwMode="auto">
          <a:xfrm>
            <a:off x="8594726" y="2857501"/>
            <a:ext cx="13509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zh-CN" altLang="en-US" sz="2400">
                <a:latin typeface="Times New Roman" panose="02020603050405020304" pitchFamily="18" charset="0"/>
              </a:rPr>
              <a:t>C</a:t>
            </a:r>
            <a:endParaRPr lang="zh-CN" altLang="zh-CN" sz="2400">
              <a:latin typeface="Times New Roman" panose="02020603050405020304" pitchFamily="18" charset="0"/>
            </a:endParaRPr>
          </a:p>
        </p:txBody>
      </p:sp>
      <p:sp>
        <p:nvSpPr>
          <p:cNvPr id="35" name="Rectangle 111"/>
          <p:cNvSpPr>
            <a:spLocks noChangeArrowheads="1"/>
          </p:cNvSpPr>
          <p:nvPr/>
        </p:nvSpPr>
        <p:spPr bwMode="auto">
          <a:xfrm>
            <a:off x="8580438" y="2595564"/>
            <a:ext cx="13509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zh-CN" altLang="en-US" sz="2400">
                <a:latin typeface="Times New Roman" panose="02020603050405020304" pitchFamily="18" charset="0"/>
              </a:rPr>
              <a:t>D</a:t>
            </a:r>
            <a:endParaRPr lang="zh-CN" altLang="zh-CN" sz="2400">
              <a:latin typeface="Times New Roman" panose="02020603050405020304" pitchFamily="18" charset="0"/>
            </a:endParaRPr>
          </a:p>
        </p:txBody>
      </p:sp>
      <p:sp>
        <p:nvSpPr>
          <p:cNvPr id="64521" name="Text Box 42"/>
          <p:cNvSpPr txBox="1">
            <a:spLocks noChangeArrowheads="1"/>
          </p:cNvSpPr>
          <p:nvPr/>
        </p:nvSpPr>
        <p:spPr bwMode="auto">
          <a:xfrm>
            <a:off x="9140825" y="3794126"/>
            <a:ext cx="268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latin typeface="Times New Roman" panose="02020603050405020304" pitchFamily="18" charset="0"/>
                <a:ea typeface="宋体" panose="02010600030101010101" pitchFamily="2" charset="-122"/>
              </a:rPr>
              <a:t>t</a:t>
            </a:r>
          </a:p>
        </p:txBody>
      </p:sp>
      <p:sp>
        <p:nvSpPr>
          <p:cNvPr id="37" name="Rectangle 108"/>
          <p:cNvSpPr>
            <a:spLocks noChangeArrowheads="1"/>
          </p:cNvSpPr>
          <p:nvPr/>
        </p:nvSpPr>
        <p:spPr bwMode="auto">
          <a:xfrm>
            <a:off x="8602663" y="2301876"/>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E</a:t>
            </a:r>
          </a:p>
        </p:txBody>
      </p:sp>
      <p:sp>
        <p:nvSpPr>
          <p:cNvPr id="38" name="Rectangle 108"/>
          <p:cNvSpPr>
            <a:spLocks noChangeArrowheads="1"/>
          </p:cNvSpPr>
          <p:nvPr/>
        </p:nvSpPr>
        <p:spPr bwMode="auto">
          <a:xfrm>
            <a:off x="8570913" y="2024063"/>
            <a:ext cx="13509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F</a:t>
            </a:r>
          </a:p>
        </p:txBody>
      </p:sp>
      <p:sp>
        <p:nvSpPr>
          <p:cNvPr id="39" name="Rectangle 108"/>
          <p:cNvSpPr>
            <a:spLocks noChangeArrowheads="1"/>
          </p:cNvSpPr>
          <p:nvPr/>
        </p:nvSpPr>
        <p:spPr bwMode="auto">
          <a:xfrm>
            <a:off x="8589963" y="1749426"/>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O</a:t>
            </a:r>
          </a:p>
        </p:txBody>
      </p:sp>
      <p:sp>
        <p:nvSpPr>
          <p:cNvPr id="40" name="Rectangle 108"/>
          <p:cNvSpPr>
            <a:spLocks noChangeArrowheads="1"/>
          </p:cNvSpPr>
          <p:nvPr/>
        </p:nvSpPr>
        <p:spPr bwMode="auto">
          <a:xfrm>
            <a:off x="8599488" y="2298701"/>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G</a:t>
            </a:r>
          </a:p>
        </p:txBody>
      </p:sp>
      <p:sp>
        <p:nvSpPr>
          <p:cNvPr id="41" name="Rectangle 108"/>
          <p:cNvSpPr>
            <a:spLocks noChangeArrowheads="1"/>
          </p:cNvSpPr>
          <p:nvPr/>
        </p:nvSpPr>
        <p:spPr bwMode="auto">
          <a:xfrm>
            <a:off x="8589963" y="2027238"/>
            <a:ext cx="13509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H</a:t>
            </a:r>
          </a:p>
        </p:txBody>
      </p:sp>
      <p:sp>
        <p:nvSpPr>
          <p:cNvPr id="42" name="Rectangle 108"/>
          <p:cNvSpPr>
            <a:spLocks noChangeArrowheads="1"/>
          </p:cNvSpPr>
          <p:nvPr/>
        </p:nvSpPr>
        <p:spPr bwMode="auto">
          <a:xfrm>
            <a:off x="8588376" y="2030413"/>
            <a:ext cx="1350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I</a:t>
            </a:r>
          </a:p>
        </p:txBody>
      </p:sp>
      <p:sp>
        <p:nvSpPr>
          <p:cNvPr id="43" name="Rectangle 108"/>
          <p:cNvSpPr>
            <a:spLocks noChangeArrowheads="1"/>
          </p:cNvSpPr>
          <p:nvPr/>
        </p:nvSpPr>
        <p:spPr bwMode="auto">
          <a:xfrm>
            <a:off x="8575676" y="1743076"/>
            <a:ext cx="13509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J</a:t>
            </a:r>
          </a:p>
        </p:txBody>
      </p:sp>
      <p:sp>
        <p:nvSpPr>
          <p:cNvPr id="44" name="Rectangle 108"/>
          <p:cNvSpPr>
            <a:spLocks noChangeArrowheads="1"/>
          </p:cNvSpPr>
          <p:nvPr/>
        </p:nvSpPr>
        <p:spPr bwMode="auto">
          <a:xfrm>
            <a:off x="8588376" y="2593976"/>
            <a:ext cx="13509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K</a:t>
            </a:r>
          </a:p>
        </p:txBody>
      </p:sp>
      <p:sp>
        <p:nvSpPr>
          <p:cNvPr id="45" name="Rectangle 108"/>
          <p:cNvSpPr>
            <a:spLocks noChangeArrowheads="1"/>
          </p:cNvSpPr>
          <p:nvPr/>
        </p:nvSpPr>
        <p:spPr bwMode="auto">
          <a:xfrm>
            <a:off x="8575676" y="2306638"/>
            <a:ext cx="1350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L</a:t>
            </a:r>
          </a:p>
        </p:txBody>
      </p:sp>
      <p:sp>
        <p:nvSpPr>
          <p:cNvPr id="46" name="Rectangle 108"/>
          <p:cNvSpPr>
            <a:spLocks noChangeArrowheads="1"/>
          </p:cNvSpPr>
          <p:nvPr/>
        </p:nvSpPr>
        <p:spPr bwMode="auto">
          <a:xfrm>
            <a:off x="8613776" y="2030413"/>
            <a:ext cx="1350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M</a:t>
            </a:r>
          </a:p>
        </p:txBody>
      </p:sp>
      <p:sp>
        <p:nvSpPr>
          <p:cNvPr id="47" name="Rectangle 108"/>
          <p:cNvSpPr>
            <a:spLocks noChangeArrowheads="1"/>
          </p:cNvSpPr>
          <p:nvPr/>
        </p:nvSpPr>
        <p:spPr bwMode="auto">
          <a:xfrm>
            <a:off x="8632826" y="2027238"/>
            <a:ext cx="1350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N</a:t>
            </a:r>
          </a:p>
        </p:txBody>
      </p:sp>
      <p:sp>
        <p:nvSpPr>
          <p:cNvPr id="48" name="Rectangle 108"/>
          <p:cNvSpPr>
            <a:spLocks noChangeArrowheads="1"/>
          </p:cNvSpPr>
          <p:nvPr/>
        </p:nvSpPr>
        <p:spPr bwMode="auto">
          <a:xfrm>
            <a:off x="8618538" y="2295526"/>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P</a:t>
            </a:r>
          </a:p>
        </p:txBody>
      </p:sp>
      <p:sp>
        <p:nvSpPr>
          <p:cNvPr id="49" name="Rectangle 108"/>
          <p:cNvSpPr>
            <a:spLocks noChangeArrowheads="1"/>
          </p:cNvSpPr>
          <p:nvPr/>
        </p:nvSpPr>
        <p:spPr bwMode="auto">
          <a:xfrm>
            <a:off x="8613776" y="2017713"/>
            <a:ext cx="1350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Q</a:t>
            </a:r>
          </a:p>
        </p:txBody>
      </p:sp>
      <p:sp>
        <p:nvSpPr>
          <p:cNvPr id="50" name="Rectangle 108"/>
          <p:cNvSpPr>
            <a:spLocks noChangeArrowheads="1"/>
          </p:cNvSpPr>
          <p:nvPr/>
        </p:nvSpPr>
        <p:spPr bwMode="auto">
          <a:xfrm>
            <a:off x="8601076" y="1746251"/>
            <a:ext cx="13509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R</a:t>
            </a:r>
          </a:p>
        </p:txBody>
      </p:sp>
      <p:sp>
        <p:nvSpPr>
          <p:cNvPr id="51" name="Rectangle 108"/>
          <p:cNvSpPr>
            <a:spLocks noChangeArrowheads="1"/>
          </p:cNvSpPr>
          <p:nvPr/>
        </p:nvSpPr>
        <p:spPr bwMode="auto">
          <a:xfrm>
            <a:off x="8604251" y="2841626"/>
            <a:ext cx="13509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W</a:t>
            </a:r>
          </a:p>
        </p:txBody>
      </p:sp>
      <p:sp>
        <p:nvSpPr>
          <p:cNvPr id="52" name="Rectangle 108"/>
          <p:cNvSpPr>
            <a:spLocks noChangeArrowheads="1"/>
          </p:cNvSpPr>
          <p:nvPr/>
        </p:nvSpPr>
        <p:spPr bwMode="auto">
          <a:xfrm>
            <a:off x="8583613" y="2581276"/>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X</a:t>
            </a:r>
          </a:p>
        </p:txBody>
      </p:sp>
      <p:sp>
        <p:nvSpPr>
          <p:cNvPr id="53" name="Rectangle 108"/>
          <p:cNvSpPr>
            <a:spLocks noChangeArrowheads="1"/>
          </p:cNvSpPr>
          <p:nvPr/>
        </p:nvSpPr>
        <p:spPr bwMode="auto">
          <a:xfrm>
            <a:off x="8623301" y="2030413"/>
            <a:ext cx="13509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S</a:t>
            </a:r>
          </a:p>
        </p:txBody>
      </p:sp>
      <p:sp>
        <p:nvSpPr>
          <p:cNvPr id="54" name="Rectangle 108"/>
          <p:cNvSpPr>
            <a:spLocks noChangeArrowheads="1"/>
          </p:cNvSpPr>
          <p:nvPr/>
        </p:nvSpPr>
        <p:spPr bwMode="auto">
          <a:xfrm>
            <a:off x="8596313" y="1749426"/>
            <a:ext cx="13509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U</a:t>
            </a:r>
          </a:p>
        </p:txBody>
      </p:sp>
      <p:sp>
        <p:nvSpPr>
          <p:cNvPr id="55" name="Rectangle 108"/>
          <p:cNvSpPr>
            <a:spLocks noChangeArrowheads="1"/>
          </p:cNvSpPr>
          <p:nvPr/>
        </p:nvSpPr>
        <p:spPr bwMode="auto">
          <a:xfrm>
            <a:off x="8610601" y="1498601"/>
            <a:ext cx="13509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rPr>
              <a:t>V</a:t>
            </a:r>
          </a:p>
        </p:txBody>
      </p:sp>
      <p:grpSp>
        <p:nvGrpSpPr>
          <p:cNvPr id="64541" name="Group 97"/>
          <p:cNvGrpSpPr>
            <a:grpSpLocks/>
          </p:cNvGrpSpPr>
          <p:nvPr/>
        </p:nvGrpSpPr>
        <p:grpSpPr bwMode="auto">
          <a:xfrm>
            <a:off x="8593138" y="981076"/>
            <a:ext cx="1352550" cy="2740025"/>
            <a:chOff x="4739" y="1976"/>
            <a:chExt cx="852" cy="1726"/>
          </a:xfrm>
        </p:grpSpPr>
        <p:sp>
          <p:nvSpPr>
            <p:cNvPr id="64548" name="Rectangle 108"/>
            <p:cNvSpPr>
              <a:spLocks noChangeArrowheads="1"/>
            </p:cNvSpPr>
            <p:nvPr/>
          </p:nvSpPr>
          <p:spPr bwMode="auto">
            <a:xfrm>
              <a:off x="4740" y="3527"/>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en-US" altLang="zh-CN" sz="2400">
                <a:latin typeface="Times New Roman" panose="02020603050405020304" pitchFamily="18" charset="0"/>
              </a:endParaRPr>
            </a:p>
          </p:txBody>
        </p:sp>
        <p:sp>
          <p:nvSpPr>
            <p:cNvPr id="64549" name="Rectangle 109"/>
            <p:cNvSpPr>
              <a:spLocks noChangeArrowheads="1"/>
            </p:cNvSpPr>
            <p:nvPr/>
          </p:nvSpPr>
          <p:spPr bwMode="auto">
            <a:xfrm>
              <a:off x="4739" y="3352"/>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zh-CN" altLang="zh-CN" sz="2400">
                <a:latin typeface="Times New Roman" panose="02020603050405020304" pitchFamily="18" charset="0"/>
              </a:endParaRPr>
            </a:p>
          </p:txBody>
        </p:sp>
        <p:sp>
          <p:nvSpPr>
            <p:cNvPr id="64550" name="Rectangle 110"/>
            <p:cNvSpPr>
              <a:spLocks noChangeArrowheads="1"/>
            </p:cNvSpPr>
            <p:nvPr/>
          </p:nvSpPr>
          <p:spPr bwMode="auto">
            <a:xfrm>
              <a:off x="4740" y="3176"/>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zh-CN" altLang="zh-CN" sz="2400">
                <a:latin typeface="Times New Roman" panose="02020603050405020304" pitchFamily="18" charset="0"/>
              </a:endParaRPr>
            </a:p>
          </p:txBody>
        </p:sp>
        <p:sp>
          <p:nvSpPr>
            <p:cNvPr id="64551" name="Rectangle 111"/>
            <p:cNvSpPr>
              <a:spLocks noChangeArrowheads="1"/>
            </p:cNvSpPr>
            <p:nvPr/>
          </p:nvSpPr>
          <p:spPr bwMode="auto">
            <a:xfrm>
              <a:off x="4740" y="3002"/>
              <a:ext cx="851" cy="17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zh-CN" altLang="zh-CN" sz="2400">
                <a:latin typeface="Times New Roman" panose="02020603050405020304" pitchFamily="18" charset="0"/>
              </a:endParaRPr>
            </a:p>
          </p:txBody>
        </p:sp>
        <p:sp>
          <p:nvSpPr>
            <p:cNvPr id="64552" name="Line 112"/>
            <p:cNvSpPr>
              <a:spLocks noChangeShapeType="1"/>
            </p:cNvSpPr>
            <p:nvPr/>
          </p:nvSpPr>
          <p:spPr bwMode="auto">
            <a:xfrm>
              <a:off x="4739" y="1982"/>
              <a:ext cx="0" cy="1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4553" name="Line 113"/>
            <p:cNvSpPr>
              <a:spLocks noChangeShapeType="1"/>
            </p:cNvSpPr>
            <p:nvPr/>
          </p:nvSpPr>
          <p:spPr bwMode="auto">
            <a:xfrm flipH="1">
              <a:off x="5590" y="1976"/>
              <a:ext cx="0" cy="1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4554" name="Rectangle 108"/>
            <p:cNvSpPr>
              <a:spLocks noChangeArrowheads="1"/>
            </p:cNvSpPr>
            <p:nvPr/>
          </p:nvSpPr>
          <p:spPr bwMode="auto">
            <a:xfrm>
              <a:off x="4740" y="2826"/>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en-US" altLang="zh-CN" sz="2400">
                <a:latin typeface="Times New Roman" panose="02020603050405020304" pitchFamily="18" charset="0"/>
              </a:endParaRPr>
            </a:p>
          </p:txBody>
        </p:sp>
        <p:sp>
          <p:nvSpPr>
            <p:cNvPr id="64555" name="Rectangle 108"/>
            <p:cNvSpPr>
              <a:spLocks noChangeArrowheads="1"/>
            </p:cNvSpPr>
            <p:nvPr/>
          </p:nvSpPr>
          <p:spPr bwMode="auto">
            <a:xfrm>
              <a:off x="4740" y="2651"/>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en-US" altLang="zh-CN" sz="2400">
                <a:latin typeface="Times New Roman" panose="02020603050405020304" pitchFamily="18" charset="0"/>
              </a:endParaRPr>
            </a:p>
          </p:txBody>
        </p:sp>
        <p:sp>
          <p:nvSpPr>
            <p:cNvPr id="64556" name="Rectangle 108"/>
            <p:cNvSpPr>
              <a:spLocks noChangeArrowheads="1"/>
            </p:cNvSpPr>
            <p:nvPr/>
          </p:nvSpPr>
          <p:spPr bwMode="auto">
            <a:xfrm>
              <a:off x="4740" y="2477"/>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en-US" altLang="zh-CN" sz="2400">
                <a:latin typeface="Times New Roman" panose="02020603050405020304" pitchFamily="18" charset="0"/>
              </a:endParaRPr>
            </a:p>
          </p:txBody>
        </p:sp>
        <p:sp>
          <p:nvSpPr>
            <p:cNvPr id="64557" name="Rectangle 108"/>
            <p:cNvSpPr>
              <a:spLocks noChangeArrowheads="1"/>
            </p:cNvSpPr>
            <p:nvPr/>
          </p:nvSpPr>
          <p:spPr bwMode="auto">
            <a:xfrm>
              <a:off x="4739" y="2302"/>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en-US" altLang="zh-CN" sz="2400">
                <a:latin typeface="Times New Roman" panose="02020603050405020304" pitchFamily="18" charset="0"/>
              </a:endParaRPr>
            </a:p>
          </p:txBody>
        </p:sp>
        <p:sp>
          <p:nvSpPr>
            <p:cNvPr id="64558" name="Rectangle 108"/>
            <p:cNvSpPr>
              <a:spLocks noChangeArrowheads="1"/>
            </p:cNvSpPr>
            <p:nvPr/>
          </p:nvSpPr>
          <p:spPr bwMode="auto">
            <a:xfrm>
              <a:off x="4740" y="2126"/>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lang="en-US" altLang="zh-CN" sz="2400">
                <a:latin typeface="Times New Roman" panose="02020603050405020304" pitchFamily="18" charset="0"/>
              </a:endParaRPr>
            </a:p>
          </p:txBody>
        </p:sp>
      </p:grpSp>
      <p:pic>
        <p:nvPicPr>
          <p:cNvPr id="7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214" y="3971926"/>
            <a:ext cx="5794375" cy="288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Freeform 5"/>
          <p:cNvSpPr>
            <a:spLocks/>
          </p:cNvSpPr>
          <p:nvPr/>
        </p:nvSpPr>
        <p:spPr bwMode="auto">
          <a:xfrm>
            <a:off x="2312988" y="3992563"/>
            <a:ext cx="2628900" cy="1035050"/>
          </a:xfrm>
          <a:custGeom>
            <a:avLst/>
            <a:gdLst>
              <a:gd name="T0" fmla="*/ 2147483647 w 1588"/>
              <a:gd name="T1" fmla="*/ 0 h 780"/>
              <a:gd name="T2" fmla="*/ 2147483647 w 1588"/>
              <a:gd name="T3" fmla="*/ 2147483647 h 780"/>
              <a:gd name="T4" fmla="*/ 2147483647 w 1588"/>
              <a:gd name="T5" fmla="*/ 2147483647 h 780"/>
              <a:gd name="T6" fmla="*/ 0 w 1588"/>
              <a:gd name="T7" fmla="*/ 2147483647 h 780"/>
              <a:gd name="T8" fmla="*/ 0 60000 65536"/>
              <a:gd name="T9" fmla="*/ 0 60000 65536"/>
              <a:gd name="T10" fmla="*/ 0 60000 65536"/>
              <a:gd name="T11" fmla="*/ 0 60000 65536"/>
              <a:gd name="T12" fmla="*/ 0 w 1588"/>
              <a:gd name="T13" fmla="*/ 0 h 780"/>
              <a:gd name="T14" fmla="*/ 1588 w 1588"/>
              <a:gd name="T15" fmla="*/ 780 h 780"/>
            </a:gdLst>
            <a:ahLst/>
            <a:cxnLst>
              <a:cxn ang="T8">
                <a:pos x="T0" y="T1"/>
              </a:cxn>
              <a:cxn ang="T9">
                <a:pos x="T2" y="T3"/>
              </a:cxn>
              <a:cxn ang="T10">
                <a:pos x="T4" y="T5"/>
              </a:cxn>
              <a:cxn ang="T11">
                <a:pos x="T6" y="T7"/>
              </a:cxn>
            </a:cxnLst>
            <a:rect l="T12" t="T13" r="T14" b="T15"/>
            <a:pathLst>
              <a:path w="1588" h="780">
                <a:moveTo>
                  <a:pt x="1588" y="0"/>
                </a:moveTo>
                <a:lnTo>
                  <a:pt x="712" y="234"/>
                </a:lnTo>
                <a:lnTo>
                  <a:pt x="250" y="498"/>
                </a:lnTo>
                <a:lnTo>
                  <a:pt x="0" y="780"/>
                </a:lnTo>
              </a:path>
            </a:pathLst>
          </a:custGeom>
          <a:noFill/>
          <a:ln w="158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chemeClr val="tx1">
                  <a:lumMod val="65000"/>
                  <a:lumOff val="35000"/>
                </a:schemeClr>
              </a:solidFill>
            </a:endParaRPr>
          </a:p>
        </p:txBody>
      </p:sp>
      <p:sp>
        <p:nvSpPr>
          <p:cNvPr id="77" name="Freeform 6"/>
          <p:cNvSpPr>
            <a:spLocks/>
          </p:cNvSpPr>
          <p:nvPr/>
        </p:nvSpPr>
        <p:spPr bwMode="auto">
          <a:xfrm>
            <a:off x="4941888" y="4005263"/>
            <a:ext cx="1428750" cy="677862"/>
          </a:xfrm>
          <a:custGeom>
            <a:avLst/>
            <a:gdLst>
              <a:gd name="T0" fmla="*/ 0 w 900"/>
              <a:gd name="T1" fmla="*/ 0 h 508"/>
              <a:gd name="T2" fmla="*/ 2147483647 w 900"/>
              <a:gd name="T3" fmla="*/ 2147483647 h 508"/>
              <a:gd name="T4" fmla="*/ 2147483647 w 900"/>
              <a:gd name="T5" fmla="*/ 2147483647 h 508"/>
              <a:gd name="T6" fmla="*/ 0 60000 65536"/>
              <a:gd name="T7" fmla="*/ 0 60000 65536"/>
              <a:gd name="T8" fmla="*/ 0 60000 65536"/>
              <a:gd name="T9" fmla="*/ 0 w 900"/>
              <a:gd name="T10" fmla="*/ 0 h 508"/>
              <a:gd name="T11" fmla="*/ 900 w 900"/>
              <a:gd name="T12" fmla="*/ 508 h 508"/>
            </a:gdLst>
            <a:ahLst/>
            <a:cxnLst>
              <a:cxn ang="T6">
                <a:pos x="T0" y="T1"/>
              </a:cxn>
              <a:cxn ang="T7">
                <a:pos x="T2" y="T3"/>
              </a:cxn>
              <a:cxn ang="T8">
                <a:pos x="T4" y="T5"/>
              </a:cxn>
            </a:cxnLst>
            <a:rect l="T9" t="T10" r="T11" b="T12"/>
            <a:pathLst>
              <a:path w="900" h="508">
                <a:moveTo>
                  <a:pt x="0" y="0"/>
                </a:moveTo>
                <a:lnTo>
                  <a:pt x="900" y="246"/>
                </a:lnTo>
                <a:lnTo>
                  <a:pt x="441" y="508"/>
                </a:lnTo>
              </a:path>
            </a:pathLst>
          </a:custGeom>
          <a:noFill/>
          <a:ln w="158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chemeClr val="tx1">
                  <a:lumMod val="65000"/>
                  <a:lumOff val="35000"/>
                </a:schemeClr>
              </a:solidFill>
            </a:endParaRPr>
          </a:p>
        </p:txBody>
      </p:sp>
      <p:sp>
        <p:nvSpPr>
          <p:cNvPr id="78" name="Freeform 7"/>
          <p:cNvSpPr>
            <a:spLocks/>
          </p:cNvSpPr>
          <p:nvPr/>
        </p:nvSpPr>
        <p:spPr bwMode="auto">
          <a:xfrm>
            <a:off x="6361113" y="4335463"/>
            <a:ext cx="742950" cy="317500"/>
          </a:xfrm>
          <a:custGeom>
            <a:avLst/>
            <a:gdLst>
              <a:gd name="T0" fmla="*/ 0 w 468"/>
              <a:gd name="T1" fmla="*/ 0 h 276"/>
              <a:gd name="T2" fmla="*/ 2147483647 w 468"/>
              <a:gd name="T3" fmla="*/ 2147483647 h 276"/>
              <a:gd name="T4" fmla="*/ 0 60000 65536"/>
              <a:gd name="T5" fmla="*/ 0 60000 65536"/>
              <a:gd name="T6" fmla="*/ 0 w 468"/>
              <a:gd name="T7" fmla="*/ 0 h 276"/>
              <a:gd name="T8" fmla="*/ 468 w 468"/>
              <a:gd name="T9" fmla="*/ 276 h 276"/>
            </a:gdLst>
            <a:ahLst/>
            <a:cxnLst>
              <a:cxn ang="T4">
                <a:pos x="T0" y="T1"/>
              </a:cxn>
              <a:cxn ang="T5">
                <a:pos x="T2" y="T3"/>
              </a:cxn>
            </a:cxnLst>
            <a:rect l="T6" t="T7" r="T8" b="T9"/>
            <a:pathLst>
              <a:path w="468" h="276">
                <a:moveTo>
                  <a:pt x="0" y="0"/>
                </a:moveTo>
                <a:lnTo>
                  <a:pt x="468" y="276"/>
                </a:lnTo>
              </a:path>
            </a:pathLst>
          </a:custGeom>
          <a:noFill/>
          <a:ln w="158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chemeClr val="tx1">
                  <a:lumMod val="65000"/>
                  <a:lumOff val="35000"/>
                </a:schemeClr>
              </a:solidFill>
            </a:endParaRPr>
          </a:p>
        </p:txBody>
      </p:sp>
      <p:sp>
        <p:nvSpPr>
          <p:cNvPr id="79" name="Line 8"/>
          <p:cNvSpPr>
            <a:spLocks noChangeShapeType="1"/>
          </p:cNvSpPr>
          <p:nvPr/>
        </p:nvSpPr>
        <p:spPr bwMode="auto">
          <a:xfrm>
            <a:off x="3608389" y="4292601"/>
            <a:ext cx="720725" cy="390525"/>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chemeClr val="tx1">
                  <a:lumMod val="65000"/>
                  <a:lumOff val="35000"/>
                </a:schemeClr>
              </a:solidFill>
            </a:endParaRPr>
          </a:p>
        </p:txBody>
      </p:sp>
      <p:sp>
        <p:nvSpPr>
          <p:cNvPr id="80" name="Line 9"/>
          <p:cNvSpPr>
            <a:spLocks noChangeShapeType="1"/>
          </p:cNvSpPr>
          <p:nvPr/>
        </p:nvSpPr>
        <p:spPr bwMode="auto">
          <a:xfrm>
            <a:off x="2833688" y="4870450"/>
            <a:ext cx="360362" cy="43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chemeClr val="tx1">
                  <a:lumMod val="65000"/>
                  <a:lumOff val="35000"/>
                </a:schemeClr>
              </a:solidFill>
            </a:endParaRPr>
          </a:p>
        </p:txBody>
      </p:sp>
      <p:sp>
        <p:nvSpPr>
          <p:cNvPr id="95" name="Rectangle 20"/>
          <p:cNvSpPr>
            <a:spLocks noChangeArrowheads="1"/>
          </p:cNvSpPr>
          <p:nvPr/>
        </p:nvSpPr>
        <p:spPr bwMode="auto">
          <a:xfrm>
            <a:off x="7832385" y="5271949"/>
            <a:ext cx="2707481" cy="289667"/>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a:ea typeface="黑体" panose="02010609060101010101" pitchFamily="49" charset="-122"/>
            </a:endParaRPr>
          </a:p>
        </p:txBody>
      </p:sp>
      <p:sp>
        <p:nvSpPr>
          <p:cNvPr id="96" name="Line 21"/>
          <p:cNvSpPr>
            <a:spLocks noChangeShapeType="1"/>
          </p:cNvSpPr>
          <p:nvPr/>
        </p:nvSpPr>
        <p:spPr bwMode="auto">
          <a:xfrm>
            <a:off x="8289584" y="5271949"/>
            <a:ext cx="0" cy="2896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 name="Line 22"/>
          <p:cNvSpPr>
            <a:spLocks noChangeShapeType="1"/>
          </p:cNvSpPr>
          <p:nvPr/>
        </p:nvSpPr>
        <p:spPr bwMode="auto">
          <a:xfrm flipV="1">
            <a:off x="8289584" y="5119548"/>
            <a:ext cx="128928" cy="13464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 name="Line 23"/>
          <p:cNvSpPr>
            <a:spLocks noChangeShapeType="1"/>
          </p:cNvSpPr>
          <p:nvPr/>
        </p:nvSpPr>
        <p:spPr bwMode="auto">
          <a:xfrm>
            <a:off x="8746784" y="5271949"/>
            <a:ext cx="0" cy="2896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 name="Line 24"/>
          <p:cNvSpPr>
            <a:spLocks noChangeShapeType="1"/>
          </p:cNvSpPr>
          <p:nvPr/>
        </p:nvSpPr>
        <p:spPr bwMode="auto">
          <a:xfrm flipV="1">
            <a:off x="8746784" y="5119548"/>
            <a:ext cx="128928" cy="1238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 name="Line 25"/>
          <p:cNvSpPr>
            <a:spLocks noChangeShapeType="1"/>
          </p:cNvSpPr>
          <p:nvPr/>
        </p:nvSpPr>
        <p:spPr bwMode="auto">
          <a:xfrm>
            <a:off x="9203984" y="5271949"/>
            <a:ext cx="0" cy="2896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 name="Line 26"/>
          <p:cNvSpPr>
            <a:spLocks noChangeShapeType="1"/>
          </p:cNvSpPr>
          <p:nvPr/>
        </p:nvSpPr>
        <p:spPr bwMode="auto">
          <a:xfrm flipV="1">
            <a:off x="9202408" y="5119548"/>
            <a:ext cx="130504"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 name="Line 27"/>
          <p:cNvSpPr>
            <a:spLocks noChangeShapeType="1"/>
          </p:cNvSpPr>
          <p:nvPr/>
        </p:nvSpPr>
        <p:spPr bwMode="auto">
          <a:xfrm>
            <a:off x="9661184" y="5271949"/>
            <a:ext cx="0" cy="2896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 name="Line 28"/>
          <p:cNvSpPr>
            <a:spLocks noChangeShapeType="1"/>
          </p:cNvSpPr>
          <p:nvPr/>
        </p:nvSpPr>
        <p:spPr bwMode="auto">
          <a:xfrm flipV="1">
            <a:off x="9659608" y="5119548"/>
            <a:ext cx="130505" cy="14481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 name="Line 29"/>
          <p:cNvSpPr>
            <a:spLocks noChangeShapeType="1"/>
          </p:cNvSpPr>
          <p:nvPr/>
        </p:nvSpPr>
        <p:spPr bwMode="auto">
          <a:xfrm>
            <a:off x="10118384" y="5271949"/>
            <a:ext cx="0" cy="2896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 name="Line 30"/>
          <p:cNvSpPr>
            <a:spLocks noChangeShapeType="1"/>
          </p:cNvSpPr>
          <p:nvPr/>
        </p:nvSpPr>
        <p:spPr bwMode="auto">
          <a:xfrm flipV="1">
            <a:off x="10116808" y="5119548"/>
            <a:ext cx="130504" cy="14481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 name="Line 31"/>
          <p:cNvSpPr>
            <a:spLocks noChangeShapeType="1"/>
          </p:cNvSpPr>
          <p:nvPr/>
        </p:nvSpPr>
        <p:spPr bwMode="auto">
          <a:xfrm>
            <a:off x="10488488" y="5271949"/>
            <a:ext cx="0" cy="2896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 name="Line 32"/>
          <p:cNvSpPr>
            <a:spLocks noChangeShapeType="1"/>
          </p:cNvSpPr>
          <p:nvPr/>
        </p:nvSpPr>
        <p:spPr bwMode="auto">
          <a:xfrm flipV="1">
            <a:off x="10488489" y="5119548"/>
            <a:ext cx="216024"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 name="Text Box 121"/>
          <p:cNvSpPr txBox="1">
            <a:spLocks noChangeArrowheads="1"/>
          </p:cNvSpPr>
          <p:nvPr/>
        </p:nvSpPr>
        <p:spPr bwMode="auto">
          <a:xfrm>
            <a:off x="7882888" y="5210036"/>
            <a:ext cx="3733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a:ea typeface="黑体" panose="02010609060101010101" pitchFamily="49" charset="-122"/>
              </a:rPr>
              <a:t>A</a:t>
            </a:r>
            <a:endParaRPr lang="en-US" altLang="zh-CN" sz="1600" dirty="0">
              <a:ea typeface="黑体" panose="02010609060101010101" pitchFamily="49" charset="-122"/>
            </a:endParaRPr>
          </a:p>
        </p:txBody>
      </p:sp>
      <p:sp>
        <p:nvSpPr>
          <p:cNvPr id="109" name="Text Box 10"/>
          <p:cNvSpPr txBox="1">
            <a:spLocks noChangeArrowheads="1"/>
          </p:cNvSpPr>
          <p:nvPr/>
        </p:nvSpPr>
        <p:spPr bwMode="auto">
          <a:xfrm>
            <a:off x="4920254" y="3794126"/>
            <a:ext cx="2952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tx1">
                    <a:lumMod val="65000"/>
                    <a:lumOff val="35000"/>
                  </a:schemeClr>
                </a:solidFill>
                <a:latin typeface="Times New Roman" panose="02020603050405020304" pitchFamily="18" charset="0"/>
                <a:ea typeface="宋体" panose="02010600030101010101" pitchFamily="2" charset="-122"/>
              </a:rPr>
              <a:t>A</a:t>
            </a:r>
          </a:p>
        </p:txBody>
      </p:sp>
      <p:sp>
        <p:nvSpPr>
          <p:cNvPr id="110" name="Text Box 11"/>
          <p:cNvSpPr txBox="1">
            <a:spLocks noChangeArrowheads="1"/>
          </p:cNvSpPr>
          <p:nvPr/>
        </p:nvSpPr>
        <p:spPr bwMode="auto">
          <a:xfrm>
            <a:off x="3525042" y="4012754"/>
            <a:ext cx="28725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tx1">
                    <a:lumMod val="65000"/>
                    <a:lumOff val="35000"/>
                  </a:schemeClr>
                </a:solidFill>
                <a:latin typeface="Times New Roman" panose="02020603050405020304" pitchFamily="18" charset="0"/>
                <a:ea typeface="宋体" panose="02010600030101010101" pitchFamily="2" charset="-122"/>
              </a:rPr>
              <a:t>B</a:t>
            </a:r>
          </a:p>
        </p:txBody>
      </p:sp>
      <p:sp>
        <p:nvSpPr>
          <p:cNvPr id="111" name="Text Box 12"/>
          <p:cNvSpPr txBox="1">
            <a:spLocks noChangeArrowheads="1"/>
          </p:cNvSpPr>
          <p:nvPr/>
        </p:nvSpPr>
        <p:spPr bwMode="auto">
          <a:xfrm>
            <a:off x="6261059" y="4076818"/>
            <a:ext cx="2952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tx1">
                    <a:lumMod val="65000"/>
                    <a:lumOff val="35000"/>
                  </a:schemeClr>
                </a:solidFill>
                <a:latin typeface="Times New Roman" panose="02020603050405020304" pitchFamily="18" charset="0"/>
                <a:ea typeface="宋体" panose="02010600030101010101" pitchFamily="2" charset="-122"/>
              </a:rPr>
              <a:t>C</a:t>
            </a:r>
          </a:p>
        </p:txBody>
      </p:sp>
      <p:sp>
        <p:nvSpPr>
          <p:cNvPr id="112" name="Text Box 13"/>
          <p:cNvSpPr txBox="1">
            <a:spLocks noChangeArrowheads="1"/>
          </p:cNvSpPr>
          <p:nvPr/>
        </p:nvSpPr>
        <p:spPr bwMode="auto">
          <a:xfrm>
            <a:off x="2635995" y="4367206"/>
            <a:ext cx="2952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tx1">
                    <a:lumMod val="65000"/>
                    <a:lumOff val="35000"/>
                  </a:schemeClr>
                </a:solidFill>
                <a:latin typeface="Times New Roman" panose="02020603050405020304" pitchFamily="18" charset="0"/>
                <a:ea typeface="宋体" panose="02010600030101010101" pitchFamily="2" charset="-122"/>
              </a:rPr>
              <a:t>D</a:t>
            </a:r>
          </a:p>
        </p:txBody>
      </p:sp>
      <p:sp>
        <p:nvSpPr>
          <p:cNvPr id="113" name="Text Box 121"/>
          <p:cNvSpPr txBox="1">
            <a:spLocks noChangeArrowheads="1"/>
          </p:cNvSpPr>
          <p:nvPr/>
        </p:nvSpPr>
        <p:spPr bwMode="auto">
          <a:xfrm>
            <a:off x="8328249" y="5229200"/>
            <a:ext cx="3733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a:ea typeface="黑体" panose="02010609060101010101" pitchFamily="49" charset="-122"/>
              </a:rPr>
              <a:t>B</a:t>
            </a:r>
            <a:endParaRPr lang="en-US" altLang="zh-CN" sz="1600" dirty="0">
              <a:ea typeface="黑体" panose="02010609060101010101" pitchFamily="49" charset="-122"/>
            </a:endParaRPr>
          </a:p>
        </p:txBody>
      </p:sp>
      <p:sp>
        <p:nvSpPr>
          <p:cNvPr id="114" name="Text Box 121"/>
          <p:cNvSpPr txBox="1">
            <a:spLocks noChangeArrowheads="1"/>
          </p:cNvSpPr>
          <p:nvPr/>
        </p:nvSpPr>
        <p:spPr bwMode="auto">
          <a:xfrm>
            <a:off x="8818992" y="5219908"/>
            <a:ext cx="3733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a:ea typeface="黑体" panose="02010609060101010101" pitchFamily="49" charset="-122"/>
              </a:rPr>
              <a:t>C</a:t>
            </a:r>
            <a:endParaRPr lang="en-US" altLang="zh-CN" sz="1600" dirty="0">
              <a:ea typeface="黑体" panose="02010609060101010101" pitchFamily="49" charset="-122"/>
            </a:endParaRPr>
          </a:p>
        </p:txBody>
      </p:sp>
      <p:sp>
        <p:nvSpPr>
          <p:cNvPr id="115" name="Text Box 121"/>
          <p:cNvSpPr txBox="1">
            <a:spLocks noChangeArrowheads="1"/>
          </p:cNvSpPr>
          <p:nvPr/>
        </p:nvSpPr>
        <p:spPr bwMode="auto">
          <a:xfrm>
            <a:off x="9251040" y="5219908"/>
            <a:ext cx="3733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a:ea typeface="黑体" panose="02010609060101010101" pitchFamily="49" charset="-122"/>
              </a:rPr>
              <a:t>D</a:t>
            </a:r>
            <a:endParaRPr lang="en-US" altLang="zh-CN" sz="1600" dirty="0">
              <a:ea typeface="黑体" panose="02010609060101010101" pitchFamily="49" charset="-122"/>
            </a:endParaRPr>
          </a:p>
        </p:txBody>
      </p:sp>
      <p:sp>
        <p:nvSpPr>
          <p:cNvPr id="116" name="Text Box 121"/>
          <p:cNvSpPr txBox="1">
            <a:spLocks noChangeArrowheads="1"/>
          </p:cNvSpPr>
          <p:nvPr/>
        </p:nvSpPr>
        <p:spPr bwMode="auto">
          <a:xfrm>
            <a:off x="9696401" y="5219908"/>
            <a:ext cx="3733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a:ea typeface="黑体" panose="02010609060101010101" pitchFamily="49" charset="-122"/>
              </a:rPr>
              <a:t>E</a:t>
            </a:r>
            <a:endParaRPr lang="en-US" altLang="zh-CN" sz="1600" dirty="0">
              <a:ea typeface="黑体" panose="02010609060101010101" pitchFamily="49" charset="-122"/>
            </a:endParaRPr>
          </a:p>
        </p:txBody>
      </p:sp>
      <p:sp>
        <p:nvSpPr>
          <p:cNvPr id="117" name="Text Box 14"/>
          <p:cNvSpPr txBox="1">
            <a:spLocks noChangeArrowheads="1"/>
          </p:cNvSpPr>
          <p:nvPr/>
        </p:nvSpPr>
        <p:spPr bwMode="auto">
          <a:xfrm>
            <a:off x="4212910" y="4383728"/>
            <a:ext cx="28725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solidFill>
                  <a:schemeClr val="tx1">
                    <a:lumMod val="65000"/>
                    <a:lumOff val="35000"/>
                  </a:schemeClr>
                </a:solidFill>
                <a:latin typeface="Times New Roman" panose="02020603050405020304" pitchFamily="18" charset="0"/>
                <a:ea typeface="宋体" panose="02010600030101010101" pitchFamily="2" charset="-122"/>
              </a:rPr>
              <a:t>E</a:t>
            </a:r>
          </a:p>
        </p:txBody>
      </p:sp>
      <p:sp>
        <p:nvSpPr>
          <p:cNvPr id="2" name="文本框 1"/>
          <p:cNvSpPr txBox="1"/>
          <p:nvPr/>
        </p:nvSpPr>
        <p:spPr>
          <a:xfrm>
            <a:off x="916784" y="1402983"/>
            <a:ext cx="811785" cy="1938992"/>
          </a:xfrm>
          <a:prstGeom prst="rect">
            <a:avLst/>
          </a:prstGeom>
          <a:noFill/>
        </p:spPr>
        <p:txBody>
          <a:bodyPr wrap="square" rtlCol="0">
            <a:spAutoFit/>
          </a:bodyPr>
          <a:lstStyle/>
          <a:p>
            <a:r>
              <a:rPr lang="zh-CN" altLang="en-US" sz="2400" b="0" dirty="0" smtClean="0"/>
              <a:t>先深到底然后自左往右</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blinds(horizontal)">
                                      <p:cBhvr>
                                        <p:cTn id="12" dur="500"/>
                                        <p:tgtEl>
                                          <p:spTgt spid="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blinds(horizontal)">
                                      <p:cBhvr>
                                        <p:cTn id="17" dur="500"/>
                                        <p:tgtEl>
                                          <p:spTgt spid="3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blinds(horizontal)">
                                      <p:cBhvr>
                                        <p:cTn id="22" dur="500"/>
                                        <p:tgtEl>
                                          <p:spTgt spid="3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blinds(horizontal)">
                                      <p:cBhvr>
                                        <p:cTn id="27" dur="500"/>
                                        <p:tgtEl>
                                          <p:spTgt spid="3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blinds(horizontal)">
                                      <p:cBhvr>
                                        <p:cTn id="32" dur="500"/>
                                        <p:tgtEl>
                                          <p:spTgt spid="38"/>
                                        </p:tgtEl>
                                      </p:cBhvr>
                                    </p:animEffect>
                                  </p:childTnLst>
                                </p:cTn>
                              </p:par>
                              <p:par>
                                <p:cTn id="33" presetID="2" presetClass="entr" presetSubtype="4" fill="hold" grpId="0" nodeType="withEffect">
                                  <p:stCondLst>
                                    <p:cond delay="0"/>
                                  </p:stCondLst>
                                  <p:childTnLst>
                                    <p:set>
                                      <p:cBhvr>
                                        <p:cTn id="34" dur="1" fill="hold">
                                          <p:stCondLst>
                                            <p:cond delay="0"/>
                                          </p:stCondLst>
                                        </p:cTn>
                                        <p:tgtEl>
                                          <p:spTgt spid="80"/>
                                        </p:tgtEl>
                                        <p:attrNameLst>
                                          <p:attrName>style.visibility</p:attrName>
                                        </p:attrNameLst>
                                      </p:cBhvr>
                                      <p:to>
                                        <p:strVal val="visible"/>
                                      </p:to>
                                    </p:set>
                                    <p:anim calcmode="lin" valueType="num">
                                      <p:cBhvr additive="base">
                                        <p:cTn id="35" dur="500" fill="hold"/>
                                        <p:tgtEl>
                                          <p:spTgt spid="80"/>
                                        </p:tgtEl>
                                        <p:attrNameLst>
                                          <p:attrName>ppt_x</p:attrName>
                                        </p:attrNameLst>
                                      </p:cBhvr>
                                      <p:tavLst>
                                        <p:tav tm="0">
                                          <p:val>
                                            <p:strVal val="#ppt_x"/>
                                          </p:val>
                                        </p:tav>
                                        <p:tav tm="100000">
                                          <p:val>
                                            <p:strVal val="#ppt_x"/>
                                          </p:val>
                                        </p:tav>
                                      </p:tavLst>
                                    </p:anim>
                                    <p:anim calcmode="lin" valueType="num">
                                      <p:cBhvr additive="base">
                                        <p:cTn id="36" dur="500" fill="hold"/>
                                        <p:tgtEl>
                                          <p:spTgt spid="80"/>
                                        </p:tgtEl>
                                        <p:attrNameLst>
                                          <p:attrName>ppt_y</p:attrName>
                                        </p:attrNameLst>
                                      </p:cBhvr>
                                      <p:tavLst>
                                        <p:tav tm="0">
                                          <p:val>
                                            <p:strVal val="1+#ppt_h/2"/>
                                          </p:val>
                                        </p:tav>
                                        <p:tav tm="100000">
                                          <p:val>
                                            <p:strVal val="#ppt_y"/>
                                          </p:val>
                                        </p:tav>
                                      </p:tavLst>
                                    </p:anim>
                                  </p:childTnLst>
                                </p:cTn>
                              </p:par>
                              <p:par>
                                <p:cTn id="37" presetID="1" presetClass="entr" presetSubtype="0" fill="hold" grpId="0" nodeType="withEffect">
                                  <p:stCondLst>
                                    <p:cond delay="0"/>
                                  </p:stCondLst>
                                  <p:childTnLst>
                                    <p:set>
                                      <p:cBhvr>
                                        <p:cTn id="38" dur="1" fill="hold">
                                          <p:stCondLst>
                                            <p:cond delay="0"/>
                                          </p:stCondLst>
                                        </p:cTn>
                                        <p:tgtEl>
                                          <p:spTgt spid="1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95"/>
                                        </p:tgtEl>
                                        <p:attrNameLst>
                                          <p:attrName>style.visibility</p:attrName>
                                        </p:attrNameLst>
                                      </p:cBhvr>
                                      <p:to>
                                        <p:strVal val="visible"/>
                                      </p:to>
                                    </p:set>
                                    <p:animEffect transition="in" filter="fade">
                                      <p:cBhvr>
                                        <p:cTn id="51" dur="500"/>
                                        <p:tgtEl>
                                          <p:spTgt spid="9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96"/>
                                        </p:tgtEl>
                                        <p:attrNameLst>
                                          <p:attrName>style.visibility</p:attrName>
                                        </p:attrNameLst>
                                      </p:cBhvr>
                                      <p:to>
                                        <p:strVal val="visible"/>
                                      </p:to>
                                    </p:set>
                                    <p:animEffect transition="in" filter="fade">
                                      <p:cBhvr>
                                        <p:cTn id="54" dur="500"/>
                                        <p:tgtEl>
                                          <p:spTgt spid="9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97"/>
                                        </p:tgtEl>
                                        <p:attrNameLst>
                                          <p:attrName>style.visibility</p:attrName>
                                        </p:attrNameLst>
                                      </p:cBhvr>
                                      <p:to>
                                        <p:strVal val="visible"/>
                                      </p:to>
                                    </p:set>
                                    <p:animEffect transition="in" filter="fade">
                                      <p:cBhvr>
                                        <p:cTn id="57" dur="500"/>
                                        <p:tgtEl>
                                          <p:spTgt spid="9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8"/>
                                        </p:tgtEl>
                                        <p:attrNameLst>
                                          <p:attrName>style.visibility</p:attrName>
                                        </p:attrNameLst>
                                      </p:cBhvr>
                                      <p:to>
                                        <p:strVal val="visible"/>
                                      </p:to>
                                    </p:set>
                                    <p:animEffect transition="in" filter="fade">
                                      <p:cBhvr>
                                        <p:cTn id="60" dur="500"/>
                                        <p:tgtEl>
                                          <p:spTgt spid="9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9"/>
                                        </p:tgtEl>
                                        <p:attrNameLst>
                                          <p:attrName>style.visibility</p:attrName>
                                        </p:attrNameLst>
                                      </p:cBhvr>
                                      <p:to>
                                        <p:strVal val="visible"/>
                                      </p:to>
                                    </p:set>
                                    <p:animEffect transition="in" filter="fade">
                                      <p:cBhvr>
                                        <p:cTn id="63" dur="500"/>
                                        <p:tgtEl>
                                          <p:spTgt spid="9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0"/>
                                        </p:tgtEl>
                                        <p:attrNameLst>
                                          <p:attrName>style.visibility</p:attrName>
                                        </p:attrNameLst>
                                      </p:cBhvr>
                                      <p:to>
                                        <p:strVal val="visible"/>
                                      </p:to>
                                    </p:set>
                                    <p:animEffect transition="in" filter="fade">
                                      <p:cBhvr>
                                        <p:cTn id="66" dur="500"/>
                                        <p:tgtEl>
                                          <p:spTgt spid="10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01"/>
                                        </p:tgtEl>
                                        <p:attrNameLst>
                                          <p:attrName>style.visibility</p:attrName>
                                        </p:attrNameLst>
                                      </p:cBhvr>
                                      <p:to>
                                        <p:strVal val="visible"/>
                                      </p:to>
                                    </p:set>
                                    <p:animEffect transition="in" filter="fade">
                                      <p:cBhvr>
                                        <p:cTn id="69" dur="500"/>
                                        <p:tgtEl>
                                          <p:spTgt spid="10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02"/>
                                        </p:tgtEl>
                                        <p:attrNameLst>
                                          <p:attrName>style.visibility</p:attrName>
                                        </p:attrNameLst>
                                      </p:cBhvr>
                                      <p:to>
                                        <p:strVal val="visible"/>
                                      </p:to>
                                    </p:set>
                                    <p:animEffect transition="in" filter="fade">
                                      <p:cBhvr>
                                        <p:cTn id="72" dur="500"/>
                                        <p:tgtEl>
                                          <p:spTgt spid="10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03"/>
                                        </p:tgtEl>
                                        <p:attrNameLst>
                                          <p:attrName>style.visibility</p:attrName>
                                        </p:attrNameLst>
                                      </p:cBhvr>
                                      <p:to>
                                        <p:strVal val="visible"/>
                                      </p:to>
                                    </p:set>
                                    <p:animEffect transition="in" filter="fade">
                                      <p:cBhvr>
                                        <p:cTn id="75" dur="500"/>
                                        <p:tgtEl>
                                          <p:spTgt spid="10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4"/>
                                        </p:tgtEl>
                                        <p:attrNameLst>
                                          <p:attrName>style.visibility</p:attrName>
                                        </p:attrNameLst>
                                      </p:cBhvr>
                                      <p:to>
                                        <p:strVal val="visible"/>
                                      </p:to>
                                    </p:set>
                                    <p:animEffect transition="in" filter="fade">
                                      <p:cBhvr>
                                        <p:cTn id="78" dur="500"/>
                                        <p:tgtEl>
                                          <p:spTgt spid="10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05"/>
                                        </p:tgtEl>
                                        <p:attrNameLst>
                                          <p:attrName>style.visibility</p:attrName>
                                        </p:attrNameLst>
                                      </p:cBhvr>
                                      <p:to>
                                        <p:strVal val="visible"/>
                                      </p:to>
                                    </p:set>
                                    <p:animEffect transition="in" filter="fade">
                                      <p:cBhvr>
                                        <p:cTn id="81" dur="500"/>
                                        <p:tgtEl>
                                          <p:spTgt spid="10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06"/>
                                        </p:tgtEl>
                                        <p:attrNameLst>
                                          <p:attrName>style.visibility</p:attrName>
                                        </p:attrNameLst>
                                      </p:cBhvr>
                                      <p:to>
                                        <p:strVal val="visible"/>
                                      </p:to>
                                    </p:set>
                                    <p:animEffect transition="in" filter="fade">
                                      <p:cBhvr>
                                        <p:cTn id="84" dur="500"/>
                                        <p:tgtEl>
                                          <p:spTgt spid="10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07"/>
                                        </p:tgtEl>
                                        <p:attrNameLst>
                                          <p:attrName>style.visibility</p:attrName>
                                        </p:attrNameLst>
                                      </p:cBhvr>
                                      <p:to>
                                        <p:strVal val="visible"/>
                                      </p:to>
                                    </p:set>
                                    <p:animEffect transition="in" filter="fade">
                                      <p:cBhvr>
                                        <p:cTn id="87" dur="500"/>
                                        <p:tgtEl>
                                          <p:spTgt spid="107"/>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08"/>
                                        </p:tgtEl>
                                        <p:attrNameLst>
                                          <p:attrName>style.visibility</p:attrName>
                                        </p:attrNameLst>
                                      </p:cBhvr>
                                      <p:to>
                                        <p:strVal val="visible"/>
                                      </p:to>
                                    </p:set>
                                    <p:animEffect transition="in" filter="fade">
                                      <p:cBhvr>
                                        <p:cTn id="90" dur="500"/>
                                        <p:tgtEl>
                                          <p:spTgt spid="108"/>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13"/>
                                        </p:tgtEl>
                                        <p:attrNameLst>
                                          <p:attrName>style.visibility</p:attrName>
                                        </p:attrNameLst>
                                      </p:cBhvr>
                                      <p:to>
                                        <p:strVal val="visible"/>
                                      </p:to>
                                    </p:set>
                                    <p:animEffect transition="in" filter="fade">
                                      <p:cBhvr>
                                        <p:cTn id="93" dur="500"/>
                                        <p:tgtEl>
                                          <p:spTgt spid="113"/>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14"/>
                                        </p:tgtEl>
                                        <p:attrNameLst>
                                          <p:attrName>style.visibility</p:attrName>
                                        </p:attrNameLst>
                                      </p:cBhvr>
                                      <p:to>
                                        <p:strVal val="visible"/>
                                      </p:to>
                                    </p:set>
                                    <p:animEffect transition="in" filter="fade">
                                      <p:cBhvr>
                                        <p:cTn id="96" dur="500"/>
                                        <p:tgtEl>
                                          <p:spTgt spid="11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5"/>
                                        </p:tgtEl>
                                        <p:attrNameLst>
                                          <p:attrName>style.visibility</p:attrName>
                                        </p:attrNameLst>
                                      </p:cBhvr>
                                      <p:to>
                                        <p:strVal val="visible"/>
                                      </p:to>
                                    </p:set>
                                    <p:animEffect transition="in" filter="fade">
                                      <p:cBhvr>
                                        <p:cTn id="99" dur="500"/>
                                        <p:tgtEl>
                                          <p:spTgt spid="115"/>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6"/>
                                        </p:tgtEl>
                                        <p:attrNameLst>
                                          <p:attrName>style.visibility</p:attrName>
                                        </p:attrNameLst>
                                      </p:cBhvr>
                                      <p:to>
                                        <p:strVal val="visible"/>
                                      </p:to>
                                    </p:set>
                                    <p:animEffect transition="in" filter="fade">
                                      <p:cBhvr>
                                        <p:cTn id="102"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5" grpId="0"/>
      <p:bldP spid="37" grpId="0"/>
      <p:bldP spid="38" grpId="0"/>
      <p:bldP spid="80"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p:bldP spid="109" grpId="0"/>
      <p:bldP spid="110" grpId="0"/>
      <p:bldP spid="111" grpId="0"/>
      <p:bldP spid="112" grpId="0"/>
      <p:bldP spid="113" grpId="0"/>
      <p:bldP spid="114" grpId="0"/>
      <p:bldP spid="115" grpId="0"/>
      <p:bldP spid="116" grpId="0"/>
      <p:bldP spid="11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Line 2"/>
          <p:cNvSpPr>
            <a:spLocks noChangeShapeType="1"/>
          </p:cNvSpPr>
          <p:nvPr/>
        </p:nvSpPr>
        <p:spPr bwMode="auto">
          <a:xfrm>
            <a:off x="8610600" y="50292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39" name="Line 3"/>
          <p:cNvSpPr>
            <a:spLocks noChangeShapeType="1"/>
          </p:cNvSpPr>
          <p:nvPr/>
        </p:nvSpPr>
        <p:spPr bwMode="auto">
          <a:xfrm>
            <a:off x="9448800" y="3200400"/>
            <a:ext cx="3048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0" name="Line 4"/>
          <p:cNvSpPr>
            <a:spLocks noChangeShapeType="1"/>
          </p:cNvSpPr>
          <p:nvPr/>
        </p:nvSpPr>
        <p:spPr bwMode="auto">
          <a:xfrm>
            <a:off x="7696200" y="32004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1" name="Line 5"/>
          <p:cNvSpPr>
            <a:spLocks noChangeShapeType="1"/>
          </p:cNvSpPr>
          <p:nvPr/>
        </p:nvSpPr>
        <p:spPr bwMode="auto">
          <a:xfrm>
            <a:off x="8153400" y="41148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2" name="Line 6"/>
          <p:cNvSpPr>
            <a:spLocks noChangeShapeType="1"/>
          </p:cNvSpPr>
          <p:nvPr/>
        </p:nvSpPr>
        <p:spPr bwMode="auto">
          <a:xfrm flipH="1">
            <a:off x="8915400" y="32004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3" name="Line 7"/>
          <p:cNvSpPr>
            <a:spLocks noChangeShapeType="1"/>
          </p:cNvSpPr>
          <p:nvPr/>
        </p:nvSpPr>
        <p:spPr bwMode="auto">
          <a:xfrm flipH="1">
            <a:off x="8153400" y="50292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4" name="Line 8"/>
          <p:cNvSpPr>
            <a:spLocks noChangeShapeType="1"/>
          </p:cNvSpPr>
          <p:nvPr/>
        </p:nvSpPr>
        <p:spPr bwMode="auto">
          <a:xfrm flipH="1">
            <a:off x="7772400" y="41148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5" name="Line 9"/>
          <p:cNvSpPr>
            <a:spLocks noChangeShapeType="1"/>
          </p:cNvSpPr>
          <p:nvPr/>
        </p:nvSpPr>
        <p:spPr bwMode="auto">
          <a:xfrm flipH="1">
            <a:off x="7239000" y="32766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6" name="Line 10"/>
          <p:cNvSpPr>
            <a:spLocks noChangeShapeType="1"/>
          </p:cNvSpPr>
          <p:nvPr/>
        </p:nvSpPr>
        <p:spPr bwMode="auto">
          <a:xfrm>
            <a:off x="8534400" y="2362200"/>
            <a:ext cx="685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7" name="Line 11"/>
          <p:cNvSpPr>
            <a:spLocks noChangeShapeType="1"/>
          </p:cNvSpPr>
          <p:nvPr/>
        </p:nvSpPr>
        <p:spPr bwMode="auto">
          <a:xfrm flipH="1">
            <a:off x="7772400" y="2362200"/>
            <a:ext cx="6096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9" name="Rectangle 13"/>
          <p:cNvSpPr>
            <a:spLocks noGrp="1" noChangeArrowheads="1"/>
          </p:cNvSpPr>
          <p:nvPr>
            <p:ph type="title"/>
          </p:nvPr>
        </p:nvSpPr>
        <p:spPr>
          <a:xfrm>
            <a:off x="335360" y="0"/>
            <a:ext cx="5694362" cy="777875"/>
          </a:xfrm>
        </p:spPr>
        <p:txBody>
          <a:bodyPr/>
          <a:lstStyle/>
          <a:p>
            <a:r>
              <a:rPr lang="zh-CN" altLang="en-US" sz="3200" b="1" dirty="0">
                <a:latin typeface="华文新魏" panose="02010800040101010101" pitchFamily="2" charset="-122"/>
                <a:ea typeface="华文新魏" panose="02010800040101010101" pitchFamily="2" charset="-122"/>
              </a:rPr>
              <a:t>前序遍历 </a:t>
            </a:r>
            <a:r>
              <a:rPr lang="en-US" altLang="zh-CN" sz="3200" b="1" dirty="0">
                <a:latin typeface="华文新魏" panose="02010800040101010101" pitchFamily="2" charset="-122"/>
                <a:ea typeface="华文新魏" panose="02010800040101010101" pitchFamily="2" charset="-122"/>
              </a:rPr>
              <a:t>(Preorder Traversal)</a:t>
            </a:r>
            <a:endParaRPr lang="en-US" altLang="zh-CN" sz="3200" dirty="0">
              <a:latin typeface="华文新魏" panose="02010800040101010101" pitchFamily="2" charset="-122"/>
              <a:ea typeface="华文新魏" panose="02010800040101010101" pitchFamily="2" charset="-122"/>
            </a:endParaRPr>
          </a:p>
        </p:txBody>
      </p:sp>
      <p:sp>
        <p:nvSpPr>
          <p:cNvPr id="158732" name="Rectangle 12"/>
          <p:cNvSpPr>
            <a:spLocks noGrp="1" noChangeArrowheads="1"/>
          </p:cNvSpPr>
          <p:nvPr>
            <p:ph idx="1"/>
          </p:nvPr>
        </p:nvSpPr>
        <p:spPr>
          <a:xfrm>
            <a:off x="1676400" y="1362076"/>
            <a:ext cx="5638800" cy="4749800"/>
          </a:xfrm>
        </p:spPr>
        <p:txBody>
          <a:bodyPr/>
          <a:lstStyle/>
          <a:p>
            <a:pPr>
              <a:lnSpc>
                <a:spcPct val="105000"/>
              </a:lnSpc>
              <a:spcBef>
                <a:spcPct val="15000"/>
              </a:spcBef>
              <a:buFont typeface="Wingdings" panose="05000000000000000000" pitchFamily="2" charset="2"/>
              <a:buNone/>
              <a:defRPr/>
            </a:pPr>
            <a:r>
              <a:rPr lang="zh-CN" altLang="en-US" sz="3000" b="1" dirty="0">
                <a:solidFill>
                  <a:schemeClr val="tx2"/>
                </a:solidFill>
                <a:ea typeface="仿宋_GB2312" pitchFamily="49" charset="-122"/>
              </a:rPr>
              <a:t>前序遍历二叉树算法的框架是：</a:t>
            </a:r>
            <a:endParaRPr lang="zh-CN" altLang="en-US" sz="3000" b="1" dirty="0">
              <a:ea typeface="仿宋_GB2312" pitchFamily="49" charset="-122"/>
            </a:endParaRPr>
          </a:p>
          <a:p>
            <a:pPr>
              <a:lnSpc>
                <a:spcPct val="105000"/>
              </a:lnSpc>
              <a:spcBef>
                <a:spcPct val="15000"/>
              </a:spcBef>
              <a:buClr>
                <a:srgbClr val="009900"/>
              </a:buClr>
              <a:buSzPct val="50000"/>
              <a:defRPr/>
            </a:pPr>
            <a:r>
              <a:rPr lang="zh-CN" altLang="en-US" sz="3000" b="1" dirty="0">
                <a:solidFill>
                  <a:srgbClr val="000099"/>
                </a:solidFill>
                <a:ea typeface="仿宋_GB2312" pitchFamily="49" charset="-122"/>
              </a:rPr>
              <a:t>若二叉树为空，则空操作；</a:t>
            </a:r>
          </a:p>
          <a:p>
            <a:pPr>
              <a:lnSpc>
                <a:spcPct val="105000"/>
              </a:lnSpc>
              <a:spcBef>
                <a:spcPct val="15000"/>
              </a:spcBef>
              <a:buClr>
                <a:srgbClr val="009900"/>
              </a:buClr>
              <a:buSzPct val="50000"/>
              <a:defRPr/>
            </a:pPr>
            <a:r>
              <a:rPr lang="zh-CN" altLang="en-US" sz="3000" b="1" dirty="0">
                <a:solidFill>
                  <a:srgbClr val="000099"/>
                </a:solidFill>
                <a:ea typeface="仿宋_GB2312" pitchFamily="49" charset="-122"/>
              </a:rPr>
              <a:t>否则</a:t>
            </a:r>
          </a:p>
          <a:p>
            <a:pPr lvl="1">
              <a:lnSpc>
                <a:spcPct val="105000"/>
              </a:lnSpc>
              <a:spcBef>
                <a:spcPct val="15000"/>
              </a:spcBef>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访问根结点 </a:t>
            </a:r>
            <a:r>
              <a:rPr lang="en-US" altLang="zh-CN" sz="3000" b="1" dirty="0">
                <a:solidFill>
                  <a:srgbClr val="000099"/>
                </a:solidFill>
                <a:ea typeface="仿宋_GB2312" pitchFamily="49" charset="-122"/>
              </a:rPr>
              <a:t>(V/D)</a:t>
            </a:r>
            <a:r>
              <a:rPr lang="zh-CN" altLang="en-US" sz="3000" b="1" dirty="0">
                <a:solidFill>
                  <a:srgbClr val="000099"/>
                </a:solidFill>
                <a:ea typeface="仿宋_GB2312" pitchFamily="49" charset="-122"/>
              </a:rPr>
              <a:t>；</a:t>
            </a:r>
          </a:p>
          <a:p>
            <a:pPr lvl="1">
              <a:lnSpc>
                <a:spcPct val="105000"/>
              </a:lnSpc>
              <a:spcBef>
                <a:spcPct val="15000"/>
              </a:spcBef>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前序遍历左子树 </a:t>
            </a:r>
            <a:r>
              <a:rPr lang="en-US" altLang="zh-CN" sz="3000" b="1" dirty="0">
                <a:solidFill>
                  <a:srgbClr val="000099"/>
                </a:solidFill>
                <a:ea typeface="仿宋_GB2312" pitchFamily="49" charset="-122"/>
              </a:rPr>
              <a:t>(L)</a:t>
            </a:r>
            <a:r>
              <a:rPr lang="zh-CN" altLang="en-US" sz="3000" b="1" dirty="0">
                <a:solidFill>
                  <a:srgbClr val="000099"/>
                </a:solidFill>
                <a:ea typeface="仿宋_GB2312" pitchFamily="49" charset="-122"/>
              </a:rPr>
              <a:t>；</a:t>
            </a:r>
          </a:p>
          <a:p>
            <a:pPr lvl="1">
              <a:lnSpc>
                <a:spcPct val="105000"/>
              </a:lnSpc>
              <a:spcBef>
                <a:spcPct val="15000"/>
              </a:spcBef>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前序遍历右子树 </a:t>
            </a:r>
            <a:r>
              <a:rPr lang="en-US" altLang="zh-CN" sz="3000" b="1" dirty="0">
                <a:solidFill>
                  <a:srgbClr val="000099"/>
                </a:solidFill>
                <a:ea typeface="仿宋_GB2312" pitchFamily="49" charset="-122"/>
              </a:rPr>
              <a:t>(R)</a:t>
            </a:r>
            <a:r>
              <a:rPr lang="zh-CN" altLang="en-US" sz="3000" b="1" dirty="0">
                <a:solidFill>
                  <a:srgbClr val="000099"/>
                </a:solidFill>
                <a:ea typeface="仿宋_GB2312" pitchFamily="49" charset="-122"/>
              </a:rPr>
              <a:t>。</a:t>
            </a:r>
          </a:p>
          <a:p>
            <a:pPr lvl="1">
              <a:lnSpc>
                <a:spcPct val="105000"/>
              </a:lnSpc>
              <a:spcBef>
                <a:spcPct val="15000"/>
              </a:spcBef>
              <a:defRPr/>
            </a:pPr>
            <a:endParaRPr lang="zh-CN" altLang="en-US" sz="900" b="1" dirty="0">
              <a:solidFill>
                <a:schemeClr val="accent2"/>
              </a:solidFill>
              <a:ea typeface="仿宋_GB2312" pitchFamily="49" charset="-122"/>
            </a:endParaRPr>
          </a:p>
          <a:p>
            <a:pPr lvl="1">
              <a:lnSpc>
                <a:spcPct val="105000"/>
              </a:lnSpc>
              <a:spcBef>
                <a:spcPct val="15000"/>
              </a:spcBef>
              <a:buFont typeface="Wingdings" panose="05000000000000000000" pitchFamily="2" charset="2"/>
              <a:buNone/>
              <a:defRPr/>
            </a:pPr>
            <a:r>
              <a:rPr lang="zh-CN" altLang="en-US" sz="3200" b="1" dirty="0">
                <a:solidFill>
                  <a:schemeClr val="tx2"/>
                </a:solidFill>
                <a:latin typeface="Times New Roman" panose="02020603050405020304" pitchFamily="18" charset="0"/>
                <a:ea typeface="仿宋_GB2312" pitchFamily="49" charset="-122"/>
              </a:rPr>
              <a:t>遍历结果</a:t>
            </a:r>
            <a:endParaRPr lang="zh-CN" altLang="en-US" sz="3200" b="1" dirty="0">
              <a:latin typeface="Times New Roman" panose="02020603050405020304" pitchFamily="18" charset="0"/>
              <a:ea typeface="仿宋_GB2312" pitchFamily="49" charset="-122"/>
            </a:endParaRPr>
          </a:p>
          <a:p>
            <a:pPr lvl="1">
              <a:lnSpc>
                <a:spcPct val="105000"/>
              </a:lnSpc>
              <a:spcBef>
                <a:spcPct val="15000"/>
              </a:spcBef>
              <a:buFont typeface="Wingdings" panose="05000000000000000000" pitchFamily="2" charset="2"/>
              <a:buNone/>
              <a:defRPr/>
            </a:pPr>
            <a:r>
              <a:rPr lang="en-US" altLang="en-US" sz="3200" b="1" dirty="0">
                <a:latin typeface="Times New Roman" panose="02020603050405020304" pitchFamily="18" charset="0"/>
                <a:ea typeface="仿宋_GB2312" pitchFamily="49" charset="-122"/>
              </a:rPr>
              <a:t> </a:t>
            </a:r>
            <a:r>
              <a:rPr lang="en-US" altLang="zh-CN" sz="3200" b="1" dirty="0">
                <a:latin typeface="Courier New" panose="02070309020205020404" pitchFamily="49" charset="0"/>
              </a:rPr>
              <a:t>-</a:t>
            </a:r>
            <a:r>
              <a:rPr lang="en-US" altLang="zh-CN" sz="3200" b="1" dirty="0">
                <a:latin typeface="Times New Roman" panose="02020603050405020304" pitchFamily="18" charset="0"/>
                <a:ea typeface="仿宋_GB2312" pitchFamily="49" charset="-122"/>
              </a:rPr>
              <a:t> + </a:t>
            </a:r>
            <a:r>
              <a:rPr lang="en-US" altLang="zh-CN" sz="3200" b="1" i="1" dirty="0">
                <a:latin typeface="Times New Roman" panose="02020603050405020304" pitchFamily="18" charset="0"/>
                <a:ea typeface="仿宋_GB2312" pitchFamily="49" charset="-122"/>
              </a:rPr>
              <a:t>a</a:t>
            </a:r>
            <a:r>
              <a:rPr lang="en-US" altLang="zh-CN" sz="3200" b="1" dirty="0">
                <a:latin typeface="Times New Roman" panose="02020603050405020304" pitchFamily="18" charset="0"/>
                <a:ea typeface="仿宋_GB2312" pitchFamily="49" charset="-122"/>
              </a:rPr>
              <a:t> * </a:t>
            </a:r>
            <a:r>
              <a:rPr lang="en-US" altLang="zh-CN" sz="3200" b="1" i="1" dirty="0">
                <a:latin typeface="Times New Roman" panose="02020603050405020304" pitchFamily="18" charset="0"/>
                <a:ea typeface="仿宋_GB2312" pitchFamily="49" charset="-122"/>
              </a:rPr>
              <a:t>b</a:t>
            </a:r>
            <a:r>
              <a:rPr lang="en-US" altLang="zh-CN" sz="3200" b="1" dirty="0">
                <a:latin typeface="Times New Roman" panose="02020603050405020304" pitchFamily="18" charset="0"/>
                <a:ea typeface="仿宋_GB2312" pitchFamily="49" charset="-122"/>
              </a:rPr>
              <a:t> </a:t>
            </a:r>
            <a:r>
              <a:rPr lang="en-US" altLang="zh-CN" sz="3200" b="1" dirty="0">
                <a:latin typeface="Courier New" panose="02070309020205020404" pitchFamily="49" charset="0"/>
              </a:rPr>
              <a:t>-</a:t>
            </a:r>
            <a:r>
              <a:rPr lang="en-US" altLang="zh-CN" sz="3200" b="1" dirty="0">
                <a:latin typeface="Times New Roman" panose="02020603050405020304" pitchFamily="18" charset="0"/>
                <a:ea typeface="仿宋_GB2312" pitchFamily="49" charset="-122"/>
              </a:rPr>
              <a:t> </a:t>
            </a:r>
            <a:r>
              <a:rPr lang="en-US" altLang="zh-CN" sz="3200" b="1" i="1" dirty="0">
                <a:latin typeface="Times New Roman" panose="02020603050405020304" pitchFamily="18" charset="0"/>
                <a:ea typeface="仿宋_GB2312" pitchFamily="49" charset="-122"/>
              </a:rPr>
              <a:t>c d</a:t>
            </a:r>
            <a:r>
              <a:rPr lang="en-US" altLang="zh-CN" sz="3200" b="1" dirty="0">
                <a:latin typeface="Times New Roman" panose="02020603050405020304" pitchFamily="18" charset="0"/>
                <a:ea typeface="仿宋_GB2312" pitchFamily="49" charset="-122"/>
              </a:rPr>
              <a:t> / </a:t>
            </a:r>
            <a:r>
              <a:rPr lang="en-US" altLang="zh-CN" sz="3200" b="1" i="1" dirty="0">
                <a:latin typeface="Times New Roman" panose="02020603050405020304" pitchFamily="18" charset="0"/>
                <a:ea typeface="仿宋_GB2312" pitchFamily="49" charset="-122"/>
              </a:rPr>
              <a:t>e f</a:t>
            </a:r>
          </a:p>
        </p:txBody>
      </p:sp>
      <p:sp>
        <p:nvSpPr>
          <p:cNvPr id="158734" name="Oval 14"/>
          <p:cNvSpPr>
            <a:spLocks noChangeArrowheads="1"/>
          </p:cNvSpPr>
          <p:nvPr/>
        </p:nvSpPr>
        <p:spPr bwMode="auto">
          <a:xfrm>
            <a:off x="8229600" y="19812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5551" name="Oval 15"/>
          <p:cNvSpPr>
            <a:spLocks noChangeArrowheads="1"/>
          </p:cNvSpPr>
          <p:nvPr/>
        </p:nvSpPr>
        <p:spPr bwMode="auto">
          <a:xfrm>
            <a:off x="69342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8736" name="Oval 16"/>
          <p:cNvSpPr>
            <a:spLocks noChangeArrowheads="1"/>
          </p:cNvSpPr>
          <p:nvPr/>
        </p:nvSpPr>
        <p:spPr bwMode="auto">
          <a:xfrm>
            <a:off x="7848600" y="37338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5553" name="Oval 17"/>
          <p:cNvSpPr>
            <a:spLocks noChangeArrowheads="1"/>
          </p:cNvSpPr>
          <p:nvPr/>
        </p:nvSpPr>
        <p:spPr bwMode="auto">
          <a:xfrm>
            <a:off x="86106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65554" name="Oval 18"/>
          <p:cNvSpPr>
            <a:spLocks noChangeArrowheads="1"/>
          </p:cNvSpPr>
          <p:nvPr/>
        </p:nvSpPr>
        <p:spPr bwMode="auto">
          <a:xfrm>
            <a:off x="95250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8739" name="Oval 19"/>
          <p:cNvSpPr>
            <a:spLocks noChangeArrowheads="1"/>
          </p:cNvSpPr>
          <p:nvPr/>
        </p:nvSpPr>
        <p:spPr bwMode="auto">
          <a:xfrm>
            <a:off x="7391400" y="28194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58740" name="Oval 20"/>
          <p:cNvSpPr>
            <a:spLocks noChangeArrowheads="1"/>
          </p:cNvSpPr>
          <p:nvPr/>
        </p:nvSpPr>
        <p:spPr bwMode="auto">
          <a:xfrm>
            <a:off x="9067800" y="28194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5557" name="Oval 21"/>
          <p:cNvSpPr>
            <a:spLocks noChangeArrowheads="1"/>
          </p:cNvSpPr>
          <p:nvPr/>
        </p:nvSpPr>
        <p:spPr bwMode="auto">
          <a:xfrm>
            <a:off x="7391400" y="46482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8742" name="Oval 22"/>
          <p:cNvSpPr>
            <a:spLocks noChangeArrowheads="1"/>
          </p:cNvSpPr>
          <p:nvPr/>
        </p:nvSpPr>
        <p:spPr bwMode="auto">
          <a:xfrm>
            <a:off x="8305800" y="46482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5559" name="Oval 23"/>
          <p:cNvSpPr>
            <a:spLocks noChangeArrowheads="1"/>
          </p:cNvSpPr>
          <p:nvPr/>
        </p:nvSpPr>
        <p:spPr bwMode="auto">
          <a:xfrm>
            <a:off x="7848600" y="54864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65560" name="Oval 24"/>
          <p:cNvSpPr>
            <a:spLocks noChangeArrowheads="1"/>
          </p:cNvSpPr>
          <p:nvPr/>
        </p:nvSpPr>
        <p:spPr bwMode="auto">
          <a:xfrm>
            <a:off x="8763000" y="54864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8745" name="Text Box 25"/>
          <p:cNvSpPr txBox="1">
            <a:spLocks noChangeArrowheads="1"/>
          </p:cNvSpPr>
          <p:nvPr/>
        </p:nvSpPr>
        <p:spPr bwMode="auto">
          <a:xfrm>
            <a:off x="8271874" y="1870761"/>
            <a:ext cx="417102"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58746" name="Text Box 26"/>
          <p:cNvSpPr txBox="1">
            <a:spLocks noChangeArrowheads="1"/>
          </p:cNvSpPr>
          <p:nvPr/>
        </p:nvSpPr>
        <p:spPr bwMode="auto">
          <a:xfrm>
            <a:off x="8348074" y="4569511"/>
            <a:ext cx="417102"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58747" name="Text Box 27"/>
          <p:cNvSpPr txBox="1">
            <a:spLocks noChangeArrowheads="1"/>
          </p:cNvSpPr>
          <p:nvPr/>
        </p:nvSpPr>
        <p:spPr bwMode="auto">
          <a:xfrm>
            <a:off x="9122898" y="2770695"/>
            <a:ext cx="391454"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2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58748" name="Text Box 28"/>
          <p:cNvSpPr txBox="1">
            <a:spLocks noChangeArrowheads="1"/>
          </p:cNvSpPr>
          <p:nvPr/>
        </p:nvSpPr>
        <p:spPr bwMode="auto">
          <a:xfrm>
            <a:off x="7420850" y="2678183"/>
            <a:ext cx="442750"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49" name="Text Box 29"/>
          <p:cNvSpPr txBox="1">
            <a:spLocks noChangeArrowheads="1"/>
          </p:cNvSpPr>
          <p:nvPr/>
        </p:nvSpPr>
        <p:spPr bwMode="auto">
          <a:xfrm>
            <a:off x="7878050" y="3592583"/>
            <a:ext cx="442750"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50" name="Text Box 30"/>
          <p:cNvSpPr txBox="1">
            <a:spLocks noChangeArrowheads="1"/>
          </p:cNvSpPr>
          <p:nvPr/>
        </p:nvSpPr>
        <p:spPr bwMode="auto">
          <a:xfrm>
            <a:off x="6978650" y="36258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a</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51" name="Text Box 31"/>
          <p:cNvSpPr txBox="1">
            <a:spLocks noChangeArrowheads="1"/>
          </p:cNvSpPr>
          <p:nvPr/>
        </p:nvSpPr>
        <p:spPr bwMode="auto">
          <a:xfrm>
            <a:off x="7467600" y="45402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b</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52" name="Text Box 32"/>
          <p:cNvSpPr txBox="1">
            <a:spLocks noChangeArrowheads="1"/>
          </p:cNvSpPr>
          <p:nvPr/>
        </p:nvSpPr>
        <p:spPr bwMode="auto">
          <a:xfrm>
            <a:off x="7918450" y="5378450"/>
            <a:ext cx="3873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c</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53" name="Text Box 33"/>
          <p:cNvSpPr txBox="1">
            <a:spLocks noChangeArrowheads="1"/>
          </p:cNvSpPr>
          <p:nvPr/>
        </p:nvSpPr>
        <p:spPr bwMode="auto">
          <a:xfrm>
            <a:off x="8763000" y="541020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d</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54" name="Text Box 34"/>
          <p:cNvSpPr txBox="1">
            <a:spLocks noChangeArrowheads="1"/>
          </p:cNvSpPr>
          <p:nvPr/>
        </p:nvSpPr>
        <p:spPr bwMode="auto">
          <a:xfrm>
            <a:off x="8680450" y="3625850"/>
            <a:ext cx="3873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e</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8755" name="Text Box 35"/>
          <p:cNvSpPr txBox="1">
            <a:spLocks noChangeArrowheads="1"/>
          </p:cNvSpPr>
          <p:nvPr/>
        </p:nvSpPr>
        <p:spPr bwMode="auto">
          <a:xfrm>
            <a:off x="9645650" y="3657600"/>
            <a:ext cx="3365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f</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36" name="Text Box 5"/>
          <p:cNvSpPr txBox="1">
            <a:spLocks noChangeArrowheads="1"/>
          </p:cNvSpPr>
          <p:nvPr/>
        </p:nvSpPr>
        <p:spPr bwMode="auto">
          <a:xfrm>
            <a:off x="3647728" y="6123359"/>
            <a:ext cx="2087562"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dirty="0">
                <a:solidFill>
                  <a:srgbClr val="FF0000"/>
                </a:solidFill>
                <a:latin typeface="楷体_GB2312" pitchFamily="49" charset="-122"/>
              </a:rPr>
              <a:t>前</a:t>
            </a:r>
            <a:r>
              <a:rPr lang="zh-CN" altLang="en-US" dirty="0">
                <a:latin typeface="楷体_GB2312" pitchFamily="49" charset="-122"/>
              </a:rPr>
              <a:t>缀表示法</a:t>
            </a:r>
          </a:p>
        </p:txBody>
      </p:sp>
      <p:cxnSp>
        <p:nvCxnSpPr>
          <p:cNvPr id="3" name="肘形连接符 2"/>
          <p:cNvCxnSpPr/>
          <p:nvPr/>
        </p:nvCxnSpPr>
        <p:spPr bwMode="auto">
          <a:xfrm>
            <a:off x="2779812" y="6051550"/>
            <a:ext cx="720080" cy="361528"/>
          </a:xfrm>
          <a:prstGeom prst="bentConnector3">
            <a:avLst>
              <a:gd name="adj1" fmla="val 1159"/>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250"/>
                                        <p:tgtEl>
                                          <p:spTgt spid="36"/>
                                        </p:tgtEl>
                                      </p:cBhvr>
                                    </p:animEffect>
                                    <p:anim calcmode="lin" valueType="num">
                                      <p:cBhvr>
                                        <p:cTn id="8" dur="250" fill="hold"/>
                                        <p:tgtEl>
                                          <p:spTgt spid="36"/>
                                        </p:tgtEl>
                                        <p:attrNameLst>
                                          <p:attrName>ppt_x</p:attrName>
                                        </p:attrNameLst>
                                      </p:cBhvr>
                                      <p:tavLst>
                                        <p:tav tm="0">
                                          <p:val>
                                            <p:strVal val="#ppt_x"/>
                                          </p:val>
                                        </p:tav>
                                        <p:tav tm="100000">
                                          <p:val>
                                            <p:strVal val="#ppt_x"/>
                                          </p:val>
                                        </p:tav>
                                      </p:tavLst>
                                    </p:anim>
                                    <p:anim calcmode="lin" valueType="num">
                                      <p:cBhvr>
                                        <p:cTn id="9" dur="250" fill="hold"/>
                                        <p:tgtEl>
                                          <p:spTgt spid="3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anim calcmode="lin" valueType="num">
                                      <p:cBhvr>
                                        <p:cTn id="13" dur="250" fill="hold"/>
                                        <p:tgtEl>
                                          <p:spTgt spid="3"/>
                                        </p:tgtEl>
                                        <p:attrNameLst>
                                          <p:attrName>ppt_x</p:attrName>
                                        </p:attrNameLst>
                                      </p:cBhvr>
                                      <p:tavLst>
                                        <p:tav tm="0">
                                          <p:val>
                                            <p:strVal val="#ppt_x"/>
                                          </p:val>
                                        </p:tav>
                                        <p:tav tm="100000">
                                          <p:val>
                                            <p:strVal val="#ppt_x"/>
                                          </p:val>
                                        </p:tav>
                                      </p:tavLst>
                                    </p:anim>
                                    <p:anim calcmode="lin" valueType="num">
                                      <p:cBhvr>
                                        <p:cTn id="14"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562" name="Group 2"/>
          <p:cNvGrpSpPr>
            <a:grpSpLocks/>
          </p:cNvGrpSpPr>
          <p:nvPr/>
        </p:nvGrpSpPr>
        <p:grpSpPr bwMode="auto">
          <a:xfrm>
            <a:off x="2400300" y="2668588"/>
            <a:ext cx="3060700" cy="2362200"/>
            <a:chOff x="552" y="864"/>
            <a:chExt cx="1928" cy="1488"/>
          </a:xfrm>
        </p:grpSpPr>
        <p:sp>
          <p:nvSpPr>
            <p:cNvPr id="66615" name="Oval 3"/>
            <p:cNvSpPr>
              <a:spLocks noChangeArrowheads="1"/>
            </p:cNvSpPr>
            <p:nvPr/>
          </p:nvSpPr>
          <p:spPr bwMode="auto">
            <a:xfrm>
              <a:off x="1272" y="86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A</a:t>
              </a:r>
            </a:p>
          </p:txBody>
        </p:sp>
        <p:sp>
          <p:nvSpPr>
            <p:cNvPr id="66616" name="Oval 4"/>
            <p:cNvSpPr>
              <a:spLocks noChangeArrowheads="1"/>
            </p:cNvSpPr>
            <p:nvPr/>
          </p:nvSpPr>
          <p:spPr bwMode="auto">
            <a:xfrm>
              <a:off x="1224" y="1968"/>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D</a:t>
              </a:r>
            </a:p>
          </p:txBody>
        </p:sp>
        <p:sp>
          <p:nvSpPr>
            <p:cNvPr id="66617" name="Oval 5"/>
            <p:cNvSpPr>
              <a:spLocks noChangeArrowheads="1"/>
            </p:cNvSpPr>
            <p:nvPr/>
          </p:nvSpPr>
          <p:spPr bwMode="auto">
            <a:xfrm>
              <a:off x="552" y="158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sp>
          <p:nvSpPr>
            <p:cNvPr id="66618" name="Oval 6"/>
            <p:cNvSpPr>
              <a:spLocks noChangeArrowheads="1"/>
            </p:cNvSpPr>
            <p:nvPr/>
          </p:nvSpPr>
          <p:spPr bwMode="auto">
            <a:xfrm>
              <a:off x="2096" y="154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66619" name="Line 7"/>
            <p:cNvSpPr>
              <a:spLocks noChangeShapeType="1"/>
            </p:cNvSpPr>
            <p:nvPr/>
          </p:nvSpPr>
          <p:spPr bwMode="auto">
            <a:xfrm flipH="1">
              <a:off x="840" y="1200"/>
              <a:ext cx="480" cy="4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20" name="Line 8"/>
            <p:cNvSpPr>
              <a:spLocks noChangeShapeType="1"/>
            </p:cNvSpPr>
            <p:nvPr/>
          </p:nvSpPr>
          <p:spPr bwMode="auto">
            <a:xfrm>
              <a:off x="1608" y="1200"/>
              <a:ext cx="576" cy="384"/>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21" name="Line 9"/>
            <p:cNvSpPr>
              <a:spLocks noChangeShapeType="1"/>
            </p:cNvSpPr>
            <p:nvPr/>
          </p:nvSpPr>
          <p:spPr bwMode="auto">
            <a:xfrm>
              <a:off x="936" y="1872"/>
              <a:ext cx="336" cy="192"/>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0" name="Text Box 58"/>
          <p:cNvSpPr txBox="1">
            <a:spLocks noChangeArrowheads="1"/>
          </p:cNvSpPr>
          <p:nvPr/>
        </p:nvSpPr>
        <p:spPr bwMode="auto">
          <a:xfrm>
            <a:off x="2136776" y="6162676"/>
            <a:ext cx="3668713"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u="sng" dirty="0">
                <a:latin typeface="Times New Roman" panose="02020603050405020304" pitchFamily="18" charset="0"/>
              </a:rPr>
              <a:t>前序遍历序列：</a:t>
            </a:r>
            <a:r>
              <a:rPr lang="en-US" altLang="zh-CN" sz="2400" u="sng" dirty="0">
                <a:latin typeface="Times New Roman" panose="02020603050405020304" pitchFamily="18" charset="0"/>
              </a:rPr>
              <a:t>A  B  D  C</a:t>
            </a:r>
          </a:p>
        </p:txBody>
      </p:sp>
      <p:sp>
        <p:nvSpPr>
          <p:cNvPr id="61" name="Text Box 59"/>
          <p:cNvSpPr txBox="1">
            <a:spLocks noChangeArrowheads="1"/>
          </p:cNvSpPr>
          <p:nvPr/>
        </p:nvSpPr>
        <p:spPr bwMode="auto">
          <a:xfrm>
            <a:off x="1682750" y="2127251"/>
            <a:ext cx="1524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a:latin typeface="Times New Roman" panose="02020603050405020304" pitchFamily="18" charset="0"/>
              </a:rPr>
              <a:t>前序遍历</a:t>
            </a:r>
            <a:r>
              <a:rPr lang="en-US" altLang="zh-CN" sz="2400">
                <a:latin typeface="Times New Roman" panose="02020603050405020304" pitchFamily="18" charset="0"/>
              </a:rPr>
              <a:t>:</a:t>
            </a:r>
          </a:p>
        </p:txBody>
      </p:sp>
      <p:sp>
        <p:nvSpPr>
          <p:cNvPr id="63" name="Text Box 7"/>
          <p:cNvSpPr txBox="1">
            <a:spLocks noChangeArrowheads="1"/>
          </p:cNvSpPr>
          <p:nvPr/>
        </p:nvSpPr>
        <p:spPr bwMode="auto">
          <a:xfrm>
            <a:off x="2065338" y="115888"/>
            <a:ext cx="8488362" cy="1682750"/>
          </a:xfrm>
          <a:prstGeom prst="rect">
            <a:avLst/>
          </a:prstGeom>
          <a:ln>
            <a:solidFill>
              <a:srgbClr val="00FF00"/>
            </a:solidFill>
            <a:headEnd/>
            <a:tailEnd/>
          </a:ln>
        </p:spPr>
        <p:style>
          <a:lnRef idx="2">
            <a:schemeClr val="accent1"/>
          </a:lnRef>
          <a:fillRef idx="1">
            <a:schemeClr val="lt1"/>
          </a:fillRef>
          <a:effectRef idx="0">
            <a:schemeClr val="accent1"/>
          </a:effectRef>
          <a:fontRef idx="minor">
            <a:schemeClr val="dk1"/>
          </a:fontRef>
        </p:style>
        <p:txBody>
          <a:bodyPr>
            <a:spAutoFit/>
          </a:bodyPr>
          <a:lstStyle/>
          <a:p>
            <a:pPr algn="just">
              <a:lnSpc>
                <a:spcPts val="2200"/>
              </a:lnSpc>
              <a:spcBef>
                <a:spcPct val="50000"/>
              </a:spcBef>
              <a:defRPr/>
            </a:pPr>
            <a:r>
              <a:rPr lang="zh-CN" altLang="en-US" sz="2000" dirty="0">
                <a:solidFill>
                  <a:srgbClr val="0000FF"/>
                </a:solidFill>
              </a:rPr>
              <a:t>前序遍历（</a:t>
            </a:r>
            <a:r>
              <a:rPr lang="en-US" altLang="zh-CN" sz="2000" dirty="0">
                <a:solidFill>
                  <a:srgbClr val="0000FF"/>
                </a:solidFill>
              </a:rPr>
              <a:t>DLR</a:t>
            </a:r>
            <a:r>
              <a:rPr lang="zh-CN" altLang="en-US" sz="2000" dirty="0">
                <a:solidFill>
                  <a:srgbClr val="0000FF"/>
                </a:solidFill>
              </a:rPr>
              <a:t>）递归算法为</a:t>
            </a:r>
            <a:r>
              <a:rPr lang="zh-CN" altLang="en-US" sz="2000" dirty="0">
                <a:solidFill>
                  <a:schemeClr val="tx1"/>
                </a:solidFill>
              </a:rPr>
              <a:t>：</a:t>
            </a:r>
            <a:r>
              <a:rPr lang="zh-CN" altLang="en-US" sz="2000" dirty="0">
                <a:solidFill>
                  <a:srgbClr val="080808"/>
                </a:solidFill>
              </a:rPr>
              <a:t>若二叉树为空则算法结束；否则：</a:t>
            </a:r>
          </a:p>
          <a:p>
            <a:pPr algn="just">
              <a:lnSpc>
                <a:spcPts val="2200"/>
              </a:lnSpc>
              <a:spcBef>
                <a:spcPct val="50000"/>
              </a:spcBef>
              <a:defRPr/>
            </a:pPr>
            <a:r>
              <a:rPr lang="zh-CN" altLang="en-US" sz="2000" dirty="0">
                <a:solidFill>
                  <a:srgbClr val="080808"/>
                </a:solidFill>
              </a:rPr>
              <a:t>（</a:t>
            </a:r>
            <a:r>
              <a:rPr lang="en-US" altLang="zh-CN" sz="2000" dirty="0">
                <a:solidFill>
                  <a:srgbClr val="080808"/>
                </a:solidFill>
              </a:rPr>
              <a:t>1</a:t>
            </a:r>
            <a:r>
              <a:rPr lang="zh-CN" altLang="en-US" sz="2000" dirty="0">
                <a:solidFill>
                  <a:srgbClr val="080808"/>
                </a:solidFill>
              </a:rPr>
              <a:t>）访问根结点；</a:t>
            </a:r>
          </a:p>
          <a:p>
            <a:pPr algn="just">
              <a:lnSpc>
                <a:spcPts val="2200"/>
              </a:lnSpc>
              <a:spcBef>
                <a:spcPct val="50000"/>
              </a:spcBef>
              <a:defRPr/>
            </a:pPr>
            <a:r>
              <a:rPr lang="zh-CN" altLang="en-US" sz="2000" dirty="0">
                <a:solidFill>
                  <a:srgbClr val="080808"/>
                </a:solidFill>
              </a:rPr>
              <a:t>（</a:t>
            </a:r>
            <a:r>
              <a:rPr lang="en-US" altLang="zh-CN" sz="2000" dirty="0">
                <a:solidFill>
                  <a:srgbClr val="080808"/>
                </a:solidFill>
              </a:rPr>
              <a:t>2</a:t>
            </a:r>
            <a:r>
              <a:rPr lang="zh-CN" altLang="en-US" sz="2000" dirty="0">
                <a:solidFill>
                  <a:srgbClr val="080808"/>
                </a:solidFill>
              </a:rPr>
              <a:t>）前序遍历根结点的左子树；</a:t>
            </a:r>
          </a:p>
          <a:p>
            <a:pPr algn="just">
              <a:lnSpc>
                <a:spcPts val="2200"/>
              </a:lnSpc>
              <a:spcBef>
                <a:spcPct val="50000"/>
              </a:spcBef>
              <a:defRPr/>
            </a:pPr>
            <a:r>
              <a:rPr lang="zh-CN" altLang="en-US" sz="2000" dirty="0">
                <a:solidFill>
                  <a:srgbClr val="080808"/>
                </a:solidFill>
              </a:rPr>
              <a:t>（</a:t>
            </a:r>
            <a:r>
              <a:rPr lang="en-US" altLang="zh-CN" sz="2000" dirty="0">
                <a:solidFill>
                  <a:srgbClr val="080808"/>
                </a:solidFill>
              </a:rPr>
              <a:t>3</a:t>
            </a:r>
            <a:r>
              <a:rPr lang="zh-CN" altLang="en-US" sz="2000" dirty="0">
                <a:solidFill>
                  <a:srgbClr val="080808"/>
                </a:solidFill>
              </a:rPr>
              <a:t>）前序遍历根结点的右子树。</a:t>
            </a:r>
          </a:p>
        </p:txBody>
      </p:sp>
      <p:sp>
        <p:nvSpPr>
          <p:cNvPr id="114" name="Rectangle 10"/>
          <p:cNvSpPr>
            <a:spLocks noChangeArrowheads="1"/>
          </p:cNvSpPr>
          <p:nvPr/>
        </p:nvSpPr>
        <p:spPr bwMode="auto">
          <a:xfrm>
            <a:off x="6153150" y="1939235"/>
            <a:ext cx="2667000" cy="45720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dirty="0">
                <a:latin typeface="Times New Roman" pitchFamily="18" charset="0"/>
              </a:rPr>
              <a:t>D           L            R</a:t>
            </a:r>
          </a:p>
        </p:txBody>
      </p:sp>
      <p:grpSp>
        <p:nvGrpSpPr>
          <p:cNvPr id="115" name="Group 11"/>
          <p:cNvGrpSpPr>
            <a:grpSpLocks/>
          </p:cNvGrpSpPr>
          <p:nvPr/>
        </p:nvGrpSpPr>
        <p:grpSpPr bwMode="auto">
          <a:xfrm>
            <a:off x="6153150" y="2368550"/>
            <a:ext cx="457200" cy="1066800"/>
            <a:chOff x="2880" y="1248"/>
            <a:chExt cx="288" cy="672"/>
          </a:xfrm>
        </p:grpSpPr>
        <p:sp>
          <p:nvSpPr>
            <p:cNvPr id="116" name="Line 12"/>
            <p:cNvSpPr>
              <a:spLocks noChangeShapeType="1"/>
            </p:cNvSpPr>
            <p:nvPr/>
          </p:nvSpPr>
          <p:spPr bwMode="auto">
            <a:xfrm>
              <a:off x="3024" y="1248"/>
              <a:ext cx="0" cy="432"/>
            </a:xfrm>
            <a:prstGeom prst="line">
              <a:avLst/>
            </a:prstGeom>
            <a:noFill/>
            <a:ln w="190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7" name="Oval 13"/>
            <p:cNvSpPr>
              <a:spLocks noChangeArrowheads="1"/>
            </p:cNvSpPr>
            <p:nvPr/>
          </p:nvSpPr>
          <p:spPr bwMode="auto">
            <a:xfrm>
              <a:off x="2880" y="1680"/>
              <a:ext cx="288" cy="240"/>
            </a:xfrm>
            <a:prstGeom prst="ellipse">
              <a:avLst/>
            </a:prstGeom>
            <a:solidFill>
              <a:srgbClr val="FF9933"/>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400">
                  <a:latin typeface="Times New Roman" panose="02020603050405020304" pitchFamily="18" charset="0"/>
                </a:rPr>
                <a:t>A</a:t>
              </a:r>
            </a:p>
          </p:txBody>
        </p:sp>
      </p:grpSp>
      <p:grpSp>
        <p:nvGrpSpPr>
          <p:cNvPr id="118" name="Group 14"/>
          <p:cNvGrpSpPr>
            <a:grpSpLocks/>
          </p:cNvGrpSpPr>
          <p:nvPr/>
        </p:nvGrpSpPr>
        <p:grpSpPr bwMode="auto">
          <a:xfrm>
            <a:off x="6686550" y="2368550"/>
            <a:ext cx="1524000" cy="1447800"/>
            <a:chOff x="3216" y="1248"/>
            <a:chExt cx="960" cy="912"/>
          </a:xfrm>
        </p:grpSpPr>
        <p:sp>
          <p:nvSpPr>
            <p:cNvPr id="119" name="Line 15"/>
            <p:cNvSpPr>
              <a:spLocks noChangeShapeType="1"/>
            </p:cNvSpPr>
            <p:nvPr/>
          </p:nvSpPr>
          <p:spPr bwMode="auto">
            <a:xfrm>
              <a:off x="3696" y="1248"/>
              <a:ext cx="0" cy="432"/>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20" name="Group 16"/>
            <p:cNvGrpSpPr>
              <a:grpSpLocks/>
            </p:cNvGrpSpPr>
            <p:nvPr/>
          </p:nvGrpSpPr>
          <p:grpSpPr bwMode="auto">
            <a:xfrm>
              <a:off x="3408" y="1680"/>
              <a:ext cx="576" cy="240"/>
              <a:chOff x="3408" y="1680"/>
              <a:chExt cx="576" cy="240"/>
            </a:xfrm>
          </p:grpSpPr>
          <p:sp>
            <p:nvSpPr>
              <p:cNvPr id="122" name="Line 17"/>
              <p:cNvSpPr>
                <a:spLocks noChangeShapeType="1"/>
              </p:cNvSpPr>
              <p:nvPr/>
            </p:nvSpPr>
            <p:spPr bwMode="auto">
              <a:xfrm>
                <a:off x="3408" y="1680"/>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 name="Line 18"/>
              <p:cNvSpPr>
                <a:spLocks noChangeShapeType="1"/>
              </p:cNvSpPr>
              <p:nvPr/>
            </p:nvSpPr>
            <p:spPr bwMode="auto">
              <a:xfrm>
                <a:off x="3408" y="1680"/>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 name="Line 19"/>
              <p:cNvSpPr>
                <a:spLocks noChangeShapeType="1"/>
              </p:cNvSpPr>
              <p:nvPr/>
            </p:nvSpPr>
            <p:spPr bwMode="auto">
              <a:xfrm>
                <a:off x="3984" y="1680"/>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1" name="Rectangle 20"/>
            <p:cNvSpPr>
              <a:spLocks noChangeArrowheads="1"/>
            </p:cNvSpPr>
            <p:nvPr/>
          </p:nvSpPr>
          <p:spPr bwMode="auto">
            <a:xfrm>
              <a:off x="3216" y="1920"/>
              <a:ext cx="960" cy="240"/>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400" dirty="0">
                  <a:latin typeface="Times New Roman" panose="02020603050405020304" pitchFamily="18" charset="0"/>
                </a:rPr>
                <a:t>D     L    R</a:t>
              </a:r>
            </a:p>
          </p:txBody>
        </p:sp>
      </p:grpSp>
      <p:grpSp>
        <p:nvGrpSpPr>
          <p:cNvPr id="125" name="Group 21"/>
          <p:cNvGrpSpPr>
            <a:grpSpLocks/>
          </p:cNvGrpSpPr>
          <p:nvPr/>
        </p:nvGrpSpPr>
        <p:grpSpPr bwMode="auto">
          <a:xfrm>
            <a:off x="7524750" y="3816350"/>
            <a:ext cx="1447800" cy="1447800"/>
            <a:chOff x="3744" y="2160"/>
            <a:chExt cx="912" cy="912"/>
          </a:xfrm>
        </p:grpSpPr>
        <p:grpSp>
          <p:nvGrpSpPr>
            <p:cNvPr id="126" name="Group 22"/>
            <p:cNvGrpSpPr>
              <a:grpSpLocks/>
            </p:cNvGrpSpPr>
            <p:nvPr/>
          </p:nvGrpSpPr>
          <p:grpSpPr bwMode="auto">
            <a:xfrm>
              <a:off x="3888" y="2592"/>
              <a:ext cx="576" cy="240"/>
              <a:chOff x="3888" y="2592"/>
              <a:chExt cx="576" cy="240"/>
            </a:xfrm>
          </p:grpSpPr>
          <p:sp>
            <p:nvSpPr>
              <p:cNvPr id="129" name="Line 23"/>
              <p:cNvSpPr>
                <a:spLocks noChangeShapeType="1"/>
              </p:cNvSpPr>
              <p:nvPr/>
            </p:nvSpPr>
            <p:spPr bwMode="auto">
              <a:xfrm>
                <a:off x="3888" y="2592"/>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 name="Line 24"/>
              <p:cNvSpPr>
                <a:spLocks noChangeShapeType="1"/>
              </p:cNvSpPr>
              <p:nvPr/>
            </p:nvSpPr>
            <p:spPr bwMode="auto">
              <a:xfrm>
                <a:off x="3888" y="2592"/>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1" name="Line 25"/>
              <p:cNvSpPr>
                <a:spLocks noChangeShapeType="1"/>
              </p:cNvSpPr>
              <p:nvPr/>
            </p:nvSpPr>
            <p:spPr bwMode="auto">
              <a:xfrm>
                <a:off x="4464" y="2592"/>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7" name="Rectangle 26"/>
            <p:cNvSpPr>
              <a:spLocks noChangeArrowheads="1"/>
            </p:cNvSpPr>
            <p:nvPr/>
          </p:nvSpPr>
          <p:spPr bwMode="auto">
            <a:xfrm>
              <a:off x="3744" y="2832"/>
              <a:ext cx="912" cy="240"/>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400" dirty="0">
                  <a:latin typeface="Times New Roman" panose="02020603050405020304" pitchFamily="18" charset="0"/>
                </a:rPr>
                <a:t>D     L    R</a:t>
              </a:r>
            </a:p>
          </p:txBody>
        </p:sp>
        <p:sp>
          <p:nvSpPr>
            <p:cNvPr id="128" name="Line 27"/>
            <p:cNvSpPr>
              <a:spLocks noChangeShapeType="1"/>
            </p:cNvSpPr>
            <p:nvPr/>
          </p:nvSpPr>
          <p:spPr bwMode="auto">
            <a:xfrm>
              <a:off x="3984" y="2160"/>
              <a:ext cx="0" cy="432"/>
            </a:xfrm>
            <a:prstGeom prst="line">
              <a:avLst/>
            </a:prstGeom>
            <a:noFill/>
            <a:ln w="19050">
              <a:solidFill>
                <a:srgbClr val="CC00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32" name="Group 28"/>
          <p:cNvGrpSpPr>
            <a:grpSpLocks/>
          </p:cNvGrpSpPr>
          <p:nvPr/>
        </p:nvGrpSpPr>
        <p:grpSpPr bwMode="auto">
          <a:xfrm>
            <a:off x="7219950" y="3816350"/>
            <a:ext cx="457200" cy="990600"/>
            <a:chOff x="3552" y="2160"/>
            <a:chExt cx="288" cy="624"/>
          </a:xfrm>
        </p:grpSpPr>
        <p:sp>
          <p:nvSpPr>
            <p:cNvPr id="133" name="Text Box 29"/>
            <p:cNvSpPr txBox="1">
              <a:spLocks noChangeArrowheads="1"/>
            </p:cNvSpPr>
            <p:nvPr/>
          </p:nvSpPr>
          <p:spPr bwMode="auto">
            <a:xfrm rot="-5503572">
              <a:off x="3576" y="2520"/>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latin typeface="Times New Roman" panose="02020603050405020304" pitchFamily="18" charset="0"/>
                </a:rPr>
                <a:t>&gt;</a:t>
              </a:r>
            </a:p>
          </p:txBody>
        </p:sp>
        <p:sp>
          <p:nvSpPr>
            <p:cNvPr id="134" name="Line 30"/>
            <p:cNvSpPr>
              <a:spLocks noChangeShapeType="1"/>
            </p:cNvSpPr>
            <p:nvPr/>
          </p:nvSpPr>
          <p:spPr bwMode="auto">
            <a:xfrm>
              <a:off x="3696" y="2160"/>
              <a:ext cx="0" cy="432"/>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35" name="Group 31"/>
          <p:cNvGrpSpPr>
            <a:grpSpLocks/>
          </p:cNvGrpSpPr>
          <p:nvPr/>
        </p:nvGrpSpPr>
        <p:grpSpPr bwMode="auto">
          <a:xfrm>
            <a:off x="6762750" y="3816350"/>
            <a:ext cx="457200" cy="1066800"/>
            <a:chOff x="3264" y="2160"/>
            <a:chExt cx="288" cy="672"/>
          </a:xfrm>
        </p:grpSpPr>
        <p:sp>
          <p:nvSpPr>
            <p:cNvPr id="136" name="Oval 32"/>
            <p:cNvSpPr>
              <a:spLocks noChangeArrowheads="1"/>
            </p:cNvSpPr>
            <p:nvPr/>
          </p:nvSpPr>
          <p:spPr bwMode="auto">
            <a:xfrm>
              <a:off x="3264" y="2592"/>
              <a:ext cx="288" cy="240"/>
            </a:xfrm>
            <a:prstGeom prst="ellipse">
              <a:avLst/>
            </a:prstGeom>
            <a:solidFill>
              <a:srgbClr val="FF9933"/>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400">
                  <a:latin typeface="Times New Roman" panose="02020603050405020304" pitchFamily="18" charset="0"/>
                </a:rPr>
                <a:t>B</a:t>
              </a:r>
            </a:p>
          </p:txBody>
        </p:sp>
        <p:sp>
          <p:nvSpPr>
            <p:cNvPr id="137" name="Line 33"/>
            <p:cNvSpPr>
              <a:spLocks noChangeShapeType="1"/>
            </p:cNvSpPr>
            <p:nvPr/>
          </p:nvSpPr>
          <p:spPr bwMode="auto">
            <a:xfrm>
              <a:off x="3408" y="2160"/>
              <a:ext cx="0" cy="432"/>
            </a:xfrm>
            <a:prstGeom prst="line">
              <a:avLst/>
            </a:prstGeom>
            <a:noFill/>
            <a:ln w="190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38" name="Group 34"/>
          <p:cNvGrpSpPr>
            <a:grpSpLocks/>
          </p:cNvGrpSpPr>
          <p:nvPr/>
        </p:nvGrpSpPr>
        <p:grpSpPr bwMode="auto">
          <a:xfrm>
            <a:off x="8515350" y="5264150"/>
            <a:ext cx="457200" cy="990600"/>
            <a:chOff x="4368" y="3072"/>
            <a:chExt cx="288" cy="624"/>
          </a:xfrm>
        </p:grpSpPr>
        <p:sp>
          <p:nvSpPr>
            <p:cNvPr id="139" name="Text Box 35"/>
            <p:cNvSpPr txBox="1">
              <a:spLocks noChangeArrowheads="1"/>
            </p:cNvSpPr>
            <p:nvPr/>
          </p:nvSpPr>
          <p:spPr bwMode="auto">
            <a:xfrm rot="-5503572">
              <a:off x="4392" y="343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latin typeface="Times New Roman" panose="02020603050405020304" pitchFamily="18" charset="0"/>
                </a:rPr>
                <a:t>&gt;</a:t>
              </a:r>
            </a:p>
          </p:txBody>
        </p:sp>
        <p:sp>
          <p:nvSpPr>
            <p:cNvPr id="140" name="Line 36"/>
            <p:cNvSpPr>
              <a:spLocks noChangeShapeType="1"/>
            </p:cNvSpPr>
            <p:nvPr/>
          </p:nvSpPr>
          <p:spPr bwMode="auto">
            <a:xfrm>
              <a:off x="4512" y="3072"/>
              <a:ext cx="0" cy="432"/>
            </a:xfrm>
            <a:prstGeom prst="line">
              <a:avLst/>
            </a:prstGeom>
            <a:noFill/>
            <a:ln w="19050">
              <a:solidFill>
                <a:srgbClr val="CC00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41" name="Group 37"/>
          <p:cNvGrpSpPr>
            <a:grpSpLocks/>
          </p:cNvGrpSpPr>
          <p:nvPr/>
        </p:nvGrpSpPr>
        <p:grpSpPr bwMode="auto">
          <a:xfrm>
            <a:off x="8058150" y="5264150"/>
            <a:ext cx="457200" cy="990600"/>
            <a:chOff x="4080" y="3072"/>
            <a:chExt cx="288" cy="624"/>
          </a:xfrm>
        </p:grpSpPr>
        <p:sp>
          <p:nvSpPr>
            <p:cNvPr id="142" name="Text Box 38"/>
            <p:cNvSpPr txBox="1">
              <a:spLocks noChangeArrowheads="1"/>
            </p:cNvSpPr>
            <p:nvPr/>
          </p:nvSpPr>
          <p:spPr bwMode="auto">
            <a:xfrm rot="-5503572">
              <a:off x="4104" y="343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latin typeface="Times New Roman" panose="02020603050405020304" pitchFamily="18" charset="0"/>
                </a:rPr>
                <a:t>&gt;</a:t>
              </a:r>
            </a:p>
          </p:txBody>
        </p:sp>
        <p:sp>
          <p:nvSpPr>
            <p:cNvPr id="143" name="Line 39"/>
            <p:cNvSpPr>
              <a:spLocks noChangeShapeType="1"/>
            </p:cNvSpPr>
            <p:nvPr/>
          </p:nvSpPr>
          <p:spPr bwMode="auto">
            <a:xfrm>
              <a:off x="4224" y="3072"/>
              <a:ext cx="0" cy="432"/>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44" name="Group 40"/>
          <p:cNvGrpSpPr>
            <a:grpSpLocks/>
          </p:cNvGrpSpPr>
          <p:nvPr/>
        </p:nvGrpSpPr>
        <p:grpSpPr bwMode="auto">
          <a:xfrm>
            <a:off x="7600950" y="5264150"/>
            <a:ext cx="457200" cy="1066800"/>
            <a:chOff x="3792" y="3072"/>
            <a:chExt cx="288" cy="672"/>
          </a:xfrm>
        </p:grpSpPr>
        <p:sp>
          <p:nvSpPr>
            <p:cNvPr id="145" name="Oval 41"/>
            <p:cNvSpPr>
              <a:spLocks noChangeArrowheads="1"/>
            </p:cNvSpPr>
            <p:nvPr/>
          </p:nvSpPr>
          <p:spPr bwMode="auto">
            <a:xfrm>
              <a:off x="3792" y="3504"/>
              <a:ext cx="288" cy="240"/>
            </a:xfrm>
            <a:prstGeom prst="ellipse">
              <a:avLst/>
            </a:prstGeom>
            <a:solidFill>
              <a:srgbClr val="FF9933"/>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400">
                  <a:latin typeface="Times New Roman" panose="02020603050405020304" pitchFamily="18" charset="0"/>
                </a:rPr>
                <a:t>D</a:t>
              </a:r>
            </a:p>
          </p:txBody>
        </p:sp>
        <p:sp>
          <p:nvSpPr>
            <p:cNvPr id="146" name="Line 42"/>
            <p:cNvSpPr>
              <a:spLocks noChangeShapeType="1"/>
            </p:cNvSpPr>
            <p:nvPr/>
          </p:nvSpPr>
          <p:spPr bwMode="auto">
            <a:xfrm>
              <a:off x="3936" y="3072"/>
              <a:ext cx="0" cy="432"/>
            </a:xfrm>
            <a:prstGeom prst="line">
              <a:avLst/>
            </a:prstGeom>
            <a:noFill/>
            <a:ln w="190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47" name="Group 43"/>
          <p:cNvGrpSpPr>
            <a:grpSpLocks/>
          </p:cNvGrpSpPr>
          <p:nvPr/>
        </p:nvGrpSpPr>
        <p:grpSpPr bwMode="auto">
          <a:xfrm>
            <a:off x="9963150" y="3816350"/>
            <a:ext cx="457200" cy="990600"/>
            <a:chOff x="5280" y="2160"/>
            <a:chExt cx="288" cy="624"/>
          </a:xfrm>
        </p:grpSpPr>
        <p:sp>
          <p:nvSpPr>
            <p:cNvPr id="148" name="Text Box 44"/>
            <p:cNvSpPr txBox="1">
              <a:spLocks noChangeArrowheads="1"/>
            </p:cNvSpPr>
            <p:nvPr/>
          </p:nvSpPr>
          <p:spPr bwMode="auto">
            <a:xfrm rot="-5503572">
              <a:off x="5304" y="2520"/>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latin typeface="Times New Roman" panose="02020603050405020304" pitchFamily="18" charset="0"/>
                </a:rPr>
                <a:t>&gt;</a:t>
              </a:r>
            </a:p>
          </p:txBody>
        </p:sp>
        <p:sp>
          <p:nvSpPr>
            <p:cNvPr id="149" name="Line 45"/>
            <p:cNvSpPr>
              <a:spLocks noChangeShapeType="1"/>
            </p:cNvSpPr>
            <p:nvPr/>
          </p:nvSpPr>
          <p:spPr bwMode="auto">
            <a:xfrm>
              <a:off x="5424" y="2160"/>
              <a:ext cx="0" cy="432"/>
            </a:xfrm>
            <a:prstGeom prst="line">
              <a:avLst/>
            </a:prstGeom>
            <a:noFill/>
            <a:ln w="19050">
              <a:solidFill>
                <a:srgbClr val="CC00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50" name="Group 46"/>
          <p:cNvGrpSpPr>
            <a:grpSpLocks/>
          </p:cNvGrpSpPr>
          <p:nvPr/>
        </p:nvGrpSpPr>
        <p:grpSpPr bwMode="auto">
          <a:xfrm>
            <a:off x="9505950" y="3816350"/>
            <a:ext cx="457200" cy="990600"/>
            <a:chOff x="4992" y="2160"/>
            <a:chExt cx="288" cy="624"/>
          </a:xfrm>
        </p:grpSpPr>
        <p:sp>
          <p:nvSpPr>
            <p:cNvPr id="151" name="Text Box 47"/>
            <p:cNvSpPr txBox="1">
              <a:spLocks noChangeArrowheads="1"/>
            </p:cNvSpPr>
            <p:nvPr/>
          </p:nvSpPr>
          <p:spPr bwMode="auto">
            <a:xfrm rot="-5503572">
              <a:off x="5016" y="2520"/>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latin typeface="Times New Roman" panose="02020603050405020304" pitchFamily="18" charset="0"/>
                </a:rPr>
                <a:t>&gt;</a:t>
              </a:r>
            </a:p>
          </p:txBody>
        </p:sp>
        <p:sp>
          <p:nvSpPr>
            <p:cNvPr id="152" name="Line 48"/>
            <p:cNvSpPr>
              <a:spLocks noChangeShapeType="1"/>
            </p:cNvSpPr>
            <p:nvPr/>
          </p:nvSpPr>
          <p:spPr bwMode="auto">
            <a:xfrm>
              <a:off x="5136" y="2160"/>
              <a:ext cx="0" cy="432"/>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53" name="Group 49"/>
          <p:cNvGrpSpPr>
            <a:grpSpLocks/>
          </p:cNvGrpSpPr>
          <p:nvPr/>
        </p:nvGrpSpPr>
        <p:grpSpPr bwMode="auto">
          <a:xfrm>
            <a:off x="9048750" y="3816350"/>
            <a:ext cx="457200" cy="1066800"/>
            <a:chOff x="4704" y="2160"/>
            <a:chExt cx="288" cy="672"/>
          </a:xfrm>
        </p:grpSpPr>
        <p:sp>
          <p:nvSpPr>
            <p:cNvPr id="154" name="Oval 50"/>
            <p:cNvSpPr>
              <a:spLocks noChangeArrowheads="1"/>
            </p:cNvSpPr>
            <p:nvPr/>
          </p:nvSpPr>
          <p:spPr bwMode="auto">
            <a:xfrm>
              <a:off x="4704" y="2592"/>
              <a:ext cx="288" cy="240"/>
            </a:xfrm>
            <a:prstGeom prst="ellipse">
              <a:avLst/>
            </a:prstGeom>
            <a:solidFill>
              <a:srgbClr val="FF9933"/>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400">
                  <a:latin typeface="Times New Roman" panose="02020603050405020304" pitchFamily="18" charset="0"/>
                </a:rPr>
                <a:t>C</a:t>
              </a:r>
            </a:p>
          </p:txBody>
        </p:sp>
        <p:sp>
          <p:nvSpPr>
            <p:cNvPr id="155" name="Line 51"/>
            <p:cNvSpPr>
              <a:spLocks noChangeShapeType="1"/>
            </p:cNvSpPr>
            <p:nvPr/>
          </p:nvSpPr>
          <p:spPr bwMode="auto">
            <a:xfrm>
              <a:off x="4848" y="2160"/>
              <a:ext cx="0" cy="432"/>
            </a:xfrm>
            <a:prstGeom prst="line">
              <a:avLst/>
            </a:prstGeom>
            <a:noFill/>
            <a:ln w="190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56" name="Group 52"/>
          <p:cNvGrpSpPr>
            <a:grpSpLocks/>
          </p:cNvGrpSpPr>
          <p:nvPr/>
        </p:nvGrpSpPr>
        <p:grpSpPr bwMode="auto">
          <a:xfrm>
            <a:off x="8743950" y="2216150"/>
            <a:ext cx="1676400" cy="1600200"/>
            <a:chOff x="4512" y="1152"/>
            <a:chExt cx="1056" cy="1008"/>
          </a:xfrm>
        </p:grpSpPr>
        <p:sp>
          <p:nvSpPr>
            <p:cNvPr id="157" name="Line 53"/>
            <p:cNvSpPr>
              <a:spLocks noChangeShapeType="1"/>
            </p:cNvSpPr>
            <p:nvPr/>
          </p:nvSpPr>
          <p:spPr bwMode="auto">
            <a:xfrm>
              <a:off x="4512" y="1152"/>
              <a:ext cx="528" cy="0"/>
            </a:xfrm>
            <a:prstGeom prst="line">
              <a:avLst/>
            </a:prstGeom>
            <a:noFill/>
            <a:ln w="19050">
              <a:solidFill>
                <a:srgbClr val="CC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58" name="Group 54"/>
            <p:cNvGrpSpPr>
              <a:grpSpLocks/>
            </p:cNvGrpSpPr>
            <p:nvPr/>
          </p:nvGrpSpPr>
          <p:grpSpPr bwMode="auto">
            <a:xfrm>
              <a:off x="4800" y="1680"/>
              <a:ext cx="576" cy="240"/>
              <a:chOff x="4800" y="1680"/>
              <a:chExt cx="576" cy="240"/>
            </a:xfrm>
          </p:grpSpPr>
          <p:sp>
            <p:nvSpPr>
              <p:cNvPr id="161" name="Line 55"/>
              <p:cNvSpPr>
                <a:spLocks noChangeShapeType="1"/>
              </p:cNvSpPr>
              <p:nvPr/>
            </p:nvSpPr>
            <p:spPr bwMode="auto">
              <a:xfrm>
                <a:off x="4800" y="1680"/>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2" name="Line 56"/>
              <p:cNvSpPr>
                <a:spLocks noChangeShapeType="1"/>
              </p:cNvSpPr>
              <p:nvPr/>
            </p:nvSpPr>
            <p:spPr bwMode="auto">
              <a:xfrm>
                <a:off x="4800" y="1680"/>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 name="Line 57"/>
              <p:cNvSpPr>
                <a:spLocks noChangeShapeType="1"/>
              </p:cNvSpPr>
              <p:nvPr/>
            </p:nvSpPr>
            <p:spPr bwMode="auto">
              <a:xfrm>
                <a:off x="5376" y="1680"/>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9" name="Line 59"/>
            <p:cNvSpPr>
              <a:spLocks noChangeShapeType="1"/>
            </p:cNvSpPr>
            <p:nvPr/>
          </p:nvSpPr>
          <p:spPr bwMode="auto">
            <a:xfrm>
              <a:off x="5040" y="1152"/>
              <a:ext cx="0" cy="528"/>
            </a:xfrm>
            <a:prstGeom prst="line">
              <a:avLst/>
            </a:prstGeom>
            <a:noFill/>
            <a:ln w="19050">
              <a:solidFill>
                <a:srgbClr val="CC00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0" name="Rectangle 58"/>
            <p:cNvSpPr>
              <a:spLocks noChangeArrowheads="1"/>
            </p:cNvSpPr>
            <p:nvPr/>
          </p:nvSpPr>
          <p:spPr bwMode="auto">
            <a:xfrm>
              <a:off x="4656" y="1920"/>
              <a:ext cx="912" cy="240"/>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sz="2400" dirty="0">
                  <a:latin typeface="Times New Roman" panose="02020603050405020304" pitchFamily="18" charset="0"/>
                </a:rPr>
                <a:t>D     L    R</a:t>
              </a:r>
            </a:p>
          </p:txBody>
        </p:sp>
      </p:grpSp>
      <p:sp>
        <p:nvSpPr>
          <p:cNvPr id="164" name="AutoShape 61"/>
          <p:cNvSpPr>
            <a:spLocks noChangeArrowheads="1"/>
          </p:cNvSpPr>
          <p:nvPr/>
        </p:nvSpPr>
        <p:spPr bwMode="auto">
          <a:xfrm>
            <a:off x="9359106" y="6813376"/>
            <a:ext cx="1512888" cy="576263"/>
          </a:xfrm>
          <a:prstGeom prst="flowChartAlternateProcess">
            <a:avLst/>
          </a:prstGeom>
          <a:gradFill rotWithShape="1">
            <a:gsLst>
              <a:gs pos="0">
                <a:schemeClr val="bg2"/>
              </a:gs>
              <a:gs pos="50000">
                <a:schemeClr val="bg1"/>
              </a:gs>
              <a:gs pos="100000">
                <a:schemeClr val="bg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2800" dirty="0">
                <a:latin typeface="Times New Roman" pitchFamily="18" charset="0"/>
              </a:rPr>
              <a:t>演示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61">
                                            <p:txEl>
                                              <p:pRg st="0" end="0"/>
                                            </p:txEl>
                                          </p:spTgt>
                                        </p:tgtEl>
                                        <p:attrNameLst>
                                          <p:attrName>style.visibility</p:attrName>
                                        </p:attrNameLst>
                                      </p:cBhvr>
                                      <p:to>
                                        <p:strVal val="visible"/>
                                      </p:to>
                                    </p:set>
                                    <p:animEffect transition="in" filter="box(out)">
                                      <p:cBhvr>
                                        <p:cTn id="7" dur="500"/>
                                        <p:tgtEl>
                                          <p:spTgt spid="61">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4"/>
                                        </p:tgtEl>
                                        <p:attrNameLst>
                                          <p:attrName>style.visibility</p:attrName>
                                        </p:attrNameLst>
                                      </p:cBhvr>
                                      <p:to>
                                        <p:strVal val="visible"/>
                                      </p:to>
                                    </p:set>
                                    <p:animEffect transition="in" filter="dissolve">
                                      <p:cBhvr>
                                        <p:cTn id="12" dur="500"/>
                                        <p:tgtEl>
                                          <p:spTgt spid="114"/>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1" fill="hold" nodeType="clickEffect">
                                  <p:stCondLst>
                                    <p:cond delay="0"/>
                                  </p:stCondLst>
                                  <p:childTnLst>
                                    <p:set>
                                      <p:cBhvr>
                                        <p:cTn id="16" dur="1" fill="hold">
                                          <p:stCondLst>
                                            <p:cond delay="0"/>
                                          </p:stCondLst>
                                        </p:cTn>
                                        <p:tgtEl>
                                          <p:spTgt spid="115"/>
                                        </p:tgtEl>
                                        <p:attrNameLst>
                                          <p:attrName>style.visibility</p:attrName>
                                        </p:attrNameLst>
                                      </p:cBhvr>
                                      <p:to>
                                        <p:strVal val="visible"/>
                                      </p:to>
                                    </p:set>
                                    <p:anim calcmode="lin" valueType="num">
                                      <p:cBhvr>
                                        <p:cTn id="17" dur="500" fill="hold"/>
                                        <p:tgtEl>
                                          <p:spTgt spid="115"/>
                                        </p:tgtEl>
                                        <p:attrNameLst>
                                          <p:attrName>ppt_x</p:attrName>
                                        </p:attrNameLst>
                                      </p:cBhvr>
                                      <p:tavLst>
                                        <p:tav tm="0">
                                          <p:val>
                                            <p:strVal val="#ppt_x"/>
                                          </p:val>
                                        </p:tav>
                                        <p:tav tm="100000">
                                          <p:val>
                                            <p:strVal val="#ppt_x"/>
                                          </p:val>
                                        </p:tav>
                                      </p:tavLst>
                                    </p:anim>
                                    <p:anim calcmode="lin" valueType="num">
                                      <p:cBhvr>
                                        <p:cTn id="18" dur="500" fill="hold"/>
                                        <p:tgtEl>
                                          <p:spTgt spid="115"/>
                                        </p:tgtEl>
                                        <p:attrNameLst>
                                          <p:attrName>ppt_y</p:attrName>
                                        </p:attrNameLst>
                                      </p:cBhvr>
                                      <p:tavLst>
                                        <p:tav tm="0">
                                          <p:val>
                                            <p:strVal val="#ppt_y-#ppt_h/2"/>
                                          </p:val>
                                        </p:tav>
                                        <p:tav tm="100000">
                                          <p:val>
                                            <p:strVal val="#ppt_y"/>
                                          </p:val>
                                        </p:tav>
                                      </p:tavLst>
                                    </p:anim>
                                    <p:anim calcmode="lin" valueType="num">
                                      <p:cBhvr>
                                        <p:cTn id="19" dur="500" fill="hold"/>
                                        <p:tgtEl>
                                          <p:spTgt spid="115"/>
                                        </p:tgtEl>
                                        <p:attrNameLst>
                                          <p:attrName>ppt_w</p:attrName>
                                        </p:attrNameLst>
                                      </p:cBhvr>
                                      <p:tavLst>
                                        <p:tav tm="0">
                                          <p:val>
                                            <p:strVal val="#ppt_w"/>
                                          </p:val>
                                        </p:tav>
                                        <p:tav tm="100000">
                                          <p:val>
                                            <p:strVal val="#ppt_w"/>
                                          </p:val>
                                        </p:tav>
                                      </p:tavLst>
                                    </p:anim>
                                    <p:anim calcmode="lin" valueType="num">
                                      <p:cBhvr>
                                        <p:cTn id="20" dur="500" fill="hold"/>
                                        <p:tgtEl>
                                          <p:spTgt spid="115"/>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7" presetClass="entr" presetSubtype="1" fill="hold" nodeType="clickEffect">
                                  <p:stCondLst>
                                    <p:cond delay="0"/>
                                  </p:stCondLst>
                                  <p:childTnLst>
                                    <p:set>
                                      <p:cBhvr>
                                        <p:cTn id="24" dur="1" fill="hold">
                                          <p:stCondLst>
                                            <p:cond delay="0"/>
                                          </p:stCondLst>
                                        </p:cTn>
                                        <p:tgtEl>
                                          <p:spTgt spid="118"/>
                                        </p:tgtEl>
                                        <p:attrNameLst>
                                          <p:attrName>style.visibility</p:attrName>
                                        </p:attrNameLst>
                                      </p:cBhvr>
                                      <p:to>
                                        <p:strVal val="visible"/>
                                      </p:to>
                                    </p:set>
                                    <p:anim calcmode="lin" valueType="num">
                                      <p:cBhvr>
                                        <p:cTn id="25" dur="500" fill="hold"/>
                                        <p:tgtEl>
                                          <p:spTgt spid="118"/>
                                        </p:tgtEl>
                                        <p:attrNameLst>
                                          <p:attrName>ppt_x</p:attrName>
                                        </p:attrNameLst>
                                      </p:cBhvr>
                                      <p:tavLst>
                                        <p:tav tm="0">
                                          <p:val>
                                            <p:strVal val="#ppt_x"/>
                                          </p:val>
                                        </p:tav>
                                        <p:tav tm="100000">
                                          <p:val>
                                            <p:strVal val="#ppt_x"/>
                                          </p:val>
                                        </p:tav>
                                      </p:tavLst>
                                    </p:anim>
                                    <p:anim calcmode="lin" valueType="num">
                                      <p:cBhvr>
                                        <p:cTn id="26" dur="500" fill="hold"/>
                                        <p:tgtEl>
                                          <p:spTgt spid="118"/>
                                        </p:tgtEl>
                                        <p:attrNameLst>
                                          <p:attrName>ppt_y</p:attrName>
                                        </p:attrNameLst>
                                      </p:cBhvr>
                                      <p:tavLst>
                                        <p:tav tm="0">
                                          <p:val>
                                            <p:strVal val="#ppt_y-#ppt_h/2"/>
                                          </p:val>
                                        </p:tav>
                                        <p:tav tm="100000">
                                          <p:val>
                                            <p:strVal val="#ppt_y"/>
                                          </p:val>
                                        </p:tav>
                                      </p:tavLst>
                                    </p:anim>
                                    <p:anim calcmode="lin" valueType="num">
                                      <p:cBhvr>
                                        <p:cTn id="27" dur="500" fill="hold"/>
                                        <p:tgtEl>
                                          <p:spTgt spid="118"/>
                                        </p:tgtEl>
                                        <p:attrNameLst>
                                          <p:attrName>ppt_w</p:attrName>
                                        </p:attrNameLst>
                                      </p:cBhvr>
                                      <p:tavLst>
                                        <p:tav tm="0">
                                          <p:val>
                                            <p:strVal val="#ppt_w"/>
                                          </p:val>
                                        </p:tav>
                                        <p:tav tm="100000">
                                          <p:val>
                                            <p:strVal val="#ppt_w"/>
                                          </p:val>
                                        </p:tav>
                                      </p:tavLst>
                                    </p:anim>
                                    <p:anim calcmode="lin" valueType="num">
                                      <p:cBhvr>
                                        <p:cTn id="28" dur="500" fill="hold"/>
                                        <p:tgtEl>
                                          <p:spTgt spid="118"/>
                                        </p:tgtEl>
                                        <p:attrNameLst>
                                          <p:attrName>ppt_h</p:attrName>
                                        </p:attrNameLst>
                                      </p:cBhvr>
                                      <p:tavLst>
                                        <p:tav tm="0">
                                          <p:val>
                                            <p:fltVal val="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17" presetClass="entr" presetSubtype="1" fill="hold" nodeType="clickEffect">
                                  <p:stCondLst>
                                    <p:cond delay="0"/>
                                  </p:stCondLst>
                                  <p:childTnLst>
                                    <p:set>
                                      <p:cBhvr>
                                        <p:cTn id="32" dur="1" fill="hold">
                                          <p:stCondLst>
                                            <p:cond delay="0"/>
                                          </p:stCondLst>
                                        </p:cTn>
                                        <p:tgtEl>
                                          <p:spTgt spid="135"/>
                                        </p:tgtEl>
                                        <p:attrNameLst>
                                          <p:attrName>style.visibility</p:attrName>
                                        </p:attrNameLst>
                                      </p:cBhvr>
                                      <p:to>
                                        <p:strVal val="visible"/>
                                      </p:to>
                                    </p:set>
                                    <p:anim calcmode="lin" valueType="num">
                                      <p:cBhvr>
                                        <p:cTn id="33" dur="500" fill="hold"/>
                                        <p:tgtEl>
                                          <p:spTgt spid="135"/>
                                        </p:tgtEl>
                                        <p:attrNameLst>
                                          <p:attrName>ppt_x</p:attrName>
                                        </p:attrNameLst>
                                      </p:cBhvr>
                                      <p:tavLst>
                                        <p:tav tm="0">
                                          <p:val>
                                            <p:strVal val="#ppt_x"/>
                                          </p:val>
                                        </p:tav>
                                        <p:tav tm="100000">
                                          <p:val>
                                            <p:strVal val="#ppt_x"/>
                                          </p:val>
                                        </p:tav>
                                      </p:tavLst>
                                    </p:anim>
                                    <p:anim calcmode="lin" valueType="num">
                                      <p:cBhvr>
                                        <p:cTn id="34" dur="500" fill="hold"/>
                                        <p:tgtEl>
                                          <p:spTgt spid="135"/>
                                        </p:tgtEl>
                                        <p:attrNameLst>
                                          <p:attrName>ppt_y</p:attrName>
                                        </p:attrNameLst>
                                      </p:cBhvr>
                                      <p:tavLst>
                                        <p:tav tm="0">
                                          <p:val>
                                            <p:strVal val="#ppt_y-#ppt_h/2"/>
                                          </p:val>
                                        </p:tav>
                                        <p:tav tm="100000">
                                          <p:val>
                                            <p:strVal val="#ppt_y"/>
                                          </p:val>
                                        </p:tav>
                                      </p:tavLst>
                                    </p:anim>
                                    <p:anim calcmode="lin" valueType="num">
                                      <p:cBhvr>
                                        <p:cTn id="35" dur="500" fill="hold"/>
                                        <p:tgtEl>
                                          <p:spTgt spid="135"/>
                                        </p:tgtEl>
                                        <p:attrNameLst>
                                          <p:attrName>ppt_w</p:attrName>
                                        </p:attrNameLst>
                                      </p:cBhvr>
                                      <p:tavLst>
                                        <p:tav tm="0">
                                          <p:val>
                                            <p:strVal val="#ppt_w"/>
                                          </p:val>
                                        </p:tav>
                                        <p:tav tm="100000">
                                          <p:val>
                                            <p:strVal val="#ppt_w"/>
                                          </p:val>
                                        </p:tav>
                                      </p:tavLst>
                                    </p:anim>
                                    <p:anim calcmode="lin" valueType="num">
                                      <p:cBhvr>
                                        <p:cTn id="36" dur="500" fill="hold"/>
                                        <p:tgtEl>
                                          <p:spTgt spid="135"/>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7" presetClass="entr" presetSubtype="1" fill="hold" nodeType="clickEffect">
                                  <p:stCondLst>
                                    <p:cond delay="0"/>
                                  </p:stCondLst>
                                  <p:childTnLst>
                                    <p:set>
                                      <p:cBhvr>
                                        <p:cTn id="40" dur="1" fill="hold">
                                          <p:stCondLst>
                                            <p:cond delay="0"/>
                                          </p:stCondLst>
                                        </p:cTn>
                                        <p:tgtEl>
                                          <p:spTgt spid="132"/>
                                        </p:tgtEl>
                                        <p:attrNameLst>
                                          <p:attrName>style.visibility</p:attrName>
                                        </p:attrNameLst>
                                      </p:cBhvr>
                                      <p:to>
                                        <p:strVal val="visible"/>
                                      </p:to>
                                    </p:set>
                                    <p:anim calcmode="lin" valueType="num">
                                      <p:cBhvr>
                                        <p:cTn id="41" dur="500" fill="hold"/>
                                        <p:tgtEl>
                                          <p:spTgt spid="132"/>
                                        </p:tgtEl>
                                        <p:attrNameLst>
                                          <p:attrName>ppt_x</p:attrName>
                                        </p:attrNameLst>
                                      </p:cBhvr>
                                      <p:tavLst>
                                        <p:tav tm="0">
                                          <p:val>
                                            <p:strVal val="#ppt_x"/>
                                          </p:val>
                                        </p:tav>
                                        <p:tav tm="100000">
                                          <p:val>
                                            <p:strVal val="#ppt_x"/>
                                          </p:val>
                                        </p:tav>
                                      </p:tavLst>
                                    </p:anim>
                                    <p:anim calcmode="lin" valueType="num">
                                      <p:cBhvr>
                                        <p:cTn id="42" dur="500" fill="hold"/>
                                        <p:tgtEl>
                                          <p:spTgt spid="132"/>
                                        </p:tgtEl>
                                        <p:attrNameLst>
                                          <p:attrName>ppt_y</p:attrName>
                                        </p:attrNameLst>
                                      </p:cBhvr>
                                      <p:tavLst>
                                        <p:tav tm="0">
                                          <p:val>
                                            <p:strVal val="#ppt_y-#ppt_h/2"/>
                                          </p:val>
                                        </p:tav>
                                        <p:tav tm="100000">
                                          <p:val>
                                            <p:strVal val="#ppt_y"/>
                                          </p:val>
                                        </p:tav>
                                      </p:tavLst>
                                    </p:anim>
                                    <p:anim calcmode="lin" valueType="num">
                                      <p:cBhvr>
                                        <p:cTn id="43" dur="500" fill="hold"/>
                                        <p:tgtEl>
                                          <p:spTgt spid="132"/>
                                        </p:tgtEl>
                                        <p:attrNameLst>
                                          <p:attrName>ppt_w</p:attrName>
                                        </p:attrNameLst>
                                      </p:cBhvr>
                                      <p:tavLst>
                                        <p:tav tm="0">
                                          <p:val>
                                            <p:strVal val="#ppt_w"/>
                                          </p:val>
                                        </p:tav>
                                        <p:tav tm="100000">
                                          <p:val>
                                            <p:strVal val="#ppt_w"/>
                                          </p:val>
                                        </p:tav>
                                      </p:tavLst>
                                    </p:anim>
                                    <p:anim calcmode="lin" valueType="num">
                                      <p:cBhvr>
                                        <p:cTn id="44" dur="500" fill="hold"/>
                                        <p:tgtEl>
                                          <p:spTgt spid="132"/>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17" presetClass="entr" presetSubtype="1" fill="hold" nodeType="clickEffect">
                                  <p:stCondLst>
                                    <p:cond delay="0"/>
                                  </p:stCondLst>
                                  <p:childTnLst>
                                    <p:set>
                                      <p:cBhvr>
                                        <p:cTn id="48" dur="1" fill="hold">
                                          <p:stCondLst>
                                            <p:cond delay="0"/>
                                          </p:stCondLst>
                                        </p:cTn>
                                        <p:tgtEl>
                                          <p:spTgt spid="125"/>
                                        </p:tgtEl>
                                        <p:attrNameLst>
                                          <p:attrName>style.visibility</p:attrName>
                                        </p:attrNameLst>
                                      </p:cBhvr>
                                      <p:to>
                                        <p:strVal val="visible"/>
                                      </p:to>
                                    </p:set>
                                    <p:anim calcmode="lin" valueType="num">
                                      <p:cBhvr>
                                        <p:cTn id="49" dur="500" fill="hold"/>
                                        <p:tgtEl>
                                          <p:spTgt spid="125"/>
                                        </p:tgtEl>
                                        <p:attrNameLst>
                                          <p:attrName>ppt_x</p:attrName>
                                        </p:attrNameLst>
                                      </p:cBhvr>
                                      <p:tavLst>
                                        <p:tav tm="0">
                                          <p:val>
                                            <p:strVal val="#ppt_x"/>
                                          </p:val>
                                        </p:tav>
                                        <p:tav tm="100000">
                                          <p:val>
                                            <p:strVal val="#ppt_x"/>
                                          </p:val>
                                        </p:tav>
                                      </p:tavLst>
                                    </p:anim>
                                    <p:anim calcmode="lin" valueType="num">
                                      <p:cBhvr>
                                        <p:cTn id="50" dur="500" fill="hold"/>
                                        <p:tgtEl>
                                          <p:spTgt spid="125"/>
                                        </p:tgtEl>
                                        <p:attrNameLst>
                                          <p:attrName>ppt_y</p:attrName>
                                        </p:attrNameLst>
                                      </p:cBhvr>
                                      <p:tavLst>
                                        <p:tav tm="0">
                                          <p:val>
                                            <p:strVal val="#ppt_y-#ppt_h/2"/>
                                          </p:val>
                                        </p:tav>
                                        <p:tav tm="100000">
                                          <p:val>
                                            <p:strVal val="#ppt_y"/>
                                          </p:val>
                                        </p:tav>
                                      </p:tavLst>
                                    </p:anim>
                                    <p:anim calcmode="lin" valueType="num">
                                      <p:cBhvr>
                                        <p:cTn id="51" dur="500" fill="hold"/>
                                        <p:tgtEl>
                                          <p:spTgt spid="125"/>
                                        </p:tgtEl>
                                        <p:attrNameLst>
                                          <p:attrName>ppt_w</p:attrName>
                                        </p:attrNameLst>
                                      </p:cBhvr>
                                      <p:tavLst>
                                        <p:tav tm="0">
                                          <p:val>
                                            <p:strVal val="#ppt_w"/>
                                          </p:val>
                                        </p:tav>
                                        <p:tav tm="100000">
                                          <p:val>
                                            <p:strVal val="#ppt_w"/>
                                          </p:val>
                                        </p:tav>
                                      </p:tavLst>
                                    </p:anim>
                                    <p:anim calcmode="lin" valueType="num">
                                      <p:cBhvr>
                                        <p:cTn id="52" dur="500" fill="hold"/>
                                        <p:tgtEl>
                                          <p:spTgt spid="125"/>
                                        </p:tgtEl>
                                        <p:attrNameLst>
                                          <p:attrName>ppt_h</p:attrName>
                                        </p:attrNameLst>
                                      </p:cBhvr>
                                      <p:tavLst>
                                        <p:tav tm="0">
                                          <p:val>
                                            <p:fltVal val="0"/>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17" presetClass="entr" presetSubtype="1" fill="hold" nodeType="clickEffect">
                                  <p:stCondLst>
                                    <p:cond delay="0"/>
                                  </p:stCondLst>
                                  <p:childTnLst>
                                    <p:set>
                                      <p:cBhvr>
                                        <p:cTn id="56" dur="1" fill="hold">
                                          <p:stCondLst>
                                            <p:cond delay="0"/>
                                          </p:stCondLst>
                                        </p:cTn>
                                        <p:tgtEl>
                                          <p:spTgt spid="144"/>
                                        </p:tgtEl>
                                        <p:attrNameLst>
                                          <p:attrName>style.visibility</p:attrName>
                                        </p:attrNameLst>
                                      </p:cBhvr>
                                      <p:to>
                                        <p:strVal val="visible"/>
                                      </p:to>
                                    </p:set>
                                    <p:anim calcmode="lin" valueType="num">
                                      <p:cBhvr>
                                        <p:cTn id="57" dur="500" fill="hold"/>
                                        <p:tgtEl>
                                          <p:spTgt spid="144"/>
                                        </p:tgtEl>
                                        <p:attrNameLst>
                                          <p:attrName>ppt_x</p:attrName>
                                        </p:attrNameLst>
                                      </p:cBhvr>
                                      <p:tavLst>
                                        <p:tav tm="0">
                                          <p:val>
                                            <p:strVal val="#ppt_x"/>
                                          </p:val>
                                        </p:tav>
                                        <p:tav tm="100000">
                                          <p:val>
                                            <p:strVal val="#ppt_x"/>
                                          </p:val>
                                        </p:tav>
                                      </p:tavLst>
                                    </p:anim>
                                    <p:anim calcmode="lin" valueType="num">
                                      <p:cBhvr>
                                        <p:cTn id="58" dur="500" fill="hold"/>
                                        <p:tgtEl>
                                          <p:spTgt spid="144"/>
                                        </p:tgtEl>
                                        <p:attrNameLst>
                                          <p:attrName>ppt_y</p:attrName>
                                        </p:attrNameLst>
                                      </p:cBhvr>
                                      <p:tavLst>
                                        <p:tav tm="0">
                                          <p:val>
                                            <p:strVal val="#ppt_y-#ppt_h/2"/>
                                          </p:val>
                                        </p:tav>
                                        <p:tav tm="100000">
                                          <p:val>
                                            <p:strVal val="#ppt_y"/>
                                          </p:val>
                                        </p:tav>
                                      </p:tavLst>
                                    </p:anim>
                                    <p:anim calcmode="lin" valueType="num">
                                      <p:cBhvr>
                                        <p:cTn id="59" dur="500" fill="hold"/>
                                        <p:tgtEl>
                                          <p:spTgt spid="144"/>
                                        </p:tgtEl>
                                        <p:attrNameLst>
                                          <p:attrName>ppt_w</p:attrName>
                                        </p:attrNameLst>
                                      </p:cBhvr>
                                      <p:tavLst>
                                        <p:tav tm="0">
                                          <p:val>
                                            <p:strVal val="#ppt_w"/>
                                          </p:val>
                                        </p:tav>
                                        <p:tav tm="100000">
                                          <p:val>
                                            <p:strVal val="#ppt_w"/>
                                          </p:val>
                                        </p:tav>
                                      </p:tavLst>
                                    </p:anim>
                                    <p:anim calcmode="lin" valueType="num">
                                      <p:cBhvr>
                                        <p:cTn id="60" dur="500" fill="hold"/>
                                        <p:tgtEl>
                                          <p:spTgt spid="144"/>
                                        </p:tgtEl>
                                        <p:attrNameLst>
                                          <p:attrName>ppt_h</p:attrName>
                                        </p:attrNameLst>
                                      </p:cBhvr>
                                      <p:tavLst>
                                        <p:tav tm="0">
                                          <p:val>
                                            <p:fltVal val="0"/>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17" presetClass="entr" presetSubtype="1" fill="hold" nodeType="clickEffect">
                                  <p:stCondLst>
                                    <p:cond delay="0"/>
                                  </p:stCondLst>
                                  <p:childTnLst>
                                    <p:set>
                                      <p:cBhvr>
                                        <p:cTn id="64" dur="1" fill="hold">
                                          <p:stCondLst>
                                            <p:cond delay="0"/>
                                          </p:stCondLst>
                                        </p:cTn>
                                        <p:tgtEl>
                                          <p:spTgt spid="141"/>
                                        </p:tgtEl>
                                        <p:attrNameLst>
                                          <p:attrName>style.visibility</p:attrName>
                                        </p:attrNameLst>
                                      </p:cBhvr>
                                      <p:to>
                                        <p:strVal val="visible"/>
                                      </p:to>
                                    </p:set>
                                    <p:anim calcmode="lin" valueType="num">
                                      <p:cBhvr>
                                        <p:cTn id="65" dur="500" fill="hold"/>
                                        <p:tgtEl>
                                          <p:spTgt spid="141"/>
                                        </p:tgtEl>
                                        <p:attrNameLst>
                                          <p:attrName>ppt_x</p:attrName>
                                        </p:attrNameLst>
                                      </p:cBhvr>
                                      <p:tavLst>
                                        <p:tav tm="0">
                                          <p:val>
                                            <p:strVal val="#ppt_x"/>
                                          </p:val>
                                        </p:tav>
                                        <p:tav tm="100000">
                                          <p:val>
                                            <p:strVal val="#ppt_x"/>
                                          </p:val>
                                        </p:tav>
                                      </p:tavLst>
                                    </p:anim>
                                    <p:anim calcmode="lin" valueType="num">
                                      <p:cBhvr>
                                        <p:cTn id="66" dur="500" fill="hold"/>
                                        <p:tgtEl>
                                          <p:spTgt spid="141"/>
                                        </p:tgtEl>
                                        <p:attrNameLst>
                                          <p:attrName>ppt_y</p:attrName>
                                        </p:attrNameLst>
                                      </p:cBhvr>
                                      <p:tavLst>
                                        <p:tav tm="0">
                                          <p:val>
                                            <p:strVal val="#ppt_y-#ppt_h/2"/>
                                          </p:val>
                                        </p:tav>
                                        <p:tav tm="100000">
                                          <p:val>
                                            <p:strVal val="#ppt_y"/>
                                          </p:val>
                                        </p:tav>
                                      </p:tavLst>
                                    </p:anim>
                                    <p:anim calcmode="lin" valueType="num">
                                      <p:cBhvr>
                                        <p:cTn id="67" dur="500" fill="hold"/>
                                        <p:tgtEl>
                                          <p:spTgt spid="141"/>
                                        </p:tgtEl>
                                        <p:attrNameLst>
                                          <p:attrName>ppt_w</p:attrName>
                                        </p:attrNameLst>
                                      </p:cBhvr>
                                      <p:tavLst>
                                        <p:tav tm="0">
                                          <p:val>
                                            <p:strVal val="#ppt_w"/>
                                          </p:val>
                                        </p:tav>
                                        <p:tav tm="100000">
                                          <p:val>
                                            <p:strVal val="#ppt_w"/>
                                          </p:val>
                                        </p:tav>
                                      </p:tavLst>
                                    </p:anim>
                                    <p:anim calcmode="lin" valueType="num">
                                      <p:cBhvr>
                                        <p:cTn id="68" dur="500" fill="hold"/>
                                        <p:tgtEl>
                                          <p:spTgt spid="141"/>
                                        </p:tgtEl>
                                        <p:attrNameLst>
                                          <p:attrName>ppt_h</p:attrName>
                                        </p:attrNameLst>
                                      </p:cBhvr>
                                      <p:tavLst>
                                        <p:tav tm="0">
                                          <p:val>
                                            <p:fltVal val="0"/>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presetID="17" presetClass="entr" presetSubtype="1" fill="hold" nodeType="clickEffect">
                                  <p:stCondLst>
                                    <p:cond delay="0"/>
                                  </p:stCondLst>
                                  <p:childTnLst>
                                    <p:set>
                                      <p:cBhvr>
                                        <p:cTn id="72" dur="1" fill="hold">
                                          <p:stCondLst>
                                            <p:cond delay="0"/>
                                          </p:stCondLst>
                                        </p:cTn>
                                        <p:tgtEl>
                                          <p:spTgt spid="138"/>
                                        </p:tgtEl>
                                        <p:attrNameLst>
                                          <p:attrName>style.visibility</p:attrName>
                                        </p:attrNameLst>
                                      </p:cBhvr>
                                      <p:to>
                                        <p:strVal val="visible"/>
                                      </p:to>
                                    </p:set>
                                    <p:anim calcmode="lin" valueType="num">
                                      <p:cBhvr>
                                        <p:cTn id="73" dur="500" fill="hold"/>
                                        <p:tgtEl>
                                          <p:spTgt spid="138"/>
                                        </p:tgtEl>
                                        <p:attrNameLst>
                                          <p:attrName>ppt_x</p:attrName>
                                        </p:attrNameLst>
                                      </p:cBhvr>
                                      <p:tavLst>
                                        <p:tav tm="0">
                                          <p:val>
                                            <p:strVal val="#ppt_x"/>
                                          </p:val>
                                        </p:tav>
                                        <p:tav tm="100000">
                                          <p:val>
                                            <p:strVal val="#ppt_x"/>
                                          </p:val>
                                        </p:tav>
                                      </p:tavLst>
                                    </p:anim>
                                    <p:anim calcmode="lin" valueType="num">
                                      <p:cBhvr>
                                        <p:cTn id="74" dur="500" fill="hold"/>
                                        <p:tgtEl>
                                          <p:spTgt spid="138"/>
                                        </p:tgtEl>
                                        <p:attrNameLst>
                                          <p:attrName>ppt_y</p:attrName>
                                        </p:attrNameLst>
                                      </p:cBhvr>
                                      <p:tavLst>
                                        <p:tav tm="0">
                                          <p:val>
                                            <p:strVal val="#ppt_y-#ppt_h/2"/>
                                          </p:val>
                                        </p:tav>
                                        <p:tav tm="100000">
                                          <p:val>
                                            <p:strVal val="#ppt_y"/>
                                          </p:val>
                                        </p:tav>
                                      </p:tavLst>
                                    </p:anim>
                                    <p:anim calcmode="lin" valueType="num">
                                      <p:cBhvr>
                                        <p:cTn id="75" dur="500" fill="hold"/>
                                        <p:tgtEl>
                                          <p:spTgt spid="138"/>
                                        </p:tgtEl>
                                        <p:attrNameLst>
                                          <p:attrName>ppt_w</p:attrName>
                                        </p:attrNameLst>
                                      </p:cBhvr>
                                      <p:tavLst>
                                        <p:tav tm="0">
                                          <p:val>
                                            <p:strVal val="#ppt_w"/>
                                          </p:val>
                                        </p:tav>
                                        <p:tav tm="100000">
                                          <p:val>
                                            <p:strVal val="#ppt_w"/>
                                          </p:val>
                                        </p:tav>
                                      </p:tavLst>
                                    </p:anim>
                                    <p:anim calcmode="lin" valueType="num">
                                      <p:cBhvr>
                                        <p:cTn id="76" dur="500" fill="hold"/>
                                        <p:tgtEl>
                                          <p:spTgt spid="138"/>
                                        </p:tgtEl>
                                        <p:attrNameLst>
                                          <p:attrName>ppt_h</p:attrName>
                                        </p:attrNameLst>
                                      </p:cBhvr>
                                      <p:tavLst>
                                        <p:tav tm="0">
                                          <p:val>
                                            <p:fltVal val="0"/>
                                          </p:val>
                                        </p:tav>
                                        <p:tav tm="100000">
                                          <p:val>
                                            <p:strVal val="#ppt_h"/>
                                          </p:val>
                                        </p:tav>
                                      </p:tavLst>
                                    </p:anim>
                                  </p:childTnLst>
                                </p:cTn>
                              </p:par>
                            </p:childTnLst>
                          </p:cTn>
                        </p:par>
                      </p:childTnLst>
                    </p:cTn>
                  </p:par>
                  <p:par>
                    <p:cTn id="77" fill="hold">
                      <p:stCondLst>
                        <p:cond delay="indefinite"/>
                      </p:stCondLst>
                      <p:childTnLst>
                        <p:par>
                          <p:cTn id="78" fill="hold">
                            <p:stCondLst>
                              <p:cond delay="0"/>
                            </p:stCondLst>
                            <p:childTnLst>
                              <p:par>
                                <p:cTn id="79" presetID="17" presetClass="entr" presetSubtype="1" fill="hold" nodeType="clickEffect">
                                  <p:stCondLst>
                                    <p:cond delay="0"/>
                                  </p:stCondLst>
                                  <p:childTnLst>
                                    <p:set>
                                      <p:cBhvr>
                                        <p:cTn id="80" dur="1" fill="hold">
                                          <p:stCondLst>
                                            <p:cond delay="0"/>
                                          </p:stCondLst>
                                        </p:cTn>
                                        <p:tgtEl>
                                          <p:spTgt spid="156"/>
                                        </p:tgtEl>
                                        <p:attrNameLst>
                                          <p:attrName>style.visibility</p:attrName>
                                        </p:attrNameLst>
                                      </p:cBhvr>
                                      <p:to>
                                        <p:strVal val="visible"/>
                                      </p:to>
                                    </p:set>
                                    <p:anim calcmode="lin" valueType="num">
                                      <p:cBhvr>
                                        <p:cTn id="81" dur="500" fill="hold"/>
                                        <p:tgtEl>
                                          <p:spTgt spid="156"/>
                                        </p:tgtEl>
                                        <p:attrNameLst>
                                          <p:attrName>ppt_x</p:attrName>
                                        </p:attrNameLst>
                                      </p:cBhvr>
                                      <p:tavLst>
                                        <p:tav tm="0">
                                          <p:val>
                                            <p:strVal val="#ppt_x"/>
                                          </p:val>
                                        </p:tav>
                                        <p:tav tm="100000">
                                          <p:val>
                                            <p:strVal val="#ppt_x"/>
                                          </p:val>
                                        </p:tav>
                                      </p:tavLst>
                                    </p:anim>
                                    <p:anim calcmode="lin" valueType="num">
                                      <p:cBhvr>
                                        <p:cTn id="82" dur="500" fill="hold"/>
                                        <p:tgtEl>
                                          <p:spTgt spid="156"/>
                                        </p:tgtEl>
                                        <p:attrNameLst>
                                          <p:attrName>ppt_y</p:attrName>
                                        </p:attrNameLst>
                                      </p:cBhvr>
                                      <p:tavLst>
                                        <p:tav tm="0">
                                          <p:val>
                                            <p:strVal val="#ppt_y-#ppt_h/2"/>
                                          </p:val>
                                        </p:tav>
                                        <p:tav tm="100000">
                                          <p:val>
                                            <p:strVal val="#ppt_y"/>
                                          </p:val>
                                        </p:tav>
                                      </p:tavLst>
                                    </p:anim>
                                    <p:anim calcmode="lin" valueType="num">
                                      <p:cBhvr>
                                        <p:cTn id="83" dur="500" fill="hold"/>
                                        <p:tgtEl>
                                          <p:spTgt spid="156"/>
                                        </p:tgtEl>
                                        <p:attrNameLst>
                                          <p:attrName>ppt_w</p:attrName>
                                        </p:attrNameLst>
                                      </p:cBhvr>
                                      <p:tavLst>
                                        <p:tav tm="0">
                                          <p:val>
                                            <p:strVal val="#ppt_w"/>
                                          </p:val>
                                        </p:tav>
                                        <p:tav tm="100000">
                                          <p:val>
                                            <p:strVal val="#ppt_w"/>
                                          </p:val>
                                        </p:tav>
                                      </p:tavLst>
                                    </p:anim>
                                    <p:anim calcmode="lin" valueType="num">
                                      <p:cBhvr>
                                        <p:cTn id="84" dur="500" fill="hold"/>
                                        <p:tgtEl>
                                          <p:spTgt spid="156"/>
                                        </p:tgtEl>
                                        <p:attrNameLst>
                                          <p:attrName>ppt_h</p:attrName>
                                        </p:attrNameLst>
                                      </p:cBhvr>
                                      <p:tavLst>
                                        <p:tav tm="0">
                                          <p:val>
                                            <p:fltVal val="0"/>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17" presetClass="entr" presetSubtype="1" fill="hold" nodeType="clickEffect">
                                  <p:stCondLst>
                                    <p:cond delay="0"/>
                                  </p:stCondLst>
                                  <p:childTnLst>
                                    <p:set>
                                      <p:cBhvr>
                                        <p:cTn id="88" dur="1" fill="hold">
                                          <p:stCondLst>
                                            <p:cond delay="0"/>
                                          </p:stCondLst>
                                        </p:cTn>
                                        <p:tgtEl>
                                          <p:spTgt spid="153"/>
                                        </p:tgtEl>
                                        <p:attrNameLst>
                                          <p:attrName>style.visibility</p:attrName>
                                        </p:attrNameLst>
                                      </p:cBhvr>
                                      <p:to>
                                        <p:strVal val="visible"/>
                                      </p:to>
                                    </p:set>
                                    <p:anim calcmode="lin" valueType="num">
                                      <p:cBhvr>
                                        <p:cTn id="89" dur="500" fill="hold"/>
                                        <p:tgtEl>
                                          <p:spTgt spid="153"/>
                                        </p:tgtEl>
                                        <p:attrNameLst>
                                          <p:attrName>ppt_x</p:attrName>
                                        </p:attrNameLst>
                                      </p:cBhvr>
                                      <p:tavLst>
                                        <p:tav tm="0">
                                          <p:val>
                                            <p:strVal val="#ppt_x"/>
                                          </p:val>
                                        </p:tav>
                                        <p:tav tm="100000">
                                          <p:val>
                                            <p:strVal val="#ppt_x"/>
                                          </p:val>
                                        </p:tav>
                                      </p:tavLst>
                                    </p:anim>
                                    <p:anim calcmode="lin" valueType="num">
                                      <p:cBhvr>
                                        <p:cTn id="90" dur="500" fill="hold"/>
                                        <p:tgtEl>
                                          <p:spTgt spid="153"/>
                                        </p:tgtEl>
                                        <p:attrNameLst>
                                          <p:attrName>ppt_y</p:attrName>
                                        </p:attrNameLst>
                                      </p:cBhvr>
                                      <p:tavLst>
                                        <p:tav tm="0">
                                          <p:val>
                                            <p:strVal val="#ppt_y-#ppt_h/2"/>
                                          </p:val>
                                        </p:tav>
                                        <p:tav tm="100000">
                                          <p:val>
                                            <p:strVal val="#ppt_y"/>
                                          </p:val>
                                        </p:tav>
                                      </p:tavLst>
                                    </p:anim>
                                    <p:anim calcmode="lin" valueType="num">
                                      <p:cBhvr>
                                        <p:cTn id="91" dur="500" fill="hold"/>
                                        <p:tgtEl>
                                          <p:spTgt spid="153"/>
                                        </p:tgtEl>
                                        <p:attrNameLst>
                                          <p:attrName>ppt_w</p:attrName>
                                        </p:attrNameLst>
                                      </p:cBhvr>
                                      <p:tavLst>
                                        <p:tav tm="0">
                                          <p:val>
                                            <p:strVal val="#ppt_w"/>
                                          </p:val>
                                        </p:tav>
                                        <p:tav tm="100000">
                                          <p:val>
                                            <p:strVal val="#ppt_w"/>
                                          </p:val>
                                        </p:tav>
                                      </p:tavLst>
                                    </p:anim>
                                    <p:anim calcmode="lin" valueType="num">
                                      <p:cBhvr>
                                        <p:cTn id="92" dur="500" fill="hold"/>
                                        <p:tgtEl>
                                          <p:spTgt spid="153"/>
                                        </p:tgtEl>
                                        <p:attrNameLst>
                                          <p:attrName>ppt_h</p:attrName>
                                        </p:attrNameLst>
                                      </p:cBhvr>
                                      <p:tavLst>
                                        <p:tav tm="0">
                                          <p:val>
                                            <p:fltVal val="0"/>
                                          </p:val>
                                        </p:tav>
                                        <p:tav tm="100000">
                                          <p:val>
                                            <p:strVal val="#ppt_h"/>
                                          </p:val>
                                        </p:tav>
                                      </p:tavLst>
                                    </p:anim>
                                  </p:childTnLst>
                                </p:cTn>
                              </p:par>
                            </p:childTnLst>
                          </p:cTn>
                        </p:par>
                      </p:childTnLst>
                    </p:cTn>
                  </p:par>
                  <p:par>
                    <p:cTn id="93" fill="hold">
                      <p:stCondLst>
                        <p:cond delay="indefinite"/>
                      </p:stCondLst>
                      <p:childTnLst>
                        <p:par>
                          <p:cTn id="94" fill="hold">
                            <p:stCondLst>
                              <p:cond delay="0"/>
                            </p:stCondLst>
                            <p:childTnLst>
                              <p:par>
                                <p:cTn id="95" presetID="17" presetClass="entr" presetSubtype="1" fill="hold" nodeType="clickEffect">
                                  <p:stCondLst>
                                    <p:cond delay="0"/>
                                  </p:stCondLst>
                                  <p:childTnLst>
                                    <p:set>
                                      <p:cBhvr>
                                        <p:cTn id="96" dur="1" fill="hold">
                                          <p:stCondLst>
                                            <p:cond delay="0"/>
                                          </p:stCondLst>
                                        </p:cTn>
                                        <p:tgtEl>
                                          <p:spTgt spid="150"/>
                                        </p:tgtEl>
                                        <p:attrNameLst>
                                          <p:attrName>style.visibility</p:attrName>
                                        </p:attrNameLst>
                                      </p:cBhvr>
                                      <p:to>
                                        <p:strVal val="visible"/>
                                      </p:to>
                                    </p:set>
                                    <p:anim calcmode="lin" valueType="num">
                                      <p:cBhvr>
                                        <p:cTn id="97" dur="500" fill="hold"/>
                                        <p:tgtEl>
                                          <p:spTgt spid="150"/>
                                        </p:tgtEl>
                                        <p:attrNameLst>
                                          <p:attrName>ppt_x</p:attrName>
                                        </p:attrNameLst>
                                      </p:cBhvr>
                                      <p:tavLst>
                                        <p:tav tm="0">
                                          <p:val>
                                            <p:strVal val="#ppt_x"/>
                                          </p:val>
                                        </p:tav>
                                        <p:tav tm="100000">
                                          <p:val>
                                            <p:strVal val="#ppt_x"/>
                                          </p:val>
                                        </p:tav>
                                      </p:tavLst>
                                    </p:anim>
                                    <p:anim calcmode="lin" valueType="num">
                                      <p:cBhvr>
                                        <p:cTn id="98" dur="500" fill="hold"/>
                                        <p:tgtEl>
                                          <p:spTgt spid="150"/>
                                        </p:tgtEl>
                                        <p:attrNameLst>
                                          <p:attrName>ppt_y</p:attrName>
                                        </p:attrNameLst>
                                      </p:cBhvr>
                                      <p:tavLst>
                                        <p:tav tm="0">
                                          <p:val>
                                            <p:strVal val="#ppt_y-#ppt_h/2"/>
                                          </p:val>
                                        </p:tav>
                                        <p:tav tm="100000">
                                          <p:val>
                                            <p:strVal val="#ppt_y"/>
                                          </p:val>
                                        </p:tav>
                                      </p:tavLst>
                                    </p:anim>
                                    <p:anim calcmode="lin" valueType="num">
                                      <p:cBhvr>
                                        <p:cTn id="99" dur="500" fill="hold"/>
                                        <p:tgtEl>
                                          <p:spTgt spid="150"/>
                                        </p:tgtEl>
                                        <p:attrNameLst>
                                          <p:attrName>ppt_w</p:attrName>
                                        </p:attrNameLst>
                                      </p:cBhvr>
                                      <p:tavLst>
                                        <p:tav tm="0">
                                          <p:val>
                                            <p:strVal val="#ppt_w"/>
                                          </p:val>
                                        </p:tav>
                                        <p:tav tm="100000">
                                          <p:val>
                                            <p:strVal val="#ppt_w"/>
                                          </p:val>
                                        </p:tav>
                                      </p:tavLst>
                                    </p:anim>
                                    <p:anim calcmode="lin" valueType="num">
                                      <p:cBhvr>
                                        <p:cTn id="100" dur="500" fill="hold"/>
                                        <p:tgtEl>
                                          <p:spTgt spid="150"/>
                                        </p:tgtEl>
                                        <p:attrNameLst>
                                          <p:attrName>ppt_h</p:attrName>
                                        </p:attrNameLst>
                                      </p:cBhvr>
                                      <p:tavLst>
                                        <p:tav tm="0">
                                          <p:val>
                                            <p:fltVal val="0"/>
                                          </p:val>
                                        </p:tav>
                                        <p:tav tm="100000">
                                          <p:val>
                                            <p:strVal val="#ppt_h"/>
                                          </p:val>
                                        </p:tav>
                                      </p:tavLst>
                                    </p:anim>
                                  </p:childTnLst>
                                </p:cTn>
                              </p:par>
                            </p:childTnLst>
                          </p:cTn>
                        </p:par>
                      </p:childTnLst>
                    </p:cTn>
                  </p:par>
                  <p:par>
                    <p:cTn id="101" fill="hold">
                      <p:stCondLst>
                        <p:cond delay="indefinite"/>
                      </p:stCondLst>
                      <p:childTnLst>
                        <p:par>
                          <p:cTn id="102" fill="hold">
                            <p:stCondLst>
                              <p:cond delay="0"/>
                            </p:stCondLst>
                            <p:childTnLst>
                              <p:par>
                                <p:cTn id="103" presetID="17" presetClass="entr" presetSubtype="1" fill="hold" nodeType="clickEffect">
                                  <p:stCondLst>
                                    <p:cond delay="0"/>
                                  </p:stCondLst>
                                  <p:childTnLst>
                                    <p:set>
                                      <p:cBhvr>
                                        <p:cTn id="104" dur="1" fill="hold">
                                          <p:stCondLst>
                                            <p:cond delay="0"/>
                                          </p:stCondLst>
                                        </p:cTn>
                                        <p:tgtEl>
                                          <p:spTgt spid="147"/>
                                        </p:tgtEl>
                                        <p:attrNameLst>
                                          <p:attrName>style.visibility</p:attrName>
                                        </p:attrNameLst>
                                      </p:cBhvr>
                                      <p:to>
                                        <p:strVal val="visible"/>
                                      </p:to>
                                    </p:set>
                                    <p:anim calcmode="lin" valueType="num">
                                      <p:cBhvr>
                                        <p:cTn id="105" dur="500" fill="hold"/>
                                        <p:tgtEl>
                                          <p:spTgt spid="147"/>
                                        </p:tgtEl>
                                        <p:attrNameLst>
                                          <p:attrName>ppt_x</p:attrName>
                                        </p:attrNameLst>
                                      </p:cBhvr>
                                      <p:tavLst>
                                        <p:tav tm="0">
                                          <p:val>
                                            <p:strVal val="#ppt_x"/>
                                          </p:val>
                                        </p:tav>
                                        <p:tav tm="100000">
                                          <p:val>
                                            <p:strVal val="#ppt_x"/>
                                          </p:val>
                                        </p:tav>
                                      </p:tavLst>
                                    </p:anim>
                                    <p:anim calcmode="lin" valueType="num">
                                      <p:cBhvr>
                                        <p:cTn id="106" dur="500" fill="hold"/>
                                        <p:tgtEl>
                                          <p:spTgt spid="147"/>
                                        </p:tgtEl>
                                        <p:attrNameLst>
                                          <p:attrName>ppt_y</p:attrName>
                                        </p:attrNameLst>
                                      </p:cBhvr>
                                      <p:tavLst>
                                        <p:tav tm="0">
                                          <p:val>
                                            <p:strVal val="#ppt_y-#ppt_h/2"/>
                                          </p:val>
                                        </p:tav>
                                        <p:tav tm="100000">
                                          <p:val>
                                            <p:strVal val="#ppt_y"/>
                                          </p:val>
                                        </p:tav>
                                      </p:tavLst>
                                    </p:anim>
                                    <p:anim calcmode="lin" valueType="num">
                                      <p:cBhvr>
                                        <p:cTn id="107" dur="500" fill="hold"/>
                                        <p:tgtEl>
                                          <p:spTgt spid="147"/>
                                        </p:tgtEl>
                                        <p:attrNameLst>
                                          <p:attrName>ppt_w</p:attrName>
                                        </p:attrNameLst>
                                      </p:cBhvr>
                                      <p:tavLst>
                                        <p:tav tm="0">
                                          <p:val>
                                            <p:strVal val="#ppt_w"/>
                                          </p:val>
                                        </p:tav>
                                        <p:tav tm="100000">
                                          <p:val>
                                            <p:strVal val="#ppt_w"/>
                                          </p:val>
                                        </p:tav>
                                      </p:tavLst>
                                    </p:anim>
                                    <p:anim calcmode="lin" valueType="num">
                                      <p:cBhvr>
                                        <p:cTn id="108" dur="500" fill="hold"/>
                                        <p:tgtEl>
                                          <p:spTgt spid="147"/>
                                        </p:tgtEl>
                                        <p:attrNameLst>
                                          <p:attrName>ppt_h</p:attrName>
                                        </p:attrNameLst>
                                      </p:cBhvr>
                                      <p:tavLst>
                                        <p:tav tm="0">
                                          <p:val>
                                            <p:fltVal val="0"/>
                                          </p:val>
                                        </p:tav>
                                        <p:tav tm="100000">
                                          <p:val>
                                            <p:strVal val="#ppt_h"/>
                                          </p:val>
                                        </p:tav>
                                      </p:tavLst>
                                    </p:anim>
                                  </p:childTnLst>
                                </p:cTn>
                              </p:par>
                            </p:childTnLst>
                          </p:cTn>
                        </p:par>
                      </p:childTnLst>
                    </p:cTn>
                  </p:par>
                  <p:par>
                    <p:cTn id="109" fill="hold">
                      <p:stCondLst>
                        <p:cond delay="indefinite"/>
                      </p:stCondLst>
                      <p:childTnLst>
                        <p:par>
                          <p:cTn id="110" fill="hold">
                            <p:stCondLst>
                              <p:cond delay="0"/>
                            </p:stCondLst>
                            <p:childTnLst>
                              <p:par>
                                <p:cTn id="111" presetID="4" presetClass="entr" presetSubtype="32" fill="hold" grpId="0" nodeType="clickEffect">
                                  <p:stCondLst>
                                    <p:cond delay="0"/>
                                  </p:stCondLst>
                                  <p:childTnLst>
                                    <p:set>
                                      <p:cBhvr>
                                        <p:cTn id="112" dur="1" fill="hold">
                                          <p:stCondLst>
                                            <p:cond delay="0"/>
                                          </p:stCondLst>
                                        </p:cTn>
                                        <p:tgtEl>
                                          <p:spTgt spid="60">
                                            <p:txEl>
                                              <p:pRg st="0" end="0"/>
                                            </p:txEl>
                                          </p:spTgt>
                                        </p:tgtEl>
                                        <p:attrNameLst>
                                          <p:attrName>style.visibility</p:attrName>
                                        </p:attrNameLst>
                                      </p:cBhvr>
                                      <p:to>
                                        <p:strVal val="visible"/>
                                      </p:to>
                                    </p:set>
                                    <p:animEffect transition="in" filter="box(out)">
                                      <p:cBhvr>
                                        <p:cTn id="113" dur="500"/>
                                        <p:tgtEl>
                                          <p:spTgt spid="60">
                                            <p:txEl>
                                              <p:pRg st="0" end="0"/>
                                            </p:txEl>
                                          </p:spTgt>
                                        </p:tgtEl>
                                      </p:cBhvr>
                                    </p:animEffect>
                                  </p:childTnLst>
                                  <p:subTnLst>
                                    <p:audio>
                                      <p:cMediaNode>
                                        <p:cTn display="0" masterRel="sameClick">
                                          <p:stCondLst>
                                            <p:cond evt="begin" delay="0">
                                              <p:tn val="111"/>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uild="p" autoUpdateAnimBg="0"/>
      <p:bldP spid="61" grpId="0" build="p" autoUpdateAnimBg="0"/>
      <p:bldP spid="114" grpId="0" animBg="1"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
          <p:cNvSpPr>
            <a:spLocks noGrp="1" noChangeArrowheads="1"/>
          </p:cNvSpPr>
          <p:nvPr>
            <p:ph type="title"/>
          </p:nvPr>
        </p:nvSpPr>
        <p:spPr>
          <a:xfrm>
            <a:off x="551384" y="9736"/>
            <a:ext cx="6059487" cy="723900"/>
          </a:xfrm>
        </p:spPr>
        <p:txBody>
          <a:bodyPr/>
          <a:lstStyle/>
          <a:p>
            <a:r>
              <a:rPr lang="zh-CN" altLang="en-US" sz="3200" b="1" dirty="0">
                <a:ea typeface="华文新魏" panose="02010800040101010101" pitchFamily="2" charset="-122"/>
              </a:rPr>
              <a:t>二叉树递归的前序遍历算法</a:t>
            </a:r>
          </a:p>
        </p:txBody>
      </p:sp>
      <p:sp>
        <p:nvSpPr>
          <p:cNvPr id="159748" name="Rectangle 4"/>
          <p:cNvSpPr>
            <a:spLocks noGrp="1" noChangeArrowheads="1"/>
          </p:cNvSpPr>
          <p:nvPr>
            <p:ph idx="1"/>
          </p:nvPr>
        </p:nvSpPr>
        <p:spPr>
          <a:xfrm>
            <a:off x="2187575" y="1304925"/>
            <a:ext cx="8229600" cy="5075238"/>
          </a:xfrm>
        </p:spPr>
        <p:txBody>
          <a:bodyPr/>
          <a:lstStyle/>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void </a:t>
            </a:r>
            <a:r>
              <a:rPr lang="en-US" altLang="zh-CN" sz="2400" dirty="0" err="1">
                <a:latin typeface="Times New Roman" panose="02020603050405020304" pitchFamily="18" charset="0"/>
                <a:ea typeface="隶书" panose="02010509060101010101" pitchFamily="49" charset="-122"/>
              </a:rPr>
              <a:t>BinaryTree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PreOrder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 </a:t>
            </a:r>
            <a:r>
              <a:rPr lang="en-US" altLang="zh-CN" sz="2400" dirty="0" err="1">
                <a:latin typeface="Times New Roman" panose="02020603050405020304" pitchFamily="18" charset="0"/>
                <a:ea typeface="隶书" panose="02010509060101010101" pitchFamily="49" charset="-122"/>
              </a:rPr>
              <a:t>subTree</a:t>
            </a:r>
            <a:r>
              <a:rPr lang="en-US" altLang="zh-CN" sz="2400" b="1" dirty="0">
                <a:latin typeface="Times New Roman" panose="02020603050405020304" pitchFamily="18" charset="0"/>
                <a:ea typeface="隶书" panose="02010509060101010101" pitchFamily="49" charset="-122"/>
              </a:rPr>
              <a:t>, void </a:t>
            </a:r>
            <a:r>
              <a:rPr lang="en-US" altLang="zh-CN" sz="2400" dirty="0">
                <a:latin typeface="Times New Roman" panose="02020603050405020304" pitchFamily="18" charset="0"/>
                <a:ea typeface="隶书" panose="02010509060101010101" pitchFamily="49" charset="-122"/>
              </a:rPr>
              <a:t>(*visit)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&lt;T&gt;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 != NULL)</a:t>
            </a: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访问根结点</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PreOrder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遍历左子树</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PreOrder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rightChild</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遍历右子树</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
          <p:cNvSpPr txBox="1">
            <a:spLocks noChangeArrowheads="1"/>
          </p:cNvSpPr>
          <p:nvPr/>
        </p:nvSpPr>
        <p:spPr bwMode="auto">
          <a:xfrm>
            <a:off x="1628776" y="18490"/>
            <a:ext cx="4545011" cy="175432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200" dirty="0">
                <a:latin typeface="Times New Roman" panose="02020603050405020304" pitchFamily="18" charset="0"/>
                <a:ea typeface="宋体" panose="02010600030101010101" pitchFamily="2" charset="-122"/>
              </a:rPr>
              <a:t>template &lt;class T&gt;</a:t>
            </a:r>
          </a:p>
          <a:p>
            <a:r>
              <a:rPr lang="en-US" altLang="zh-CN" sz="1200" dirty="0">
                <a:latin typeface="Times New Roman" panose="02020603050405020304" pitchFamily="18" charset="0"/>
                <a:ea typeface="宋体" panose="02010600030101010101" pitchFamily="2" charset="-122"/>
              </a:rPr>
              <a:t>void </a:t>
            </a:r>
            <a:r>
              <a:rPr lang="en-US" altLang="zh-CN" sz="1200" dirty="0" err="1">
                <a:latin typeface="Times New Roman" panose="02020603050405020304" pitchFamily="18" charset="0"/>
                <a:ea typeface="宋体" panose="02010600030101010101" pitchFamily="2" charset="-122"/>
              </a:rPr>
              <a:t>BinaryTree</a:t>
            </a:r>
            <a:r>
              <a:rPr lang="en-US" altLang="zh-CN" sz="1200" dirty="0">
                <a:latin typeface="Times New Roman" panose="02020603050405020304" pitchFamily="18" charset="0"/>
                <a:ea typeface="宋体" panose="02010600030101010101" pitchFamily="2" charset="-122"/>
              </a:rPr>
              <a:t>&lt;T&gt;::</a:t>
            </a:r>
            <a:r>
              <a:rPr lang="en-US" altLang="zh-CN" sz="1200" dirty="0" err="1">
                <a:latin typeface="Times New Roman" panose="02020603050405020304" pitchFamily="18" charset="0"/>
                <a:ea typeface="宋体" panose="02010600030101010101" pitchFamily="2" charset="-122"/>
              </a:rPr>
              <a:t>PreOrder</a:t>
            </a:r>
            <a:r>
              <a:rPr lang="en-US" altLang="zh-CN" sz="1200" dirty="0">
                <a:latin typeface="Times New Roman" panose="02020603050405020304" pitchFamily="18" charset="0"/>
                <a:ea typeface="宋体" panose="02010600030101010101" pitchFamily="2" charset="-122"/>
              </a:rPr>
              <a:t> (</a:t>
            </a:r>
            <a:r>
              <a:rPr lang="en-US" altLang="zh-CN" sz="1200" dirty="0" err="1">
                <a:latin typeface="Times New Roman" panose="02020603050405020304" pitchFamily="18" charset="0"/>
                <a:ea typeface="宋体" panose="02010600030101010101" pitchFamily="2" charset="-122"/>
              </a:rPr>
              <a:t>BinTreeNode</a:t>
            </a:r>
            <a:r>
              <a:rPr lang="en-US" altLang="zh-CN" sz="1200" dirty="0">
                <a:latin typeface="Times New Roman" panose="02020603050405020304" pitchFamily="18" charset="0"/>
                <a:ea typeface="宋体" panose="02010600030101010101" pitchFamily="2" charset="-122"/>
              </a:rPr>
              <a:t>&lt;T&gt; * </a:t>
            </a:r>
            <a:r>
              <a:rPr lang="en-US" altLang="zh-CN" sz="1200" dirty="0" err="1">
                <a:latin typeface="Times New Roman" panose="02020603050405020304" pitchFamily="18" charset="0"/>
                <a:ea typeface="宋体" panose="02010600030101010101" pitchFamily="2" charset="-122"/>
              </a:rPr>
              <a:t>subTree</a:t>
            </a:r>
            <a:r>
              <a:rPr lang="en-US" altLang="zh-CN" sz="1200" dirty="0">
                <a:latin typeface="Times New Roman" panose="02020603050405020304" pitchFamily="18" charset="0"/>
                <a:ea typeface="宋体" panose="02010600030101010101" pitchFamily="2" charset="-122"/>
              </a:rPr>
              <a:t>, void (*visit) (</a:t>
            </a:r>
            <a:r>
              <a:rPr lang="en-US" altLang="zh-CN" sz="1200" dirty="0" err="1">
                <a:latin typeface="Times New Roman" panose="02020603050405020304" pitchFamily="18" charset="0"/>
                <a:ea typeface="宋体" panose="02010600030101010101" pitchFamily="2" charset="-122"/>
              </a:rPr>
              <a:t>BinTreeNode</a:t>
            </a:r>
            <a:r>
              <a:rPr lang="en-US" altLang="zh-CN" sz="1200" dirty="0">
                <a:latin typeface="Times New Roman" panose="02020603050405020304" pitchFamily="18" charset="0"/>
                <a:ea typeface="宋体" panose="02010600030101010101" pitchFamily="2" charset="-122"/>
              </a:rPr>
              <a:t>&lt;T&gt; *t)) {</a:t>
            </a:r>
          </a:p>
          <a:p>
            <a:r>
              <a:rPr lang="en-US" altLang="zh-CN" sz="1200" dirty="0">
                <a:latin typeface="Times New Roman" panose="02020603050405020304" pitchFamily="18" charset="0"/>
                <a:ea typeface="宋体" panose="02010600030101010101" pitchFamily="2" charset="-122"/>
              </a:rPr>
              <a:t>     if (</a:t>
            </a:r>
            <a:r>
              <a:rPr lang="en-US" altLang="zh-CN" sz="1200" dirty="0" err="1">
                <a:latin typeface="Times New Roman" panose="02020603050405020304" pitchFamily="18" charset="0"/>
                <a:ea typeface="宋体" panose="02010600030101010101" pitchFamily="2" charset="-122"/>
              </a:rPr>
              <a:t>subTree</a:t>
            </a:r>
            <a:r>
              <a:rPr lang="en-US" altLang="zh-CN" sz="1200" dirty="0">
                <a:latin typeface="Times New Roman" panose="02020603050405020304" pitchFamily="18" charset="0"/>
                <a:ea typeface="宋体" panose="02010600030101010101" pitchFamily="2" charset="-122"/>
              </a:rPr>
              <a:t> != NULL) {</a:t>
            </a:r>
          </a:p>
          <a:p>
            <a:r>
              <a:rPr lang="en-US" altLang="zh-CN" sz="1200" dirty="0">
                <a:latin typeface="Times New Roman" panose="02020603050405020304" pitchFamily="18" charset="0"/>
                <a:ea typeface="宋体" panose="02010600030101010101" pitchFamily="2" charset="-122"/>
              </a:rPr>
              <a:t>	visit (</a:t>
            </a:r>
            <a:r>
              <a:rPr lang="en-US" altLang="zh-CN" sz="1200" dirty="0" err="1">
                <a:latin typeface="Times New Roman" panose="02020603050405020304" pitchFamily="18" charset="0"/>
                <a:ea typeface="宋体" panose="02010600030101010101" pitchFamily="2" charset="-122"/>
              </a:rPr>
              <a:t>subTree</a:t>
            </a:r>
            <a:r>
              <a:rPr lang="en-US" altLang="zh-CN" sz="1200" dirty="0">
                <a:latin typeface="Times New Roman" panose="02020603050405020304" pitchFamily="18" charset="0"/>
                <a:ea typeface="宋体" panose="02010600030101010101" pitchFamily="2" charset="-122"/>
              </a:rPr>
              <a:t>);	//</a:t>
            </a:r>
            <a:r>
              <a:rPr lang="zh-CN" altLang="en-US" sz="1200" dirty="0">
                <a:latin typeface="Times New Roman" panose="02020603050405020304" pitchFamily="18" charset="0"/>
                <a:ea typeface="宋体" panose="02010600030101010101" pitchFamily="2" charset="-122"/>
              </a:rPr>
              <a:t>访问根结点</a:t>
            </a:r>
            <a:endParaRPr lang="en-US" altLang="zh-CN" sz="1200" dirty="0">
              <a:latin typeface="Times New Roman" panose="02020603050405020304" pitchFamily="18" charset="0"/>
              <a:ea typeface="宋体" panose="02010600030101010101" pitchFamily="2" charset="-122"/>
            </a:endParaRPr>
          </a:p>
          <a:p>
            <a:r>
              <a:rPr lang="en-US" altLang="zh-CN" sz="1200" dirty="0">
                <a:latin typeface="Times New Roman" panose="02020603050405020304" pitchFamily="18" charset="0"/>
                <a:ea typeface="宋体" panose="02010600030101010101" pitchFamily="2" charset="-122"/>
              </a:rPr>
              <a:t>	</a:t>
            </a:r>
            <a:r>
              <a:rPr lang="en-US" altLang="zh-CN" sz="1200" dirty="0" err="1">
                <a:latin typeface="Times New Roman" panose="02020603050405020304" pitchFamily="18" charset="0"/>
                <a:ea typeface="宋体" panose="02010600030101010101" pitchFamily="2" charset="-122"/>
              </a:rPr>
              <a:t>PreOrder</a:t>
            </a:r>
            <a:r>
              <a:rPr lang="en-US" altLang="zh-CN" sz="1200" dirty="0">
                <a:latin typeface="Times New Roman" panose="02020603050405020304" pitchFamily="18" charset="0"/>
                <a:ea typeface="宋体" panose="02010600030101010101" pitchFamily="2" charset="-122"/>
              </a:rPr>
              <a:t> (</a:t>
            </a:r>
            <a:r>
              <a:rPr lang="en-US" altLang="zh-CN" sz="1200" dirty="0" err="1">
                <a:latin typeface="Times New Roman" panose="02020603050405020304" pitchFamily="18" charset="0"/>
                <a:ea typeface="宋体" panose="02010600030101010101" pitchFamily="2" charset="-122"/>
              </a:rPr>
              <a:t>subTree</a:t>
            </a:r>
            <a:r>
              <a:rPr lang="en-US" altLang="zh-CN" sz="1200" dirty="0">
                <a:latin typeface="Times New Roman" panose="02020603050405020304" pitchFamily="18" charset="0"/>
                <a:ea typeface="宋体" panose="02010600030101010101" pitchFamily="2" charset="-122"/>
              </a:rPr>
              <a:t>-&gt;</a:t>
            </a:r>
            <a:r>
              <a:rPr lang="en-US" altLang="zh-CN" sz="1200" dirty="0" err="1">
                <a:latin typeface="Times New Roman" panose="02020603050405020304" pitchFamily="18" charset="0"/>
                <a:ea typeface="宋体" panose="02010600030101010101" pitchFamily="2" charset="-122"/>
              </a:rPr>
              <a:t>leftChild</a:t>
            </a:r>
            <a:r>
              <a:rPr lang="en-US" altLang="zh-CN" sz="1200" dirty="0">
                <a:latin typeface="Times New Roman" panose="02020603050405020304" pitchFamily="18" charset="0"/>
                <a:ea typeface="宋体" panose="02010600030101010101" pitchFamily="2" charset="-122"/>
              </a:rPr>
              <a:t>, visit);//</a:t>
            </a:r>
            <a:r>
              <a:rPr lang="zh-CN" altLang="en-US" sz="1200" dirty="0">
                <a:latin typeface="Times New Roman" panose="02020603050405020304" pitchFamily="18" charset="0"/>
                <a:ea typeface="宋体" panose="02010600030101010101" pitchFamily="2" charset="-122"/>
              </a:rPr>
              <a:t>遍历左子树</a:t>
            </a:r>
          </a:p>
          <a:p>
            <a:r>
              <a:rPr lang="zh-CN" altLang="en-US" sz="1200" dirty="0">
                <a:latin typeface="Times New Roman" panose="02020603050405020304" pitchFamily="18" charset="0"/>
                <a:ea typeface="宋体" panose="02010600030101010101" pitchFamily="2" charset="-122"/>
              </a:rPr>
              <a:t>	</a:t>
            </a:r>
            <a:r>
              <a:rPr lang="en-US" altLang="zh-CN" sz="1200" dirty="0" err="1">
                <a:latin typeface="Times New Roman" panose="02020603050405020304" pitchFamily="18" charset="0"/>
                <a:ea typeface="宋体" panose="02010600030101010101" pitchFamily="2" charset="-122"/>
              </a:rPr>
              <a:t>PreOrder</a:t>
            </a:r>
            <a:r>
              <a:rPr lang="en-US" altLang="zh-CN" sz="1200" dirty="0">
                <a:latin typeface="Times New Roman" panose="02020603050405020304" pitchFamily="18" charset="0"/>
                <a:ea typeface="宋体" panose="02010600030101010101" pitchFamily="2" charset="-122"/>
              </a:rPr>
              <a:t> (</a:t>
            </a:r>
            <a:r>
              <a:rPr lang="en-US" altLang="zh-CN" sz="1200" dirty="0" err="1">
                <a:latin typeface="Times New Roman" panose="02020603050405020304" pitchFamily="18" charset="0"/>
                <a:ea typeface="宋体" panose="02010600030101010101" pitchFamily="2" charset="-122"/>
              </a:rPr>
              <a:t>subTree</a:t>
            </a:r>
            <a:r>
              <a:rPr lang="en-US" altLang="zh-CN" sz="1200" dirty="0">
                <a:latin typeface="Times New Roman" panose="02020603050405020304" pitchFamily="18" charset="0"/>
                <a:ea typeface="宋体" panose="02010600030101010101" pitchFamily="2" charset="-122"/>
              </a:rPr>
              <a:t>-&gt;</a:t>
            </a:r>
            <a:r>
              <a:rPr lang="en-US" altLang="zh-CN" sz="1200" dirty="0" err="1">
                <a:latin typeface="Times New Roman" panose="02020603050405020304" pitchFamily="18" charset="0"/>
                <a:ea typeface="宋体" panose="02010600030101010101" pitchFamily="2" charset="-122"/>
              </a:rPr>
              <a:t>rightChild</a:t>
            </a:r>
            <a:r>
              <a:rPr lang="en-US" altLang="zh-CN" sz="1200" dirty="0">
                <a:latin typeface="Times New Roman" panose="02020603050405020304" pitchFamily="18" charset="0"/>
                <a:ea typeface="宋体" panose="02010600030101010101" pitchFamily="2" charset="-122"/>
              </a:rPr>
              <a:t>, visit);//</a:t>
            </a:r>
            <a:r>
              <a:rPr lang="zh-CN" altLang="en-US" sz="1200" dirty="0">
                <a:latin typeface="Times New Roman" panose="02020603050405020304" pitchFamily="18" charset="0"/>
                <a:ea typeface="宋体" panose="02010600030101010101" pitchFamily="2" charset="-122"/>
              </a:rPr>
              <a:t>遍历右子树</a:t>
            </a:r>
          </a:p>
          <a:p>
            <a:r>
              <a:rPr lang="zh-CN" altLang="en-US" sz="1200" dirty="0">
                <a:latin typeface="Times New Roman" panose="02020603050405020304" pitchFamily="18" charset="0"/>
                <a:ea typeface="宋体" panose="02010600030101010101" pitchFamily="2" charset="-122"/>
              </a:rPr>
              <a:t>    </a:t>
            </a:r>
            <a:r>
              <a:rPr lang="en-US" altLang="zh-CN" sz="1200" dirty="0">
                <a:latin typeface="Times New Roman" panose="02020603050405020304" pitchFamily="18" charset="0"/>
                <a:ea typeface="宋体" panose="02010600030101010101" pitchFamily="2" charset="-122"/>
              </a:rPr>
              <a:t>}</a:t>
            </a:r>
          </a:p>
          <a:p>
            <a:r>
              <a:rPr lang="en-US" altLang="zh-CN" sz="1200" dirty="0">
                <a:latin typeface="Times New Roman" panose="02020603050405020304" pitchFamily="18" charset="0"/>
                <a:ea typeface="宋体" panose="02010600030101010101" pitchFamily="2" charset="-122"/>
              </a:rPr>
              <a:t>};</a:t>
            </a:r>
          </a:p>
        </p:txBody>
      </p:sp>
      <p:grpSp>
        <p:nvGrpSpPr>
          <p:cNvPr id="182" name="Group 3"/>
          <p:cNvGrpSpPr>
            <a:grpSpLocks/>
          </p:cNvGrpSpPr>
          <p:nvPr/>
        </p:nvGrpSpPr>
        <p:grpSpPr bwMode="auto">
          <a:xfrm>
            <a:off x="1524001" y="3429000"/>
            <a:ext cx="1571625" cy="1208088"/>
            <a:chOff x="0" y="2160"/>
            <a:chExt cx="990" cy="761"/>
          </a:xfrm>
        </p:grpSpPr>
        <p:sp>
          <p:nvSpPr>
            <p:cNvPr id="68784" name="Line 4"/>
            <p:cNvSpPr>
              <a:spLocks noChangeShapeType="1"/>
            </p:cNvSpPr>
            <p:nvPr/>
          </p:nvSpPr>
          <p:spPr bwMode="auto">
            <a:xfrm>
              <a:off x="480" y="2400"/>
              <a:ext cx="0" cy="336"/>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785" name="Text Box 5"/>
            <p:cNvSpPr txBox="1">
              <a:spLocks noChangeArrowheads="1"/>
            </p:cNvSpPr>
            <p:nvPr/>
          </p:nvSpPr>
          <p:spPr bwMode="auto">
            <a:xfrm>
              <a:off x="192" y="2160"/>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000">
                  <a:latin typeface="Times New Roman" panose="02020603050405020304" pitchFamily="18" charset="0"/>
                  <a:ea typeface="宋体" panose="02010600030101010101" pitchFamily="2" charset="-122"/>
                </a:rPr>
                <a:t>主程序</a:t>
              </a:r>
            </a:p>
          </p:txBody>
        </p:sp>
        <p:sp>
          <p:nvSpPr>
            <p:cNvPr id="68786" name="Text Box 6"/>
            <p:cNvSpPr txBox="1">
              <a:spLocks noChangeArrowheads="1"/>
            </p:cNvSpPr>
            <p:nvPr/>
          </p:nvSpPr>
          <p:spPr bwMode="auto">
            <a:xfrm>
              <a:off x="0" y="2688"/>
              <a:ext cx="9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1800">
                  <a:latin typeface="Times New Roman" panose="02020603050405020304" pitchFamily="18" charset="0"/>
                  <a:ea typeface="宋体" panose="02010600030101010101" pitchFamily="2" charset="-122"/>
                </a:rPr>
                <a:t>PreOrder(rt)</a:t>
              </a:r>
            </a:p>
          </p:txBody>
        </p:sp>
      </p:grpSp>
      <p:sp>
        <p:nvSpPr>
          <p:cNvPr id="186" name="Line 7"/>
          <p:cNvSpPr>
            <a:spLocks noChangeShapeType="1"/>
          </p:cNvSpPr>
          <p:nvPr/>
        </p:nvSpPr>
        <p:spPr bwMode="auto">
          <a:xfrm>
            <a:off x="2286000" y="4724400"/>
            <a:ext cx="1588" cy="609600"/>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7" name="Text Box 8"/>
          <p:cNvSpPr txBox="1">
            <a:spLocks noChangeArrowheads="1"/>
          </p:cNvSpPr>
          <p:nvPr/>
        </p:nvSpPr>
        <p:spPr bwMode="auto">
          <a:xfrm>
            <a:off x="9372600" y="3660776"/>
            <a:ext cx="762000" cy="33972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grpSp>
        <p:nvGrpSpPr>
          <p:cNvPr id="188" name="Group 9"/>
          <p:cNvGrpSpPr>
            <a:grpSpLocks/>
          </p:cNvGrpSpPr>
          <p:nvPr/>
        </p:nvGrpSpPr>
        <p:grpSpPr bwMode="auto">
          <a:xfrm>
            <a:off x="8763000" y="3276600"/>
            <a:ext cx="533400" cy="838200"/>
            <a:chOff x="4560" y="1968"/>
            <a:chExt cx="336" cy="528"/>
          </a:xfrm>
        </p:grpSpPr>
        <p:sp>
          <p:nvSpPr>
            <p:cNvPr id="68780" name="Line 10"/>
            <p:cNvSpPr>
              <a:spLocks noChangeShapeType="1"/>
            </p:cNvSpPr>
            <p:nvPr/>
          </p:nvSpPr>
          <p:spPr bwMode="auto">
            <a:xfrm>
              <a:off x="4560" y="2448"/>
              <a:ext cx="192"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81" name="Line 11"/>
            <p:cNvSpPr>
              <a:spLocks noChangeShapeType="1"/>
            </p:cNvSpPr>
            <p:nvPr/>
          </p:nvSpPr>
          <p:spPr bwMode="auto">
            <a:xfrm>
              <a:off x="4752" y="1968"/>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82" name="Line 12"/>
            <p:cNvSpPr>
              <a:spLocks noChangeShapeType="1"/>
            </p:cNvSpPr>
            <p:nvPr/>
          </p:nvSpPr>
          <p:spPr bwMode="auto">
            <a:xfrm>
              <a:off x="4752" y="2496"/>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83" name="Line 13"/>
            <p:cNvSpPr>
              <a:spLocks noChangeShapeType="1"/>
            </p:cNvSpPr>
            <p:nvPr/>
          </p:nvSpPr>
          <p:spPr bwMode="auto">
            <a:xfrm flipV="1">
              <a:off x="4752" y="1968"/>
              <a:ext cx="0" cy="528"/>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93" name="Text Box 14"/>
          <p:cNvSpPr txBox="1">
            <a:spLocks noChangeArrowheads="1"/>
          </p:cNvSpPr>
          <p:nvPr/>
        </p:nvSpPr>
        <p:spPr bwMode="auto">
          <a:xfrm>
            <a:off x="9372600" y="4589464"/>
            <a:ext cx="762000" cy="33972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grpSp>
        <p:nvGrpSpPr>
          <p:cNvPr id="194" name="Group 15"/>
          <p:cNvGrpSpPr>
            <a:grpSpLocks/>
          </p:cNvGrpSpPr>
          <p:nvPr/>
        </p:nvGrpSpPr>
        <p:grpSpPr bwMode="auto">
          <a:xfrm>
            <a:off x="8763000" y="4191000"/>
            <a:ext cx="533400" cy="838200"/>
            <a:chOff x="4560" y="2544"/>
            <a:chExt cx="336" cy="528"/>
          </a:xfrm>
        </p:grpSpPr>
        <p:sp>
          <p:nvSpPr>
            <p:cNvPr id="68776" name="Line 16"/>
            <p:cNvSpPr>
              <a:spLocks noChangeShapeType="1"/>
            </p:cNvSpPr>
            <p:nvPr/>
          </p:nvSpPr>
          <p:spPr bwMode="auto">
            <a:xfrm>
              <a:off x="4560" y="2688"/>
              <a:ext cx="192"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7" name="Line 17"/>
            <p:cNvSpPr>
              <a:spLocks noChangeShapeType="1"/>
            </p:cNvSpPr>
            <p:nvPr/>
          </p:nvSpPr>
          <p:spPr bwMode="auto">
            <a:xfrm>
              <a:off x="4752" y="2544"/>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8" name="Line 18"/>
            <p:cNvSpPr>
              <a:spLocks noChangeShapeType="1"/>
            </p:cNvSpPr>
            <p:nvPr/>
          </p:nvSpPr>
          <p:spPr bwMode="auto">
            <a:xfrm>
              <a:off x="4752" y="3072"/>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9" name="Line 19"/>
            <p:cNvSpPr>
              <a:spLocks noChangeShapeType="1"/>
            </p:cNvSpPr>
            <p:nvPr/>
          </p:nvSpPr>
          <p:spPr bwMode="auto">
            <a:xfrm flipV="1">
              <a:off x="4752" y="2544"/>
              <a:ext cx="0" cy="528"/>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99" name="Group 20"/>
          <p:cNvGrpSpPr>
            <a:grpSpLocks/>
          </p:cNvGrpSpPr>
          <p:nvPr/>
        </p:nvGrpSpPr>
        <p:grpSpPr bwMode="auto">
          <a:xfrm>
            <a:off x="4724400" y="4667250"/>
            <a:ext cx="609600" cy="1752600"/>
            <a:chOff x="2016" y="2736"/>
            <a:chExt cx="384" cy="1104"/>
          </a:xfrm>
        </p:grpSpPr>
        <p:sp>
          <p:nvSpPr>
            <p:cNvPr id="68772" name="Line 21"/>
            <p:cNvSpPr>
              <a:spLocks noChangeShapeType="1"/>
            </p:cNvSpPr>
            <p:nvPr/>
          </p:nvSpPr>
          <p:spPr bwMode="auto">
            <a:xfrm>
              <a:off x="2016" y="2832"/>
              <a:ext cx="240"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3" name="Line 22"/>
            <p:cNvSpPr>
              <a:spLocks noChangeShapeType="1"/>
            </p:cNvSpPr>
            <p:nvPr/>
          </p:nvSpPr>
          <p:spPr bwMode="auto">
            <a:xfrm>
              <a:off x="2256" y="2736"/>
              <a:ext cx="0" cy="1104"/>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4" name="Line 23"/>
            <p:cNvSpPr>
              <a:spLocks noChangeShapeType="1"/>
            </p:cNvSpPr>
            <p:nvPr/>
          </p:nvSpPr>
          <p:spPr bwMode="auto">
            <a:xfrm>
              <a:off x="2256" y="2736"/>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5" name="Line 24"/>
            <p:cNvSpPr>
              <a:spLocks noChangeShapeType="1"/>
            </p:cNvSpPr>
            <p:nvPr/>
          </p:nvSpPr>
          <p:spPr bwMode="auto">
            <a:xfrm>
              <a:off x="2256" y="3840"/>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04" name="Group 25"/>
          <p:cNvGrpSpPr>
            <a:grpSpLocks/>
          </p:cNvGrpSpPr>
          <p:nvPr/>
        </p:nvGrpSpPr>
        <p:grpSpPr bwMode="auto">
          <a:xfrm>
            <a:off x="5410200" y="5791201"/>
            <a:ext cx="1371600" cy="396875"/>
            <a:chOff x="2448" y="3552"/>
            <a:chExt cx="864" cy="250"/>
          </a:xfrm>
        </p:grpSpPr>
        <p:sp>
          <p:nvSpPr>
            <p:cNvPr id="68770" name="Text Box 26"/>
            <p:cNvSpPr txBox="1">
              <a:spLocks noChangeArrowheads="1"/>
            </p:cNvSpPr>
            <p:nvPr/>
          </p:nvSpPr>
          <p:spPr bwMode="auto">
            <a:xfrm>
              <a:off x="2448" y="3552"/>
              <a:ext cx="864" cy="250"/>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R</a:t>
              </a:r>
              <a:r>
                <a:rPr lang="en-US" altLang="zh-CN" sz="2000">
                  <a:latin typeface="Times New Roman" panose="02020603050405020304" pitchFamily="18" charset="0"/>
                  <a:ea typeface="宋体" panose="02010600030101010101" pitchFamily="2" charset="-122"/>
                </a:rPr>
                <a:t>);</a:t>
              </a:r>
            </a:p>
          </p:txBody>
        </p:sp>
        <p:sp>
          <p:nvSpPr>
            <p:cNvPr id="68771" name="Line 27"/>
            <p:cNvSpPr>
              <a:spLocks noChangeShapeType="1"/>
            </p:cNvSpPr>
            <p:nvPr/>
          </p:nvSpPr>
          <p:spPr bwMode="auto">
            <a:xfrm>
              <a:off x="2850" y="3666"/>
              <a:ext cx="14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07" name="Text Box 28"/>
          <p:cNvSpPr txBox="1">
            <a:spLocks noChangeArrowheads="1"/>
          </p:cNvSpPr>
          <p:nvPr/>
        </p:nvSpPr>
        <p:spPr bwMode="auto">
          <a:xfrm>
            <a:off x="7491413" y="5257801"/>
            <a:ext cx="762000" cy="33972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grpSp>
        <p:nvGrpSpPr>
          <p:cNvPr id="208" name="Group 29"/>
          <p:cNvGrpSpPr>
            <a:grpSpLocks/>
          </p:cNvGrpSpPr>
          <p:nvPr/>
        </p:nvGrpSpPr>
        <p:grpSpPr bwMode="auto">
          <a:xfrm>
            <a:off x="6738939" y="4876800"/>
            <a:ext cx="676275" cy="838200"/>
            <a:chOff x="3264" y="2976"/>
            <a:chExt cx="336" cy="528"/>
          </a:xfrm>
        </p:grpSpPr>
        <p:sp>
          <p:nvSpPr>
            <p:cNvPr id="68766" name="Line 30"/>
            <p:cNvSpPr>
              <a:spLocks noChangeShapeType="1"/>
            </p:cNvSpPr>
            <p:nvPr/>
          </p:nvSpPr>
          <p:spPr bwMode="auto">
            <a:xfrm>
              <a:off x="3264" y="3456"/>
              <a:ext cx="192"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7" name="Line 31"/>
            <p:cNvSpPr>
              <a:spLocks noChangeShapeType="1"/>
            </p:cNvSpPr>
            <p:nvPr/>
          </p:nvSpPr>
          <p:spPr bwMode="auto">
            <a:xfrm>
              <a:off x="3456" y="2976"/>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8" name="Line 32"/>
            <p:cNvSpPr>
              <a:spLocks noChangeShapeType="1"/>
            </p:cNvSpPr>
            <p:nvPr/>
          </p:nvSpPr>
          <p:spPr bwMode="auto">
            <a:xfrm>
              <a:off x="3456" y="3504"/>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9" name="Line 33"/>
            <p:cNvSpPr>
              <a:spLocks noChangeShapeType="1"/>
            </p:cNvSpPr>
            <p:nvPr/>
          </p:nvSpPr>
          <p:spPr bwMode="auto">
            <a:xfrm flipV="1">
              <a:off x="3456" y="2976"/>
              <a:ext cx="0" cy="528"/>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13" name="Text Box 34"/>
          <p:cNvSpPr txBox="1">
            <a:spLocks noChangeArrowheads="1"/>
          </p:cNvSpPr>
          <p:nvPr/>
        </p:nvSpPr>
        <p:spPr bwMode="auto">
          <a:xfrm>
            <a:off x="7491413" y="6189664"/>
            <a:ext cx="762000" cy="33972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grpSp>
        <p:nvGrpSpPr>
          <p:cNvPr id="214" name="Group 35"/>
          <p:cNvGrpSpPr>
            <a:grpSpLocks/>
          </p:cNvGrpSpPr>
          <p:nvPr/>
        </p:nvGrpSpPr>
        <p:grpSpPr bwMode="auto">
          <a:xfrm>
            <a:off x="6738939" y="5791200"/>
            <a:ext cx="676275" cy="838200"/>
            <a:chOff x="3264" y="3552"/>
            <a:chExt cx="336" cy="528"/>
          </a:xfrm>
        </p:grpSpPr>
        <p:sp>
          <p:nvSpPr>
            <p:cNvPr id="68762" name="Line 36"/>
            <p:cNvSpPr>
              <a:spLocks noChangeShapeType="1"/>
            </p:cNvSpPr>
            <p:nvPr/>
          </p:nvSpPr>
          <p:spPr bwMode="auto">
            <a:xfrm>
              <a:off x="3264" y="3696"/>
              <a:ext cx="192"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3" name="Line 37"/>
            <p:cNvSpPr>
              <a:spLocks noChangeShapeType="1"/>
            </p:cNvSpPr>
            <p:nvPr/>
          </p:nvSpPr>
          <p:spPr bwMode="auto">
            <a:xfrm>
              <a:off x="3456" y="3552"/>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4" name="Line 38"/>
            <p:cNvSpPr>
              <a:spLocks noChangeShapeType="1"/>
            </p:cNvSpPr>
            <p:nvPr/>
          </p:nvSpPr>
          <p:spPr bwMode="auto">
            <a:xfrm>
              <a:off x="3456" y="4080"/>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5" name="Line 39"/>
            <p:cNvSpPr>
              <a:spLocks noChangeShapeType="1"/>
            </p:cNvSpPr>
            <p:nvPr/>
          </p:nvSpPr>
          <p:spPr bwMode="auto">
            <a:xfrm flipV="1">
              <a:off x="3456" y="3552"/>
              <a:ext cx="0" cy="528"/>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9" name="Group 40"/>
          <p:cNvGrpSpPr>
            <a:grpSpLocks/>
          </p:cNvGrpSpPr>
          <p:nvPr/>
        </p:nvGrpSpPr>
        <p:grpSpPr bwMode="auto">
          <a:xfrm>
            <a:off x="2819400" y="3124200"/>
            <a:ext cx="609600" cy="1752600"/>
            <a:chOff x="816" y="1872"/>
            <a:chExt cx="384" cy="1104"/>
          </a:xfrm>
        </p:grpSpPr>
        <p:sp>
          <p:nvSpPr>
            <p:cNvPr id="68758" name="Line 41"/>
            <p:cNvSpPr>
              <a:spLocks noChangeShapeType="1"/>
            </p:cNvSpPr>
            <p:nvPr/>
          </p:nvSpPr>
          <p:spPr bwMode="auto">
            <a:xfrm>
              <a:off x="816" y="2736"/>
              <a:ext cx="240"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9" name="Line 42"/>
            <p:cNvSpPr>
              <a:spLocks noChangeShapeType="1"/>
            </p:cNvSpPr>
            <p:nvPr/>
          </p:nvSpPr>
          <p:spPr bwMode="auto">
            <a:xfrm>
              <a:off x="1056" y="1872"/>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0" name="Line 43"/>
            <p:cNvSpPr>
              <a:spLocks noChangeShapeType="1"/>
            </p:cNvSpPr>
            <p:nvPr/>
          </p:nvSpPr>
          <p:spPr bwMode="auto">
            <a:xfrm>
              <a:off x="1056" y="2976"/>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1" name="Line 44"/>
            <p:cNvSpPr>
              <a:spLocks noChangeShapeType="1"/>
            </p:cNvSpPr>
            <p:nvPr/>
          </p:nvSpPr>
          <p:spPr bwMode="auto">
            <a:xfrm flipV="1">
              <a:off x="1056" y="1872"/>
              <a:ext cx="0" cy="1104"/>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24" name="Group 45"/>
          <p:cNvGrpSpPr>
            <a:grpSpLocks/>
          </p:cNvGrpSpPr>
          <p:nvPr/>
        </p:nvGrpSpPr>
        <p:grpSpPr bwMode="auto">
          <a:xfrm>
            <a:off x="6629400" y="2895600"/>
            <a:ext cx="762000" cy="1752600"/>
            <a:chOff x="3216" y="1728"/>
            <a:chExt cx="480" cy="1104"/>
          </a:xfrm>
        </p:grpSpPr>
        <p:sp>
          <p:nvSpPr>
            <p:cNvPr id="68754" name="Line 46"/>
            <p:cNvSpPr>
              <a:spLocks noChangeShapeType="1"/>
            </p:cNvSpPr>
            <p:nvPr/>
          </p:nvSpPr>
          <p:spPr bwMode="auto">
            <a:xfrm>
              <a:off x="3552" y="1728"/>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5" name="Line 47"/>
            <p:cNvSpPr>
              <a:spLocks noChangeShapeType="1"/>
            </p:cNvSpPr>
            <p:nvPr/>
          </p:nvSpPr>
          <p:spPr bwMode="auto">
            <a:xfrm>
              <a:off x="3552" y="2832"/>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6" name="Line 48"/>
            <p:cNvSpPr>
              <a:spLocks noChangeShapeType="1"/>
            </p:cNvSpPr>
            <p:nvPr/>
          </p:nvSpPr>
          <p:spPr bwMode="auto">
            <a:xfrm>
              <a:off x="3216" y="2544"/>
              <a:ext cx="336"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7" name="Line 49"/>
            <p:cNvSpPr>
              <a:spLocks noChangeShapeType="1"/>
            </p:cNvSpPr>
            <p:nvPr/>
          </p:nvSpPr>
          <p:spPr bwMode="auto">
            <a:xfrm flipV="1">
              <a:off x="3552" y="1728"/>
              <a:ext cx="0" cy="1104"/>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29" name="Group 50"/>
          <p:cNvGrpSpPr>
            <a:grpSpLocks/>
          </p:cNvGrpSpPr>
          <p:nvPr/>
        </p:nvGrpSpPr>
        <p:grpSpPr bwMode="auto">
          <a:xfrm>
            <a:off x="6629400" y="1981200"/>
            <a:ext cx="762000" cy="1828800"/>
            <a:chOff x="3216" y="1152"/>
            <a:chExt cx="480" cy="1152"/>
          </a:xfrm>
        </p:grpSpPr>
        <p:sp>
          <p:nvSpPr>
            <p:cNvPr id="68748" name="Line 51"/>
            <p:cNvSpPr>
              <a:spLocks noChangeShapeType="1"/>
            </p:cNvSpPr>
            <p:nvPr/>
          </p:nvSpPr>
          <p:spPr bwMode="auto">
            <a:xfrm>
              <a:off x="3408" y="1488"/>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49" name="Line 52"/>
            <p:cNvSpPr>
              <a:spLocks noChangeShapeType="1"/>
            </p:cNvSpPr>
            <p:nvPr/>
          </p:nvSpPr>
          <p:spPr bwMode="auto">
            <a:xfrm>
              <a:off x="3552" y="1152"/>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0" name="Line 53"/>
            <p:cNvSpPr>
              <a:spLocks noChangeShapeType="1"/>
            </p:cNvSpPr>
            <p:nvPr/>
          </p:nvSpPr>
          <p:spPr bwMode="auto">
            <a:xfrm>
              <a:off x="3552" y="1680"/>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1" name="Line 54"/>
            <p:cNvSpPr>
              <a:spLocks noChangeShapeType="1"/>
            </p:cNvSpPr>
            <p:nvPr/>
          </p:nvSpPr>
          <p:spPr bwMode="auto">
            <a:xfrm flipV="1">
              <a:off x="3552" y="1152"/>
              <a:ext cx="0" cy="528"/>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2" name="Line 55"/>
            <p:cNvSpPr>
              <a:spLocks noChangeShapeType="1"/>
            </p:cNvSpPr>
            <p:nvPr/>
          </p:nvSpPr>
          <p:spPr bwMode="auto">
            <a:xfrm>
              <a:off x="3216" y="2304"/>
              <a:ext cx="192"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3" name="Line 56"/>
            <p:cNvSpPr>
              <a:spLocks noChangeShapeType="1"/>
            </p:cNvSpPr>
            <p:nvPr/>
          </p:nvSpPr>
          <p:spPr bwMode="auto">
            <a:xfrm flipV="1">
              <a:off x="3408" y="1488"/>
              <a:ext cx="0" cy="816"/>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36" name="Group 57"/>
          <p:cNvGrpSpPr>
            <a:grpSpLocks/>
          </p:cNvGrpSpPr>
          <p:nvPr/>
        </p:nvGrpSpPr>
        <p:grpSpPr bwMode="auto">
          <a:xfrm>
            <a:off x="7467601" y="4191000"/>
            <a:ext cx="1433513" cy="400050"/>
            <a:chOff x="3744" y="2544"/>
            <a:chExt cx="903" cy="252"/>
          </a:xfrm>
        </p:grpSpPr>
        <p:sp>
          <p:nvSpPr>
            <p:cNvPr id="68746" name="Text Box 58"/>
            <p:cNvSpPr txBox="1">
              <a:spLocks noChangeArrowheads="1"/>
            </p:cNvSpPr>
            <p:nvPr/>
          </p:nvSpPr>
          <p:spPr bwMode="auto">
            <a:xfrm>
              <a:off x="3744" y="2544"/>
              <a:ext cx="903" cy="252"/>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R</a:t>
              </a:r>
              <a:r>
                <a:rPr lang="en-US" altLang="zh-CN" sz="2000">
                  <a:latin typeface="Times New Roman" panose="02020603050405020304" pitchFamily="18" charset="0"/>
                  <a:ea typeface="宋体" panose="02010600030101010101" pitchFamily="2" charset="-122"/>
                </a:rPr>
                <a:t>);</a:t>
              </a:r>
            </a:p>
          </p:txBody>
        </p:sp>
        <p:sp>
          <p:nvSpPr>
            <p:cNvPr id="68747" name="Line 59"/>
            <p:cNvSpPr>
              <a:spLocks noChangeShapeType="1"/>
            </p:cNvSpPr>
            <p:nvPr/>
          </p:nvSpPr>
          <p:spPr bwMode="auto">
            <a:xfrm>
              <a:off x="4146" y="2658"/>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627" name="Oval 60"/>
          <p:cNvSpPr>
            <a:spLocks noChangeArrowheads="1"/>
          </p:cNvSpPr>
          <p:nvPr/>
        </p:nvSpPr>
        <p:spPr bwMode="auto">
          <a:xfrm>
            <a:off x="8991600" y="228600"/>
            <a:ext cx="533400" cy="457200"/>
          </a:xfrm>
          <a:prstGeom prst="ellipse">
            <a:avLst/>
          </a:prstGeom>
          <a:solidFill>
            <a:srgbClr val="CC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A</a:t>
            </a:r>
          </a:p>
        </p:txBody>
      </p:sp>
      <p:sp>
        <p:nvSpPr>
          <p:cNvPr id="68628" name="Oval 61"/>
          <p:cNvSpPr>
            <a:spLocks noChangeArrowheads="1"/>
          </p:cNvSpPr>
          <p:nvPr/>
        </p:nvSpPr>
        <p:spPr bwMode="auto">
          <a:xfrm>
            <a:off x="9829800" y="1066800"/>
            <a:ext cx="533400" cy="457200"/>
          </a:xfrm>
          <a:prstGeom prst="ellipse">
            <a:avLst/>
          </a:prstGeom>
          <a:solidFill>
            <a:srgbClr val="FF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C</a:t>
            </a:r>
          </a:p>
        </p:txBody>
      </p:sp>
      <p:sp>
        <p:nvSpPr>
          <p:cNvPr id="68629" name="Oval 62"/>
          <p:cNvSpPr>
            <a:spLocks noChangeArrowheads="1"/>
          </p:cNvSpPr>
          <p:nvPr/>
        </p:nvSpPr>
        <p:spPr bwMode="auto">
          <a:xfrm>
            <a:off x="8153400" y="1066800"/>
            <a:ext cx="533400" cy="457200"/>
          </a:xfrm>
          <a:prstGeom prst="ellipse">
            <a:avLst/>
          </a:prstGeom>
          <a:solidFill>
            <a:srgbClr val="CC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B</a:t>
            </a:r>
          </a:p>
        </p:txBody>
      </p:sp>
      <p:sp>
        <p:nvSpPr>
          <p:cNvPr id="68630" name="Oval 63"/>
          <p:cNvSpPr>
            <a:spLocks noChangeArrowheads="1"/>
          </p:cNvSpPr>
          <p:nvPr/>
        </p:nvSpPr>
        <p:spPr bwMode="auto">
          <a:xfrm>
            <a:off x="9067800" y="2133600"/>
            <a:ext cx="533400" cy="457200"/>
          </a:xfrm>
          <a:prstGeom prst="ellipse">
            <a:avLst/>
          </a:prstGeom>
          <a:solidFill>
            <a:srgbClr val="99CCFF"/>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D</a:t>
            </a:r>
          </a:p>
        </p:txBody>
      </p:sp>
      <p:cxnSp>
        <p:nvCxnSpPr>
          <p:cNvPr id="68631" name="AutoShape 64"/>
          <p:cNvCxnSpPr>
            <a:cxnSpLocks noChangeShapeType="1"/>
            <a:stCxn id="68627" idx="3"/>
            <a:endCxn id="68629" idx="7"/>
          </p:cNvCxnSpPr>
          <p:nvPr/>
        </p:nvCxnSpPr>
        <p:spPr bwMode="auto">
          <a:xfrm flipH="1">
            <a:off x="8609014" y="619125"/>
            <a:ext cx="460375" cy="5143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8632" name="AutoShape 65"/>
          <p:cNvCxnSpPr>
            <a:cxnSpLocks noChangeShapeType="1"/>
            <a:stCxn id="68627" idx="5"/>
            <a:endCxn id="68628" idx="1"/>
          </p:cNvCxnSpPr>
          <p:nvPr/>
        </p:nvCxnSpPr>
        <p:spPr bwMode="auto">
          <a:xfrm>
            <a:off x="9447214" y="619125"/>
            <a:ext cx="460375" cy="5143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8633" name="AutoShape 66"/>
          <p:cNvCxnSpPr>
            <a:cxnSpLocks noChangeShapeType="1"/>
            <a:stCxn id="68629" idx="5"/>
            <a:endCxn id="68630" idx="1"/>
          </p:cNvCxnSpPr>
          <p:nvPr/>
        </p:nvCxnSpPr>
        <p:spPr bwMode="auto">
          <a:xfrm>
            <a:off x="8609014" y="1457325"/>
            <a:ext cx="536575" cy="7429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246" name="Group 67"/>
          <p:cNvGrpSpPr>
            <a:grpSpLocks/>
          </p:cNvGrpSpPr>
          <p:nvPr/>
        </p:nvGrpSpPr>
        <p:grpSpPr bwMode="auto">
          <a:xfrm>
            <a:off x="5334000" y="1066801"/>
            <a:ext cx="3352800" cy="2911475"/>
            <a:chOff x="2400" y="672"/>
            <a:chExt cx="2112" cy="1834"/>
          </a:xfrm>
        </p:grpSpPr>
        <p:grpSp>
          <p:nvGrpSpPr>
            <p:cNvPr id="68738" name="Group 68"/>
            <p:cNvGrpSpPr>
              <a:grpSpLocks/>
            </p:cNvGrpSpPr>
            <p:nvPr/>
          </p:nvGrpSpPr>
          <p:grpSpPr bwMode="auto">
            <a:xfrm>
              <a:off x="2400" y="1728"/>
              <a:ext cx="864" cy="778"/>
              <a:chOff x="2400" y="1632"/>
              <a:chExt cx="864" cy="778"/>
            </a:xfrm>
          </p:grpSpPr>
          <p:sp>
            <p:nvSpPr>
              <p:cNvPr id="68740" name="Text Box 69"/>
              <p:cNvSpPr txBox="1">
                <a:spLocks noChangeArrowheads="1"/>
              </p:cNvSpPr>
              <p:nvPr/>
            </p:nvSpPr>
            <p:spPr bwMode="auto">
              <a:xfrm>
                <a:off x="2400" y="1632"/>
                <a:ext cx="240" cy="2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741" name="Line 70"/>
              <p:cNvSpPr>
                <a:spLocks noChangeShapeType="1"/>
              </p:cNvSpPr>
              <p:nvPr/>
            </p:nvSpPr>
            <p:spPr bwMode="auto">
              <a:xfrm>
                <a:off x="2592" y="177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742" name="Oval 71"/>
              <p:cNvSpPr>
                <a:spLocks noChangeArrowheads="1"/>
              </p:cNvSpPr>
              <p:nvPr/>
            </p:nvSpPr>
            <p:spPr bwMode="auto">
              <a:xfrm>
                <a:off x="2784" y="1680"/>
                <a:ext cx="192" cy="192"/>
              </a:xfrm>
              <a:prstGeom prst="ellipse">
                <a:avLst/>
              </a:prstGeom>
              <a:solidFill>
                <a:srgbClr val="CC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latin typeface="Times New Roman" panose="02020603050405020304" pitchFamily="18" charset="0"/>
                  </a:rPr>
                  <a:t>B</a:t>
                </a:r>
              </a:p>
            </p:txBody>
          </p:sp>
          <p:sp>
            <p:nvSpPr>
              <p:cNvPr id="68743" name="Text Box 72"/>
              <p:cNvSpPr txBox="1">
                <a:spLocks noChangeArrowheads="1"/>
              </p:cNvSpPr>
              <p:nvPr/>
            </p:nvSpPr>
            <p:spPr bwMode="auto">
              <a:xfrm>
                <a:off x="2400" y="1920"/>
                <a:ext cx="864" cy="2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Visit(B);</a:t>
                </a:r>
              </a:p>
            </p:txBody>
          </p:sp>
          <p:sp>
            <p:nvSpPr>
              <p:cNvPr id="68744" name="Text Box 73"/>
              <p:cNvSpPr txBox="1">
                <a:spLocks noChangeArrowheads="1"/>
              </p:cNvSpPr>
              <p:nvPr/>
            </p:nvSpPr>
            <p:spPr bwMode="auto">
              <a:xfrm>
                <a:off x="2400" y="2160"/>
                <a:ext cx="864" cy="2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L);</a:t>
                </a:r>
              </a:p>
            </p:txBody>
          </p:sp>
          <p:sp>
            <p:nvSpPr>
              <p:cNvPr id="68745" name="Line 74"/>
              <p:cNvSpPr>
                <a:spLocks noChangeShapeType="1"/>
              </p:cNvSpPr>
              <p:nvPr/>
            </p:nvSpPr>
            <p:spPr bwMode="auto">
              <a:xfrm>
                <a:off x="2802" y="2274"/>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739" name="Oval 75"/>
            <p:cNvSpPr>
              <a:spLocks noChangeArrowheads="1"/>
            </p:cNvSpPr>
            <p:nvPr/>
          </p:nvSpPr>
          <p:spPr bwMode="auto">
            <a:xfrm>
              <a:off x="4176" y="672"/>
              <a:ext cx="336" cy="288"/>
            </a:xfrm>
            <a:prstGeom prst="ellipse">
              <a:avLst/>
            </a:prstGeom>
            <a:solidFill>
              <a:srgbClr val="CC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dirty="0">
                  <a:latin typeface="Times New Roman" panose="02020603050405020304" pitchFamily="18" charset="0"/>
                </a:rPr>
                <a:t>B</a:t>
              </a:r>
            </a:p>
          </p:txBody>
        </p:sp>
      </p:grpSp>
      <p:grpSp>
        <p:nvGrpSpPr>
          <p:cNvPr id="255" name="Group 76"/>
          <p:cNvGrpSpPr>
            <a:grpSpLocks/>
          </p:cNvGrpSpPr>
          <p:nvPr/>
        </p:nvGrpSpPr>
        <p:grpSpPr bwMode="auto">
          <a:xfrm>
            <a:off x="3375026" y="234952"/>
            <a:ext cx="6176963" cy="4106863"/>
            <a:chOff x="1200" y="209"/>
            <a:chExt cx="3891" cy="2587"/>
          </a:xfrm>
        </p:grpSpPr>
        <p:grpSp>
          <p:nvGrpSpPr>
            <p:cNvPr id="68730" name="Group 77"/>
            <p:cNvGrpSpPr>
              <a:grpSpLocks/>
            </p:cNvGrpSpPr>
            <p:nvPr/>
          </p:nvGrpSpPr>
          <p:grpSpPr bwMode="auto">
            <a:xfrm>
              <a:off x="1200" y="2016"/>
              <a:ext cx="864" cy="780"/>
              <a:chOff x="1200" y="1920"/>
              <a:chExt cx="864" cy="780"/>
            </a:xfrm>
          </p:grpSpPr>
          <p:sp>
            <p:nvSpPr>
              <p:cNvPr id="68732" name="Text Box 78"/>
              <p:cNvSpPr txBox="1">
                <a:spLocks noChangeArrowheads="1"/>
              </p:cNvSpPr>
              <p:nvPr/>
            </p:nvSpPr>
            <p:spPr bwMode="auto">
              <a:xfrm>
                <a:off x="1200" y="1920"/>
                <a:ext cx="240" cy="2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733" name="Line 79"/>
              <p:cNvSpPr>
                <a:spLocks noChangeShapeType="1"/>
              </p:cNvSpPr>
              <p:nvPr/>
            </p:nvSpPr>
            <p:spPr bwMode="auto">
              <a:xfrm>
                <a:off x="1392" y="2064"/>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734" name="Oval 80"/>
              <p:cNvSpPr>
                <a:spLocks noChangeArrowheads="1"/>
              </p:cNvSpPr>
              <p:nvPr/>
            </p:nvSpPr>
            <p:spPr bwMode="auto">
              <a:xfrm>
                <a:off x="1584" y="1968"/>
                <a:ext cx="192" cy="192"/>
              </a:xfrm>
              <a:prstGeom prst="ellipse">
                <a:avLst/>
              </a:prstGeom>
              <a:solidFill>
                <a:srgbClr val="CC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latin typeface="Times New Roman" panose="02020603050405020304" pitchFamily="18" charset="0"/>
                  </a:rPr>
                  <a:t>A</a:t>
                </a:r>
              </a:p>
            </p:txBody>
          </p:sp>
          <p:sp>
            <p:nvSpPr>
              <p:cNvPr id="68735" name="Text Box 81"/>
              <p:cNvSpPr txBox="1">
                <a:spLocks noChangeArrowheads="1"/>
              </p:cNvSpPr>
              <p:nvPr/>
            </p:nvSpPr>
            <p:spPr bwMode="auto">
              <a:xfrm>
                <a:off x="1200" y="2208"/>
                <a:ext cx="864" cy="2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Visit(A);</a:t>
                </a:r>
              </a:p>
            </p:txBody>
          </p:sp>
          <p:sp>
            <p:nvSpPr>
              <p:cNvPr id="68736" name="Text Box 82"/>
              <p:cNvSpPr txBox="1">
                <a:spLocks noChangeArrowheads="1"/>
              </p:cNvSpPr>
              <p:nvPr/>
            </p:nvSpPr>
            <p:spPr bwMode="auto">
              <a:xfrm>
                <a:off x="1200" y="2448"/>
                <a:ext cx="864" cy="25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L</a:t>
                </a:r>
                <a:r>
                  <a:rPr lang="en-US" altLang="zh-CN" sz="2000">
                    <a:latin typeface="Times New Roman" panose="02020603050405020304" pitchFamily="18" charset="0"/>
                    <a:ea typeface="宋体" panose="02010600030101010101" pitchFamily="2" charset="-122"/>
                  </a:rPr>
                  <a:t>);</a:t>
                </a:r>
              </a:p>
            </p:txBody>
          </p:sp>
          <p:sp>
            <p:nvSpPr>
              <p:cNvPr id="68737" name="Line 83"/>
              <p:cNvSpPr>
                <a:spLocks noChangeShapeType="1"/>
              </p:cNvSpPr>
              <p:nvPr/>
            </p:nvSpPr>
            <p:spPr bwMode="auto">
              <a:xfrm>
                <a:off x="1602" y="2562"/>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731" name="Oval 84"/>
            <p:cNvSpPr>
              <a:spLocks noChangeArrowheads="1"/>
            </p:cNvSpPr>
            <p:nvPr/>
          </p:nvSpPr>
          <p:spPr bwMode="auto">
            <a:xfrm>
              <a:off x="4755" y="209"/>
              <a:ext cx="336" cy="288"/>
            </a:xfrm>
            <a:prstGeom prst="ellipse">
              <a:avLst/>
            </a:prstGeom>
            <a:solidFill>
              <a:srgbClr val="CC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dirty="0">
                  <a:latin typeface="Times New Roman" panose="02020603050405020304" pitchFamily="18" charset="0"/>
                </a:rPr>
                <a:t>A</a:t>
              </a:r>
            </a:p>
          </p:txBody>
        </p:sp>
      </p:grpSp>
      <p:grpSp>
        <p:nvGrpSpPr>
          <p:cNvPr id="264" name="Group 85"/>
          <p:cNvGrpSpPr>
            <a:grpSpLocks/>
          </p:cNvGrpSpPr>
          <p:nvPr/>
        </p:nvGrpSpPr>
        <p:grpSpPr bwMode="auto">
          <a:xfrm>
            <a:off x="7467600" y="2133600"/>
            <a:ext cx="2133600" cy="2076450"/>
            <a:chOff x="3744" y="1344"/>
            <a:chExt cx="1344" cy="1308"/>
          </a:xfrm>
        </p:grpSpPr>
        <p:grpSp>
          <p:nvGrpSpPr>
            <p:cNvPr id="68722" name="Group 86"/>
            <p:cNvGrpSpPr>
              <a:grpSpLocks/>
            </p:cNvGrpSpPr>
            <p:nvPr/>
          </p:nvGrpSpPr>
          <p:grpSpPr bwMode="auto">
            <a:xfrm>
              <a:off x="3744" y="1918"/>
              <a:ext cx="864" cy="734"/>
              <a:chOff x="3744" y="1822"/>
              <a:chExt cx="864" cy="734"/>
            </a:xfrm>
          </p:grpSpPr>
          <p:sp>
            <p:nvSpPr>
              <p:cNvPr id="68724" name="Text Box 87"/>
              <p:cNvSpPr txBox="1">
                <a:spLocks noChangeArrowheads="1"/>
              </p:cNvSpPr>
              <p:nvPr/>
            </p:nvSpPr>
            <p:spPr bwMode="auto">
              <a:xfrm>
                <a:off x="3744" y="1822"/>
                <a:ext cx="240" cy="25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725" name="Line 88"/>
              <p:cNvSpPr>
                <a:spLocks noChangeShapeType="1"/>
              </p:cNvSpPr>
              <p:nvPr/>
            </p:nvSpPr>
            <p:spPr bwMode="auto">
              <a:xfrm>
                <a:off x="3948" y="196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726" name="Oval 89"/>
              <p:cNvSpPr>
                <a:spLocks noChangeArrowheads="1"/>
              </p:cNvSpPr>
              <p:nvPr/>
            </p:nvSpPr>
            <p:spPr bwMode="auto">
              <a:xfrm>
                <a:off x="4176" y="1870"/>
                <a:ext cx="192" cy="192"/>
              </a:xfrm>
              <a:prstGeom prst="ellipse">
                <a:avLst/>
              </a:prstGeom>
              <a:solidFill>
                <a:srgbClr val="99CCFF"/>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latin typeface="Times New Roman" panose="02020603050405020304" pitchFamily="18" charset="0"/>
                  </a:rPr>
                  <a:t>D</a:t>
                </a:r>
              </a:p>
            </p:txBody>
          </p:sp>
          <p:sp>
            <p:nvSpPr>
              <p:cNvPr id="68727" name="Text Box 90"/>
              <p:cNvSpPr txBox="1">
                <a:spLocks noChangeArrowheads="1"/>
              </p:cNvSpPr>
              <p:nvPr/>
            </p:nvSpPr>
            <p:spPr bwMode="auto">
              <a:xfrm>
                <a:off x="3744" y="2064"/>
                <a:ext cx="864" cy="25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Visit(D);</a:t>
                </a:r>
              </a:p>
            </p:txBody>
          </p:sp>
          <p:sp>
            <p:nvSpPr>
              <p:cNvPr id="68728" name="Text Box 91"/>
              <p:cNvSpPr txBox="1">
                <a:spLocks noChangeArrowheads="1"/>
              </p:cNvSpPr>
              <p:nvPr/>
            </p:nvSpPr>
            <p:spPr bwMode="auto">
              <a:xfrm>
                <a:off x="3744" y="2304"/>
                <a:ext cx="864" cy="252"/>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L</a:t>
                </a:r>
                <a:r>
                  <a:rPr lang="en-US" altLang="zh-CN" sz="2000">
                    <a:latin typeface="Times New Roman" panose="02020603050405020304" pitchFamily="18" charset="0"/>
                    <a:ea typeface="宋体" panose="02010600030101010101" pitchFamily="2" charset="-122"/>
                  </a:rPr>
                  <a:t>);</a:t>
                </a:r>
              </a:p>
            </p:txBody>
          </p:sp>
          <p:sp>
            <p:nvSpPr>
              <p:cNvPr id="68729" name="Line 92"/>
              <p:cNvSpPr>
                <a:spLocks noChangeShapeType="1"/>
              </p:cNvSpPr>
              <p:nvPr/>
            </p:nvSpPr>
            <p:spPr bwMode="auto">
              <a:xfrm>
                <a:off x="4146" y="2418"/>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723" name="Oval 93"/>
            <p:cNvSpPr>
              <a:spLocks noChangeArrowheads="1"/>
            </p:cNvSpPr>
            <p:nvPr/>
          </p:nvSpPr>
          <p:spPr bwMode="auto">
            <a:xfrm>
              <a:off x="4752" y="1344"/>
              <a:ext cx="336" cy="288"/>
            </a:xfrm>
            <a:prstGeom prst="ellipse">
              <a:avLst/>
            </a:prstGeom>
            <a:solidFill>
              <a:srgbClr val="99CCFF"/>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D</a:t>
              </a:r>
            </a:p>
          </p:txBody>
        </p:sp>
      </p:grpSp>
      <p:grpSp>
        <p:nvGrpSpPr>
          <p:cNvPr id="273" name="Group 94"/>
          <p:cNvGrpSpPr>
            <a:grpSpLocks/>
          </p:cNvGrpSpPr>
          <p:nvPr/>
        </p:nvGrpSpPr>
        <p:grpSpPr bwMode="auto">
          <a:xfrm>
            <a:off x="5410200" y="1066801"/>
            <a:ext cx="4953000" cy="4740275"/>
            <a:chOff x="2448" y="672"/>
            <a:chExt cx="3120" cy="2986"/>
          </a:xfrm>
        </p:grpSpPr>
        <p:grpSp>
          <p:nvGrpSpPr>
            <p:cNvPr id="68714" name="Group 95"/>
            <p:cNvGrpSpPr>
              <a:grpSpLocks/>
            </p:cNvGrpSpPr>
            <p:nvPr/>
          </p:nvGrpSpPr>
          <p:grpSpPr bwMode="auto">
            <a:xfrm>
              <a:off x="2448" y="2935"/>
              <a:ext cx="864" cy="723"/>
              <a:chOff x="2448" y="2839"/>
              <a:chExt cx="864" cy="723"/>
            </a:xfrm>
          </p:grpSpPr>
          <p:sp>
            <p:nvSpPr>
              <p:cNvPr id="68716" name="Text Box 96"/>
              <p:cNvSpPr txBox="1">
                <a:spLocks noChangeArrowheads="1"/>
              </p:cNvSpPr>
              <p:nvPr/>
            </p:nvSpPr>
            <p:spPr bwMode="auto">
              <a:xfrm>
                <a:off x="2448" y="2839"/>
                <a:ext cx="240" cy="250"/>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717" name="Line 97"/>
              <p:cNvSpPr>
                <a:spLocks noChangeShapeType="1"/>
              </p:cNvSpPr>
              <p:nvPr/>
            </p:nvSpPr>
            <p:spPr bwMode="auto">
              <a:xfrm>
                <a:off x="2640" y="2983"/>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718" name="Oval 98"/>
              <p:cNvSpPr>
                <a:spLocks noChangeArrowheads="1"/>
              </p:cNvSpPr>
              <p:nvPr/>
            </p:nvSpPr>
            <p:spPr bwMode="auto">
              <a:xfrm>
                <a:off x="2880" y="2887"/>
                <a:ext cx="192" cy="192"/>
              </a:xfrm>
              <a:prstGeom prst="ellipse">
                <a:avLst/>
              </a:prstGeom>
              <a:solidFill>
                <a:srgbClr val="FF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latin typeface="Times New Roman" panose="02020603050405020304" pitchFamily="18" charset="0"/>
                  </a:rPr>
                  <a:t>C</a:t>
                </a:r>
              </a:p>
            </p:txBody>
          </p:sp>
          <p:sp>
            <p:nvSpPr>
              <p:cNvPr id="68719" name="Text Box 99"/>
              <p:cNvSpPr txBox="1">
                <a:spLocks noChangeArrowheads="1"/>
              </p:cNvSpPr>
              <p:nvPr/>
            </p:nvSpPr>
            <p:spPr bwMode="auto">
              <a:xfrm>
                <a:off x="2448" y="3072"/>
                <a:ext cx="864" cy="250"/>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Visit(C);</a:t>
                </a:r>
              </a:p>
            </p:txBody>
          </p:sp>
          <p:sp>
            <p:nvSpPr>
              <p:cNvPr id="68720" name="Text Box 100"/>
              <p:cNvSpPr txBox="1">
                <a:spLocks noChangeArrowheads="1"/>
              </p:cNvSpPr>
              <p:nvPr/>
            </p:nvSpPr>
            <p:spPr bwMode="auto">
              <a:xfrm>
                <a:off x="2448" y="3312"/>
                <a:ext cx="864" cy="250"/>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L</a:t>
                </a:r>
                <a:r>
                  <a:rPr lang="en-US" altLang="zh-CN" sz="2000">
                    <a:latin typeface="Times New Roman" panose="02020603050405020304" pitchFamily="18" charset="0"/>
                    <a:ea typeface="宋体" panose="02010600030101010101" pitchFamily="2" charset="-122"/>
                  </a:rPr>
                  <a:t>);</a:t>
                </a:r>
              </a:p>
            </p:txBody>
          </p:sp>
          <p:sp>
            <p:nvSpPr>
              <p:cNvPr id="68721" name="Line 101"/>
              <p:cNvSpPr>
                <a:spLocks noChangeShapeType="1"/>
              </p:cNvSpPr>
              <p:nvPr/>
            </p:nvSpPr>
            <p:spPr bwMode="auto">
              <a:xfrm>
                <a:off x="2850" y="3426"/>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715" name="Oval 102"/>
            <p:cNvSpPr>
              <a:spLocks noChangeArrowheads="1"/>
            </p:cNvSpPr>
            <p:nvPr/>
          </p:nvSpPr>
          <p:spPr bwMode="auto">
            <a:xfrm>
              <a:off x="5232" y="672"/>
              <a:ext cx="336" cy="288"/>
            </a:xfrm>
            <a:prstGeom prst="ellipse">
              <a:avLst/>
            </a:prstGeom>
            <a:solidFill>
              <a:srgbClr val="FFFFCC"/>
            </a:solidFill>
            <a:ln w="9525">
              <a:solidFill>
                <a:schemeClr val="tx1"/>
              </a:solidFill>
              <a:round/>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C</a:t>
              </a:r>
            </a:p>
          </p:txBody>
        </p:sp>
      </p:grpSp>
      <p:grpSp>
        <p:nvGrpSpPr>
          <p:cNvPr id="282" name="Group 103"/>
          <p:cNvGrpSpPr>
            <a:grpSpLocks/>
          </p:cNvGrpSpPr>
          <p:nvPr/>
        </p:nvGrpSpPr>
        <p:grpSpPr bwMode="auto">
          <a:xfrm>
            <a:off x="4724400" y="533400"/>
            <a:ext cx="4038600" cy="3886200"/>
            <a:chOff x="2016" y="336"/>
            <a:chExt cx="2544" cy="2448"/>
          </a:xfrm>
        </p:grpSpPr>
        <p:grpSp>
          <p:nvGrpSpPr>
            <p:cNvPr id="68708" name="Group 104"/>
            <p:cNvGrpSpPr>
              <a:grpSpLocks/>
            </p:cNvGrpSpPr>
            <p:nvPr/>
          </p:nvGrpSpPr>
          <p:grpSpPr bwMode="auto">
            <a:xfrm>
              <a:off x="2016" y="1680"/>
              <a:ext cx="384" cy="1104"/>
              <a:chOff x="2016" y="1584"/>
              <a:chExt cx="384" cy="1104"/>
            </a:xfrm>
          </p:grpSpPr>
          <p:sp>
            <p:nvSpPr>
              <p:cNvPr id="68710" name="Line 105"/>
              <p:cNvSpPr>
                <a:spLocks noChangeShapeType="1"/>
              </p:cNvSpPr>
              <p:nvPr/>
            </p:nvSpPr>
            <p:spPr bwMode="auto">
              <a:xfrm>
                <a:off x="2256" y="1584"/>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11" name="Line 106"/>
              <p:cNvSpPr>
                <a:spLocks noChangeShapeType="1"/>
              </p:cNvSpPr>
              <p:nvPr/>
            </p:nvSpPr>
            <p:spPr bwMode="auto">
              <a:xfrm>
                <a:off x="2256" y="2688"/>
                <a:ext cx="14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12" name="Line 107"/>
              <p:cNvSpPr>
                <a:spLocks noChangeShapeType="1"/>
              </p:cNvSpPr>
              <p:nvPr/>
            </p:nvSpPr>
            <p:spPr bwMode="auto">
              <a:xfrm>
                <a:off x="2016" y="2592"/>
                <a:ext cx="240"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13" name="Line 108"/>
              <p:cNvSpPr>
                <a:spLocks noChangeShapeType="1"/>
              </p:cNvSpPr>
              <p:nvPr/>
            </p:nvSpPr>
            <p:spPr bwMode="auto">
              <a:xfrm flipV="1">
                <a:off x="2256" y="1584"/>
                <a:ext cx="0" cy="1104"/>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8709" name="AutoShape 109"/>
            <p:cNvSpPr>
              <a:spLocks noChangeArrowheads="1"/>
            </p:cNvSpPr>
            <p:nvPr/>
          </p:nvSpPr>
          <p:spPr bwMode="auto">
            <a:xfrm rot="-3001265">
              <a:off x="4392" y="456"/>
              <a:ext cx="288" cy="48"/>
            </a:xfrm>
            <a:prstGeom prst="leftArrow">
              <a:avLst>
                <a:gd name="adj1" fmla="val 50000"/>
                <a:gd name="adj2" fmla="val 150000"/>
              </a:avLst>
            </a:prstGeom>
            <a:solidFill>
              <a:srgbClr val="FF3300"/>
            </a:solidFill>
            <a:ln w="19050">
              <a:solidFill>
                <a:srgbClr val="FF3300"/>
              </a:solidFill>
              <a:miter lim="800000"/>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grpSp>
      <p:sp>
        <p:nvSpPr>
          <p:cNvPr id="289" name="Text Box 110"/>
          <p:cNvSpPr txBox="1">
            <a:spLocks noChangeArrowheads="1"/>
          </p:cNvSpPr>
          <p:nvPr/>
        </p:nvSpPr>
        <p:spPr bwMode="auto">
          <a:xfrm>
            <a:off x="7467600" y="2379664"/>
            <a:ext cx="762000" cy="33972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grpSp>
        <p:nvGrpSpPr>
          <p:cNvPr id="290" name="Group 111"/>
          <p:cNvGrpSpPr>
            <a:grpSpLocks/>
          </p:cNvGrpSpPr>
          <p:nvPr/>
        </p:nvGrpSpPr>
        <p:grpSpPr bwMode="auto">
          <a:xfrm>
            <a:off x="7391400" y="1622425"/>
            <a:ext cx="1524000" cy="757238"/>
            <a:chOff x="3696" y="1022"/>
            <a:chExt cx="960" cy="477"/>
          </a:xfrm>
        </p:grpSpPr>
        <p:grpSp>
          <p:nvGrpSpPr>
            <p:cNvPr id="68703" name="Group 112"/>
            <p:cNvGrpSpPr>
              <a:grpSpLocks/>
            </p:cNvGrpSpPr>
            <p:nvPr/>
          </p:nvGrpSpPr>
          <p:grpSpPr bwMode="auto">
            <a:xfrm>
              <a:off x="3747" y="1248"/>
              <a:ext cx="669" cy="251"/>
              <a:chOff x="3747" y="1152"/>
              <a:chExt cx="669" cy="251"/>
            </a:xfrm>
          </p:grpSpPr>
          <p:sp>
            <p:nvSpPr>
              <p:cNvPr id="68705" name="Text Box 113"/>
              <p:cNvSpPr txBox="1">
                <a:spLocks noChangeArrowheads="1"/>
              </p:cNvSpPr>
              <p:nvPr/>
            </p:nvSpPr>
            <p:spPr bwMode="auto">
              <a:xfrm>
                <a:off x="3747" y="1153"/>
                <a:ext cx="240" cy="2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706" name="Text Box 114"/>
              <p:cNvSpPr txBox="1">
                <a:spLocks noChangeArrowheads="1"/>
              </p:cNvSpPr>
              <p:nvPr/>
            </p:nvSpPr>
            <p:spPr bwMode="auto">
              <a:xfrm rot="-5308317">
                <a:off x="4152" y="1128"/>
                <a:ext cx="240" cy="28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ea typeface="宋体" panose="02010600030101010101" pitchFamily="2" charset="-122"/>
                  </a:rPr>
                  <a:t>&gt;</a:t>
                </a:r>
              </a:p>
            </p:txBody>
          </p:sp>
          <p:sp>
            <p:nvSpPr>
              <p:cNvPr id="68707" name="Line 115"/>
              <p:cNvSpPr>
                <a:spLocks noChangeShapeType="1"/>
              </p:cNvSpPr>
              <p:nvPr/>
            </p:nvSpPr>
            <p:spPr bwMode="auto">
              <a:xfrm>
                <a:off x="3939" y="1297"/>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704" name="Text Box 116"/>
            <p:cNvSpPr txBox="1">
              <a:spLocks noChangeArrowheads="1"/>
            </p:cNvSpPr>
            <p:nvPr/>
          </p:nvSpPr>
          <p:spPr bwMode="auto">
            <a:xfrm>
              <a:off x="3696" y="1022"/>
              <a:ext cx="9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pPr>
              <a:r>
                <a:rPr lang="en-US" altLang="zh-CN" sz="1800">
                  <a:latin typeface="Times New Roman" panose="02020603050405020304" pitchFamily="18" charset="0"/>
                  <a:ea typeface="宋体" panose="02010600030101010101" pitchFamily="2" charset="-122"/>
                </a:rPr>
                <a:t>B</a:t>
              </a:r>
              <a:r>
                <a:rPr lang="zh-CN" altLang="en-US" sz="1800">
                  <a:latin typeface="Times New Roman" panose="02020603050405020304" pitchFamily="18" charset="0"/>
                  <a:ea typeface="宋体" panose="02010600030101010101" pitchFamily="2" charset="-122"/>
                </a:rPr>
                <a:t>左是空返回</a:t>
              </a:r>
            </a:p>
          </p:txBody>
        </p:sp>
      </p:grpSp>
      <p:grpSp>
        <p:nvGrpSpPr>
          <p:cNvPr id="296" name="Group 117"/>
          <p:cNvGrpSpPr>
            <a:grpSpLocks/>
          </p:cNvGrpSpPr>
          <p:nvPr/>
        </p:nvGrpSpPr>
        <p:grpSpPr bwMode="auto">
          <a:xfrm>
            <a:off x="5334000" y="1524001"/>
            <a:ext cx="3657600" cy="2835275"/>
            <a:chOff x="2400" y="960"/>
            <a:chExt cx="2304" cy="1786"/>
          </a:xfrm>
        </p:grpSpPr>
        <p:grpSp>
          <p:nvGrpSpPr>
            <p:cNvPr id="68699" name="Group 118"/>
            <p:cNvGrpSpPr>
              <a:grpSpLocks/>
            </p:cNvGrpSpPr>
            <p:nvPr/>
          </p:nvGrpSpPr>
          <p:grpSpPr bwMode="auto">
            <a:xfrm>
              <a:off x="2400" y="2496"/>
              <a:ext cx="864" cy="250"/>
              <a:chOff x="2400" y="2400"/>
              <a:chExt cx="864" cy="250"/>
            </a:xfrm>
          </p:grpSpPr>
          <p:sp>
            <p:nvSpPr>
              <p:cNvPr id="68701" name="Text Box 119"/>
              <p:cNvSpPr txBox="1">
                <a:spLocks noChangeArrowheads="1"/>
              </p:cNvSpPr>
              <p:nvPr/>
            </p:nvSpPr>
            <p:spPr bwMode="auto">
              <a:xfrm>
                <a:off x="2400" y="2400"/>
                <a:ext cx="864" cy="25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R</a:t>
                </a:r>
                <a:r>
                  <a:rPr lang="en-US" altLang="zh-CN" sz="2000">
                    <a:latin typeface="Times New Roman" panose="02020603050405020304" pitchFamily="18" charset="0"/>
                    <a:ea typeface="宋体" panose="02010600030101010101" pitchFamily="2" charset="-122"/>
                  </a:rPr>
                  <a:t>);</a:t>
                </a:r>
              </a:p>
            </p:txBody>
          </p:sp>
          <p:sp>
            <p:nvSpPr>
              <p:cNvPr id="68702" name="Line 120"/>
              <p:cNvSpPr>
                <a:spLocks noChangeShapeType="1"/>
              </p:cNvSpPr>
              <p:nvPr/>
            </p:nvSpPr>
            <p:spPr bwMode="auto">
              <a:xfrm>
                <a:off x="2802" y="2514"/>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700" name="AutoShape 121"/>
            <p:cNvSpPr>
              <a:spLocks noChangeArrowheads="1"/>
            </p:cNvSpPr>
            <p:nvPr/>
          </p:nvSpPr>
          <p:spPr bwMode="auto">
            <a:xfrm rot="3494401">
              <a:off x="4512" y="1104"/>
              <a:ext cx="336" cy="48"/>
            </a:xfrm>
            <a:prstGeom prst="rightArrow">
              <a:avLst>
                <a:gd name="adj1" fmla="val 50000"/>
                <a:gd name="adj2" fmla="val 175000"/>
              </a:avLst>
            </a:prstGeom>
            <a:solidFill>
              <a:srgbClr val="FF3300"/>
            </a:solidFill>
            <a:ln w="9525">
              <a:solidFill>
                <a:schemeClr val="tx1"/>
              </a:solidFill>
              <a:miter lim="800000"/>
              <a:headEnd/>
              <a:tailEnd/>
            </a:ln>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solidFill>
                  <a:schemeClr val="bg1"/>
                </a:solidFill>
                <a:latin typeface="Times New Roman" panose="02020603050405020304" pitchFamily="18" charset="0"/>
              </a:endParaRPr>
            </a:p>
          </p:txBody>
        </p:sp>
      </p:grpSp>
      <p:grpSp>
        <p:nvGrpSpPr>
          <p:cNvPr id="301" name="Group 122"/>
          <p:cNvGrpSpPr>
            <a:grpSpLocks/>
          </p:cNvGrpSpPr>
          <p:nvPr/>
        </p:nvGrpSpPr>
        <p:grpSpPr bwMode="auto">
          <a:xfrm>
            <a:off x="8534400" y="2590801"/>
            <a:ext cx="1828800" cy="1082675"/>
            <a:chOff x="4416" y="1632"/>
            <a:chExt cx="1152" cy="682"/>
          </a:xfrm>
        </p:grpSpPr>
        <p:grpSp>
          <p:nvGrpSpPr>
            <p:cNvPr id="68694" name="Group 123"/>
            <p:cNvGrpSpPr>
              <a:grpSpLocks/>
            </p:cNvGrpSpPr>
            <p:nvPr/>
          </p:nvGrpSpPr>
          <p:grpSpPr bwMode="auto">
            <a:xfrm>
              <a:off x="4944" y="2064"/>
              <a:ext cx="624" cy="250"/>
              <a:chOff x="4944" y="1968"/>
              <a:chExt cx="624" cy="250"/>
            </a:xfrm>
          </p:grpSpPr>
          <p:sp>
            <p:nvSpPr>
              <p:cNvPr id="68696" name="Text Box 124"/>
              <p:cNvSpPr txBox="1">
                <a:spLocks noChangeArrowheads="1"/>
              </p:cNvSpPr>
              <p:nvPr/>
            </p:nvSpPr>
            <p:spPr bwMode="auto">
              <a:xfrm>
                <a:off x="4944" y="1968"/>
                <a:ext cx="240" cy="25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697" name="Text Box 125"/>
              <p:cNvSpPr txBox="1">
                <a:spLocks noChangeArrowheads="1"/>
              </p:cNvSpPr>
              <p:nvPr/>
            </p:nvSpPr>
            <p:spPr bwMode="auto">
              <a:xfrm rot="-5308317">
                <a:off x="5304" y="1944"/>
                <a:ext cx="240" cy="288"/>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ea typeface="宋体" panose="02010600030101010101" pitchFamily="2" charset="-122"/>
                  </a:rPr>
                  <a:t>&gt;</a:t>
                </a:r>
              </a:p>
            </p:txBody>
          </p:sp>
          <p:sp>
            <p:nvSpPr>
              <p:cNvPr id="68698" name="Line 126"/>
              <p:cNvSpPr>
                <a:spLocks noChangeShapeType="1"/>
              </p:cNvSpPr>
              <p:nvPr/>
            </p:nvSpPr>
            <p:spPr bwMode="auto">
              <a:xfrm>
                <a:off x="5085" y="2064"/>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695" name="Text Box 127"/>
            <p:cNvSpPr txBox="1">
              <a:spLocks noChangeArrowheads="1"/>
            </p:cNvSpPr>
            <p:nvPr/>
          </p:nvSpPr>
          <p:spPr bwMode="auto">
            <a:xfrm>
              <a:off x="4416" y="1632"/>
              <a:ext cx="10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000">
                  <a:latin typeface="Times New Roman" panose="02020603050405020304" pitchFamily="18" charset="0"/>
                  <a:ea typeface="宋体" panose="02010600030101010101" pitchFamily="2" charset="-122"/>
                </a:rPr>
                <a:t>左是空返回</a:t>
              </a:r>
            </a:p>
          </p:txBody>
        </p:sp>
      </p:grpSp>
      <p:grpSp>
        <p:nvGrpSpPr>
          <p:cNvPr id="307" name="Group 128"/>
          <p:cNvGrpSpPr>
            <a:grpSpLocks/>
          </p:cNvGrpSpPr>
          <p:nvPr/>
        </p:nvGrpSpPr>
        <p:grpSpPr bwMode="auto">
          <a:xfrm>
            <a:off x="8534400" y="2895601"/>
            <a:ext cx="1828800" cy="1692275"/>
            <a:chOff x="4416" y="1824"/>
            <a:chExt cx="1152" cy="1066"/>
          </a:xfrm>
        </p:grpSpPr>
        <p:grpSp>
          <p:nvGrpSpPr>
            <p:cNvPr id="68689" name="Group 129"/>
            <p:cNvGrpSpPr>
              <a:grpSpLocks/>
            </p:cNvGrpSpPr>
            <p:nvPr/>
          </p:nvGrpSpPr>
          <p:grpSpPr bwMode="auto">
            <a:xfrm>
              <a:off x="4944" y="2640"/>
              <a:ext cx="624" cy="250"/>
              <a:chOff x="4944" y="2544"/>
              <a:chExt cx="624" cy="250"/>
            </a:xfrm>
          </p:grpSpPr>
          <p:sp>
            <p:nvSpPr>
              <p:cNvPr id="68691" name="Text Box 130"/>
              <p:cNvSpPr txBox="1">
                <a:spLocks noChangeArrowheads="1"/>
              </p:cNvSpPr>
              <p:nvPr/>
            </p:nvSpPr>
            <p:spPr bwMode="auto">
              <a:xfrm>
                <a:off x="4944" y="2544"/>
                <a:ext cx="240" cy="250"/>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692" name="Text Box 131"/>
              <p:cNvSpPr txBox="1">
                <a:spLocks noChangeArrowheads="1"/>
              </p:cNvSpPr>
              <p:nvPr/>
            </p:nvSpPr>
            <p:spPr bwMode="auto">
              <a:xfrm rot="-5308317">
                <a:off x="5304" y="2520"/>
                <a:ext cx="240" cy="288"/>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ea typeface="宋体" panose="02010600030101010101" pitchFamily="2" charset="-122"/>
                  </a:rPr>
                  <a:t>&gt;</a:t>
                </a:r>
              </a:p>
            </p:txBody>
          </p:sp>
          <p:sp>
            <p:nvSpPr>
              <p:cNvPr id="68693" name="Line 132"/>
              <p:cNvSpPr>
                <a:spLocks noChangeShapeType="1"/>
              </p:cNvSpPr>
              <p:nvPr/>
            </p:nvSpPr>
            <p:spPr bwMode="auto">
              <a:xfrm>
                <a:off x="5085" y="2640"/>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690" name="Text Box 133"/>
            <p:cNvSpPr txBox="1">
              <a:spLocks noChangeArrowheads="1"/>
            </p:cNvSpPr>
            <p:nvPr/>
          </p:nvSpPr>
          <p:spPr bwMode="auto">
            <a:xfrm>
              <a:off x="4416" y="1824"/>
              <a:ext cx="10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000">
                  <a:solidFill>
                    <a:schemeClr val="bg1"/>
                  </a:solidFill>
                  <a:latin typeface="Times New Roman" panose="02020603050405020304" pitchFamily="18" charset="0"/>
                  <a:ea typeface="宋体" panose="02010600030101010101" pitchFamily="2" charset="-122"/>
                </a:rPr>
                <a:t>右是空返回</a:t>
              </a:r>
            </a:p>
          </p:txBody>
        </p:sp>
      </p:grpSp>
      <p:grpSp>
        <p:nvGrpSpPr>
          <p:cNvPr id="313" name="Group 134"/>
          <p:cNvGrpSpPr>
            <a:grpSpLocks/>
          </p:cNvGrpSpPr>
          <p:nvPr/>
        </p:nvGrpSpPr>
        <p:grpSpPr bwMode="auto">
          <a:xfrm>
            <a:off x="7491413" y="1524001"/>
            <a:ext cx="3352800" cy="3749675"/>
            <a:chOff x="3648" y="960"/>
            <a:chExt cx="2112" cy="2362"/>
          </a:xfrm>
        </p:grpSpPr>
        <p:grpSp>
          <p:nvGrpSpPr>
            <p:cNvPr id="68684" name="Group 135"/>
            <p:cNvGrpSpPr>
              <a:grpSpLocks/>
            </p:cNvGrpSpPr>
            <p:nvPr/>
          </p:nvGrpSpPr>
          <p:grpSpPr bwMode="auto">
            <a:xfrm>
              <a:off x="3648" y="3072"/>
              <a:ext cx="624" cy="250"/>
              <a:chOff x="3648" y="2976"/>
              <a:chExt cx="624" cy="250"/>
            </a:xfrm>
          </p:grpSpPr>
          <p:sp>
            <p:nvSpPr>
              <p:cNvPr id="68686" name="Text Box 136"/>
              <p:cNvSpPr txBox="1">
                <a:spLocks noChangeArrowheads="1"/>
              </p:cNvSpPr>
              <p:nvPr/>
            </p:nvSpPr>
            <p:spPr bwMode="auto">
              <a:xfrm>
                <a:off x="3648" y="2976"/>
                <a:ext cx="240" cy="250"/>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687" name="Text Box 137"/>
              <p:cNvSpPr txBox="1">
                <a:spLocks noChangeArrowheads="1"/>
              </p:cNvSpPr>
              <p:nvPr/>
            </p:nvSpPr>
            <p:spPr bwMode="auto">
              <a:xfrm rot="-5308317">
                <a:off x="4008" y="2952"/>
                <a:ext cx="240" cy="288"/>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ea typeface="宋体" panose="02010600030101010101" pitchFamily="2" charset="-122"/>
                  </a:rPr>
                  <a:t>&gt;</a:t>
                </a:r>
              </a:p>
            </p:txBody>
          </p:sp>
          <p:sp>
            <p:nvSpPr>
              <p:cNvPr id="68688" name="Line 138"/>
              <p:cNvSpPr>
                <a:spLocks noChangeShapeType="1"/>
              </p:cNvSpPr>
              <p:nvPr/>
            </p:nvSpPr>
            <p:spPr bwMode="auto">
              <a:xfrm>
                <a:off x="3796" y="3120"/>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685" name="Text Box 139"/>
            <p:cNvSpPr txBox="1">
              <a:spLocks noChangeArrowheads="1"/>
            </p:cNvSpPr>
            <p:nvPr/>
          </p:nvSpPr>
          <p:spPr bwMode="auto">
            <a:xfrm>
              <a:off x="4800" y="960"/>
              <a:ext cx="9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000">
                  <a:solidFill>
                    <a:schemeClr val="bg1"/>
                  </a:solidFill>
                  <a:latin typeface="Times New Roman" panose="02020603050405020304" pitchFamily="18" charset="0"/>
                  <a:ea typeface="宋体" panose="02010600030101010101" pitchFamily="2" charset="-122"/>
                </a:rPr>
                <a:t>左是空返回</a:t>
              </a:r>
            </a:p>
          </p:txBody>
        </p:sp>
      </p:grpSp>
      <p:grpSp>
        <p:nvGrpSpPr>
          <p:cNvPr id="319" name="Group 140"/>
          <p:cNvGrpSpPr>
            <a:grpSpLocks/>
          </p:cNvGrpSpPr>
          <p:nvPr/>
        </p:nvGrpSpPr>
        <p:grpSpPr bwMode="auto">
          <a:xfrm>
            <a:off x="7491409" y="1828801"/>
            <a:ext cx="3513135" cy="4359275"/>
            <a:chOff x="3648" y="1152"/>
            <a:chExt cx="2213" cy="2746"/>
          </a:xfrm>
        </p:grpSpPr>
        <p:grpSp>
          <p:nvGrpSpPr>
            <p:cNvPr id="68679" name="Group 141"/>
            <p:cNvGrpSpPr>
              <a:grpSpLocks/>
            </p:cNvGrpSpPr>
            <p:nvPr/>
          </p:nvGrpSpPr>
          <p:grpSpPr bwMode="auto">
            <a:xfrm>
              <a:off x="3648" y="3648"/>
              <a:ext cx="624" cy="250"/>
              <a:chOff x="3648" y="3552"/>
              <a:chExt cx="624" cy="250"/>
            </a:xfrm>
          </p:grpSpPr>
          <p:sp>
            <p:nvSpPr>
              <p:cNvPr id="68681" name="Text Box 142"/>
              <p:cNvSpPr txBox="1">
                <a:spLocks noChangeArrowheads="1"/>
              </p:cNvSpPr>
              <p:nvPr/>
            </p:nvSpPr>
            <p:spPr bwMode="auto">
              <a:xfrm>
                <a:off x="3648" y="3552"/>
                <a:ext cx="240" cy="250"/>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t</a:t>
                </a:r>
              </a:p>
            </p:txBody>
          </p:sp>
          <p:sp>
            <p:nvSpPr>
              <p:cNvPr id="68682" name="Text Box 143"/>
              <p:cNvSpPr txBox="1">
                <a:spLocks noChangeArrowheads="1"/>
              </p:cNvSpPr>
              <p:nvPr/>
            </p:nvSpPr>
            <p:spPr bwMode="auto">
              <a:xfrm rot="-5308317">
                <a:off x="4008" y="3528"/>
                <a:ext cx="240" cy="288"/>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latin typeface="Times New Roman" panose="02020603050405020304" pitchFamily="18" charset="0"/>
                    <a:ea typeface="宋体" panose="02010600030101010101" pitchFamily="2" charset="-122"/>
                  </a:rPr>
                  <a:t>&gt;</a:t>
                </a:r>
              </a:p>
            </p:txBody>
          </p:sp>
          <p:sp>
            <p:nvSpPr>
              <p:cNvPr id="68683" name="Line 144"/>
              <p:cNvSpPr>
                <a:spLocks noChangeShapeType="1"/>
              </p:cNvSpPr>
              <p:nvPr/>
            </p:nvSpPr>
            <p:spPr bwMode="auto">
              <a:xfrm>
                <a:off x="3796" y="369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680" name="Text Box 145"/>
            <p:cNvSpPr txBox="1">
              <a:spLocks noChangeArrowheads="1"/>
            </p:cNvSpPr>
            <p:nvPr/>
          </p:nvSpPr>
          <p:spPr bwMode="auto">
            <a:xfrm>
              <a:off x="4901" y="1152"/>
              <a:ext cx="9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1800" dirty="0">
                  <a:solidFill>
                    <a:srgbClr val="FF3300"/>
                  </a:solidFill>
                  <a:latin typeface="Times New Roman" panose="02020603050405020304" pitchFamily="18" charset="0"/>
                  <a:ea typeface="宋体" panose="02010600030101010101" pitchFamily="2" charset="-122"/>
                </a:rPr>
                <a:t>C</a:t>
              </a:r>
              <a:r>
                <a:rPr lang="zh-CN" altLang="en-US" sz="1800" dirty="0">
                  <a:solidFill>
                    <a:srgbClr val="FF3300"/>
                  </a:solidFill>
                  <a:latin typeface="Times New Roman" panose="02020603050405020304" pitchFamily="18" charset="0"/>
                  <a:ea typeface="宋体" panose="02010600030101010101" pitchFamily="2" charset="-122"/>
                </a:rPr>
                <a:t>右是空返回</a:t>
              </a:r>
            </a:p>
          </p:txBody>
        </p:sp>
      </p:grpSp>
      <p:grpSp>
        <p:nvGrpSpPr>
          <p:cNvPr id="325" name="Group 146"/>
          <p:cNvGrpSpPr>
            <a:grpSpLocks/>
          </p:cNvGrpSpPr>
          <p:nvPr/>
        </p:nvGrpSpPr>
        <p:grpSpPr bwMode="auto">
          <a:xfrm>
            <a:off x="3429000" y="533401"/>
            <a:ext cx="6400800" cy="4283075"/>
            <a:chOff x="1200" y="336"/>
            <a:chExt cx="4032" cy="2698"/>
          </a:xfrm>
        </p:grpSpPr>
        <p:grpSp>
          <p:nvGrpSpPr>
            <p:cNvPr id="68673" name="Group 147"/>
            <p:cNvGrpSpPr>
              <a:grpSpLocks/>
            </p:cNvGrpSpPr>
            <p:nvPr/>
          </p:nvGrpSpPr>
          <p:grpSpPr bwMode="auto">
            <a:xfrm>
              <a:off x="1200" y="336"/>
              <a:ext cx="4032" cy="2698"/>
              <a:chOff x="1200" y="336"/>
              <a:chExt cx="4032" cy="2698"/>
            </a:xfrm>
          </p:grpSpPr>
          <p:grpSp>
            <p:nvGrpSpPr>
              <p:cNvPr id="68675" name="Group 148"/>
              <p:cNvGrpSpPr>
                <a:grpSpLocks/>
              </p:cNvGrpSpPr>
              <p:nvPr/>
            </p:nvGrpSpPr>
            <p:grpSpPr bwMode="auto">
              <a:xfrm>
                <a:off x="1200" y="2784"/>
                <a:ext cx="864" cy="250"/>
                <a:chOff x="1200" y="2688"/>
                <a:chExt cx="864" cy="250"/>
              </a:xfrm>
            </p:grpSpPr>
            <p:sp>
              <p:nvSpPr>
                <p:cNvPr id="68677" name="Text Box 149"/>
                <p:cNvSpPr txBox="1">
                  <a:spLocks noChangeArrowheads="1"/>
                </p:cNvSpPr>
                <p:nvPr/>
              </p:nvSpPr>
              <p:spPr bwMode="auto">
                <a:xfrm>
                  <a:off x="1200" y="2688"/>
                  <a:ext cx="864" cy="250"/>
                </a:xfrm>
                <a:prstGeom prst="rect">
                  <a:avLst/>
                </a:prstGeom>
                <a:solidFill>
                  <a:srgbClr val="FFFFCC"/>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latin typeface="Times New Roman" panose="02020603050405020304" pitchFamily="18" charset="0"/>
                      <a:ea typeface="宋体" panose="02010600030101010101" pitchFamily="2" charset="-122"/>
                    </a:rPr>
                    <a:t>Pre(t    </a:t>
                  </a:r>
                  <a:r>
                    <a:rPr lang="en-US" altLang="zh-CN" sz="1800">
                      <a:latin typeface="Times New Roman" panose="02020603050405020304" pitchFamily="18" charset="0"/>
                      <a:ea typeface="宋体" panose="02010600030101010101" pitchFamily="2" charset="-122"/>
                    </a:rPr>
                    <a:t>R</a:t>
                  </a:r>
                  <a:r>
                    <a:rPr lang="en-US" altLang="zh-CN" sz="2000">
                      <a:latin typeface="Times New Roman" panose="02020603050405020304" pitchFamily="18" charset="0"/>
                      <a:ea typeface="宋体" panose="02010600030101010101" pitchFamily="2" charset="-122"/>
                    </a:rPr>
                    <a:t>);</a:t>
                  </a:r>
                </a:p>
              </p:txBody>
            </p:sp>
            <p:sp>
              <p:nvSpPr>
                <p:cNvPr id="68678" name="Line 150"/>
                <p:cNvSpPr>
                  <a:spLocks noChangeShapeType="1"/>
                </p:cNvSpPr>
                <p:nvPr/>
              </p:nvSpPr>
              <p:spPr bwMode="auto">
                <a:xfrm>
                  <a:off x="1632" y="2832"/>
                  <a:ext cx="144"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9050">
                      <a:solidFill>
                        <a:srgbClr val="000000"/>
                      </a:solidFill>
                      <a:round/>
                      <a:headEnd/>
                      <a:tailEnd type="triangle" w="med" len="med"/>
                    </a14:hiddenLine>
                  </a:ext>
                </a:extLst>
              </p:spPr>
              <p:txBody>
                <a:bodyPr/>
                <a:lstStyle/>
                <a:p>
                  <a:endParaRPr lang="zh-CN" altLang="en-US"/>
                </a:p>
              </p:txBody>
            </p:sp>
          </p:grpSp>
          <p:sp>
            <p:nvSpPr>
              <p:cNvPr id="68676" name="AutoShape 151"/>
              <p:cNvSpPr>
                <a:spLocks noChangeArrowheads="1"/>
              </p:cNvSpPr>
              <p:nvPr/>
            </p:nvSpPr>
            <p:spPr bwMode="auto">
              <a:xfrm rot="2761019">
                <a:off x="5040" y="480"/>
                <a:ext cx="336" cy="48"/>
              </a:xfrm>
              <a:prstGeom prst="rightArrow">
                <a:avLst>
                  <a:gd name="adj1" fmla="val 50000"/>
                  <a:gd name="adj2" fmla="val 175000"/>
                </a:avLst>
              </a:prstGeom>
              <a:solidFill>
                <a:srgbClr val="FF3300"/>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grpSp>
        <p:sp>
          <p:nvSpPr>
            <p:cNvPr id="68674" name="Line 152"/>
            <p:cNvSpPr>
              <a:spLocks noChangeShapeType="1"/>
            </p:cNvSpPr>
            <p:nvPr/>
          </p:nvSpPr>
          <p:spPr bwMode="auto">
            <a:xfrm>
              <a:off x="1602" y="2898"/>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32" name="Text Box 154"/>
          <p:cNvSpPr txBox="1">
            <a:spLocks noChangeArrowheads="1"/>
          </p:cNvSpPr>
          <p:nvPr/>
        </p:nvSpPr>
        <p:spPr bwMode="auto">
          <a:xfrm>
            <a:off x="1595438" y="2124076"/>
            <a:ext cx="3232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a:t>
            </a:r>
            <a:r>
              <a:rPr lang="en-US" altLang="zh-CN" sz="2000">
                <a:latin typeface="Times New Roman" panose="02020603050405020304" pitchFamily="18" charset="0"/>
                <a:ea typeface="宋体" panose="02010600030101010101" pitchFamily="2" charset="-122"/>
              </a:rPr>
              <a:t>/</a:t>
            </a:r>
            <a:r>
              <a:rPr lang="zh-CN" altLang="zh-CN" sz="2000">
                <a:latin typeface="Times New Roman" panose="02020603050405020304" pitchFamily="18" charset="0"/>
                <a:ea typeface="宋体" panose="02010600030101010101" pitchFamily="2" charset="-122"/>
              </a:rPr>
              <a:t>先序序列：</a:t>
            </a:r>
            <a:r>
              <a:rPr lang="en-US" altLang="zh-CN" sz="2800">
                <a:solidFill>
                  <a:srgbClr val="FF3300"/>
                </a:solidFill>
                <a:latin typeface="Times New Roman" panose="02020603050405020304" pitchFamily="18" charset="0"/>
                <a:ea typeface="宋体" panose="02010600030101010101" pitchFamily="2" charset="-122"/>
              </a:rPr>
              <a:t>A  B   D  C</a:t>
            </a:r>
          </a:p>
        </p:txBody>
      </p:sp>
      <p:sp>
        <p:nvSpPr>
          <p:cNvPr id="333" name="Rectangle 161"/>
          <p:cNvSpPr>
            <a:spLocks noChangeArrowheads="1"/>
          </p:cNvSpPr>
          <p:nvPr/>
        </p:nvSpPr>
        <p:spPr bwMode="auto">
          <a:xfrm>
            <a:off x="9492357" y="1557338"/>
            <a:ext cx="15001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dirty="0">
                <a:solidFill>
                  <a:srgbClr val="FF3300"/>
                </a:solidFill>
                <a:latin typeface="Times New Roman" panose="02020603050405020304" pitchFamily="18" charset="0"/>
              </a:rPr>
              <a:t>C</a:t>
            </a:r>
            <a:r>
              <a:rPr lang="zh-CN" altLang="en-US" sz="1800" dirty="0">
                <a:solidFill>
                  <a:srgbClr val="FF3300"/>
                </a:solidFill>
                <a:latin typeface="Times New Roman" panose="02020603050405020304" pitchFamily="18" charset="0"/>
              </a:rPr>
              <a:t>左是空返回</a:t>
            </a:r>
          </a:p>
        </p:txBody>
      </p:sp>
      <p:sp>
        <p:nvSpPr>
          <p:cNvPr id="334" name="Rectangle 162"/>
          <p:cNvSpPr>
            <a:spLocks noChangeArrowheads="1"/>
          </p:cNvSpPr>
          <p:nvPr/>
        </p:nvSpPr>
        <p:spPr bwMode="auto">
          <a:xfrm>
            <a:off x="8904289" y="2492376"/>
            <a:ext cx="15001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solidFill>
                  <a:srgbClr val="FF3300"/>
                </a:solidFill>
                <a:latin typeface="Times New Roman" panose="02020603050405020304" pitchFamily="18" charset="0"/>
              </a:rPr>
              <a:t>D</a:t>
            </a:r>
            <a:r>
              <a:rPr lang="zh-CN" altLang="en-US" sz="1800">
                <a:solidFill>
                  <a:srgbClr val="FF3300"/>
                </a:solidFill>
                <a:latin typeface="Times New Roman" panose="02020603050405020304" pitchFamily="18" charset="0"/>
              </a:rPr>
              <a:t>左是空返回</a:t>
            </a:r>
          </a:p>
        </p:txBody>
      </p:sp>
      <p:sp>
        <p:nvSpPr>
          <p:cNvPr id="335" name="Rectangle 163"/>
          <p:cNvSpPr>
            <a:spLocks noChangeArrowheads="1"/>
          </p:cNvSpPr>
          <p:nvPr/>
        </p:nvSpPr>
        <p:spPr bwMode="auto">
          <a:xfrm>
            <a:off x="8910639" y="2708276"/>
            <a:ext cx="15001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solidFill>
                  <a:srgbClr val="FF3300"/>
                </a:solidFill>
                <a:latin typeface="Times New Roman" panose="02020603050405020304" pitchFamily="18" charset="0"/>
              </a:rPr>
              <a:t>D</a:t>
            </a:r>
            <a:r>
              <a:rPr lang="zh-CN" altLang="en-US" sz="1800">
                <a:solidFill>
                  <a:srgbClr val="FF3300"/>
                </a:solidFill>
                <a:latin typeface="Times New Roman" panose="02020603050405020304" pitchFamily="18" charset="0"/>
              </a:rPr>
              <a:t>右是空返回</a:t>
            </a:r>
          </a:p>
        </p:txBody>
      </p:sp>
      <p:sp>
        <p:nvSpPr>
          <p:cNvPr id="336" name="Rectangle 107"/>
          <p:cNvSpPr>
            <a:spLocks noChangeArrowheads="1"/>
          </p:cNvSpPr>
          <p:nvPr/>
        </p:nvSpPr>
        <p:spPr bwMode="auto">
          <a:xfrm>
            <a:off x="6600826" y="1196133"/>
            <a:ext cx="13509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r>
              <a:rPr lang="en-US" altLang="zh-CN" sz="1800">
                <a:latin typeface="Times New Roman" panose="02020603050405020304" pitchFamily="18" charset="0"/>
              </a:rPr>
              <a:t>&amp;A</a:t>
            </a:r>
          </a:p>
        </p:txBody>
      </p:sp>
      <p:grpSp>
        <p:nvGrpSpPr>
          <p:cNvPr id="337" name="Group 158"/>
          <p:cNvGrpSpPr>
            <a:grpSpLocks/>
          </p:cNvGrpSpPr>
          <p:nvPr/>
        </p:nvGrpSpPr>
        <p:grpSpPr bwMode="auto">
          <a:xfrm>
            <a:off x="6129339" y="116632"/>
            <a:ext cx="1838325" cy="1655762"/>
            <a:chOff x="2901" y="119"/>
            <a:chExt cx="1158" cy="1043"/>
          </a:xfrm>
        </p:grpSpPr>
        <p:sp>
          <p:nvSpPr>
            <p:cNvPr id="68665" name="Text Box 106"/>
            <p:cNvSpPr txBox="1">
              <a:spLocks noChangeArrowheads="1"/>
            </p:cNvSpPr>
            <p:nvPr/>
          </p:nvSpPr>
          <p:spPr bwMode="auto">
            <a:xfrm>
              <a:off x="2901" y="504"/>
              <a:ext cx="33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top</a:t>
              </a:r>
            </a:p>
          </p:txBody>
        </p:sp>
        <p:sp>
          <p:nvSpPr>
            <p:cNvPr id="68666" name="Rectangle 108"/>
            <p:cNvSpPr>
              <a:spLocks noChangeArrowheads="1"/>
            </p:cNvSpPr>
            <p:nvPr/>
          </p:nvSpPr>
          <p:spPr bwMode="auto">
            <a:xfrm>
              <a:off x="3203" y="788"/>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en-US" altLang="zh-CN">
                <a:latin typeface="Times New Roman" panose="02020603050405020304" pitchFamily="18" charset="0"/>
              </a:endParaRPr>
            </a:p>
          </p:txBody>
        </p:sp>
        <p:sp>
          <p:nvSpPr>
            <p:cNvPr id="68667" name="Rectangle 109"/>
            <p:cNvSpPr>
              <a:spLocks noChangeArrowheads="1"/>
            </p:cNvSpPr>
            <p:nvPr/>
          </p:nvSpPr>
          <p:spPr bwMode="auto">
            <a:xfrm>
              <a:off x="3204" y="613"/>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zh-CN">
                <a:latin typeface="Times New Roman" panose="02020603050405020304" pitchFamily="18" charset="0"/>
              </a:endParaRPr>
            </a:p>
          </p:txBody>
        </p:sp>
        <p:sp>
          <p:nvSpPr>
            <p:cNvPr id="68668" name="Rectangle 110"/>
            <p:cNvSpPr>
              <a:spLocks noChangeArrowheads="1"/>
            </p:cNvSpPr>
            <p:nvPr/>
          </p:nvSpPr>
          <p:spPr bwMode="auto">
            <a:xfrm>
              <a:off x="3203" y="439"/>
              <a:ext cx="851" cy="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zh-CN">
                <a:latin typeface="Times New Roman" panose="02020603050405020304" pitchFamily="18" charset="0"/>
              </a:endParaRPr>
            </a:p>
          </p:txBody>
        </p:sp>
        <p:sp>
          <p:nvSpPr>
            <p:cNvPr id="68669" name="Rectangle 111"/>
            <p:cNvSpPr>
              <a:spLocks noChangeArrowheads="1"/>
            </p:cNvSpPr>
            <p:nvPr/>
          </p:nvSpPr>
          <p:spPr bwMode="auto">
            <a:xfrm>
              <a:off x="3203" y="265"/>
              <a:ext cx="851" cy="17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zh-CN">
                <a:latin typeface="Times New Roman" panose="02020603050405020304" pitchFamily="18" charset="0"/>
              </a:endParaRPr>
            </a:p>
          </p:txBody>
        </p:sp>
        <p:sp>
          <p:nvSpPr>
            <p:cNvPr id="68670" name="Line 112"/>
            <p:cNvSpPr>
              <a:spLocks noChangeShapeType="1"/>
            </p:cNvSpPr>
            <p:nvPr/>
          </p:nvSpPr>
          <p:spPr bwMode="auto">
            <a:xfrm>
              <a:off x="3206" y="119"/>
              <a:ext cx="0" cy="1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8671" name="Line 113"/>
            <p:cNvSpPr>
              <a:spLocks noChangeShapeType="1"/>
            </p:cNvSpPr>
            <p:nvPr/>
          </p:nvSpPr>
          <p:spPr bwMode="auto">
            <a:xfrm flipH="1">
              <a:off x="4059" y="119"/>
              <a:ext cx="0" cy="1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8672" name="Text Box 166"/>
            <p:cNvSpPr txBox="1">
              <a:spLocks noChangeArrowheads="1"/>
            </p:cNvSpPr>
            <p:nvPr/>
          </p:nvSpPr>
          <p:spPr bwMode="auto">
            <a:xfrm>
              <a:off x="3536" y="912"/>
              <a:ext cx="16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latin typeface="Times New Roman" panose="02020603050405020304" pitchFamily="18" charset="0"/>
                  <a:ea typeface="宋体" panose="02010600030101010101" pitchFamily="2" charset="-122"/>
                </a:rPr>
                <a:t>t</a:t>
              </a:r>
            </a:p>
          </p:txBody>
        </p:sp>
      </p:grpSp>
      <p:sp>
        <p:nvSpPr>
          <p:cNvPr id="346" name="Text Box 167"/>
          <p:cNvSpPr txBox="1">
            <a:spLocks noChangeArrowheads="1"/>
          </p:cNvSpPr>
          <p:nvPr/>
        </p:nvSpPr>
        <p:spPr bwMode="auto">
          <a:xfrm>
            <a:off x="6600826" y="835769"/>
            <a:ext cx="1368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spcBef>
                <a:spcPct val="50000"/>
              </a:spcBef>
            </a:pPr>
            <a:r>
              <a:rPr lang="en-US" altLang="zh-CN" sz="1800">
                <a:latin typeface="Times New Roman" panose="02020603050405020304" pitchFamily="18" charset="0"/>
                <a:ea typeface="宋体" panose="02010600030101010101" pitchFamily="2" charset="-122"/>
              </a:rPr>
              <a:t>&amp;B</a:t>
            </a:r>
          </a:p>
        </p:txBody>
      </p:sp>
      <p:sp>
        <p:nvSpPr>
          <p:cNvPr id="347" name="Text Box 168"/>
          <p:cNvSpPr txBox="1">
            <a:spLocks noChangeArrowheads="1"/>
          </p:cNvSpPr>
          <p:nvPr/>
        </p:nvSpPr>
        <p:spPr bwMode="auto">
          <a:xfrm>
            <a:off x="6642101" y="548433"/>
            <a:ext cx="1368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spcBef>
                <a:spcPct val="50000"/>
              </a:spcBef>
            </a:pPr>
            <a:r>
              <a:rPr lang="en-US" altLang="zh-CN" sz="1800">
                <a:latin typeface="Times New Roman" panose="02020603050405020304" pitchFamily="18" charset="0"/>
                <a:ea typeface="宋体" panose="02010600030101010101" pitchFamily="2" charset="-122"/>
              </a:rPr>
              <a:t>&amp;D</a:t>
            </a:r>
          </a:p>
        </p:txBody>
      </p:sp>
      <p:sp>
        <p:nvSpPr>
          <p:cNvPr id="348" name="Text Box 169"/>
          <p:cNvSpPr txBox="1">
            <a:spLocks noChangeArrowheads="1"/>
          </p:cNvSpPr>
          <p:nvPr/>
        </p:nvSpPr>
        <p:spPr bwMode="auto">
          <a:xfrm>
            <a:off x="6618289" y="838944"/>
            <a:ext cx="1368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spcBef>
                <a:spcPct val="50000"/>
              </a:spcBef>
            </a:pPr>
            <a:r>
              <a:rPr lang="en-US" altLang="zh-CN" sz="1800">
                <a:latin typeface="Times New Roman" panose="02020603050405020304" pitchFamily="18" charset="0"/>
                <a:ea typeface="宋体" panose="02010600030101010101" pitchFamily="2" charset="-122"/>
              </a:rPr>
              <a:t>&amp;C</a:t>
            </a:r>
          </a:p>
        </p:txBody>
      </p:sp>
      <p:sp>
        <p:nvSpPr>
          <p:cNvPr id="349" name="Rectangle 172"/>
          <p:cNvSpPr>
            <a:spLocks noChangeArrowheads="1"/>
          </p:cNvSpPr>
          <p:nvPr/>
        </p:nvSpPr>
        <p:spPr bwMode="auto">
          <a:xfrm rot="-5400000">
            <a:off x="7079457" y="601613"/>
            <a:ext cx="3730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t>&gt;</a:t>
            </a:r>
            <a:endParaRPr lang="zh-CN" altLang="en-US" sz="1800"/>
          </a:p>
        </p:txBody>
      </p:sp>
      <p:sp>
        <p:nvSpPr>
          <p:cNvPr id="350" name="Rectangle 173"/>
          <p:cNvSpPr>
            <a:spLocks noChangeArrowheads="1"/>
          </p:cNvSpPr>
          <p:nvPr/>
        </p:nvSpPr>
        <p:spPr bwMode="auto">
          <a:xfrm rot="-5400000">
            <a:off x="7087394" y="314276"/>
            <a:ext cx="373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t>&gt;</a:t>
            </a:r>
            <a:endParaRPr lang="zh-CN" altLang="en-US" sz="1800"/>
          </a:p>
        </p:txBody>
      </p:sp>
      <p:sp>
        <p:nvSpPr>
          <p:cNvPr id="351" name="Rectangle 174"/>
          <p:cNvSpPr>
            <a:spLocks noChangeArrowheads="1"/>
          </p:cNvSpPr>
          <p:nvPr/>
        </p:nvSpPr>
        <p:spPr bwMode="auto">
          <a:xfrm rot="-5400000">
            <a:off x="7092157" y="326976"/>
            <a:ext cx="373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t>&gt;</a:t>
            </a:r>
            <a:endParaRPr lang="zh-CN" altLang="en-US" sz="1800"/>
          </a:p>
        </p:txBody>
      </p:sp>
      <p:sp>
        <p:nvSpPr>
          <p:cNvPr id="352" name="Text Box 14"/>
          <p:cNvSpPr txBox="1">
            <a:spLocks noChangeArrowheads="1"/>
          </p:cNvSpPr>
          <p:nvPr/>
        </p:nvSpPr>
        <p:spPr bwMode="auto">
          <a:xfrm>
            <a:off x="7478713" y="4552950"/>
            <a:ext cx="762000" cy="287338"/>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0" rIns="0" b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sp>
        <p:nvSpPr>
          <p:cNvPr id="353" name="Text Box 14"/>
          <p:cNvSpPr txBox="1">
            <a:spLocks noChangeArrowheads="1"/>
          </p:cNvSpPr>
          <p:nvPr/>
        </p:nvSpPr>
        <p:spPr bwMode="auto">
          <a:xfrm>
            <a:off x="5346700" y="4349750"/>
            <a:ext cx="762000" cy="287338"/>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0" rIns="0" b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sp>
        <p:nvSpPr>
          <p:cNvPr id="354" name="Rectangle 177"/>
          <p:cNvSpPr>
            <a:spLocks noChangeArrowheads="1"/>
          </p:cNvSpPr>
          <p:nvPr/>
        </p:nvSpPr>
        <p:spPr bwMode="auto">
          <a:xfrm rot="-5400000">
            <a:off x="7098507" y="593676"/>
            <a:ext cx="373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t>&gt;</a:t>
            </a:r>
            <a:endParaRPr lang="zh-CN" altLang="en-US" sz="1800"/>
          </a:p>
        </p:txBody>
      </p:sp>
      <p:sp>
        <p:nvSpPr>
          <p:cNvPr id="355" name="Rectangle 178"/>
          <p:cNvSpPr>
            <a:spLocks noChangeArrowheads="1"/>
          </p:cNvSpPr>
          <p:nvPr/>
        </p:nvSpPr>
        <p:spPr bwMode="auto">
          <a:xfrm rot="-5400000">
            <a:off x="7122319" y="596851"/>
            <a:ext cx="373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800"/>
              <a:t>&gt;</a:t>
            </a:r>
            <a:endParaRPr lang="zh-CN" altLang="en-US" sz="1800"/>
          </a:p>
        </p:txBody>
      </p:sp>
      <p:sp>
        <p:nvSpPr>
          <p:cNvPr id="356" name="Text Box 14"/>
          <p:cNvSpPr txBox="1">
            <a:spLocks noChangeArrowheads="1"/>
          </p:cNvSpPr>
          <p:nvPr/>
        </p:nvSpPr>
        <p:spPr bwMode="auto">
          <a:xfrm>
            <a:off x="5419725" y="6180139"/>
            <a:ext cx="762000" cy="287337"/>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0" rIns="0" b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sp>
        <p:nvSpPr>
          <p:cNvPr id="357" name="Text Box 14"/>
          <p:cNvSpPr txBox="1">
            <a:spLocks noChangeArrowheads="1"/>
          </p:cNvSpPr>
          <p:nvPr/>
        </p:nvSpPr>
        <p:spPr bwMode="auto">
          <a:xfrm>
            <a:off x="3432175" y="4811714"/>
            <a:ext cx="762000" cy="287337"/>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0" rIns="0" b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600">
                <a:latin typeface="Times New Roman" panose="02020603050405020304" pitchFamily="18" charset="0"/>
                <a:ea typeface="宋体" panose="02010600030101010101" pitchFamily="2" charset="-122"/>
              </a:rPr>
              <a:t>返回</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 fill="hold" nodeType="afterEffect">
                                  <p:stCondLst>
                                    <p:cond delay="0"/>
                                  </p:stCondLst>
                                  <p:childTnLst>
                                    <p:set>
                                      <p:cBhvr>
                                        <p:cTn id="6" dur="1" fill="hold">
                                          <p:stCondLst>
                                            <p:cond delay="0"/>
                                          </p:stCondLst>
                                        </p:cTn>
                                        <p:tgtEl>
                                          <p:spTgt spid="182"/>
                                        </p:tgtEl>
                                        <p:attrNameLst>
                                          <p:attrName>style.visibility</p:attrName>
                                        </p:attrNameLst>
                                      </p:cBhvr>
                                      <p:to>
                                        <p:strVal val="visible"/>
                                      </p:to>
                                    </p:set>
                                    <p:anim calcmode="lin" valueType="num">
                                      <p:cBhvr>
                                        <p:cTn id="7" dur="500" fill="hold"/>
                                        <p:tgtEl>
                                          <p:spTgt spid="182"/>
                                        </p:tgtEl>
                                        <p:attrNameLst>
                                          <p:attrName>ppt_x</p:attrName>
                                        </p:attrNameLst>
                                      </p:cBhvr>
                                      <p:tavLst>
                                        <p:tav tm="0">
                                          <p:val>
                                            <p:strVal val="#ppt_x"/>
                                          </p:val>
                                        </p:tav>
                                        <p:tav tm="100000">
                                          <p:val>
                                            <p:strVal val="#ppt_x"/>
                                          </p:val>
                                        </p:tav>
                                      </p:tavLst>
                                    </p:anim>
                                    <p:anim calcmode="lin" valueType="num">
                                      <p:cBhvr>
                                        <p:cTn id="8" dur="500" fill="hold"/>
                                        <p:tgtEl>
                                          <p:spTgt spid="182"/>
                                        </p:tgtEl>
                                        <p:attrNameLst>
                                          <p:attrName>ppt_y</p:attrName>
                                        </p:attrNameLst>
                                      </p:cBhvr>
                                      <p:tavLst>
                                        <p:tav tm="0">
                                          <p:val>
                                            <p:strVal val="#ppt_y-#ppt_h/2"/>
                                          </p:val>
                                        </p:tav>
                                        <p:tav tm="100000">
                                          <p:val>
                                            <p:strVal val="#ppt_y"/>
                                          </p:val>
                                        </p:tav>
                                      </p:tavLst>
                                    </p:anim>
                                    <p:anim calcmode="lin" valueType="num">
                                      <p:cBhvr>
                                        <p:cTn id="9" dur="500" fill="hold"/>
                                        <p:tgtEl>
                                          <p:spTgt spid="182"/>
                                        </p:tgtEl>
                                        <p:attrNameLst>
                                          <p:attrName>ppt_w</p:attrName>
                                        </p:attrNameLst>
                                      </p:cBhvr>
                                      <p:tavLst>
                                        <p:tav tm="0">
                                          <p:val>
                                            <p:strVal val="#ppt_w"/>
                                          </p:val>
                                        </p:tav>
                                        <p:tav tm="100000">
                                          <p:val>
                                            <p:strVal val="#ppt_w"/>
                                          </p:val>
                                        </p:tav>
                                      </p:tavLst>
                                    </p:anim>
                                    <p:anim calcmode="lin" valueType="num">
                                      <p:cBhvr>
                                        <p:cTn id="10" dur="500" fill="hold"/>
                                        <p:tgtEl>
                                          <p:spTgt spid="182"/>
                                        </p:tgtEl>
                                        <p:attrNameLst>
                                          <p:attrName>ppt_h</p:attrName>
                                        </p:attrNameLst>
                                      </p:cBhvr>
                                      <p:tavLst>
                                        <p:tav tm="0">
                                          <p:val>
                                            <p:fltVal val="0"/>
                                          </p:val>
                                        </p:tav>
                                        <p:tav tm="100000">
                                          <p:val>
                                            <p:strVal val="#ppt_h"/>
                                          </p:val>
                                        </p:tav>
                                      </p:tavLst>
                                    </p:anim>
                                  </p:childTnLst>
                                </p:cTn>
                              </p:par>
                            </p:childTnLst>
                          </p:cTn>
                        </p:par>
                        <p:par>
                          <p:cTn id="11" fill="hold" nodeType="afterGroup">
                            <p:stCondLst>
                              <p:cond delay="500"/>
                            </p:stCondLst>
                            <p:childTnLst>
                              <p:par>
                                <p:cTn id="12" presetID="9" presetClass="entr" presetSubtype="0" fill="hold" nodeType="afterEffect">
                                  <p:stCondLst>
                                    <p:cond delay="0"/>
                                  </p:stCondLst>
                                  <p:childTnLst>
                                    <p:set>
                                      <p:cBhvr>
                                        <p:cTn id="13" dur="1" fill="hold">
                                          <p:stCondLst>
                                            <p:cond delay="0"/>
                                          </p:stCondLst>
                                        </p:cTn>
                                        <p:tgtEl>
                                          <p:spTgt spid="219"/>
                                        </p:tgtEl>
                                        <p:attrNameLst>
                                          <p:attrName>style.visibility</p:attrName>
                                        </p:attrNameLst>
                                      </p:cBhvr>
                                      <p:to>
                                        <p:strVal val="visible"/>
                                      </p:to>
                                    </p:set>
                                    <p:animEffect transition="in" filter="dissolve">
                                      <p:cBhvr>
                                        <p:cTn id="14" dur="500"/>
                                        <p:tgtEl>
                                          <p:spTgt spid="219"/>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8" fill="hold" nodeType="clickEffect">
                                  <p:stCondLst>
                                    <p:cond delay="0"/>
                                  </p:stCondLst>
                                  <p:childTnLst>
                                    <p:set>
                                      <p:cBhvr>
                                        <p:cTn id="18" dur="1" fill="hold">
                                          <p:stCondLst>
                                            <p:cond delay="0"/>
                                          </p:stCondLst>
                                        </p:cTn>
                                        <p:tgtEl>
                                          <p:spTgt spid="255"/>
                                        </p:tgtEl>
                                        <p:attrNameLst>
                                          <p:attrName>style.visibility</p:attrName>
                                        </p:attrNameLst>
                                      </p:cBhvr>
                                      <p:to>
                                        <p:strVal val="visible"/>
                                      </p:to>
                                    </p:set>
                                    <p:anim calcmode="lin" valueType="num">
                                      <p:cBhvr>
                                        <p:cTn id="19" dur="500" fill="hold"/>
                                        <p:tgtEl>
                                          <p:spTgt spid="255"/>
                                        </p:tgtEl>
                                        <p:attrNameLst>
                                          <p:attrName>ppt_x</p:attrName>
                                        </p:attrNameLst>
                                      </p:cBhvr>
                                      <p:tavLst>
                                        <p:tav tm="0">
                                          <p:val>
                                            <p:strVal val="#ppt_x-#ppt_w/2"/>
                                          </p:val>
                                        </p:tav>
                                        <p:tav tm="100000">
                                          <p:val>
                                            <p:strVal val="#ppt_x"/>
                                          </p:val>
                                        </p:tav>
                                      </p:tavLst>
                                    </p:anim>
                                    <p:anim calcmode="lin" valueType="num">
                                      <p:cBhvr>
                                        <p:cTn id="20" dur="500" fill="hold"/>
                                        <p:tgtEl>
                                          <p:spTgt spid="255"/>
                                        </p:tgtEl>
                                        <p:attrNameLst>
                                          <p:attrName>ppt_y</p:attrName>
                                        </p:attrNameLst>
                                      </p:cBhvr>
                                      <p:tavLst>
                                        <p:tav tm="0">
                                          <p:val>
                                            <p:strVal val="#ppt_y"/>
                                          </p:val>
                                        </p:tav>
                                        <p:tav tm="100000">
                                          <p:val>
                                            <p:strVal val="#ppt_y"/>
                                          </p:val>
                                        </p:tav>
                                      </p:tavLst>
                                    </p:anim>
                                    <p:anim calcmode="lin" valueType="num">
                                      <p:cBhvr>
                                        <p:cTn id="21" dur="500" fill="hold"/>
                                        <p:tgtEl>
                                          <p:spTgt spid="255"/>
                                        </p:tgtEl>
                                        <p:attrNameLst>
                                          <p:attrName>ppt_w</p:attrName>
                                        </p:attrNameLst>
                                      </p:cBhvr>
                                      <p:tavLst>
                                        <p:tav tm="0">
                                          <p:val>
                                            <p:fltVal val="0"/>
                                          </p:val>
                                        </p:tav>
                                        <p:tav tm="100000">
                                          <p:val>
                                            <p:strVal val="#ppt_w"/>
                                          </p:val>
                                        </p:tav>
                                      </p:tavLst>
                                    </p:anim>
                                    <p:anim calcmode="lin" valueType="num">
                                      <p:cBhvr>
                                        <p:cTn id="22" dur="500" fill="hold"/>
                                        <p:tgtEl>
                                          <p:spTgt spid="255"/>
                                        </p:tgtEl>
                                        <p:attrNameLst>
                                          <p:attrName>ppt_h</p:attrName>
                                        </p:attrNameLst>
                                      </p:cBhvr>
                                      <p:tavLst>
                                        <p:tav tm="0">
                                          <p:val>
                                            <p:strVal val="#ppt_h"/>
                                          </p:val>
                                        </p:tav>
                                        <p:tav tm="100000">
                                          <p:val>
                                            <p:strVal val="#ppt_h"/>
                                          </p:val>
                                        </p:tav>
                                      </p:tavLst>
                                    </p:anim>
                                  </p:childTnLst>
                                </p:cTn>
                              </p:par>
                            </p:childTnLst>
                          </p:cTn>
                        </p:par>
                        <p:par>
                          <p:cTn id="23" fill="hold" nodeType="afterGroup">
                            <p:stCondLst>
                              <p:cond delay="500"/>
                            </p:stCondLst>
                            <p:childTnLst>
                              <p:par>
                                <p:cTn id="24" presetID="3" presetClass="entr" presetSubtype="10" fill="hold" nodeType="afterEffect">
                                  <p:stCondLst>
                                    <p:cond delay="0"/>
                                  </p:stCondLst>
                                  <p:childTnLst>
                                    <p:set>
                                      <p:cBhvr>
                                        <p:cTn id="25" dur="1" fill="hold">
                                          <p:stCondLst>
                                            <p:cond delay="0"/>
                                          </p:stCondLst>
                                        </p:cTn>
                                        <p:tgtEl>
                                          <p:spTgt spid="337"/>
                                        </p:tgtEl>
                                        <p:attrNameLst>
                                          <p:attrName>style.visibility</p:attrName>
                                        </p:attrNameLst>
                                      </p:cBhvr>
                                      <p:to>
                                        <p:strVal val="visible"/>
                                      </p:to>
                                    </p:set>
                                    <p:animEffect transition="in" filter="blinds(horizontal)">
                                      <p:cBhvr>
                                        <p:cTn id="26" dur="500"/>
                                        <p:tgtEl>
                                          <p:spTgt spid="337"/>
                                        </p:tgtEl>
                                      </p:cBhvr>
                                    </p:animEffect>
                                  </p:childTnLst>
                                </p:cTn>
                              </p:par>
                            </p:childTnLst>
                          </p:cTn>
                        </p:par>
                        <p:par>
                          <p:cTn id="27" fill="hold" nodeType="afterGroup">
                            <p:stCondLst>
                              <p:cond delay="1000"/>
                            </p:stCondLst>
                            <p:childTnLst>
                              <p:par>
                                <p:cTn id="28" presetID="3" presetClass="entr" presetSubtype="10" fill="hold" grpId="0" nodeType="afterEffect">
                                  <p:stCondLst>
                                    <p:cond delay="0"/>
                                  </p:stCondLst>
                                  <p:childTnLst>
                                    <p:set>
                                      <p:cBhvr>
                                        <p:cTn id="29" dur="1" fill="hold">
                                          <p:stCondLst>
                                            <p:cond delay="0"/>
                                          </p:stCondLst>
                                        </p:cTn>
                                        <p:tgtEl>
                                          <p:spTgt spid="336"/>
                                        </p:tgtEl>
                                        <p:attrNameLst>
                                          <p:attrName>style.visibility</p:attrName>
                                        </p:attrNameLst>
                                      </p:cBhvr>
                                      <p:to>
                                        <p:strVal val="visible"/>
                                      </p:to>
                                    </p:set>
                                    <p:animEffect transition="in" filter="blinds(horizontal)">
                                      <p:cBhvr>
                                        <p:cTn id="30" dur="500"/>
                                        <p:tgtEl>
                                          <p:spTgt spid="33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7" presetClass="entr" presetSubtype="8" fill="hold" nodeType="clickEffect">
                                  <p:stCondLst>
                                    <p:cond delay="0"/>
                                  </p:stCondLst>
                                  <p:childTnLst>
                                    <p:set>
                                      <p:cBhvr>
                                        <p:cTn id="34" dur="1" fill="hold">
                                          <p:stCondLst>
                                            <p:cond delay="0"/>
                                          </p:stCondLst>
                                        </p:cTn>
                                        <p:tgtEl>
                                          <p:spTgt spid="282"/>
                                        </p:tgtEl>
                                        <p:attrNameLst>
                                          <p:attrName>style.visibility</p:attrName>
                                        </p:attrNameLst>
                                      </p:cBhvr>
                                      <p:to>
                                        <p:strVal val="visible"/>
                                      </p:to>
                                    </p:set>
                                    <p:anim calcmode="lin" valueType="num">
                                      <p:cBhvr>
                                        <p:cTn id="35" dur="500" fill="hold"/>
                                        <p:tgtEl>
                                          <p:spTgt spid="282"/>
                                        </p:tgtEl>
                                        <p:attrNameLst>
                                          <p:attrName>ppt_x</p:attrName>
                                        </p:attrNameLst>
                                      </p:cBhvr>
                                      <p:tavLst>
                                        <p:tav tm="0">
                                          <p:val>
                                            <p:strVal val="#ppt_x-#ppt_w/2"/>
                                          </p:val>
                                        </p:tav>
                                        <p:tav tm="100000">
                                          <p:val>
                                            <p:strVal val="#ppt_x"/>
                                          </p:val>
                                        </p:tav>
                                      </p:tavLst>
                                    </p:anim>
                                    <p:anim calcmode="lin" valueType="num">
                                      <p:cBhvr>
                                        <p:cTn id="36" dur="500" fill="hold"/>
                                        <p:tgtEl>
                                          <p:spTgt spid="282"/>
                                        </p:tgtEl>
                                        <p:attrNameLst>
                                          <p:attrName>ppt_y</p:attrName>
                                        </p:attrNameLst>
                                      </p:cBhvr>
                                      <p:tavLst>
                                        <p:tav tm="0">
                                          <p:val>
                                            <p:strVal val="#ppt_y"/>
                                          </p:val>
                                        </p:tav>
                                        <p:tav tm="100000">
                                          <p:val>
                                            <p:strVal val="#ppt_y"/>
                                          </p:val>
                                        </p:tav>
                                      </p:tavLst>
                                    </p:anim>
                                    <p:anim calcmode="lin" valueType="num">
                                      <p:cBhvr>
                                        <p:cTn id="37" dur="500" fill="hold"/>
                                        <p:tgtEl>
                                          <p:spTgt spid="282"/>
                                        </p:tgtEl>
                                        <p:attrNameLst>
                                          <p:attrName>ppt_w</p:attrName>
                                        </p:attrNameLst>
                                      </p:cBhvr>
                                      <p:tavLst>
                                        <p:tav tm="0">
                                          <p:val>
                                            <p:fltVal val="0"/>
                                          </p:val>
                                        </p:tav>
                                        <p:tav tm="100000">
                                          <p:val>
                                            <p:strVal val="#ppt_w"/>
                                          </p:val>
                                        </p:tav>
                                      </p:tavLst>
                                    </p:anim>
                                    <p:anim calcmode="lin" valueType="num">
                                      <p:cBhvr>
                                        <p:cTn id="38" dur="500" fill="hold"/>
                                        <p:tgtEl>
                                          <p:spTgt spid="282"/>
                                        </p:tgtEl>
                                        <p:attrNameLst>
                                          <p:attrName>ppt_h</p:attrName>
                                        </p:attrNameLst>
                                      </p:cBhvr>
                                      <p:tavLst>
                                        <p:tav tm="0">
                                          <p:val>
                                            <p:strVal val="#ppt_h"/>
                                          </p:val>
                                        </p:tav>
                                        <p:tav tm="100000">
                                          <p:val>
                                            <p:strVal val="#ppt_h"/>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7" presetClass="entr" presetSubtype="8" fill="hold" nodeType="clickEffect">
                                  <p:stCondLst>
                                    <p:cond delay="0"/>
                                  </p:stCondLst>
                                  <p:childTnLst>
                                    <p:set>
                                      <p:cBhvr>
                                        <p:cTn id="42" dur="1" fill="hold">
                                          <p:stCondLst>
                                            <p:cond delay="0"/>
                                          </p:stCondLst>
                                        </p:cTn>
                                        <p:tgtEl>
                                          <p:spTgt spid="246"/>
                                        </p:tgtEl>
                                        <p:attrNameLst>
                                          <p:attrName>style.visibility</p:attrName>
                                        </p:attrNameLst>
                                      </p:cBhvr>
                                      <p:to>
                                        <p:strVal val="visible"/>
                                      </p:to>
                                    </p:set>
                                    <p:anim calcmode="lin" valueType="num">
                                      <p:cBhvr>
                                        <p:cTn id="43" dur="500" fill="hold"/>
                                        <p:tgtEl>
                                          <p:spTgt spid="246"/>
                                        </p:tgtEl>
                                        <p:attrNameLst>
                                          <p:attrName>ppt_x</p:attrName>
                                        </p:attrNameLst>
                                      </p:cBhvr>
                                      <p:tavLst>
                                        <p:tav tm="0">
                                          <p:val>
                                            <p:strVal val="#ppt_x-#ppt_w/2"/>
                                          </p:val>
                                        </p:tav>
                                        <p:tav tm="100000">
                                          <p:val>
                                            <p:strVal val="#ppt_x"/>
                                          </p:val>
                                        </p:tav>
                                      </p:tavLst>
                                    </p:anim>
                                    <p:anim calcmode="lin" valueType="num">
                                      <p:cBhvr>
                                        <p:cTn id="44" dur="500" fill="hold"/>
                                        <p:tgtEl>
                                          <p:spTgt spid="246"/>
                                        </p:tgtEl>
                                        <p:attrNameLst>
                                          <p:attrName>ppt_y</p:attrName>
                                        </p:attrNameLst>
                                      </p:cBhvr>
                                      <p:tavLst>
                                        <p:tav tm="0">
                                          <p:val>
                                            <p:strVal val="#ppt_y"/>
                                          </p:val>
                                        </p:tav>
                                        <p:tav tm="100000">
                                          <p:val>
                                            <p:strVal val="#ppt_y"/>
                                          </p:val>
                                        </p:tav>
                                      </p:tavLst>
                                    </p:anim>
                                    <p:anim calcmode="lin" valueType="num">
                                      <p:cBhvr>
                                        <p:cTn id="45" dur="500" fill="hold"/>
                                        <p:tgtEl>
                                          <p:spTgt spid="246"/>
                                        </p:tgtEl>
                                        <p:attrNameLst>
                                          <p:attrName>ppt_w</p:attrName>
                                        </p:attrNameLst>
                                      </p:cBhvr>
                                      <p:tavLst>
                                        <p:tav tm="0">
                                          <p:val>
                                            <p:fltVal val="0"/>
                                          </p:val>
                                        </p:tav>
                                        <p:tav tm="100000">
                                          <p:val>
                                            <p:strVal val="#ppt_w"/>
                                          </p:val>
                                        </p:tav>
                                      </p:tavLst>
                                    </p:anim>
                                    <p:anim calcmode="lin" valueType="num">
                                      <p:cBhvr>
                                        <p:cTn id="46" dur="500" fill="hold"/>
                                        <p:tgtEl>
                                          <p:spTgt spid="246"/>
                                        </p:tgtEl>
                                        <p:attrNameLst>
                                          <p:attrName>ppt_h</p:attrName>
                                        </p:attrNameLst>
                                      </p:cBhvr>
                                      <p:tavLst>
                                        <p:tav tm="0">
                                          <p:val>
                                            <p:strVal val="#ppt_h"/>
                                          </p:val>
                                        </p:tav>
                                        <p:tav tm="100000">
                                          <p:val>
                                            <p:strVal val="#ppt_h"/>
                                          </p:val>
                                        </p:tav>
                                      </p:tavLst>
                                    </p:anim>
                                  </p:childTnLst>
                                </p:cTn>
                              </p:par>
                            </p:childTnLst>
                          </p:cTn>
                        </p:par>
                        <p:par>
                          <p:cTn id="47" fill="hold" nodeType="afterGroup">
                            <p:stCondLst>
                              <p:cond delay="500"/>
                            </p:stCondLst>
                            <p:childTnLst>
                              <p:par>
                                <p:cTn id="48" presetID="3" presetClass="entr" presetSubtype="10" fill="hold" grpId="0" nodeType="afterEffect">
                                  <p:stCondLst>
                                    <p:cond delay="0"/>
                                  </p:stCondLst>
                                  <p:childTnLst>
                                    <p:set>
                                      <p:cBhvr>
                                        <p:cTn id="49" dur="1" fill="hold">
                                          <p:stCondLst>
                                            <p:cond delay="0"/>
                                          </p:stCondLst>
                                        </p:cTn>
                                        <p:tgtEl>
                                          <p:spTgt spid="346"/>
                                        </p:tgtEl>
                                        <p:attrNameLst>
                                          <p:attrName>style.visibility</p:attrName>
                                        </p:attrNameLst>
                                      </p:cBhvr>
                                      <p:to>
                                        <p:strVal val="visible"/>
                                      </p:to>
                                    </p:set>
                                    <p:animEffect transition="in" filter="blinds(horizontal)">
                                      <p:cBhvr>
                                        <p:cTn id="50" dur="500"/>
                                        <p:tgtEl>
                                          <p:spTgt spid="346"/>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9" presetClass="entr" presetSubtype="0" fill="hold" nodeType="clickEffect">
                                  <p:stCondLst>
                                    <p:cond delay="0"/>
                                  </p:stCondLst>
                                  <p:childTnLst>
                                    <p:set>
                                      <p:cBhvr>
                                        <p:cTn id="54" dur="1" fill="hold">
                                          <p:stCondLst>
                                            <p:cond delay="0"/>
                                          </p:stCondLst>
                                        </p:cTn>
                                        <p:tgtEl>
                                          <p:spTgt spid="229"/>
                                        </p:tgtEl>
                                        <p:attrNameLst>
                                          <p:attrName>style.visibility</p:attrName>
                                        </p:attrNameLst>
                                      </p:cBhvr>
                                      <p:to>
                                        <p:strVal val="visible"/>
                                      </p:to>
                                    </p:set>
                                    <p:animEffect transition="in" filter="dissolve">
                                      <p:cBhvr>
                                        <p:cTn id="55" dur="500"/>
                                        <p:tgtEl>
                                          <p:spTgt spid="229"/>
                                        </p:tgtEl>
                                      </p:cBhvr>
                                    </p:animEffect>
                                  </p:childTnLst>
                                </p:cTn>
                              </p:par>
                            </p:childTnLst>
                          </p:cTn>
                        </p:par>
                        <p:par>
                          <p:cTn id="56" fill="hold" nodeType="afterGroup">
                            <p:stCondLst>
                              <p:cond delay="500"/>
                            </p:stCondLst>
                            <p:childTnLst>
                              <p:par>
                                <p:cTn id="57" presetID="3" presetClass="entr" presetSubtype="10" fill="hold" nodeType="afterEffect">
                                  <p:stCondLst>
                                    <p:cond delay="0"/>
                                  </p:stCondLst>
                                  <p:childTnLst>
                                    <p:set>
                                      <p:cBhvr>
                                        <p:cTn id="58" dur="1" fill="hold">
                                          <p:stCondLst>
                                            <p:cond delay="0"/>
                                          </p:stCondLst>
                                        </p:cTn>
                                        <p:tgtEl>
                                          <p:spTgt spid="290"/>
                                        </p:tgtEl>
                                        <p:attrNameLst>
                                          <p:attrName>style.visibility</p:attrName>
                                        </p:attrNameLst>
                                      </p:cBhvr>
                                      <p:to>
                                        <p:strVal val="visible"/>
                                      </p:to>
                                    </p:set>
                                    <p:animEffect transition="in" filter="blinds(horizontal)">
                                      <p:cBhvr>
                                        <p:cTn id="59" dur="500"/>
                                        <p:tgtEl>
                                          <p:spTgt spid="290"/>
                                        </p:tgtEl>
                                      </p:cBhvr>
                                    </p:animEffect>
                                  </p:childTnLst>
                                </p:cTn>
                              </p:par>
                            </p:childTnLst>
                          </p:cTn>
                        </p:par>
                        <p:par>
                          <p:cTn id="60" fill="hold" nodeType="afterGroup">
                            <p:stCondLst>
                              <p:cond delay="1000"/>
                            </p:stCondLst>
                            <p:childTnLst>
                              <p:par>
                                <p:cTn id="61" presetID="3" presetClass="entr" presetSubtype="10" fill="hold" grpId="0" nodeType="afterEffect">
                                  <p:stCondLst>
                                    <p:cond delay="0"/>
                                  </p:stCondLst>
                                  <p:childTnLst>
                                    <p:set>
                                      <p:cBhvr>
                                        <p:cTn id="62" dur="1" fill="hold">
                                          <p:stCondLst>
                                            <p:cond delay="0"/>
                                          </p:stCondLst>
                                        </p:cTn>
                                        <p:tgtEl>
                                          <p:spTgt spid="349"/>
                                        </p:tgtEl>
                                        <p:attrNameLst>
                                          <p:attrName>style.visibility</p:attrName>
                                        </p:attrNameLst>
                                      </p:cBhvr>
                                      <p:to>
                                        <p:strVal val="visible"/>
                                      </p:to>
                                    </p:set>
                                    <p:animEffect transition="in" filter="blinds(horizontal)">
                                      <p:cBhvr>
                                        <p:cTn id="63" dur="500"/>
                                        <p:tgtEl>
                                          <p:spTgt spid="349"/>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289"/>
                                        </p:tgtEl>
                                        <p:attrNameLst>
                                          <p:attrName>style.visibility</p:attrName>
                                        </p:attrNameLst>
                                      </p:cBhvr>
                                      <p:to>
                                        <p:strVal val="visible"/>
                                      </p:to>
                                    </p:set>
                                    <p:animEffect transition="in" filter="dissolve">
                                      <p:cBhvr>
                                        <p:cTn id="68" dur="500"/>
                                        <p:tgtEl>
                                          <p:spTgt spid="289"/>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3" presetClass="exit" presetSubtype="10" fill="hold" grpId="1" nodeType="clickEffect">
                                  <p:stCondLst>
                                    <p:cond delay="0"/>
                                  </p:stCondLst>
                                  <p:childTnLst>
                                    <p:animEffect transition="out" filter="blinds(horizontal)">
                                      <p:cBhvr>
                                        <p:cTn id="72" dur="500"/>
                                        <p:tgtEl>
                                          <p:spTgt spid="349"/>
                                        </p:tgtEl>
                                      </p:cBhvr>
                                    </p:animEffect>
                                    <p:set>
                                      <p:cBhvr>
                                        <p:cTn id="73" dur="1" fill="hold">
                                          <p:stCondLst>
                                            <p:cond delay="499"/>
                                          </p:stCondLst>
                                        </p:cTn>
                                        <p:tgtEl>
                                          <p:spTgt spid="349"/>
                                        </p:tgtEl>
                                        <p:attrNameLst>
                                          <p:attrName>style.visibility</p:attrName>
                                        </p:attrNameLst>
                                      </p:cBhvr>
                                      <p:to>
                                        <p:strVal val="hidden"/>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17" presetClass="entr" presetSubtype="8" fill="hold" nodeType="clickEffect">
                                  <p:stCondLst>
                                    <p:cond delay="0"/>
                                  </p:stCondLst>
                                  <p:childTnLst>
                                    <p:set>
                                      <p:cBhvr>
                                        <p:cTn id="77" dur="1" fill="hold">
                                          <p:stCondLst>
                                            <p:cond delay="0"/>
                                          </p:stCondLst>
                                        </p:cTn>
                                        <p:tgtEl>
                                          <p:spTgt spid="296"/>
                                        </p:tgtEl>
                                        <p:attrNameLst>
                                          <p:attrName>style.visibility</p:attrName>
                                        </p:attrNameLst>
                                      </p:cBhvr>
                                      <p:to>
                                        <p:strVal val="visible"/>
                                      </p:to>
                                    </p:set>
                                    <p:anim calcmode="lin" valueType="num">
                                      <p:cBhvr>
                                        <p:cTn id="78" dur="500" fill="hold"/>
                                        <p:tgtEl>
                                          <p:spTgt spid="296"/>
                                        </p:tgtEl>
                                        <p:attrNameLst>
                                          <p:attrName>ppt_x</p:attrName>
                                        </p:attrNameLst>
                                      </p:cBhvr>
                                      <p:tavLst>
                                        <p:tav tm="0">
                                          <p:val>
                                            <p:strVal val="#ppt_x-#ppt_w/2"/>
                                          </p:val>
                                        </p:tav>
                                        <p:tav tm="100000">
                                          <p:val>
                                            <p:strVal val="#ppt_x"/>
                                          </p:val>
                                        </p:tav>
                                      </p:tavLst>
                                    </p:anim>
                                    <p:anim calcmode="lin" valueType="num">
                                      <p:cBhvr>
                                        <p:cTn id="79" dur="500" fill="hold"/>
                                        <p:tgtEl>
                                          <p:spTgt spid="296"/>
                                        </p:tgtEl>
                                        <p:attrNameLst>
                                          <p:attrName>ppt_y</p:attrName>
                                        </p:attrNameLst>
                                      </p:cBhvr>
                                      <p:tavLst>
                                        <p:tav tm="0">
                                          <p:val>
                                            <p:strVal val="#ppt_y"/>
                                          </p:val>
                                        </p:tav>
                                        <p:tav tm="100000">
                                          <p:val>
                                            <p:strVal val="#ppt_y"/>
                                          </p:val>
                                        </p:tav>
                                      </p:tavLst>
                                    </p:anim>
                                    <p:anim calcmode="lin" valueType="num">
                                      <p:cBhvr>
                                        <p:cTn id="80" dur="500" fill="hold"/>
                                        <p:tgtEl>
                                          <p:spTgt spid="296"/>
                                        </p:tgtEl>
                                        <p:attrNameLst>
                                          <p:attrName>ppt_w</p:attrName>
                                        </p:attrNameLst>
                                      </p:cBhvr>
                                      <p:tavLst>
                                        <p:tav tm="0">
                                          <p:val>
                                            <p:fltVal val="0"/>
                                          </p:val>
                                        </p:tav>
                                        <p:tav tm="100000">
                                          <p:val>
                                            <p:strVal val="#ppt_w"/>
                                          </p:val>
                                        </p:tav>
                                      </p:tavLst>
                                    </p:anim>
                                    <p:anim calcmode="lin" valueType="num">
                                      <p:cBhvr>
                                        <p:cTn id="81" dur="500" fill="hold"/>
                                        <p:tgtEl>
                                          <p:spTgt spid="296"/>
                                        </p:tgtEl>
                                        <p:attrNameLst>
                                          <p:attrName>ppt_h</p:attrName>
                                        </p:attrNameLst>
                                      </p:cBhvr>
                                      <p:tavLst>
                                        <p:tav tm="0">
                                          <p:val>
                                            <p:strVal val="#ppt_h"/>
                                          </p:val>
                                        </p:tav>
                                        <p:tav tm="100000">
                                          <p:val>
                                            <p:strVal val="#ppt_h"/>
                                          </p:val>
                                        </p:tav>
                                      </p:tavLst>
                                    </p:anim>
                                  </p:childTnLst>
                                </p:cTn>
                              </p:par>
                            </p:childTnLst>
                          </p:cTn>
                        </p:par>
                        <p:par>
                          <p:cTn id="82" fill="hold" nodeType="afterGroup">
                            <p:stCondLst>
                              <p:cond delay="500"/>
                            </p:stCondLst>
                            <p:childTnLst>
                              <p:par>
                                <p:cTn id="83" presetID="9" presetClass="entr" presetSubtype="0" fill="hold" nodeType="afterEffect">
                                  <p:stCondLst>
                                    <p:cond delay="0"/>
                                  </p:stCondLst>
                                  <p:childTnLst>
                                    <p:set>
                                      <p:cBhvr>
                                        <p:cTn id="84" dur="1" fill="hold">
                                          <p:stCondLst>
                                            <p:cond delay="0"/>
                                          </p:stCondLst>
                                        </p:cTn>
                                        <p:tgtEl>
                                          <p:spTgt spid="224"/>
                                        </p:tgtEl>
                                        <p:attrNameLst>
                                          <p:attrName>style.visibility</p:attrName>
                                        </p:attrNameLst>
                                      </p:cBhvr>
                                      <p:to>
                                        <p:strVal val="visible"/>
                                      </p:to>
                                    </p:set>
                                    <p:animEffect transition="in" filter="dissolve">
                                      <p:cBhvr>
                                        <p:cTn id="85" dur="500"/>
                                        <p:tgtEl>
                                          <p:spTgt spid="224"/>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7" presetClass="entr" presetSubtype="8" fill="hold" nodeType="clickEffect">
                                  <p:stCondLst>
                                    <p:cond delay="0"/>
                                  </p:stCondLst>
                                  <p:childTnLst>
                                    <p:set>
                                      <p:cBhvr>
                                        <p:cTn id="89" dur="1" fill="hold">
                                          <p:stCondLst>
                                            <p:cond delay="0"/>
                                          </p:stCondLst>
                                        </p:cTn>
                                        <p:tgtEl>
                                          <p:spTgt spid="264"/>
                                        </p:tgtEl>
                                        <p:attrNameLst>
                                          <p:attrName>style.visibility</p:attrName>
                                        </p:attrNameLst>
                                      </p:cBhvr>
                                      <p:to>
                                        <p:strVal val="visible"/>
                                      </p:to>
                                    </p:set>
                                    <p:anim calcmode="lin" valueType="num">
                                      <p:cBhvr>
                                        <p:cTn id="90" dur="500" fill="hold"/>
                                        <p:tgtEl>
                                          <p:spTgt spid="264"/>
                                        </p:tgtEl>
                                        <p:attrNameLst>
                                          <p:attrName>ppt_x</p:attrName>
                                        </p:attrNameLst>
                                      </p:cBhvr>
                                      <p:tavLst>
                                        <p:tav tm="0">
                                          <p:val>
                                            <p:strVal val="#ppt_x-#ppt_w/2"/>
                                          </p:val>
                                        </p:tav>
                                        <p:tav tm="100000">
                                          <p:val>
                                            <p:strVal val="#ppt_x"/>
                                          </p:val>
                                        </p:tav>
                                      </p:tavLst>
                                    </p:anim>
                                    <p:anim calcmode="lin" valueType="num">
                                      <p:cBhvr>
                                        <p:cTn id="91" dur="500" fill="hold"/>
                                        <p:tgtEl>
                                          <p:spTgt spid="264"/>
                                        </p:tgtEl>
                                        <p:attrNameLst>
                                          <p:attrName>ppt_y</p:attrName>
                                        </p:attrNameLst>
                                      </p:cBhvr>
                                      <p:tavLst>
                                        <p:tav tm="0">
                                          <p:val>
                                            <p:strVal val="#ppt_y"/>
                                          </p:val>
                                        </p:tav>
                                        <p:tav tm="100000">
                                          <p:val>
                                            <p:strVal val="#ppt_y"/>
                                          </p:val>
                                        </p:tav>
                                      </p:tavLst>
                                    </p:anim>
                                    <p:anim calcmode="lin" valueType="num">
                                      <p:cBhvr>
                                        <p:cTn id="92" dur="500" fill="hold"/>
                                        <p:tgtEl>
                                          <p:spTgt spid="264"/>
                                        </p:tgtEl>
                                        <p:attrNameLst>
                                          <p:attrName>ppt_w</p:attrName>
                                        </p:attrNameLst>
                                      </p:cBhvr>
                                      <p:tavLst>
                                        <p:tav tm="0">
                                          <p:val>
                                            <p:fltVal val="0"/>
                                          </p:val>
                                        </p:tav>
                                        <p:tav tm="100000">
                                          <p:val>
                                            <p:strVal val="#ppt_w"/>
                                          </p:val>
                                        </p:tav>
                                      </p:tavLst>
                                    </p:anim>
                                    <p:anim calcmode="lin" valueType="num">
                                      <p:cBhvr>
                                        <p:cTn id="93" dur="500" fill="hold"/>
                                        <p:tgtEl>
                                          <p:spTgt spid="264"/>
                                        </p:tgtEl>
                                        <p:attrNameLst>
                                          <p:attrName>ppt_h</p:attrName>
                                        </p:attrNameLst>
                                      </p:cBhvr>
                                      <p:tavLst>
                                        <p:tav tm="0">
                                          <p:val>
                                            <p:strVal val="#ppt_h"/>
                                          </p:val>
                                        </p:tav>
                                        <p:tav tm="100000">
                                          <p:val>
                                            <p:strVal val="#ppt_h"/>
                                          </p:val>
                                        </p:tav>
                                      </p:tavLst>
                                    </p:anim>
                                  </p:childTnLst>
                                </p:cTn>
                              </p:par>
                            </p:childTnLst>
                          </p:cTn>
                        </p:par>
                        <p:par>
                          <p:cTn id="94" fill="hold" nodeType="afterGroup">
                            <p:stCondLst>
                              <p:cond delay="500"/>
                            </p:stCondLst>
                            <p:childTnLst>
                              <p:par>
                                <p:cTn id="95" presetID="3" presetClass="entr" presetSubtype="10" fill="hold" grpId="0" nodeType="afterEffect">
                                  <p:stCondLst>
                                    <p:cond delay="0"/>
                                  </p:stCondLst>
                                  <p:childTnLst>
                                    <p:set>
                                      <p:cBhvr>
                                        <p:cTn id="96" dur="1" fill="hold">
                                          <p:stCondLst>
                                            <p:cond delay="0"/>
                                          </p:stCondLst>
                                        </p:cTn>
                                        <p:tgtEl>
                                          <p:spTgt spid="347"/>
                                        </p:tgtEl>
                                        <p:attrNameLst>
                                          <p:attrName>style.visibility</p:attrName>
                                        </p:attrNameLst>
                                      </p:cBhvr>
                                      <p:to>
                                        <p:strVal val="visible"/>
                                      </p:to>
                                    </p:set>
                                    <p:animEffect transition="in" filter="blinds(horizontal)">
                                      <p:cBhvr>
                                        <p:cTn id="97" dur="500"/>
                                        <p:tgtEl>
                                          <p:spTgt spid="347"/>
                                        </p:tgtEl>
                                      </p:cBhvr>
                                    </p:animEffect>
                                  </p:childTnLst>
                                </p:cTn>
                              </p:par>
                            </p:childTnLst>
                          </p:cTn>
                        </p:par>
                        <p:par>
                          <p:cTn id="98" fill="hold" nodeType="afterGroup">
                            <p:stCondLst>
                              <p:cond delay="1000"/>
                            </p:stCondLst>
                            <p:childTnLst>
                              <p:par>
                                <p:cTn id="99" presetID="9" presetClass="entr" presetSubtype="0" fill="hold" nodeType="afterEffect">
                                  <p:stCondLst>
                                    <p:cond delay="0"/>
                                  </p:stCondLst>
                                  <p:childTnLst>
                                    <p:set>
                                      <p:cBhvr>
                                        <p:cTn id="100" dur="1" fill="hold">
                                          <p:stCondLst>
                                            <p:cond delay="0"/>
                                          </p:stCondLst>
                                        </p:cTn>
                                        <p:tgtEl>
                                          <p:spTgt spid="188"/>
                                        </p:tgtEl>
                                        <p:attrNameLst>
                                          <p:attrName>style.visibility</p:attrName>
                                        </p:attrNameLst>
                                      </p:cBhvr>
                                      <p:to>
                                        <p:strVal val="visible"/>
                                      </p:to>
                                    </p:set>
                                    <p:animEffect transition="in" filter="dissolve">
                                      <p:cBhvr>
                                        <p:cTn id="101" dur="500"/>
                                        <p:tgtEl>
                                          <p:spTgt spid="188"/>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7" presetClass="entr" presetSubtype="8" fill="hold" nodeType="clickEffect">
                                  <p:stCondLst>
                                    <p:cond delay="0"/>
                                  </p:stCondLst>
                                  <p:childTnLst>
                                    <p:set>
                                      <p:cBhvr>
                                        <p:cTn id="105" dur="1" fill="hold">
                                          <p:stCondLst>
                                            <p:cond delay="0"/>
                                          </p:stCondLst>
                                        </p:cTn>
                                        <p:tgtEl>
                                          <p:spTgt spid="301"/>
                                        </p:tgtEl>
                                        <p:attrNameLst>
                                          <p:attrName>style.visibility</p:attrName>
                                        </p:attrNameLst>
                                      </p:cBhvr>
                                      <p:to>
                                        <p:strVal val="visible"/>
                                      </p:to>
                                    </p:set>
                                    <p:anim calcmode="lin" valueType="num">
                                      <p:cBhvr>
                                        <p:cTn id="106" dur="500" fill="hold"/>
                                        <p:tgtEl>
                                          <p:spTgt spid="301"/>
                                        </p:tgtEl>
                                        <p:attrNameLst>
                                          <p:attrName>ppt_x</p:attrName>
                                        </p:attrNameLst>
                                      </p:cBhvr>
                                      <p:tavLst>
                                        <p:tav tm="0">
                                          <p:val>
                                            <p:strVal val="#ppt_x-#ppt_w/2"/>
                                          </p:val>
                                        </p:tav>
                                        <p:tav tm="100000">
                                          <p:val>
                                            <p:strVal val="#ppt_x"/>
                                          </p:val>
                                        </p:tav>
                                      </p:tavLst>
                                    </p:anim>
                                    <p:anim calcmode="lin" valueType="num">
                                      <p:cBhvr>
                                        <p:cTn id="107" dur="500" fill="hold"/>
                                        <p:tgtEl>
                                          <p:spTgt spid="301"/>
                                        </p:tgtEl>
                                        <p:attrNameLst>
                                          <p:attrName>ppt_y</p:attrName>
                                        </p:attrNameLst>
                                      </p:cBhvr>
                                      <p:tavLst>
                                        <p:tav tm="0">
                                          <p:val>
                                            <p:strVal val="#ppt_y"/>
                                          </p:val>
                                        </p:tav>
                                        <p:tav tm="100000">
                                          <p:val>
                                            <p:strVal val="#ppt_y"/>
                                          </p:val>
                                        </p:tav>
                                      </p:tavLst>
                                    </p:anim>
                                    <p:anim calcmode="lin" valueType="num">
                                      <p:cBhvr>
                                        <p:cTn id="108" dur="500" fill="hold"/>
                                        <p:tgtEl>
                                          <p:spTgt spid="301"/>
                                        </p:tgtEl>
                                        <p:attrNameLst>
                                          <p:attrName>ppt_w</p:attrName>
                                        </p:attrNameLst>
                                      </p:cBhvr>
                                      <p:tavLst>
                                        <p:tav tm="0">
                                          <p:val>
                                            <p:fltVal val="0"/>
                                          </p:val>
                                        </p:tav>
                                        <p:tav tm="100000">
                                          <p:val>
                                            <p:strVal val="#ppt_w"/>
                                          </p:val>
                                        </p:tav>
                                      </p:tavLst>
                                    </p:anim>
                                    <p:anim calcmode="lin" valueType="num">
                                      <p:cBhvr>
                                        <p:cTn id="109" dur="500" fill="hold"/>
                                        <p:tgtEl>
                                          <p:spTgt spid="301"/>
                                        </p:tgtEl>
                                        <p:attrNameLst>
                                          <p:attrName>ppt_h</p:attrName>
                                        </p:attrNameLst>
                                      </p:cBhvr>
                                      <p:tavLst>
                                        <p:tav tm="0">
                                          <p:val>
                                            <p:strVal val="#ppt_h"/>
                                          </p:val>
                                        </p:tav>
                                        <p:tav tm="100000">
                                          <p:val>
                                            <p:strVal val="#ppt_h"/>
                                          </p:val>
                                        </p:tav>
                                      </p:tavLst>
                                    </p:anim>
                                  </p:childTnLst>
                                </p:cTn>
                              </p:par>
                            </p:childTnLst>
                          </p:cTn>
                        </p:par>
                        <p:par>
                          <p:cTn id="110" fill="hold" nodeType="afterGroup">
                            <p:stCondLst>
                              <p:cond delay="500"/>
                            </p:stCondLst>
                            <p:childTnLst>
                              <p:par>
                                <p:cTn id="111" presetID="3" presetClass="entr" presetSubtype="10" fill="hold" grpId="0" nodeType="afterEffect">
                                  <p:stCondLst>
                                    <p:cond delay="0"/>
                                  </p:stCondLst>
                                  <p:childTnLst>
                                    <p:set>
                                      <p:cBhvr>
                                        <p:cTn id="112" dur="1" fill="hold">
                                          <p:stCondLst>
                                            <p:cond delay="0"/>
                                          </p:stCondLst>
                                        </p:cTn>
                                        <p:tgtEl>
                                          <p:spTgt spid="350"/>
                                        </p:tgtEl>
                                        <p:attrNameLst>
                                          <p:attrName>style.visibility</p:attrName>
                                        </p:attrNameLst>
                                      </p:cBhvr>
                                      <p:to>
                                        <p:strVal val="visible"/>
                                      </p:to>
                                    </p:set>
                                    <p:animEffect transition="in" filter="blinds(horizontal)">
                                      <p:cBhvr>
                                        <p:cTn id="113" dur="500"/>
                                        <p:tgtEl>
                                          <p:spTgt spid="350"/>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334"/>
                                        </p:tgtEl>
                                        <p:attrNameLst>
                                          <p:attrName>style.visibility</p:attrName>
                                        </p:attrNameLst>
                                      </p:cBhvr>
                                      <p:to>
                                        <p:strVal val="visible"/>
                                      </p:to>
                                    </p:set>
                                  </p:childTnLst>
                                </p:cTn>
                              </p:par>
                            </p:childTnLst>
                          </p:cTn>
                        </p:par>
                        <p:par>
                          <p:cTn id="118" fill="hold" nodeType="afterGroup">
                            <p:stCondLst>
                              <p:cond delay="0"/>
                            </p:stCondLst>
                            <p:childTnLst>
                              <p:par>
                                <p:cTn id="119" presetID="9" presetClass="entr" presetSubtype="0" fill="hold" grpId="0" nodeType="afterEffect">
                                  <p:stCondLst>
                                    <p:cond delay="0"/>
                                  </p:stCondLst>
                                  <p:childTnLst>
                                    <p:set>
                                      <p:cBhvr>
                                        <p:cTn id="120" dur="1" fill="hold">
                                          <p:stCondLst>
                                            <p:cond delay="0"/>
                                          </p:stCondLst>
                                        </p:cTn>
                                        <p:tgtEl>
                                          <p:spTgt spid="187"/>
                                        </p:tgtEl>
                                        <p:attrNameLst>
                                          <p:attrName>style.visibility</p:attrName>
                                        </p:attrNameLst>
                                      </p:cBhvr>
                                      <p:to>
                                        <p:strVal val="visible"/>
                                      </p:to>
                                    </p:set>
                                    <p:animEffect transition="in" filter="dissolve">
                                      <p:cBhvr>
                                        <p:cTn id="121" dur="500"/>
                                        <p:tgtEl>
                                          <p:spTgt spid="187"/>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3" presetClass="exit" presetSubtype="10" fill="hold" grpId="1" nodeType="clickEffect">
                                  <p:stCondLst>
                                    <p:cond delay="0"/>
                                  </p:stCondLst>
                                  <p:childTnLst>
                                    <p:animEffect transition="out" filter="blinds(horizontal)">
                                      <p:cBhvr>
                                        <p:cTn id="125" dur="500"/>
                                        <p:tgtEl>
                                          <p:spTgt spid="350"/>
                                        </p:tgtEl>
                                      </p:cBhvr>
                                    </p:animEffect>
                                    <p:set>
                                      <p:cBhvr>
                                        <p:cTn id="126" dur="1" fill="hold">
                                          <p:stCondLst>
                                            <p:cond delay="499"/>
                                          </p:stCondLst>
                                        </p:cTn>
                                        <p:tgtEl>
                                          <p:spTgt spid="350"/>
                                        </p:tgtEl>
                                        <p:attrNameLst>
                                          <p:attrName>style.visibility</p:attrName>
                                        </p:attrNameLst>
                                      </p:cBhvr>
                                      <p:to>
                                        <p:strVal val="hidden"/>
                                      </p:to>
                                    </p:se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9" presetClass="entr" presetSubtype="0" fill="hold" nodeType="clickEffect">
                                  <p:stCondLst>
                                    <p:cond delay="0"/>
                                  </p:stCondLst>
                                  <p:childTnLst>
                                    <p:set>
                                      <p:cBhvr>
                                        <p:cTn id="130" dur="1" fill="hold">
                                          <p:stCondLst>
                                            <p:cond delay="0"/>
                                          </p:stCondLst>
                                        </p:cTn>
                                        <p:tgtEl>
                                          <p:spTgt spid="236"/>
                                        </p:tgtEl>
                                        <p:attrNameLst>
                                          <p:attrName>style.visibility</p:attrName>
                                        </p:attrNameLst>
                                      </p:cBhvr>
                                      <p:to>
                                        <p:strVal val="visible"/>
                                      </p:to>
                                    </p:set>
                                    <p:animEffect transition="in" filter="dissolve">
                                      <p:cBhvr>
                                        <p:cTn id="131" dur="500"/>
                                        <p:tgtEl>
                                          <p:spTgt spid="236"/>
                                        </p:tgtEl>
                                      </p:cBhvr>
                                    </p:animEffect>
                                  </p:childTnLst>
                                </p:cTn>
                              </p:par>
                            </p:childTnLst>
                          </p:cTn>
                        </p:par>
                        <p:par>
                          <p:cTn id="132" fill="hold" nodeType="afterGroup">
                            <p:stCondLst>
                              <p:cond delay="500"/>
                            </p:stCondLst>
                            <p:childTnLst>
                              <p:par>
                                <p:cTn id="133" presetID="9" presetClass="entr" presetSubtype="0" fill="hold" nodeType="afterEffect">
                                  <p:stCondLst>
                                    <p:cond delay="0"/>
                                  </p:stCondLst>
                                  <p:childTnLst>
                                    <p:set>
                                      <p:cBhvr>
                                        <p:cTn id="134" dur="1" fill="hold">
                                          <p:stCondLst>
                                            <p:cond delay="0"/>
                                          </p:stCondLst>
                                        </p:cTn>
                                        <p:tgtEl>
                                          <p:spTgt spid="194"/>
                                        </p:tgtEl>
                                        <p:attrNameLst>
                                          <p:attrName>style.visibility</p:attrName>
                                        </p:attrNameLst>
                                      </p:cBhvr>
                                      <p:to>
                                        <p:strVal val="visible"/>
                                      </p:to>
                                    </p:set>
                                    <p:animEffect transition="in" filter="dissolve">
                                      <p:cBhvr>
                                        <p:cTn id="135" dur="500"/>
                                        <p:tgtEl>
                                          <p:spTgt spid="194"/>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17" presetClass="entr" presetSubtype="8" fill="hold" nodeType="clickEffect">
                                  <p:stCondLst>
                                    <p:cond delay="0"/>
                                  </p:stCondLst>
                                  <p:childTnLst>
                                    <p:set>
                                      <p:cBhvr>
                                        <p:cTn id="139" dur="1" fill="hold">
                                          <p:stCondLst>
                                            <p:cond delay="0"/>
                                          </p:stCondLst>
                                        </p:cTn>
                                        <p:tgtEl>
                                          <p:spTgt spid="307"/>
                                        </p:tgtEl>
                                        <p:attrNameLst>
                                          <p:attrName>style.visibility</p:attrName>
                                        </p:attrNameLst>
                                      </p:cBhvr>
                                      <p:to>
                                        <p:strVal val="visible"/>
                                      </p:to>
                                    </p:set>
                                    <p:anim calcmode="lin" valueType="num">
                                      <p:cBhvr>
                                        <p:cTn id="140" dur="500" fill="hold"/>
                                        <p:tgtEl>
                                          <p:spTgt spid="307"/>
                                        </p:tgtEl>
                                        <p:attrNameLst>
                                          <p:attrName>ppt_x</p:attrName>
                                        </p:attrNameLst>
                                      </p:cBhvr>
                                      <p:tavLst>
                                        <p:tav tm="0">
                                          <p:val>
                                            <p:strVal val="#ppt_x-#ppt_w/2"/>
                                          </p:val>
                                        </p:tav>
                                        <p:tav tm="100000">
                                          <p:val>
                                            <p:strVal val="#ppt_x"/>
                                          </p:val>
                                        </p:tav>
                                      </p:tavLst>
                                    </p:anim>
                                    <p:anim calcmode="lin" valueType="num">
                                      <p:cBhvr>
                                        <p:cTn id="141" dur="500" fill="hold"/>
                                        <p:tgtEl>
                                          <p:spTgt spid="307"/>
                                        </p:tgtEl>
                                        <p:attrNameLst>
                                          <p:attrName>ppt_y</p:attrName>
                                        </p:attrNameLst>
                                      </p:cBhvr>
                                      <p:tavLst>
                                        <p:tav tm="0">
                                          <p:val>
                                            <p:strVal val="#ppt_y"/>
                                          </p:val>
                                        </p:tav>
                                        <p:tav tm="100000">
                                          <p:val>
                                            <p:strVal val="#ppt_y"/>
                                          </p:val>
                                        </p:tav>
                                      </p:tavLst>
                                    </p:anim>
                                    <p:anim calcmode="lin" valueType="num">
                                      <p:cBhvr>
                                        <p:cTn id="142" dur="500" fill="hold"/>
                                        <p:tgtEl>
                                          <p:spTgt spid="307"/>
                                        </p:tgtEl>
                                        <p:attrNameLst>
                                          <p:attrName>ppt_w</p:attrName>
                                        </p:attrNameLst>
                                      </p:cBhvr>
                                      <p:tavLst>
                                        <p:tav tm="0">
                                          <p:val>
                                            <p:fltVal val="0"/>
                                          </p:val>
                                        </p:tav>
                                        <p:tav tm="100000">
                                          <p:val>
                                            <p:strVal val="#ppt_w"/>
                                          </p:val>
                                        </p:tav>
                                      </p:tavLst>
                                    </p:anim>
                                    <p:anim calcmode="lin" valueType="num">
                                      <p:cBhvr>
                                        <p:cTn id="143" dur="500" fill="hold"/>
                                        <p:tgtEl>
                                          <p:spTgt spid="307"/>
                                        </p:tgtEl>
                                        <p:attrNameLst>
                                          <p:attrName>ppt_h</p:attrName>
                                        </p:attrNameLst>
                                      </p:cBhvr>
                                      <p:tavLst>
                                        <p:tav tm="0">
                                          <p:val>
                                            <p:strVal val="#ppt_h"/>
                                          </p:val>
                                        </p:tav>
                                        <p:tav tm="100000">
                                          <p:val>
                                            <p:strVal val="#ppt_h"/>
                                          </p:val>
                                        </p:tav>
                                      </p:tavLst>
                                    </p:anim>
                                  </p:childTnLst>
                                </p:cTn>
                              </p:par>
                            </p:childTnLst>
                          </p:cTn>
                        </p:par>
                        <p:par>
                          <p:cTn id="144" fill="hold" nodeType="afterGroup">
                            <p:stCondLst>
                              <p:cond delay="500"/>
                            </p:stCondLst>
                            <p:childTnLst>
                              <p:par>
                                <p:cTn id="145" presetID="3" presetClass="entr" presetSubtype="10" fill="hold" grpId="0" nodeType="afterEffect">
                                  <p:stCondLst>
                                    <p:cond delay="0"/>
                                  </p:stCondLst>
                                  <p:childTnLst>
                                    <p:set>
                                      <p:cBhvr>
                                        <p:cTn id="146" dur="1" fill="hold">
                                          <p:stCondLst>
                                            <p:cond delay="0"/>
                                          </p:stCondLst>
                                        </p:cTn>
                                        <p:tgtEl>
                                          <p:spTgt spid="351"/>
                                        </p:tgtEl>
                                        <p:attrNameLst>
                                          <p:attrName>style.visibility</p:attrName>
                                        </p:attrNameLst>
                                      </p:cBhvr>
                                      <p:to>
                                        <p:strVal val="visible"/>
                                      </p:to>
                                    </p:set>
                                    <p:animEffect transition="in" filter="blinds(horizontal)">
                                      <p:cBhvr>
                                        <p:cTn id="147" dur="500"/>
                                        <p:tgtEl>
                                          <p:spTgt spid="351"/>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1" presetClass="entr" presetSubtype="0" fill="hold" grpId="0" nodeType="clickEffect">
                                  <p:stCondLst>
                                    <p:cond delay="0"/>
                                  </p:stCondLst>
                                  <p:childTnLst>
                                    <p:set>
                                      <p:cBhvr>
                                        <p:cTn id="151" dur="1" fill="hold">
                                          <p:stCondLst>
                                            <p:cond delay="0"/>
                                          </p:stCondLst>
                                        </p:cTn>
                                        <p:tgtEl>
                                          <p:spTgt spid="335"/>
                                        </p:tgtEl>
                                        <p:attrNameLst>
                                          <p:attrName>style.visibility</p:attrName>
                                        </p:attrNameLst>
                                      </p:cBhvr>
                                      <p:to>
                                        <p:strVal val="visible"/>
                                      </p:to>
                                    </p:set>
                                  </p:childTnLst>
                                </p:cTn>
                              </p:par>
                            </p:childTnLst>
                          </p:cTn>
                        </p:par>
                        <p:par>
                          <p:cTn id="152" fill="hold" nodeType="afterGroup">
                            <p:stCondLst>
                              <p:cond delay="0"/>
                            </p:stCondLst>
                            <p:childTnLst>
                              <p:par>
                                <p:cTn id="153" presetID="9" presetClass="entr" presetSubtype="0" fill="hold" grpId="0" nodeType="afterEffect">
                                  <p:stCondLst>
                                    <p:cond delay="0"/>
                                  </p:stCondLst>
                                  <p:childTnLst>
                                    <p:set>
                                      <p:cBhvr>
                                        <p:cTn id="154" dur="1" fill="hold">
                                          <p:stCondLst>
                                            <p:cond delay="0"/>
                                          </p:stCondLst>
                                        </p:cTn>
                                        <p:tgtEl>
                                          <p:spTgt spid="193"/>
                                        </p:tgtEl>
                                        <p:attrNameLst>
                                          <p:attrName>style.visibility</p:attrName>
                                        </p:attrNameLst>
                                      </p:cBhvr>
                                      <p:to>
                                        <p:strVal val="visible"/>
                                      </p:to>
                                    </p:set>
                                    <p:animEffect transition="in" filter="dissolve">
                                      <p:cBhvr>
                                        <p:cTn id="155" dur="500"/>
                                        <p:tgtEl>
                                          <p:spTgt spid="193"/>
                                        </p:tgtEl>
                                      </p:cBhvr>
                                    </p:animEffect>
                                  </p:childTnLst>
                                </p:cTn>
                              </p:par>
                            </p:childTnLst>
                          </p:cTn>
                        </p:par>
                      </p:childTnLst>
                    </p:cTn>
                  </p:par>
                  <p:par>
                    <p:cTn id="156" fill="hold" nodeType="clickPar">
                      <p:stCondLst>
                        <p:cond delay="indefinite"/>
                      </p:stCondLst>
                      <p:childTnLst>
                        <p:par>
                          <p:cTn id="157" fill="hold" nodeType="withGroup">
                            <p:stCondLst>
                              <p:cond delay="0"/>
                            </p:stCondLst>
                            <p:childTnLst>
                              <p:par>
                                <p:cTn id="158" presetID="3" presetClass="exit" presetSubtype="10" fill="hold" grpId="1" nodeType="clickEffect">
                                  <p:stCondLst>
                                    <p:cond delay="0"/>
                                  </p:stCondLst>
                                  <p:childTnLst>
                                    <p:animEffect transition="out" filter="blinds(horizontal)">
                                      <p:cBhvr>
                                        <p:cTn id="159" dur="500"/>
                                        <p:tgtEl>
                                          <p:spTgt spid="351"/>
                                        </p:tgtEl>
                                      </p:cBhvr>
                                    </p:animEffect>
                                    <p:set>
                                      <p:cBhvr>
                                        <p:cTn id="160" dur="1" fill="hold">
                                          <p:stCondLst>
                                            <p:cond delay="499"/>
                                          </p:stCondLst>
                                        </p:cTn>
                                        <p:tgtEl>
                                          <p:spTgt spid="351"/>
                                        </p:tgtEl>
                                        <p:attrNameLst>
                                          <p:attrName>style.visibility</p:attrName>
                                        </p:attrNameLst>
                                      </p:cBhvr>
                                      <p:to>
                                        <p:strVal val="hidden"/>
                                      </p:to>
                                    </p:se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9" presetClass="entr" presetSubtype="0" fill="hold" grpId="0" nodeType="clickEffect">
                                  <p:stCondLst>
                                    <p:cond delay="0"/>
                                  </p:stCondLst>
                                  <p:childTnLst>
                                    <p:set>
                                      <p:cBhvr>
                                        <p:cTn id="164" dur="1" fill="hold">
                                          <p:stCondLst>
                                            <p:cond delay="0"/>
                                          </p:stCondLst>
                                        </p:cTn>
                                        <p:tgtEl>
                                          <p:spTgt spid="352"/>
                                        </p:tgtEl>
                                        <p:attrNameLst>
                                          <p:attrName>style.visibility</p:attrName>
                                        </p:attrNameLst>
                                      </p:cBhvr>
                                      <p:to>
                                        <p:strVal val="visible"/>
                                      </p:to>
                                    </p:set>
                                    <p:animEffect transition="in" filter="dissolve">
                                      <p:cBhvr>
                                        <p:cTn id="165" dur="500"/>
                                        <p:tgtEl>
                                          <p:spTgt spid="352"/>
                                        </p:tgtEl>
                                      </p:cBhvr>
                                    </p:animEffect>
                                  </p:childTnLst>
                                </p:cTn>
                              </p:par>
                            </p:childTnLst>
                          </p:cTn>
                        </p:par>
                      </p:childTnLst>
                    </p:cTn>
                  </p:par>
                  <p:par>
                    <p:cTn id="166" fill="hold" nodeType="clickPar">
                      <p:stCondLst>
                        <p:cond delay="indefinite"/>
                      </p:stCondLst>
                      <p:childTnLst>
                        <p:par>
                          <p:cTn id="167" fill="hold" nodeType="withGroup">
                            <p:stCondLst>
                              <p:cond delay="0"/>
                            </p:stCondLst>
                            <p:childTnLst>
                              <p:par>
                                <p:cTn id="168" presetID="3" presetClass="exit" presetSubtype="10" fill="hold" grpId="1" nodeType="clickEffect">
                                  <p:stCondLst>
                                    <p:cond delay="0"/>
                                  </p:stCondLst>
                                  <p:childTnLst>
                                    <p:animEffect transition="out" filter="blinds(horizontal)">
                                      <p:cBhvr>
                                        <p:cTn id="169" dur="500"/>
                                        <p:tgtEl>
                                          <p:spTgt spid="347"/>
                                        </p:tgtEl>
                                      </p:cBhvr>
                                    </p:animEffect>
                                    <p:set>
                                      <p:cBhvr>
                                        <p:cTn id="170" dur="1" fill="hold">
                                          <p:stCondLst>
                                            <p:cond delay="499"/>
                                          </p:stCondLst>
                                        </p:cTn>
                                        <p:tgtEl>
                                          <p:spTgt spid="347"/>
                                        </p:tgtEl>
                                        <p:attrNameLst>
                                          <p:attrName>style.visibility</p:attrName>
                                        </p:attrNameLst>
                                      </p:cBhvr>
                                      <p:to>
                                        <p:strVal val="hidden"/>
                                      </p:to>
                                    </p:set>
                                  </p:childTnLst>
                                </p:cTn>
                              </p:par>
                            </p:childTnLst>
                          </p:cTn>
                        </p:par>
                      </p:childTnLst>
                    </p:cTn>
                  </p:par>
                  <p:par>
                    <p:cTn id="171" fill="hold" nodeType="clickPar">
                      <p:stCondLst>
                        <p:cond delay="indefinite"/>
                      </p:stCondLst>
                      <p:childTnLst>
                        <p:par>
                          <p:cTn id="172" fill="hold" nodeType="withGroup">
                            <p:stCondLst>
                              <p:cond delay="0"/>
                            </p:stCondLst>
                            <p:childTnLst>
                              <p:par>
                                <p:cTn id="173" presetID="9" presetClass="entr" presetSubtype="0" fill="hold" grpId="0" nodeType="clickEffect">
                                  <p:stCondLst>
                                    <p:cond delay="0"/>
                                  </p:stCondLst>
                                  <p:childTnLst>
                                    <p:set>
                                      <p:cBhvr>
                                        <p:cTn id="174" dur="1" fill="hold">
                                          <p:stCondLst>
                                            <p:cond delay="0"/>
                                          </p:stCondLst>
                                        </p:cTn>
                                        <p:tgtEl>
                                          <p:spTgt spid="353"/>
                                        </p:tgtEl>
                                        <p:attrNameLst>
                                          <p:attrName>style.visibility</p:attrName>
                                        </p:attrNameLst>
                                      </p:cBhvr>
                                      <p:to>
                                        <p:strVal val="visible"/>
                                      </p:to>
                                    </p:set>
                                    <p:animEffect transition="in" filter="dissolve">
                                      <p:cBhvr>
                                        <p:cTn id="175" dur="500"/>
                                        <p:tgtEl>
                                          <p:spTgt spid="353"/>
                                        </p:tgtEl>
                                      </p:cBhvr>
                                    </p:animEffect>
                                  </p:childTnLst>
                                </p:cTn>
                              </p:par>
                            </p:childTnLst>
                          </p:cTn>
                        </p:par>
                      </p:childTnLst>
                    </p:cTn>
                  </p:par>
                  <p:par>
                    <p:cTn id="176" fill="hold" nodeType="clickPar">
                      <p:stCondLst>
                        <p:cond delay="indefinite"/>
                      </p:stCondLst>
                      <p:childTnLst>
                        <p:par>
                          <p:cTn id="177" fill="hold" nodeType="withGroup">
                            <p:stCondLst>
                              <p:cond delay="0"/>
                            </p:stCondLst>
                            <p:childTnLst>
                              <p:par>
                                <p:cTn id="178" presetID="3" presetClass="exit" presetSubtype="10" fill="hold" grpId="1" nodeType="clickEffect">
                                  <p:stCondLst>
                                    <p:cond delay="0"/>
                                  </p:stCondLst>
                                  <p:childTnLst>
                                    <p:animEffect transition="out" filter="blinds(horizontal)">
                                      <p:cBhvr>
                                        <p:cTn id="179" dur="500"/>
                                        <p:tgtEl>
                                          <p:spTgt spid="346"/>
                                        </p:tgtEl>
                                      </p:cBhvr>
                                    </p:animEffect>
                                    <p:set>
                                      <p:cBhvr>
                                        <p:cTn id="180" dur="1" fill="hold">
                                          <p:stCondLst>
                                            <p:cond delay="499"/>
                                          </p:stCondLst>
                                        </p:cTn>
                                        <p:tgtEl>
                                          <p:spTgt spid="346"/>
                                        </p:tgtEl>
                                        <p:attrNameLst>
                                          <p:attrName>style.visibility</p:attrName>
                                        </p:attrNameLst>
                                      </p:cBhvr>
                                      <p:to>
                                        <p:strVal val="hidden"/>
                                      </p:to>
                                    </p:set>
                                  </p:childTnLst>
                                </p:cTn>
                              </p:par>
                            </p:childTnLst>
                          </p:cTn>
                        </p:par>
                      </p:childTnLst>
                    </p:cTn>
                  </p:par>
                  <p:par>
                    <p:cTn id="181" fill="hold" nodeType="clickPar">
                      <p:stCondLst>
                        <p:cond delay="indefinite"/>
                      </p:stCondLst>
                      <p:childTnLst>
                        <p:par>
                          <p:cTn id="182" fill="hold" nodeType="withGroup">
                            <p:stCondLst>
                              <p:cond delay="0"/>
                            </p:stCondLst>
                            <p:childTnLst>
                              <p:par>
                                <p:cTn id="183" presetID="17" presetClass="entr" presetSubtype="8" fill="hold" nodeType="clickEffect">
                                  <p:stCondLst>
                                    <p:cond delay="0"/>
                                  </p:stCondLst>
                                  <p:childTnLst>
                                    <p:set>
                                      <p:cBhvr>
                                        <p:cTn id="184" dur="1" fill="hold">
                                          <p:stCondLst>
                                            <p:cond delay="0"/>
                                          </p:stCondLst>
                                        </p:cTn>
                                        <p:tgtEl>
                                          <p:spTgt spid="325"/>
                                        </p:tgtEl>
                                        <p:attrNameLst>
                                          <p:attrName>style.visibility</p:attrName>
                                        </p:attrNameLst>
                                      </p:cBhvr>
                                      <p:to>
                                        <p:strVal val="visible"/>
                                      </p:to>
                                    </p:set>
                                    <p:anim calcmode="lin" valueType="num">
                                      <p:cBhvr>
                                        <p:cTn id="185" dur="500" fill="hold"/>
                                        <p:tgtEl>
                                          <p:spTgt spid="325"/>
                                        </p:tgtEl>
                                        <p:attrNameLst>
                                          <p:attrName>ppt_x</p:attrName>
                                        </p:attrNameLst>
                                      </p:cBhvr>
                                      <p:tavLst>
                                        <p:tav tm="0">
                                          <p:val>
                                            <p:strVal val="#ppt_x-#ppt_w/2"/>
                                          </p:val>
                                        </p:tav>
                                        <p:tav tm="100000">
                                          <p:val>
                                            <p:strVal val="#ppt_x"/>
                                          </p:val>
                                        </p:tav>
                                      </p:tavLst>
                                    </p:anim>
                                    <p:anim calcmode="lin" valueType="num">
                                      <p:cBhvr>
                                        <p:cTn id="186" dur="500" fill="hold"/>
                                        <p:tgtEl>
                                          <p:spTgt spid="325"/>
                                        </p:tgtEl>
                                        <p:attrNameLst>
                                          <p:attrName>ppt_y</p:attrName>
                                        </p:attrNameLst>
                                      </p:cBhvr>
                                      <p:tavLst>
                                        <p:tav tm="0">
                                          <p:val>
                                            <p:strVal val="#ppt_y"/>
                                          </p:val>
                                        </p:tav>
                                        <p:tav tm="100000">
                                          <p:val>
                                            <p:strVal val="#ppt_y"/>
                                          </p:val>
                                        </p:tav>
                                      </p:tavLst>
                                    </p:anim>
                                    <p:anim calcmode="lin" valueType="num">
                                      <p:cBhvr>
                                        <p:cTn id="187" dur="500" fill="hold"/>
                                        <p:tgtEl>
                                          <p:spTgt spid="325"/>
                                        </p:tgtEl>
                                        <p:attrNameLst>
                                          <p:attrName>ppt_w</p:attrName>
                                        </p:attrNameLst>
                                      </p:cBhvr>
                                      <p:tavLst>
                                        <p:tav tm="0">
                                          <p:val>
                                            <p:fltVal val="0"/>
                                          </p:val>
                                        </p:tav>
                                        <p:tav tm="100000">
                                          <p:val>
                                            <p:strVal val="#ppt_w"/>
                                          </p:val>
                                        </p:tav>
                                      </p:tavLst>
                                    </p:anim>
                                    <p:anim calcmode="lin" valueType="num">
                                      <p:cBhvr>
                                        <p:cTn id="188" dur="500" fill="hold"/>
                                        <p:tgtEl>
                                          <p:spTgt spid="325"/>
                                        </p:tgtEl>
                                        <p:attrNameLst>
                                          <p:attrName>ppt_h</p:attrName>
                                        </p:attrNameLst>
                                      </p:cBhvr>
                                      <p:tavLst>
                                        <p:tav tm="0">
                                          <p:val>
                                            <p:strVal val="#ppt_h"/>
                                          </p:val>
                                        </p:tav>
                                        <p:tav tm="100000">
                                          <p:val>
                                            <p:strVal val="#ppt_h"/>
                                          </p:val>
                                        </p:tav>
                                      </p:tavLst>
                                    </p:anim>
                                  </p:childTnLst>
                                </p:cTn>
                              </p:par>
                            </p:childTnLst>
                          </p:cTn>
                        </p:par>
                        <p:par>
                          <p:cTn id="189" fill="hold" nodeType="afterGroup">
                            <p:stCondLst>
                              <p:cond delay="500"/>
                            </p:stCondLst>
                            <p:childTnLst>
                              <p:par>
                                <p:cTn id="190" presetID="9" presetClass="entr" presetSubtype="0" fill="hold" nodeType="afterEffect">
                                  <p:stCondLst>
                                    <p:cond delay="0"/>
                                  </p:stCondLst>
                                  <p:childTnLst>
                                    <p:set>
                                      <p:cBhvr>
                                        <p:cTn id="191" dur="1" fill="hold">
                                          <p:stCondLst>
                                            <p:cond delay="0"/>
                                          </p:stCondLst>
                                        </p:cTn>
                                        <p:tgtEl>
                                          <p:spTgt spid="199"/>
                                        </p:tgtEl>
                                        <p:attrNameLst>
                                          <p:attrName>style.visibility</p:attrName>
                                        </p:attrNameLst>
                                      </p:cBhvr>
                                      <p:to>
                                        <p:strVal val="visible"/>
                                      </p:to>
                                    </p:set>
                                    <p:animEffect transition="in" filter="dissolve">
                                      <p:cBhvr>
                                        <p:cTn id="192" dur="500"/>
                                        <p:tgtEl>
                                          <p:spTgt spid="199"/>
                                        </p:tgtEl>
                                      </p:cBhvr>
                                    </p:animEffect>
                                  </p:childTnLst>
                                </p:cTn>
                              </p:par>
                            </p:childTnLst>
                          </p:cTn>
                        </p:par>
                      </p:childTnLst>
                    </p:cTn>
                  </p:par>
                  <p:par>
                    <p:cTn id="193" fill="hold" nodeType="clickPar">
                      <p:stCondLst>
                        <p:cond delay="indefinite"/>
                      </p:stCondLst>
                      <p:childTnLst>
                        <p:par>
                          <p:cTn id="194" fill="hold" nodeType="withGroup">
                            <p:stCondLst>
                              <p:cond delay="0"/>
                            </p:stCondLst>
                            <p:childTnLst>
                              <p:par>
                                <p:cTn id="195" presetID="17" presetClass="entr" presetSubtype="8" fill="hold" nodeType="clickEffect">
                                  <p:stCondLst>
                                    <p:cond delay="0"/>
                                  </p:stCondLst>
                                  <p:childTnLst>
                                    <p:set>
                                      <p:cBhvr>
                                        <p:cTn id="196" dur="1" fill="hold">
                                          <p:stCondLst>
                                            <p:cond delay="0"/>
                                          </p:stCondLst>
                                        </p:cTn>
                                        <p:tgtEl>
                                          <p:spTgt spid="273"/>
                                        </p:tgtEl>
                                        <p:attrNameLst>
                                          <p:attrName>style.visibility</p:attrName>
                                        </p:attrNameLst>
                                      </p:cBhvr>
                                      <p:to>
                                        <p:strVal val="visible"/>
                                      </p:to>
                                    </p:set>
                                    <p:anim calcmode="lin" valueType="num">
                                      <p:cBhvr>
                                        <p:cTn id="197" dur="500" fill="hold"/>
                                        <p:tgtEl>
                                          <p:spTgt spid="273"/>
                                        </p:tgtEl>
                                        <p:attrNameLst>
                                          <p:attrName>ppt_x</p:attrName>
                                        </p:attrNameLst>
                                      </p:cBhvr>
                                      <p:tavLst>
                                        <p:tav tm="0">
                                          <p:val>
                                            <p:strVal val="#ppt_x-#ppt_w/2"/>
                                          </p:val>
                                        </p:tav>
                                        <p:tav tm="100000">
                                          <p:val>
                                            <p:strVal val="#ppt_x"/>
                                          </p:val>
                                        </p:tav>
                                      </p:tavLst>
                                    </p:anim>
                                    <p:anim calcmode="lin" valueType="num">
                                      <p:cBhvr>
                                        <p:cTn id="198" dur="500" fill="hold"/>
                                        <p:tgtEl>
                                          <p:spTgt spid="273"/>
                                        </p:tgtEl>
                                        <p:attrNameLst>
                                          <p:attrName>ppt_y</p:attrName>
                                        </p:attrNameLst>
                                      </p:cBhvr>
                                      <p:tavLst>
                                        <p:tav tm="0">
                                          <p:val>
                                            <p:strVal val="#ppt_y"/>
                                          </p:val>
                                        </p:tav>
                                        <p:tav tm="100000">
                                          <p:val>
                                            <p:strVal val="#ppt_y"/>
                                          </p:val>
                                        </p:tav>
                                      </p:tavLst>
                                    </p:anim>
                                    <p:anim calcmode="lin" valueType="num">
                                      <p:cBhvr>
                                        <p:cTn id="199" dur="500" fill="hold"/>
                                        <p:tgtEl>
                                          <p:spTgt spid="273"/>
                                        </p:tgtEl>
                                        <p:attrNameLst>
                                          <p:attrName>ppt_w</p:attrName>
                                        </p:attrNameLst>
                                      </p:cBhvr>
                                      <p:tavLst>
                                        <p:tav tm="0">
                                          <p:val>
                                            <p:fltVal val="0"/>
                                          </p:val>
                                        </p:tav>
                                        <p:tav tm="100000">
                                          <p:val>
                                            <p:strVal val="#ppt_w"/>
                                          </p:val>
                                        </p:tav>
                                      </p:tavLst>
                                    </p:anim>
                                    <p:anim calcmode="lin" valueType="num">
                                      <p:cBhvr>
                                        <p:cTn id="200" dur="500" fill="hold"/>
                                        <p:tgtEl>
                                          <p:spTgt spid="273"/>
                                        </p:tgtEl>
                                        <p:attrNameLst>
                                          <p:attrName>ppt_h</p:attrName>
                                        </p:attrNameLst>
                                      </p:cBhvr>
                                      <p:tavLst>
                                        <p:tav tm="0">
                                          <p:val>
                                            <p:strVal val="#ppt_h"/>
                                          </p:val>
                                        </p:tav>
                                        <p:tav tm="100000">
                                          <p:val>
                                            <p:strVal val="#ppt_h"/>
                                          </p:val>
                                        </p:tav>
                                      </p:tavLst>
                                    </p:anim>
                                  </p:childTnLst>
                                </p:cTn>
                              </p:par>
                            </p:childTnLst>
                          </p:cTn>
                        </p:par>
                        <p:par>
                          <p:cTn id="201" fill="hold" nodeType="afterGroup">
                            <p:stCondLst>
                              <p:cond delay="500"/>
                            </p:stCondLst>
                            <p:childTnLst>
                              <p:par>
                                <p:cTn id="202" presetID="3" presetClass="entr" presetSubtype="10" fill="hold" grpId="0" nodeType="afterEffect">
                                  <p:stCondLst>
                                    <p:cond delay="0"/>
                                  </p:stCondLst>
                                  <p:childTnLst>
                                    <p:set>
                                      <p:cBhvr>
                                        <p:cTn id="203" dur="1" fill="hold">
                                          <p:stCondLst>
                                            <p:cond delay="0"/>
                                          </p:stCondLst>
                                        </p:cTn>
                                        <p:tgtEl>
                                          <p:spTgt spid="348"/>
                                        </p:tgtEl>
                                        <p:attrNameLst>
                                          <p:attrName>style.visibility</p:attrName>
                                        </p:attrNameLst>
                                      </p:cBhvr>
                                      <p:to>
                                        <p:strVal val="visible"/>
                                      </p:to>
                                    </p:set>
                                    <p:animEffect transition="in" filter="blinds(horizontal)">
                                      <p:cBhvr>
                                        <p:cTn id="204" dur="500"/>
                                        <p:tgtEl>
                                          <p:spTgt spid="348"/>
                                        </p:tgtEl>
                                      </p:cBhvr>
                                    </p:animEffect>
                                  </p:childTnLst>
                                </p:cTn>
                              </p:par>
                            </p:childTnLst>
                          </p:cTn>
                        </p:par>
                        <p:par>
                          <p:cTn id="205" fill="hold" nodeType="afterGroup">
                            <p:stCondLst>
                              <p:cond delay="1000"/>
                            </p:stCondLst>
                            <p:childTnLst>
                              <p:par>
                                <p:cTn id="206" presetID="9" presetClass="entr" presetSubtype="0" fill="hold" nodeType="afterEffect">
                                  <p:stCondLst>
                                    <p:cond delay="0"/>
                                  </p:stCondLst>
                                  <p:childTnLst>
                                    <p:set>
                                      <p:cBhvr>
                                        <p:cTn id="207" dur="1" fill="hold">
                                          <p:stCondLst>
                                            <p:cond delay="0"/>
                                          </p:stCondLst>
                                        </p:cTn>
                                        <p:tgtEl>
                                          <p:spTgt spid="208"/>
                                        </p:tgtEl>
                                        <p:attrNameLst>
                                          <p:attrName>style.visibility</p:attrName>
                                        </p:attrNameLst>
                                      </p:cBhvr>
                                      <p:to>
                                        <p:strVal val="visible"/>
                                      </p:to>
                                    </p:set>
                                    <p:animEffect transition="in" filter="dissolve">
                                      <p:cBhvr>
                                        <p:cTn id="208" dur="500"/>
                                        <p:tgtEl>
                                          <p:spTgt spid="208"/>
                                        </p:tgtEl>
                                      </p:cBhvr>
                                    </p:animEffect>
                                  </p:childTnLst>
                                </p:cTn>
                              </p:par>
                            </p:childTnLst>
                          </p:cTn>
                        </p:par>
                      </p:childTnLst>
                    </p:cTn>
                  </p:par>
                  <p:par>
                    <p:cTn id="209" fill="hold" nodeType="clickPar">
                      <p:stCondLst>
                        <p:cond delay="indefinite"/>
                      </p:stCondLst>
                      <p:childTnLst>
                        <p:par>
                          <p:cTn id="210" fill="hold" nodeType="withGroup">
                            <p:stCondLst>
                              <p:cond delay="0"/>
                            </p:stCondLst>
                            <p:childTnLst>
                              <p:par>
                                <p:cTn id="211" presetID="17" presetClass="entr" presetSubtype="8" fill="hold" nodeType="clickEffect">
                                  <p:stCondLst>
                                    <p:cond delay="0"/>
                                  </p:stCondLst>
                                  <p:childTnLst>
                                    <p:set>
                                      <p:cBhvr>
                                        <p:cTn id="212" dur="1" fill="hold">
                                          <p:stCondLst>
                                            <p:cond delay="0"/>
                                          </p:stCondLst>
                                        </p:cTn>
                                        <p:tgtEl>
                                          <p:spTgt spid="313"/>
                                        </p:tgtEl>
                                        <p:attrNameLst>
                                          <p:attrName>style.visibility</p:attrName>
                                        </p:attrNameLst>
                                      </p:cBhvr>
                                      <p:to>
                                        <p:strVal val="visible"/>
                                      </p:to>
                                    </p:set>
                                    <p:anim calcmode="lin" valueType="num">
                                      <p:cBhvr>
                                        <p:cTn id="213" dur="500" fill="hold"/>
                                        <p:tgtEl>
                                          <p:spTgt spid="313"/>
                                        </p:tgtEl>
                                        <p:attrNameLst>
                                          <p:attrName>ppt_x</p:attrName>
                                        </p:attrNameLst>
                                      </p:cBhvr>
                                      <p:tavLst>
                                        <p:tav tm="0">
                                          <p:val>
                                            <p:strVal val="#ppt_x-#ppt_w/2"/>
                                          </p:val>
                                        </p:tav>
                                        <p:tav tm="100000">
                                          <p:val>
                                            <p:strVal val="#ppt_x"/>
                                          </p:val>
                                        </p:tav>
                                      </p:tavLst>
                                    </p:anim>
                                    <p:anim calcmode="lin" valueType="num">
                                      <p:cBhvr>
                                        <p:cTn id="214" dur="500" fill="hold"/>
                                        <p:tgtEl>
                                          <p:spTgt spid="313"/>
                                        </p:tgtEl>
                                        <p:attrNameLst>
                                          <p:attrName>ppt_y</p:attrName>
                                        </p:attrNameLst>
                                      </p:cBhvr>
                                      <p:tavLst>
                                        <p:tav tm="0">
                                          <p:val>
                                            <p:strVal val="#ppt_y"/>
                                          </p:val>
                                        </p:tav>
                                        <p:tav tm="100000">
                                          <p:val>
                                            <p:strVal val="#ppt_y"/>
                                          </p:val>
                                        </p:tav>
                                      </p:tavLst>
                                    </p:anim>
                                    <p:anim calcmode="lin" valueType="num">
                                      <p:cBhvr>
                                        <p:cTn id="215" dur="500" fill="hold"/>
                                        <p:tgtEl>
                                          <p:spTgt spid="313"/>
                                        </p:tgtEl>
                                        <p:attrNameLst>
                                          <p:attrName>ppt_w</p:attrName>
                                        </p:attrNameLst>
                                      </p:cBhvr>
                                      <p:tavLst>
                                        <p:tav tm="0">
                                          <p:val>
                                            <p:fltVal val="0"/>
                                          </p:val>
                                        </p:tav>
                                        <p:tav tm="100000">
                                          <p:val>
                                            <p:strVal val="#ppt_w"/>
                                          </p:val>
                                        </p:tav>
                                      </p:tavLst>
                                    </p:anim>
                                    <p:anim calcmode="lin" valueType="num">
                                      <p:cBhvr>
                                        <p:cTn id="216" dur="500" fill="hold"/>
                                        <p:tgtEl>
                                          <p:spTgt spid="313"/>
                                        </p:tgtEl>
                                        <p:attrNameLst>
                                          <p:attrName>ppt_h</p:attrName>
                                        </p:attrNameLst>
                                      </p:cBhvr>
                                      <p:tavLst>
                                        <p:tav tm="0">
                                          <p:val>
                                            <p:strVal val="#ppt_h"/>
                                          </p:val>
                                        </p:tav>
                                        <p:tav tm="100000">
                                          <p:val>
                                            <p:strVal val="#ppt_h"/>
                                          </p:val>
                                        </p:tav>
                                      </p:tavLst>
                                    </p:anim>
                                  </p:childTnLst>
                                </p:cTn>
                              </p:par>
                            </p:childTnLst>
                          </p:cTn>
                        </p:par>
                        <p:par>
                          <p:cTn id="217" fill="hold" nodeType="afterGroup">
                            <p:stCondLst>
                              <p:cond delay="500"/>
                            </p:stCondLst>
                            <p:childTnLst>
                              <p:par>
                                <p:cTn id="218" presetID="3" presetClass="entr" presetSubtype="10" fill="hold" grpId="1" nodeType="afterEffect">
                                  <p:stCondLst>
                                    <p:cond delay="0"/>
                                  </p:stCondLst>
                                  <p:childTnLst>
                                    <p:set>
                                      <p:cBhvr>
                                        <p:cTn id="219" dur="1" fill="hold">
                                          <p:stCondLst>
                                            <p:cond delay="0"/>
                                          </p:stCondLst>
                                        </p:cTn>
                                        <p:tgtEl>
                                          <p:spTgt spid="354"/>
                                        </p:tgtEl>
                                        <p:attrNameLst>
                                          <p:attrName>style.visibility</p:attrName>
                                        </p:attrNameLst>
                                      </p:cBhvr>
                                      <p:to>
                                        <p:strVal val="visible"/>
                                      </p:to>
                                    </p:set>
                                    <p:animEffect transition="in" filter="blinds(horizontal)">
                                      <p:cBhvr>
                                        <p:cTn id="220" dur="500"/>
                                        <p:tgtEl>
                                          <p:spTgt spid="354"/>
                                        </p:tgtEl>
                                      </p:cBhvr>
                                    </p:animEffect>
                                  </p:childTnLst>
                                </p:cTn>
                              </p:par>
                            </p:childTnLst>
                          </p:cTn>
                        </p:par>
                      </p:childTnLst>
                    </p:cTn>
                  </p:par>
                  <p:par>
                    <p:cTn id="221" fill="hold" nodeType="clickPar">
                      <p:stCondLst>
                        <p:cond delay="indefinite"/>
                      </p:stCondLst>
                      <p:childTnLst>
                        <p:par>
                          <p:cTn id="222" fill="hold" nodeType="withGroup">
                            <p:stCondLst>
                              <p:cond delay="0"/>
                            </p:stCondLst>
                            <p:childTnLst>
                              <p:par>
                                <p:cTn id="223" presetID="1" presetClass="entr" presetSubtype="0" fill="hold" grpId="0" nodeType="clickEffect">
                                  <p:stCondLst>
                                    <p:cond delay="0"/>
                                  </p:stCondLst>
                                  <p:childTnLst>
                                    <p:set>
                                      <p:cBhvr>
                                        <p:cTn id="224" dur="1" fill="hold">
                                          <p:stCondLst>
                                            <p:cond delay="0"/>
                                          </p:stCondLst>
                                        </p:cTn>
                                        <p:tgtEl>
                                          <p:spTgt spid="333"/>
                                        </p:tgtEl>
                                        <p:attrNameLst>
                                          <p:attrName>style.visibility</p:attrName>
                                        </p:attrNameLst>
                                      </p:cBhvr>
                                      <p:to>
                                        <p:strVal val="visible"/>
                                      </p:to>
                                    </p:set>
                                  </p:childTnLst>
                                </p:cTn>
                              </p:par>
                            </p:childTnLst>
                          </p:cTn>
                        </p:par>
                        <p:par>
                          <p:cTn id="225" fill="hold" nodeType="afterGroup">
                            <p:stCondLst>
                              <p:cond delay="0"/>
                            </p:stCondLst>
                            <p:childTnLst>
                              <p:par>
                                <p:cTn id="226" presetID="9" presetClass="entr" presetSubtype="0" fill="hold" grpId="0" nodeType="afterEffect">
                                  <p:stCondLst>
                                    <p:cond delay="0"/>
                                  </p:stCondLst>
                                  <p:childTnLst>
                                    <p:set>
                                      <p:cBhvr>
                                        <p:cTn id="227" dur="1" fill="hold">
                                          <p:stCondLst>
                                            <p:cond delay="0"/>
                                          </p:stCondLst>
                                        </p:cTn>
                                        <p:tgtEl>
                                          <p:spTgt spid="207"/>
                                        </p:tgtEl>
                                        <p:attrNameLst>
                                          <p:attrName>style.visibility</p:attrName>
                                        </p:attrNameLst>
                                      </p:cBhvr>
                                      <p:to>
                                        <p:strVal val="visible"/>
                                      </p:to>
                                    </p:set>
                                    <p:animEffect transition="in" filter="dissolve">
                                      <p:cBhvr>
                                        <p:cTn id="228" dur="500"/>
                                        <p:tgtEl>
                                          <p:spTgt spid="207"/>
                                        </p:tgtEl>
                                      </p:cBhvr>
                                    </p:animEffect>
                                  </p:childTnLst>
                                </p:cTn>
                              </p:par>
                            </p:childTnLst>
                          </p:cTn>
                        </p:par>
                      </p:childTnLst>
                    </p:cTn>
                  </p:par>
                  <p:par>
                    <p:cTn id="229" fill="hold" nodeType="clickPar">
                      <p:stCondLst>
                        <p:cond delay="indefinite"/>
                      </p:stCondLst>
                      <p:childTnLst>
                        <p:par>
                          <p:cTn id="230" fill="hold" nodeType="withGroup">
                            <p:stCondLst>
                              <p:cond delay="0"/>
                            </p:stCondLst>
                            <p:childTnLst>
                              <p:par>
                                <p:cTn id="231" presetID="3" presetClass="exit" presetSubtype="10" fill="hold" grpId="0" nodeType="clickEffect">
                                  <p:stCondLst>
                                    <p:cond delay="0"/>
                                  </p:stCondLst>
                                  <p:childTnLst>
                                    <p:animEffect transition="out" filter="blinds(horizontal)">
                                      <p:cBhvr>
                                        <p:cTn id="232" dur="500"/>
                                        <p:tgtEl>
                                          <p:spTgt spid="354"/>
                                        </p:tgtEl>
                                      </p:cBhvr>
                                    </p:animEffect>
                                    <p:set>
                                      <p:cBhvr>
                                        <p:cTn id="233" dur="1" fill="hold">
                                          <p:stCondLst>
                                            <p:cond delay="499"/>
                                          </p:stCondLst>
                                        </p:cTn>
                                        <p:tgtEl>
                                          <p:spTgt spid="354"/>
                                        </p:tgtEl>
                                        <p:attrNameLst>
                                          <p:attrName>style.visibility</p:attrName>
                                        </p:attrNameLst>
                                      </p:cBhvr>
                                      <p:to>
                                        <p:strVal val="hidden"/>
                                      </p:to>
                                    </p:set>
                                  </p:childTnLst>
                                </p:cTn>
                              </p:par>
                            </p:childTnLst>
                          </p:cTn>
                        </p:par>
                      </p:childTnLst>
                    </p:cTn>
                  </p:par>
                  <p:par>
                    <p:cTn id="234" fill="hold" nodeType="clickPar">
                      <p:stCondLst>
                        <p:cond delay="indefinite"/>
                      </p:stCondLst>
                      <p:childTnLst>
                        <p:par>
                          <p:cTn id="235" fill="hold" nodeType="withGroup">
                            <p:stCondLst>
                              <p:cond delay="0"/>
                            </p:stCondLst>
                            <p:childTnLst>
                              <p:par>
                                <p:cTn id="236" presetID="9" presetClass="entr" presetSubtype="0" fill="hold" nodeType="clickEffect">
                                  <p:stCondLst>
                                    <p:cond delay="0"/>
                                  </p:stCondLst>
                                  <p:childTnLst>
                                    <p:set>
                                      <p:cBhvr>
                                        <p:cTn id="237" dur="1" fill="hold">
                                          <p:stCondLst>
                                            <p:cond delay="0"/>
                                          </p:stCondLst>
                                        </p:cTn>
                                        <p:tgtEl>
                                          <p:spTgt spid="204"/>
                                        </p:tgtEl>
                                        <p:attrNameLst>
                                          <p:attrName>style.visibility</p:attrName>
                                        </p:attrNameLst>
                                      </p:cBhvr>
                                      <p:to>
                                        <p:strVal val="visible"/>
                                      </p:to>
                                    </p:set>
                                    <p:animEffect transition="in" filter="dissolve">
                                      <p:cBhvr>
                                        <p:cTn id="238" dur="500"/>
                                        <p:tgtEl>
                                          <p:spTgt spid="204"/>
                                        </p:tgtEl>
                                      </p:cBhvr>
                                    </p:animEffect>
                                  </p:childTnLst>
                                </p:cTn>
                              </p:par>
                            </p:childTnLst>
                          </p:cTn>
                        </p:par>
                        <p:par>
                          <p:cTn id="239" fill="hold" nodeType="afterGroup">
                            <p:stCondLst>
                              <p:cond delay="500"/>
                            </p:stCondLst>
                            <p:childTnLst>
                              <p:par>
                                <p:cTn id="240" presetID="9" presetClass="entr" presetSubtype="0" fill="hold" nodeType="afterEffect">
                                  <p:stCondLst>
                                    <p:cond delay="0"/>
                                  </p:stCondLst>
                                  <p:childTnLst>
                                    <p:set>
                                      <p:cBhvr>
                                        <p:cTn id="241" dur="1" fill="hold">
                                          <p:stCondLst>
                                            <p:cond delay="0"/>
                                          </p:stCondLst>
                                        </p:cTn>
                                        <p:tgtEl>
                                          <p:spTgt spid="214"/>
                                        </p:tgtEl>
                                        <p:attrNameLst>
                                          <p:attrName>style.visibility</p:attrName>
                                        </p:attrNameLst>
                                      </p:cBhvr>
                                      <p:to>
                                        <p:strVal val="visible"/>
                                      </p:to>
                                    </p:set>
                                    <p:animEffect transition="in" filter="dissolve">
                                      <p:cBhvr>
                                        <p:cTn id="242" dur="500"/>
                                        <p:tgtEl>
                                          <p:spTgt spid="214"/>
                                        </p:tgtEl>
                                      </p:cBhvr>
                                    </p:animEffect>
                                  </p:childTnLst>
                                </p:cTn>
                              </p:par>
                            </p:childTnLst>
                          </p:cTn>
                        </p:par>
                      </p:childTnLst>
                    </p:cTn>
                  </p:par>
                  <p:par>
                    <p:cTn id="243" fill="hold" nodeType="clickPar">
                      <p:stCondLst>
                        <p:cond delay="indefinite"/>
                      </p:stCondLst>
                      <p:childTnLst>
                        <p:par>
                          <p:cTn id="244" fill="hold" nodeType="withGroup">
                            <p:stCondLst>
                              <p:cond delay="0"/>
                            </p:stCondLst>
                            <p:childTnLst>
                              <p:par>
                                <p:cTn id="245" presetID="17" presetClass="entr" presetSubtype="8" fill="hold" nodeType="clickEffect">
                                  <p:stCondLst>
                                    <p:cond delay="0"/>
                                  </p:stCondLst>
                                  <p:childTnLst>
                                    <p:set>
                                      <p:cBhvr>
                                        <p:cTn id="246" dur="1" fill="hold">
                                          <p:stCondLst>
                                            <p:cond delay="0"/>
                                          </p:stCondLst>
                                        </p:cTn>
                                        <p:tgtEl>
                                          <p:spTgt spid="319"/>
                                        </p:tgtEl>
                                        <p:attrNameLst>
                                          <p:attrName>style.visibility</p:attrName>
                                        </p:attrNameLst>
                                      </p:cBhvr>
                                      <p:to>
                                        <p:strVal val="visible"/>
                                      </p:to>
                                    </p:set>
                                    <p:anim calcmode="lin" valueType="num">
                                      <p:cBhvr>
                                        <p:cTn id="247" dur="500" fill="hold"/>
                                        <p:tgtEl>
                                          <p:spTgt spid="319"/>
                                        </p:tgtEl>
                                        <p:attrNameLst>
                                          <p:attrName>ppt_x</p:attrName>
                                        </p:attrNameLst>
                                      </p:cBhvr>
                                      <p:tavLst>
                                        <p:tav tm="0">
                                          <p:val>
                                            <p:strVal val="#ppt_x-#ppt_w/2"/>
                                          </p:val>
                                        </p:tav>
                                        <p:tav tm="100000">
                                          <p:val>
                                            <p:strVal val="#ppt_x"/>
                                          </p:val>
                                        </p:tav>
                                      </p:tavLst>
                                    </p:anim>
                                    <p:anim calcmode="lin" valueType="num">
                                      <p:cBhvr>
                                        <p:cTn id="248" dur="500" fill="hold"/>
                                        <p:tgtEl>
                                          <p:spTgt spid="319"/>
                                        </p:tgtEl>
                                        <p:attrNameLst>
                                          <p:attrName>ppt_y</p:attrName>
                                        </p:attrNameLst>
                                      </p:cBhvr>
                                      <p:tavLst>
                                        <p:tav tm="0">
                                          <p:val>
                                            <p:strVal val="#ppt_y"/>
                                          </p:val>
                                        </p:tav>
                                        <p:tav tm="100000">
                                          <p:val>
                                            <p:strVal val="#ppt_y"/>
                                          </p:val>
                                        </p:tav>
                                      </p:tavLst>
                                    </p:anim>
                                    <p:anim calcmode="lin" valueType="num">
                                      <p:cBhvr>
                                        <p:cTn id="249" dur="500" fill="hold"/>
                                        <p:tgtEl>
                                          <p:spTgt spid="319"/>
                                        </p:tgtEl>
                                        <p:attrNameLst>
                                          <p:attrName>ppt_w</p:attrName>
                                        </p:attrNameLst>
                                      </p:cBhvr>
                                      <p:tavLst>
                                        <p:tav tm="0">
                                          <p:val>
                                            <p:fltVal val="0"/>
                                          </p:val>
                                        </p:tav>
                                        <p:tav tm="100000">
                                          <p:val>
                                            <p:strVal val="#ppt_w"/>
                                          </p:val>
                                        </p:tav>
                                      </p:tavLst>
                                    </p:anim>
                                    <p:anim calcmode="lin" valueType="num">
                                      <p:cBhvr>
                                        <p:cTn id="250" dur="500" fill="hold"/>
                                        <p:tgtEl>
                                          <p:spTgt spid="319"/>
                                        </p:tgtEl>
                                        <p:attrNameLst>
                                          <p:attrName>ppt_h</p:attrName>
                                        </p:attrNameLst>
                                      </p:cBhvr>
                                      <p:tavLst>
                                        <p:tav tm="0">
                                          <p:val>
                                            <p:strVal val="#ppt_h"/>
                                          </p:val>
                                        </p:tav>
                                        <p:tav tm="100000">
                                          <p:val>
                                            <p:strVal val="#ppt_h"/>
                                          </p:val>
                                        </p:tav>
                                      </p:tavLst>
                                    </p:anim>
                                  </p:childTnLst>
                                </p:cTn>
                              </p:par>
                            </p:childTnLst>
                          </p:cTn>
                        </p:par>
                      </p:childTnLst>
                    </p:cTn>
                  </p:par>
                  <p:par>
                    <p:cTn id="251" fill="hold" nodeType="clickPar">
                      <p:stCondLst>
                        <p:cond delay="indefinite"/>
                      </p:stCondLst>
                      <p:childTnLst>
                        <p:par>
                          <p:cTn id="252" fill="hold" nodeType="withGroup">
                            <p:stCondLst>
                              <p:cond delay="0"/>
                            </p:stCondLst>
                            <p:childTnLst>
                              <p:par>
                                <p:cTn id="253" presetID="3" presetClass="entr" presetSubtype="10" fill="hold" grpId="0" nodeType="clickEffect">
                                  <p:stCondLst>
                                    <p:cond delay="0"/>
                                  </p:stCondLst>
                                  <p:childTnLst>
                                    <p:set>
                                      <p:cBhvr>
                                        <p:cTn id="254" dur="1" fill="hold">
                                          <p:stCondLst>
                                            <p:cond delay="0"/>
                                          </p:stCondLst>
                                        </p:cTn>
                                        <p:tgtEl>
                                          <p:spTgt spid="355"/>
                                        </p:tgtEl>
                                        <p:attrNameLst>
                                          <p:attrName>style.visibility</p:attrName>
                                        </p:attrNameLst>
                                      </p:cBhvr>
                                      <p:to>
                                        <p:strVal val="visible"/>
                                      </p:to>
                                    </p:set>
                                    <p:animEffect transition="in" filter="blinds(horizontal)">
                                      <p:cBhvr>
                                        <p:cTn id="255" dur="500"/>
                                        <p:tgtEl>
                                          <p:spTgt spid="355"/>
                                        </p:tgtEl>
                                      </p:cBhvr>
                                    </p:animEffect>
                                  </p:childTnLst>
                                </p:cTn>
                              </p:par>
                            </p:childTnLst>
                          </p:cTn>
                        </p:par>
                      </p:childTnLst>
                    </p:cTn>
                  </p:par>
                  <p:par>
                    <p:cTn id="256" fill="hold" nodeType="clickPar">
                      <p:stCondLst>
                        <p:cond delay="indefinite"/>
                      </p:stCondLst>
                      <p:childTnLst>
                        <p:par>
                          <p:cTn id="257" fill="hold" nodeType="withGroup">
                            <p:stCondLst>
                              <p:cond delay="0"/>
                            </p:stCondLst>
                            <p:childTnLst>
                              <p:par>
                                <p:cTn id="258" presetID="9" presetClass="entr" presetSubtype="0" fill="hold" grpId="0" nodeType="clickEffect">
                                  <p:stCondLst>
                                    <p:cond delay="0"/>
                                  </p:stCondLst>
                                  <p:childTnLst>
                                    <p:set>
                                      <p:cBhvr>
                                        <p:cTn id="259" dur="1" fill="hold">
                                          <p:stCondLst>
                                            <p:cond delay="0"/>
                                          </p:stCondLst>
                                        </p:cTn>
                                        <p:tgtEl>
                                          <p:spTgt spid="213"/>
                                        </p:tgtEl>
                                        <p:attrNameLst>
                                          <p:attrName>style.visibility</p:attrName>
                                        </p:attrNameLst>
                                      </p:cBhvr>
                                      <p:to>
                                        <p:strVal val="visible"/>
                                      </p:to>
                                    </p:set>
                                    <p:animEffect transition="in" filter="dissolve">
                                      <p:cBhvr>
                                        <p:cTn id="260" dur="500"/>
                                        <p:tgtEl>
                                          <p:spTgt spid="213"/>
                                        </p:tgtEl>
                                      </p:cBhvr>
                                    </p:animEffect>
                                  </p:childTnLst>
                                </p:cTn>
                              </p:par>
                            </p:childTnLst>
                          </p:cTn>
                        </p:par>
                      </p:childTnLst>
                    </p:cTn>
                  </p:par>
                  <p:par>
                    <p:cTn id="261" fill="hold" nodeType="clickPar">
                      <p:stCondLst>
                        <p:cond delay="indefinite"/>
                      </p:stCondLst>
                      <p:childTnLst>
                        <p:par>
                          <p:cTn id="262" fill="hold" nodeType="withGroup">
                            <p:stCondLst>
                              <p:cond delay="0"/>
                            </p:stCondLst>
                            <p:childTnLst>
                              <p:par>
                                <p:cTn id="263" presetID="3" presetClass="exit" presetSubtype="10" fill="hold" grpId="1" nodeType="clickEffect">
                                  <p:stCondLst>
                                    <p:cond delay="0"/>
                                  </p:stCondLst>
                                  <p:childTnLst>
                                    <p:animEffect transition="out" filter="blinds(horizontal)">
                                      <p:cBhvr>
                                        <p:cTn id="264" dur="500"/>
                                        <p:tgtEl>
                                          <p:spTgt spid="355"/>
                                        </p:tgtEl>
                                      </p:cBhvr>
                                    </p:animEffect>
                                    <p:set>
                                      <p:cBhvr>
                                        <p:cTn id="265" dur="1" fill="hold">
                                          <p:stCondLst>
                                            <p:cond delay="499"/>
                                          </p:stCondLst>
                                        </p:cTn>
                                        <p:tgtEl>
                                          <p:spTgt spid="355"/>
                                        </p:tgtEl>
                                        <p:attrNameLst>
                                          <p:attrName>style.visibility</p:attrName>
                                        </p:attrNameLst>
                                      </p:cBhvr>
                                      <p:to>
                                        <p:strVal val="hidden"/>
                                      </p:to>
                                    </p:set>
                                  </p:childTnLst>
                                </p:cTn>
                              </p:par>
                            </p:childTnLst>
                          </p:cTn>
                        </p:par>
                      </p:childTnLst>
                    </p:cTn>
                  </p:par>
                  <p:par>
                    <p:cTn id="266" fill="hold" nodeType="clickPar">
                      <p:stCondLst>
                        <p:cond delay="indefinite"/>
                      </p:stCondLst>
                      <p:childTnLst>
                        <p:par>
                          <p:cTn id="267" fill="hold" nodeType="withGroup">
                            <p:stCondLst>
                              <p:cond delay="0"/>
                            </p:stCondLst>
                            <p:childTnLst>
                              <p:par>
                                <p:cTn id="268" presetID="9" presetClass="entr" presetSubtype="0" fill="hold" grpId="0" nodeType="clickEffect">
                                  <p:stCondLst>
                                    <p:cond delay="0"/>
                                  </p:stCondLst>
                                  <p:childTnLst>
                                    <p:set>
                                      <p:cBhvr>
                                        <p:cTn id="269" dur="1" fill="hold">
                                          <p:stCondLst>
                                            <p:cond delay="0"/>
                                          </p:stCondLst>
                                        </p:cTn>
                                        <p:tgtEl>
                                          <p:spTgt spid="356"/>
                                        </p:tgtEl>
                                        <p:attrNameLst>
                                          <p:attrName>style.visibility</p:attrName>
                                        </p:attrNameLst>
                                      </p:cBhvr>
                                      <p:to>
                                        <p:strVal val="visible"/>
                                      </p:to>
                                    </p:set>
                                    <p:animEffect transition="in" filter="dissolve">
                                      <p:cBhvr>
                                        <p:cTn id="270" dur="500"/>
                                        <p:tgtEl>
                                          <p:spTgt spid="356"/>
                                        </p:tgtEl>
                                      </p:cBhvr>
                                    </p:animEffect>
                                  </p:childTnLst>
                                </p:cTn>
                              </p:par>
                            </p:childTnLst>
                          </p:cTn>
                        </p:par>
                      </p:childTnLst>
                    </p:cTn>
                  </p:par>
                  <p:par>
                    <p:cTn id="271" fill="hold" nodeType="clickPar">
                      <p:stCondLst>
                        <p:cond delay="indefinite"/>
                      </p:stCondLst>
                      <p:childTnLst>
                        <p:par>
                          <p:cTn id="272" fill="hold" nodeType="withGroup">
                            <p:stCondLst>
                              <p:cond delay="0"/>
                            </p:stCondLst>
                            <p:childTnLst>
                              <p:par>
                                <p:cTn id="273" presetID="3" presetClass="exit" presetSubtype="10" fill="hold" grpId="1" nodeType="clickEffect">
                                  <p:stCondLst>
                                    <p:cond delay="0"/>
                                  </p:stCondLst>
                                  <p:childTnLst>
                                    <p:animEffect transition="out" filter="blinds(horizontal)">
                                      <p:cBhvr>
                                        <p:cTn id="274" dur="500"/>
                                        <p:tgtEl>
                                          <p:spTgt spid="348"/>
                                        </p:tgtEl>
                                      </p:cBhvr>
                                    </p:animEffect>
                                    <p:set>
                                      <p:cBhvr>
                                        <p:cTn id="275" dur="1" fill="hold">
                                          <p:stCondLst>
                                            <p:cond delay="499"/>
                                          </p:stCondLst>
                                        </p:cTn>
                                        <p:tgtEl>
                                          <p:spTgt spid="348"/>
                                        </p:tgtEl>
                                        <p:attrNameLst>
                                          <p:attrName>style.visibility</p:attrName>
                                        </p:attrNameLst>
                                      </p:cBhvr>
                                      <p:to>
                                        <p:strVal val="hidden"/>
                                      </p:to>
                                    </p:set>
                                  </p:childTnLst>
                                </p:cTn>
                              </p:par>
                            </p:childTnLst>
                          </p:cTn>
                        </p:par>
                      </p:childTnLst>
                    </p:cTn>
                  </p:par>
                  <p:par>
                    <p:cTn id="276" fill="hold" nodeType="clickPar">
                      <p:stCondLst>
                        <p:cond delay="indefinite"/>
                      </p:stCondLst>
                      <p:childTnLst>
                        <p:par>
                          <p:cTn id="277" fill="hold" nodeType="withGroup">
                            <p:stCondLst>
                              <p:cond delay="0"/>
                            </p:stCondLst>
                            <p:childTnLst>
                              <p:par>
                                <p:cTn id="278" presetID="9" presetClass="entr" presetSubtype="0" fill="hold" grpId="0" nodeType="clickEffect">
                                  <p:stCondLst>
                                    <p:cond delay="0"/>
                                  </p:stCondLst>
                                  <p:childTnLst>
                                    <p:set>
                                      <p:cBhvr>
                                        <p:cTn id="279" dur="1" fill="hold">
                                          <p:stCondLst>
                                            <p:cond delay="0"/>
                                          </p:stCondLst>
                                        </p:cTn>
                                        <p:tgtEl>
                                          <p:spTgt spid="357"/>
                                        </p:tgtEl>
                                        <p:attrNameLst>
                                          <p:attrName>style.visibility</p:attrName>
                                        </p:attrNameLst>
                                      </p:cBhvr>
                                      <p:to>
                                        <p:strVal val="visible"/>
                                      </p:to>
                                    </p:set>
                                    <p:animEffect transition="in" filter="dissolve">
                                      <p:cBhvr>
                                        <p:cTn id="280" dur="500"/>
                                        <p:tgtEl>
                                          <p:spTgt spid="357"/>
                                        </p:tgtEl>
                                      </p:cBhvr>
                                    </p:animEffect>
                                  </p:childTnLst>
                                </p:cTn>
                              </p:par>
                            </p:childTnLst>
                          </p:cTn>
                        </p:par>
                      </p:childTnLst>
                    </p:cTn>
                  </p:par>
                  <p:par>
                    <p:cTn id="281" fill="hold" nodeType="clickPar">
                      <p:stCondLst>
                        <p:cond delay="indefinite"/>
                      </p:stCondLst>
                      <p:childTnLst>
                        <p:par>
                          <p:cTn id="282" fill="hold" nodeType="withGroup">
                            <p:stCondLst>
                              <p:cond delay="0"/>
                            </p:stCondLst>
                            <p:childTnLst>
                              <p:par>
                                <p:cTn id="283" presetID="3" presetClass="exit" presetSubtype="10" fill="hold" grpId="1" nodeType="clickEffect">
                                  <p:stCondLst>
                                    <p:cond delay="0"/>
                                  </p:stCondLst>
                                  <p:childTnLst>
                                    <p:animEffect transition="out" filter="blinds(horizontal)">
                                      <p:cBhvr>
                                        <p:cTn id="284" dur="500"/>
                                        <p:tgtEl>
                                          <p:spTgt spid="336"/>
                                        </p:tgtEl>
                                      </p:cBhvr>
                                    </p:animEffect>
                                    <p:set>
                                      <p:cBhvr>
                                        <p:cTn id="285" dur="1" fill="hold">
                                          <p:stCondLst>
                                            <p:cond delay="499"/>
                                          </p:stCondLst>
                                        </p:cTn>
                                        <p:tgtEl>
                                          <p:spTgt spid="336"/>
                                        </p:tgtEl>
                                        <p:attrNameLst>
                                          <p:attrName>style.visibility</p:attrName>
                                        </p:attrNameLst>
                                      </p:cBhvr>
                                      <p:to>
                                        <p:strVal val="hidden"/>
                                      </p:to>
                                    </p:set>
                                  </p:childTnLst>
                                </p:cTn>
                              </p:par>
                            </p:childTnLst>
                          </p:cTn>
                        </p:par>
                        <p:par>
                          <p:cTn id="286" fill="hold" nodeType="afterGroup">
                            <p:stCondLst>
                              <p:cond delay="500"/>
                            </p:stCondLst>
                            <p:childTnLst>
                              <p:par>
                                <p:cTn id="287" presetID="17" presetClass="entr" presetSubtype="1" fill="hold" grpId="0" nodeType="afterEffect">
                                  <p:stCondLst>
                                    <p:cond delay="0"/>
                                  </p:stCondLst>
                                  <p:childTnLst>
                                    <p:set>
                                      <p:cBhvr>
                                        <p:cTn id="288" dur="1" fill="hold">
                                          <p:stCondLst>
                                            <p:cond delay="0"/>
                                          </p:stCondLst>
                                        </p:cTn>
                                        <p:tgtEl>
                                          <p:spTgt spid="186"/>
                                        </p:tgtEl>
                                        <p:attrNameLst>
                                          <p:attrName>style.visibility</p:attrName>
                                        </p:attrNameLst>
                                      </p:cBhvr>
                                      <p:to>
                                        <p:strVal val="visible"/>
                                      </p:to>
                                    </p:set>
                                    <p:anim calcmode="lin" valueType="num">
                                      <p:cBhvr>
                                        <p:cTn id="289" dur="500" fill="hold"/>
                                        <p:tgtEl>
                                          <p:spTgt spid="186"/>
                                        </p:tgtEl>
                                        <p:attrNameLst>
                                          <p:attrName>ppt_x</p:attrName>
                                        </p:attrNameLst>
                                      </p:cBhvr>
                                      <p:tavLst>
                                        <p:tav tm="0">
                                          <p:val>
                                            <p:strVal val="#ppt_x"/>
                                          </p:val>
                                        </p:tav>
                                        <p:tav tm="100000">
                                          <p:val>
                                            <p:strVal val="#ppt_x"/>
                                          </p:val>
                                        </p:tav>
                                      </p:tavLst>
                                    </p:anim>
                                    <p:anim calcmode="lin" valueType="num">
                                      <p:cBhvr>
                                        <p:cTn id="290" dur="500" fill="hold"/>
                                        <p:tgtEl>
                                          <p:spTgt spid="186"/>
                                        </p:tgtEl>
                                        <p:attrNameLst>
                                          <p:attrName>ppt_y</p:attrName>
                                        </p:attrNameLst>
                                      </p:cBhvr>
                                      <p:tavLst>
                                        <p:tav tm="0">
                                          <p:val>
                                            <p:strVal val="#ppt_y-#ppt_h/2"/>
                                          </p:val>
                                        </p:tav>
                                        <p:tav tm="100000">
                                          <p:val>
                                            <p:strVal val="#ppt_y"/>
                                          </p:val>
                                        </p:tav>
                                      </p:tavLst>
                                    </p:anim>
                                    <p:anim calcmode="lin" valueType="num">
                                      <p:cBhvr>
                                        <p:cTn id="291" dur="500" fill="hold"/>
                                        <p:tgtEl>
                                          <p:spTgt spid="186"/>
                                        </p:tgtEl>
                                        <p:attrNameLst>
                                          <p:attrName>ppt_w</p:attrName>
                                        </p:attrNameLst>
                                      </p:cBhvr>
                                      <p:tavLst>
                                        <p:tav tm="0">
                                          <p:val>
                                            <p:strVal val="#ppt_w"/>
                                          </p:val>
                                        </p:tav>
                                        <p:tav tm="100000">
                                          <p:val>
                                            <p:strVal val="#ppt_w"/>
                                          </p:val>
                                        </p:tav>
                                      </p:tavLst>
                                    </p:anim>
                                    <p:anim calcmode="lin" valueType="num">
                                      <p:cBhvr>
                                        <p:cTn id="292" dur="500" fill="hold"/>
                                        <p:tgtEl>
                                          <p:spTgt spid="186"/>
                                        </p:tgtEl>
                                        <p:attrNameLst>
                                          <p:attrName>ppt_h</p:attrName>
                                        </p:attrNameLst>
                                      </p:cBhvr>
                                      <p:tavLst>
                                        <p:tav tm="0">
                                          <p:val>
                                            <p:fltVal val="0"/>
                                          </p:val>
                                        </p:tav>
                                        <p:tav tm="100000">
                                          <p:val>
                                            <p:strVal val="#ppt_h"/>
                                          </p:val>
                                        </p:tav>
                                      </p:tavLst>
                                    </p:anim>
                                  </p:childTnLst>
                                </p:cTn>
                              </p:par>
                            </p:childTnLst>
                          </p:cTn>
                        </p:par>
                      </p:childTnLst>
                    </p:cTn>
                  </p:par>
                  <p:par>
                    <p:cTn id="293" fill="hold" nodeType="clickPar">
                      <p:stCondLst>
                        <p:cond delay="indefinite"/>
                      </p:stCondLst>
                      <p:childTnLst>
                        <p:par>
                          <p:cTn id="294" fill="hold" nodeType="withGroup">
                            <p:stCondLst>
                              <p:cond delay="0"/>
                            </p:stCondLst>
                            <p:childTnLst>
                              <p:par>
                                <p:cTn id="295" presetID="4" presetClass="entr" presetSubtype="32" fill="hold" grpId="0" nodeType="clickEffect">
                                  <p:stCondLst>
                                    <p:cond delay="0"/>
                                  </p:stCondLst>
                                  <p:childTnLst>
                                    <p:set>
                                      <p:cBhvr>
                                        <p:cTn id="296" dur="1" fill="hold">
                                          <p:stCondLst>
                                            <p:cond delay="0"/>
                                          </p:stCondLst>
                                        </p:cTn>
                                        <p:tgtEl>
                                          <p:spTgt spid="332">
                                            <p:txEl>
                                              <p:pRg st="0" end="0"/>
                                            </p:txEl>
                                          </p:spTgt>
                                        </p:tgtEl>
                                        <p:attrNameLst>
                                          <p:attrName>style.visibility</p:attrName>
                                        </p:attrNameLst>
                                      </p:cBhvr>
                                      <p:to>
                                        <p:strVal val="visible"/>
                                      </p:to>
                                    </p:set>
                                    <p:animEffect transition="in" filter="box(out)">
                                      <p:cBhvr>
                                        <p:cTn id="297" dur="500"/>
                                        <p:tgtEl>
                                          <p:spTgt spid="332">
                                            <p:txEl>
                                              <p:pRg st="0" end="0"/>
                                            </p:txEl>
                                          </p:spTgt>
                                        </p:tgtEl>
                                      </p:cBhvr>
                                    </p:animEffect>
                                  </p:childTnLst>
                                  <p:subTnLst>
                                    <p:audio>
                                      <p:cMediaNode>
                                        <p:cTn display="0" masterRel="sameClick">
                                          <p:stCondLst>
                                            <p:cond evt="begin" delay="0">
                                              <p:tn val="29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animBg="1"/>
      <p:bldP spid="187" grpId="0" animBg="1" autoUpdateAnimBg="0"/>
      <p:bldP spid="193" grpId="0" animBg="1" autoUpdateAnimBg="0"/>
      <p:bldP spid="207" grpId="0" animBg="1" autoUpdateAnimBg="0"/>
      <p:bldP spid="213" grpId="0" animBg="1" autoUpdateAnimBg="0"/>
      <p:bldP spid="289" grpId="0" animBg="1" autoUpdateAnimBg="0"/>
      <p:bldP spid="332" grpId="0" build="p" autoUpdateAnimBg="0"/>
      <p:bldP spid="333" grpId="0"/>
      <p:bldP spid="334" grpId="0"/>
      <p:bldP spid="335" grpId="0"/>
      <p:bldP spid="336" grpId="0"/>
      <p:bldP spid="336" grpId="1"/>
      <p:bldP spid="346" grpId="0"/>
      <p:bldP spid="346" grpId="1"/>
      <p:bldP spid="347" grpId="0"/>
      <p:bldP spid="347" grpId="1"/>
      <p:bldP spid="348" grpId="0"/>
      <p:bldP spid="348" grpId="1"/>
      <p:bldP spid="349" grpId="0"/>
      <p:bldP spid="349" grpId="1"/>
      <p:bldP spid="350" grpId="0"/>
      <p:bldP spid="350" grpId="1"/>
      <p:bldP spid="351" grpId="0"/>
      <p:bldP spid="351" grpId="1"/>
      <p:bldP spid="352" grpId="0" animBg="1" autoUpdateAnimBg="0"/>
      <p:bldP spid="353" grpId="0" animBg="1" autoUpdateAnimBg="0"/>
      <p:bldP spid="354" grpId="0"/>
      <p:bldP spid="354" grpId="1"/>
      <p:bldP spid="355" grpId="0"/>
      <p:bldP spid="355" grpId="1"/>
      <p:bldP spid="356" grpId="0" animBg="1" autoUpdateAnimBg="0"/>
      <p:bldP spid="357"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normAutofit fontScale="90000"/>
          </a:bodyPr>
          <a:lstStyle/>
          <a:p>
            <a:r>
              <a:rPr lang="en-US" altLang="zh-CN" smtClean="0"/>
              <a:t>Motivation</a:t>
            </a:r>
            <a:endParaRPr lang="zh-CN" altLang="en-US" smtClean="0"/>
          </a:p>
        </p:txBody>
      </p:sp>
      <p:pic>
        <p:nvPicPr>
          <p:cNvPr id="23555"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340768"/>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976314"/>
            <a:ext cx="9144000" cy="588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Line 2"/>
          <p:cNvSpPr>
            <a:spLocks noChangeShapeType="1"/>
          </p:cNvSpPr>
          <p:nvPr/>
        </p:nvSpPr>
        <p:spPr bwMode="auto">
          <a:xfrm>
            <a:off x="8610600" y="50292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35" name="Line 3"/>
          <p:cNvSpPr>
            <a:spLocks noChangeShapeType="1"/>
          </p:cNvSpPr>
          <p:nvPr/>
        </p:nvSpPr>
        <p:spPr bwMode="auto">
          <a:xfrm>
            <a:off x="9448800" y="3200400"/>
            <a:ext cx="3048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36" name="Line 4"/>
          <p:cNvSpPr>
            <a:spLocks noChangeShapeType="1"/>
          </p:cNvSpPr>
          <p:nvPr/>
        </p:nvSpPr>
        <p:spPr bwMode="auto">
          <a:xfrm>
            <a:off x="7696200" y="32004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37" name="Line 5"/>
          <p:cNvSpPr>
            <a:spLocks noChangeShapeType="1"/>
          </p:cNvSpPr>
          <p:nvPr/>
        </p:nvSpPr>
        <p:spPr bwMode="auto">
          <a:xfrm>
            <a:off x="8153400" y="41148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38" name="Line 6"/>
          <p:cNvSpPr>
            <a:spLocks noChangeShapeType="1"/>
          </p:cNvSpPr>
          <p:nvPr/>
        </p:nvSpPr>
        <p:spPr bwMode="auto">
          <a:xfrm flipH="1">
            <a:off x="8915400" y="32004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39" name="Line 7"/>
          <p:cNvSpPr>
            <a:spLocks noChangeShapeType="1"/>
          </p:cNvSpPr>
          <p:nvPr/>
        </p:nvSpPr>
        <p:spPr bwMode="auto">
          <a:xfrm flipH="1">
            <a:off x="8153400" y="50292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0" name="Line 8"/>
          <p:cNvSpPr>
            <a:spLocks noChangeShapeType="1"/>
          </p:cNvSpPr>
          <p:nvPr/>
        </p:nvSpPr>
        <p:spPr bwMode="auto">
          <a:xfrm flipH="1">
            <a:off x="7772400" y="41148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1" name="Line 9"/>
          <p:cNvSpPr>
            <a:spLocks noChangeShapeType="1"/>
          </p:cNvSpPr>
          <p:nvPr/>
        </p:nvSpPr>
        <p:spPr bwMode="auto">
          <a:xfrm flipH="1">
            <a:off x="7239000" y="32766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2" name="Line 10"/>
          <p:cNvSpPr>
            <a:spLocks noChangeShapeType="1"/>
          </p:cNvSpPr>
          <p:nvPr/>
        </p:nvSpPr>
        <p:spPr bwMode="auto">
          <a:xfrm>
            <a:off x="8534400" y="2362200"/>
            <a:ext cx="685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3" name="Line 11"/>
          <p:cNvSpPr>
            <a:spLocks noChangeShapeType="1"/>
          </p:cNvSpPr>
          <p:nvPr/>
        </p:nvSpPr>
        <p:spPr bwMode="auto">
          <a:xfrm flipH="1">
            <a:off x="7772400" y="2362200"/>
            <a:ext cx="6096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5" name="Rectangle 13"/>
          <p:cNvSpPr>
            <a:spLocks noGrp="1" noChangeArrowheads="1"/>
          </p:cNvSpPr>
          <p:nvPr>
            <p:ph type="title"/>
          </p:nvPr>
        </p:nvSpPr>
        <p:spPr>
          <a:xfrm>
            <a:off x="599480" y="-52885"/>
            <a:ext cx="6394450" cy="806450"/>
          </a:xfrm>
        </p:spPr>
        <p:txBody>
          <a:bodyPr>
            <a:normAutofit fontScale="90000"/>
          </a:bodyPr>
          <a:lstStyle/>
          <a:p>
            <a:r>
              <a:rPr lang="zh-CN" altLang="en-US" b="1" dirty="0" smtClean="0">
                <a:latin typeface="华文新魏" panose="02010800040101010101" pitchFamily="2" charset="-122"/>
                <a:ea typeface="华文新魏" panose="02010800040101010101" pitchFamily="2" charset="-122"/>
              </a:rPr>
              <a:t>中序遍历 </a:t>
            </a:r>
            <a:r>
              <a:rPr lang="en-US" altLang="zh-CN" b="1" dirty="0" smtClean="0">
                <a:latin typeface="华文新魏" panose="02010800040101010101" pitchFamily="2" charset="-122"/>
                <a:ea typeface="华文新魏" panose="02010800040101010101" pitchFamily="2" charset="-122"/>
              </a:rPr>
              <a:t>(</a:t>
            </a:r>
            <a:r>
              <a:rPr lang="en-US" altLang="zh-CN" b="1" dirty="0" err="1" smtClean="0">
                <a:latin typeface="华文新魏" panose="02010800040101010101" pitchFamily="2" charset="-122"/>
                <a:ea typeface="华文新魏" panose="02010800040101010101" pitchFamily="2" charset="-122"/>
              </a:rPr>
              <a:t>Inorder</a:t>
            </a:r>
            <a:r>
              <a:rPr lang="en-US" altLang="zh-CN" b="1" dirty="0" smtClean="0">
                <a:latin typeface="华文新魏" panose="02010800040101010101" pitchFamily="2" charset="-122"/>
                <a:ea typeface="华文新魏" panose="02010800040101010101" pitchFamily="2" charset="-122"/>
              </a:rPr>
              <a:t> Traversal)</a:t>
            </a:r>
            <a:endParaRPr lang="en-US" altLang="zh-CN" dirty="0" smtClean="0">
              <a:latin typeface="华文新魏" panose="02010800040101010101" pitchFamily="2" charset="-122"/>
              <a:ea typeface="华文新魏" panose="02010800040101010101" pitchFamily="2" charset="-122"/>
            </a:endParaRPr>
          </a:p>
        </p:txBody>
      </p:sp>
      <p:sp>
        <p:nvSpPr>
          <p:cNvPr id="156684" name="Rectangle 12"/>
          <p:cNvSpPr>
            <a:spLocks noGrp="1" noChangeArrowheads="1"/>
          </p:cNvSpPr>
          <p:nvPr>
            <p:ph idx="1"/>
          </p:nvPr>
        </p:nvSpPr>
        <p:spPr>
          <a:xfrm>
            <a:off x="2185988" y="1460500"/>
            <a:ext cx="5638800" cy="5029200"/>
          </a:xfrm>
        </p:spPr>
        <p:txBody>
          <a:bodyPr/>
          <a:lstStyle/>
          <a:p>
            <a:pPr>
              <a:buFont typeface="Wingdings" panose="05000000000000000000" pitchFamily="2" charset="2"/>
              <a:buNone/>
              <a:defRPr/>
            </a:pPr>
            <a:r>
              <a:rPr lang="zh-CN" altLang="en-US" sz="3000" b="1" dirty="0">
                <a:solidFill>
                  <a:schemeClr val="tx2"/>
                </a:solidFill>
                <a:ea typeface="仿宋_GB2312" pitchFamily="49" charset="-122"/>
              </a:rPr>
              <a:t>中序遍历二叉树算法的框架是：</a:t>
            </a:r>
            <a:endParaRPr lang="zh-CN" altLang="en-US" sz="3000" b="1" dirty="0">
              <a:ea typeface="仿宋_GB2312" pitchFamily="49" charset="-122"/>
            </a:endParaRPr>
          </a:p>
          <a:p>
            <a:pPr>
              <a:buClr>
                <a:srgbClr val="009900"/>
              </a:buClr>
              <a:buSzPct val="50000"/>
              <a:defRPr/>
            </a:pPr>
            <a:r>
              <a:rPr lang="zh-CN" altLang="en-US" sz="3000" b="1" dirty="0">
                <a:solidFill>
                  <a:srgbClr val="000099"/>
                </a:solidFill>
                <a:ea typeface="仿宋_GB2312" pitchFamily="49" charset="-122"/>
              </a:rPr>
              <a:t>若二叉树为空，则空操作；</a:t>
            </a:r>
          </a:p>
          <a:p>
            <a:pPr>
              <a:buClr>
                <a:srgbClr val="009900"/>
              </a:buClr>
              <a:buSzPct val="50000"/>
              <a:defRPr/>
            </a:pPr>
            <a:r>
              <a:rPr lang="zh-CN" altLang="en-US" sz="3000" b="1" dirty="0">
                <a:solidFill>
                  <a:srgbClr val="000099"/>
                </a:solidFill>
                <a:ea typeface="仿宋_GB2312" pitchFamily="49" charset="-122"/>
              </a:rPr>
              <a:t>否则</a:t>
            </a:r>
          </a:p>
          <a:p>
            <a:pPr lvl="1">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中序遍历左子树 </a:t>
            </a:r>
            <a:r>
              <a:rPr lang="en-US" altLang="zh-CN" sz="3000" b="1" dirty="0">
                <a:solidFill>
                  <a:srgbClr val="000099"/>
                </a:solidFill>
                <a:ea typeface="仿宋_GB2312" pitchFamily="49" charset="-122"/>
              </a:rPr>
              <a:t>(L/D)</a:t>
            </a:r>
            <a:r>
              <a:rPr lang="zh-CN" altLang="en-US" sz="3000" b="1" dirty="0">
                <a:solidFill>
                  <a:srgbClr val="000099"/>
                </a:solidFill>
                <a:ea typeface="仿宋_GB2312" pitchFamily="49" charset="-122"/>
              </a:rPr>
              <a:t>；</a:t>
            </a:r>
          </a:p>
          <a:p>
            <a:pPr lvl="1">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访问根结点 </a:t>
            </a:r>
            <a:r>
              <a:rPr lang="en-US" altLang="zh-CN" sz="3000" b="1" dirty="0">
                <a:solidFill>
                  <a:srgbClr val="000099"/>
                </a:solidFill>
                <a:ea typeface="仿宋_GB2312" pitchFamily="49" charset="-122"/>
              </a:rPr>
              <a:t>(V)</a:t>
            </a:r>
            <a:r>
              <a:rPr lang="zh-CN" altLang="en-US" sz="3000" b="1" dirty="0">
                <a:solidFill>
                  <a:srgbClr val="000099"/>
                </a:solidFill>
                <a:ea typeface="仿宋_GB2312" pitchFamily="49" charset="-122"/>
              </a:rPr>
              <a:t>；</a:t>
            </a:r>
          </a:p>
          <a:p>
            <a:pPr lvl="1">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中序遍历右子树 </a:t>
            </a:r>
            <a:r>
              <a:rPr lang="en-US" altLang="zh-CN" sz="3000" b="1" dirty="0">
                <a:solidFill>
                  <a:srgbClr val="000099"/>
                </a:solidFill>
                <a:ea typeface="仿宋_GB2312" pitchFamily="49" charset="-122"/>
              </a:rPr>
              <a:t>(R)</a:t>
            </a:r>
            <a:r>
              <a:rPr lang="zh-CN" altLang="en-US" sz="3000" b="1" dirty="0">
                <a:solidFill>
                  <a:schemeClr val="accent2"/>
                </a:solidFill>
                <a:ea typeface="仿宋_GB2312" pitchFamily="49" charset="-122"/>
              </a:rPr>
              <a:t>。</a:t>
            </a:r>
          </a:p>
          <a:p>
            <a:pPr lvl="1">
              <a:defRPr/>
            </a:pPr>
            <a:endParaRPr lang="zh-CN" altLang="en-US" sz="800" b="1" dirty="0">
              <a:solidFill>
                <a:schemeClr val="accent2"/>
              </a:solidFill>
              <a:ea typeface="仿宋_GB2312" pitchFamily="49" charset="-122"/>
            </a:endParaRPr>
          </a:p>
          <a:p>
            <a:pPr lvl="1">
              <a:buFont typeface="Wingdings" panose="05000000000000000000" pitchFamily="2" charset="2"/>
              <a:buNone/>
              <a:defRPr/>
            </a:pPr>
            <a:r>
              <a:rPr lang="zh-CN" altLang="en-US" sz="3000" b="1" dirty="0">
                <a:solidFill>
                  <a:schemeClr val="tx2"/>
                </a:solidFill>
                <a:latin typeface="Times New Roman" panose="02020603050405020304" pitchFamily="18" charset="0"/>
                <a:ea typeface="仿宋_GB2312" pitchFamily="49" charset="-122"/>
              </a:rPr>
              <a:t>遍历结果</a:t>
            </a:r>
            <a:endParaRPr lang="zh-CN" altLang="en-US" sz="3000" b="1" dirty="0">
              <a:latin typeface="Times New Roman" panose="02020603050405020304" pitchFamily="18" charset="0"/>
              <a:ea typeface="仿宋_GB2312" pitchFamily="49" charset="-122"/>
            </a:endParaRPr>
          </a:p>
          <a:p>
            <a:pPr lvl="1">
              <a:buFont typeface="Wingdings" panose="05000000000000000000" pitchFamily="2" charset="2"/>
              <a:buNone/>
              <a:defRPr/>
            </a:pPr>
            <a:r>
              <a:rPr lang="en-US" altLang="en-US" sz="3000" b="1" dirty="0">
                <a:latin typeface="Times New Roman" panose="02020603050405020304" pitchFamily="18" charset="0"/>
                <a:ea typeface="仿宋_GB2312" pitchFamily="49" charset="-122"/>
              </a:rPr>
              <a:t>  </a:t>
            </a:r>
            <a:r>
              <a:rPr lang="en-US" altLang="zh-CN" sz="3200" b="1" i="1" dirty="0">
                <a:latin typeface="Times New Roman" panose="02020603050405020304" pitchFamily="18" charset="0"/>
                <a:ea typeface="仿宋_GB2312" pitchFamily="49" charset="-122"/>
              </a:rPr>
              <a:t>a</a:t>
            </a:r>
            <a:r>
              <a:rPr lang="en-US" altLang="zh-CN" sz="3200" b="1" dirty="0">
                <a:latin typeface="Times New Roman" panose="02020603050405020304" pitchFamily="18" charset="0"/>
                <a:ea typeface="仿宋_GB2312" pitchFamily="49" charset="-122"/>
              </a:rPr>
              <a:t> + </a:t>
            </a:r>
            <a:r>
              <a:rPr lang="en-US" altLang="zh-CN" sz="3200" b="1" i="1" dirty="0">
                <a:latin typeface="Times New Roman" panose="02020603050405020304" pitchFamily="18" charset="0"/>
                <a:ea typeface="仿宋_GB2312" pitchFamily="49" charset="-122"/>
              </a:rPr>
              <a:t>b</a:t>
            </a:r>
            <a:r>
              <a:rPr lang="en-US" altLang="zh-CN" sz="3200" b="1" dirty="0">
                <a:latin typeface="Times New Roman" panose="02020603050405020304" pitchFamily="18" charset="0"/>
                <a:ea typeface="仿宋_GB2312" pitchFamily="49" charset="-122"/>
              </a:rPr>
              <a:t> * </a:t>
            </a:r>
            <a:r>
              <a:rPr lang="en-US" altLang="zh-CN" sz="3200" b="1" i="1" dirty="0">
                <a:latin typeface="Times New Roman" panose="02020603050405020304" pitchFamily="18" charset="0"/>
                <a:ea typeface="仿宋_GB2312" pitchFamily="49" charset="-122"/>
              </a:rPr>
              <a:t>c</a:t>
            </a:r>
            <a:r>
              <a:rPr lang="en-US" altLang="zh-CN" sz="3200" b="1" dirty="0">
                <a:latin typeface="Times New Roman" panose="02020603050405020304" pitchFamily="18" charset="0"/>
                <a:ea typeface="仿宋_GB2312" pitchFamily="49" charset="-122"/>
              </a:rPr>
              <a:t> </a:t>
            </a:r>
            <a:r>
              <a:rPr lang="en-US" altLang="zh-CN" sz="3200" b="1" dirty="0">
                <a:latin typeface="Courier New" panose="02070309020205020404" pitchFamily="49" charset="0"/>
                <a:ea typeface="仿宋_GB2312" pitchFamily="49" charset="-122"/>
              </a:rPr>
              <a:t>-</a:t>
            </a:r>
            <a:r>
              <a:rPr lang="en-US" altLang="zh-CN" sz="3200" b="1" dirty="0">
                <a:latin typeface="Times New Roman" panose="02020603050405020304" pitchFamily="18" charset="0"/>
                <a:ea typeface="仿宋_GB2312" pitchFamily="49" charset="-122"/>
              </a:rPr>
              <a:t> </a:t>
            </a:r>
            <a:r>
              <a:rPr lang="en-US" altLang="zh-CN" sz="3200" b="1" i="1" dirty="0">
                <a:latin typeface="Times New Roman" panose="02020603050405020304" pitchFamily="18" charset="0"/>
                <a:ea typeface="仿宋_GB2312" pitchFamily="49" charset="-122"/>
              </a:rPr>
              <a:t>d</a:t>
            </a:r>
            <a:r>
              <a:rPr lang="en-US" altLang="zh-CN" sz="3200" b="1" dirty="0">
                <a:latin typeface="Times New Roman" panose="02020603050405020304" pitchFamily="18" charset="0"/>
                <a:ea typeface="仿宋_GB2312" pitchFamily="49" charset="-122"/>
              </a:rPr>
              <a:t> </a:t>
            </a:r>
            <a:r>
              <a:rPr lang="en-US" altLang="zh-CN" sz="3200" b="1" dirty="0">
                <a:latin typeface="Courier New" panose="02070309020205020404" pitchFamily="49" charset="0"/>
                <a:ea typeface="仿宋_GB2312" pitchFamily="49" charset="-122"/>
              </a:rPr>
              <a:t>-</a:t>
            </a:r>
            <a:r>
              <a:rPr lang="en-US" altLang="zh-CN" sz="3200" b="1" dirty="0">
                <a:latin typeface="Times New Roman" panose="02020603050405020304" pitchFamily="18" charset="0"/>
                <a:ea typeface="仿宋_GB2312" pitchFamily="49" charset="-122"/>
              </a:rPr>
              <a:t> </a:t>
            </a:r>
            <a:r>
              <a:rPr lang="en-US" altLang="zh-CN" sz="3200" b="1" i="1" dirty="0">
                <a:latin typeface="Times New Roman" panose="02020603050405020304" pitchFamily="18" charset="0"/>
                <a:ea typeface="仿宋_GB2312" pitchFamily="49" charset="-122"/>
              </a:rPr>
              <a:t>e</a:t>
            </a:r>
            <a:r>
              <a:rPr lang="en-US" altLang="zh-CN" sz="3200" b="1" dirty="0">
                <a:latin typeface="Times New Roman" panose="02020603050405020304" pitchFamily="18" charset="0"/>
                <a:ea typeface="仿宋_GB2312" pitchFamily="49" charset="-122"/>
              </a:rPr>
              <a:t> / </a:t>
            </a:r>
            <a:r>
              <a:rPr lang="en-US" altLang="zh-CN" sz="3200" b="1" i="1" dirty="0">
                <a:latin typeface="Times New Roman" panose="02020603050405020304" pitchFamily="18" charset="0"/>
                <a:ea typeface="仿宋_GB2312" pitchFamily="49" charset="-122"/>
              </a:rPr>
              <a:t>f</a:t>
            </a:r>
            <a:endParaRPr lang="en-US" altLang="zh-CN" sz="3200" b="1" dirty="0">
              <a:latin typeface="Times New Roman" panose="02020603050405020304" pitchFamily="18" charset="0"/>
              <a:ea typeface="仿宋_GB2312" pitchFamily="49" charset="-122"/>
            </a:endParaRPr>
          </a:p>
        </p:txBody>
      </p:sp>
      <p:sp>
        <p:nvSpPr>
          <p:cNvPr id="156686" name="Oval 14"/>
          <p:cNvSpPr>
            <a:spLocks noChangeArrowheads="1"/>
          </p:cNvSpPr>
          <p:nvPr/>
        </p:nvSpPr>
        <p:spPr bwMode="auto">
          <a:xfrm>
            <a:off x="8229600" y="19812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9647" name="Oval 15"/>
          <p:cNvSpPr>
            <a:spLocks noChangeArrowheads="1"/>
          </p:cNvSpPr>
          <p:nvPr/>
        </p:nvSpPr>
        <p:spPr bwMode="auto">
          <a:xfrm>
            <a:off x="69342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6688" name="Oval 16"/>
          <p:cNvSpPr>
            <a:spLocks noChangeArrowheads="1"/>
          </p:cNvSpPr>
          <p:nvPr/>
        </p:nvSpPr>
        <p:spPr bwMode="auto">
          <a:xfrm>
            <a:off x="7848600" y="37338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9649" name="Oval 17"/>
          <p:cNvSpPr>
            <a:spLocks noChangeArrowheads="1"/>
          </p:cNvSpPr>
          <p:nvPr/>
        </p:nvSpPr>
        <p:spPr bwMode="auto">
          <a:xfrm>
            <a:off x="86106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69650" name="Oval 18"/>
          <p:cNvSpPr>
            <a:spLocks noChangeArrowheads="1"/>
          </p:cNvSpPr>
          <p:nvPr/>
        </p:nvSpPr>
        <p:spPr bwMode="auto">
          <a:xfrm>
            <a:off x="95250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6691" name="Oval 19"/>
          <p:cNvSpPr>
            <a:spLocks noChangeArrowheads="1"/>
          </p:cNvSpPr>
          <p:nvPr/>
        </p:nvSpPr>
        <p:spPr bwMode="auto">
          <a:xfrm>
            <a:off x="7391400" y="28194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56692" name="Oval 20"/>
          <p:cNvSpPr>
            <a:spLocks noChangeArrowheads="1"/>
          </p:cNvSpPr>
          <p:nvPr/>
        </p:nvSpPr>
        <p:spPr bwMode="auto">
          <a:xfrm>
            <a:off x="9067800" y="28194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9653" name="Oval 21"/>
          <p:cNvSpPr>
            <a:spLocks noChangeArrowheads="1"/>
          </p:cNvSpPr>
          <p:nvPr/>
        </p:nvSpPr>
        <p:spPr bwMode="auto">
          <a:xfrm>
            <a:off x="7391400" y="46482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6694" name="Oval 22"/>
          <p:cNvSpPr>
            <a:spLocks noChangeArrowheads="1"/>
          </p:cNvSpPr>
          <p:nvPr/>
        </p:nvSpPr>
        <p:spPr bwMode="auto">
          <a:xfrm>
            <a:off x="8305800" y="46482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9655" name="Oval 23"/>
          <p:cNvSpPr>
            <a:spLocks noChangeArrowheads="1"/>
          </p:cNvSpPr>
          <p:nvPr/>
        </p:nvSpPr>
        <p:spPr bwMode="auto">
          <a:xfrm>
            <a:off x="7848600" y="54864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69656" name="Oval 24"/>
          <p:cNvSpPr>
            <a:spLocks noChangeArrowheads="1"/>
          </p:cNvSpPr>
          <p:nvPr/>
        </p:nvSpPr>
        <p:spPr bwMode="auto">
          <a:xfrm>
            <a:off x="8763000" y="54864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56697" name="Text Box 25"/>
          <p:cNvSpPr txBox="1">
            <a:spLocks noChangeArrowheads="1"/>
          </p:cNvSpPr>
          <p:nvPr/>
        </p:nvSpPr>
        <p:spPr bwMode="auto">
          <a:xfrm>
            <a:off x="8271874" y="1870761"/>
            <a:ext cx="417102"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56698" name="Text Box 26"/>
          <p:cNvSpPr txBox="1">
            <a:spLocks noChangeArrowheads="1"/>
          </p:cNvSpPr>
          <p:nvPr/>
        </p:nvSpPr>
        <p:spPr bwMode="auto">
          <a:xfrm>
            <a:off x="8348074" y="4569511"/>
            <a:ext cx="417102"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56699" name="Text Box 27"/>
          <p:cNvSpPr txBox="1">
            <a:spLocks noChangeArrowheads="1"/>
          </p:cNvSpPr>
          <p:nvPr/>
        </p:nvSpPr>
        <p:spPr bwMode="auto">
          <a:xfrm>
            <a:off x="9122898" y="2770695"/>
            <a:ext cx="391454"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2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56700" name="Text Box 28"/>
          <p:cNvSpPr txBox="1">
            <a:spLocks noChangeArrowheads="1"/>
          </p:cNvSpPr>
          <p:nvPr/>
        </p:nvSpPr>
        <p:spPr bwMode="auto">
          <a:xfrm>
            <a:off x="7420850" y="2678183"/>
            <a:ext cx="442750"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1" name="Text Box 29"/>
          <p:cNvSpPr txBox="1">
            <a:spLocks noChangeArrowheads="1"/>
          </p:cNvSpPr>
          <p:nvPr/>
        </p:nvSpPr>
        <p:spPr bwMode="auto">
          <a:xfrm>
            <a:off x="7878050" y="3592583"/>
            <a:ext cx="442750"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2" name="Text Box 30"/>
          <p:cNvSpPr txBox="1">
            <a:spLocks noChangeArrowheads="1"/>
          </p:cNvSpPr>
          <p:nvPr/>
        </p:nvSpPr>
        <p:spPr bwMode="auto">
          <a:xfrm>
            <a:off x="6978650" y="36258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a</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3" name="Text Box 31"/>
          <p:cNvSpPr txBox="1">
            <a:spLocks noChangeArrowheads="1"/>
          </p:cNvSpPr>
          <p:nvPr/>
        </p:nvSpPr>
        <p:spPr bwMode="auto">
          <a:xfrm>
            <a:off x="7467600" y="45402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b</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4" name="Text Box 32"/>
          <p:cNvSpPr txBox="1">
            <a:spLocks noChangeArrowheads="1"/>
          </p:cNvSpPr>
          <p:nvPr/>
        </p:nvSpPr>
        <p:spPr bwMode="auto">
          <a:xfrm>
            <a:off x="7918450" y="5378450"/>
            <a:ext cx="3873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c</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5" name="Text Box 33"/>
          <p:cNvSpPr txBox="1">
            <a:spLocks noChangeArrowheads="1"/>
          </p:cNvSpPr>
          <p:nvPr/>
        </p:nvSpPr>
        <p:spPr bwMode="auto">
          <a:xfrm>
            <a:off x="8763000" y="541020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d</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6" name="Text Box 34"/>
          <p:cNvSpPr txBox="1">
            <a:spLocks noChangeArrowheads="1"/>
          </p:cNvSpPr>
          <p:nvPr/>
        </p:nvSpPr>
        <p:spPr bwMode="auto">
          <a:xfrm>
            <a:off x="8680450" y="3625850"/>
            <a:ext cx="3873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e</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56707" name="Text Box 35"/>
          <p:cNvSpPr txBox="1">
            <a:spLocks noChangeArrowheads="1"/>
          </p:cNvSpPr>
          <p:nvPr/>
        </p:nvSpPr>
        <p:spPr bwMode="auto">
          <a:xfrm>
            <a:off x="9645650" y="3657600"/>
            <a:ext cx="3365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f</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36" name="Text Box 6"/>
          <p:cNvSpPr txBox="1">
            <a:spLocks noChangeArrowheads="1"/>
          </p:cNvSpPr>
          <p:nvPr/>
        </p:nvSpPr>
        <p:spPr bwMode="auto">
          <a:xfrm>
            <a:off x="4223792" y="6051550"/>
            <a:ext cx="2087562"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dirty="0">
                <a:solidFill>
                  <a:srgbClr val="FF0000"/>
                </a:solidFill>
                <a:latin typeface="楷体_GB2312" pitchFamily="49" charset="-122"/>
              </a:rPr>
              <a:t>中</a:t>
            </a:r>
            <a:r>
              <a:rPr lang="zh-CN" altLang="en-US" dirty="0">
                <a:latin typeface="楷体_GB2312" pitchFamily="49" charset="-122"/>
              </a:rPr>
              <a:t>缀表示法</a:t>
            </a:r>
          </a:p>
        </p:txBody>
      </p:sp>
      <p:cxnSp>
        <p:nvCxnSpPr>
          <p:cNvPr id="37" name="肘形连接符 36"/>
          <p:cNvCxnSpPr/>
          <p:nvPr/>
        </p:nvCxnSpPr>
        <p:spPr bwMode="auto">
          <a:xfrm>
            <a:off x="3575720" y="6019800"/>
            <a:ext cx="720080" cy="361528"/>
          </a:xfrm>
          <a:prstGeom prst="bentConnector3">
            <a:avLst>
              <a:gd name="adj1" fmla="val 1159"/>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250"/>
                                        <p:tgtEl>
                                          <p:spTgt spid="37"/>
                                        </p:tgtEl>
                                      </p:cBhvr>
                                    </p:animEffect>
                                    <p:anim calcmode="lin" valueType="num">
                                      <p:cBhvr>
                                        <p:cTn id="8" dur="250" fill="hold"/>
                                        <p:tgtEl>
                                          <p:spTgt spid="37"/>
                                        </p:tgtEl>
                                        <p:attrNameLst>
                                          <p:attrName>ppt_x</p:attrName>
                                        </p:attrNameLst>
                                      </p:cBhvr>
                                      <p:tavLst>
                                        <p:tav tm="0">
                                          <p:val>
                                            <p:strVal val="#ppt_x"/>
                                          </p:val>
                                        </p:tav>
                                        <p:tav tm="100000">
                                          <p:val>
                                            <p:strVal val="#ppt_x"/>
                                          </p:val>
                                        </p:tav>
                                      </p:tavLst>
                                    </p:anim>
                                    <p:anim calcmode="lin" valueType="num">
                                      <p:cBhvr>
                                        <p:cTn id="9" dur="250" fill="hold"/>
                                        <p:tgtEl>
                                          <p:spTgt spid="3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250"/>
                                        <p:tgtEl>
                                          <p:spTgt spid="36"/>
                                        </p:tgtEl>
                                      </p:cBhvr>
                                    </p:animEffect>
                                    <p:anim calcmode="lin" valueType="num">
                                      <p:cBhvr>
                                        <p:cTn id="13" dur="250" fill="hold"/>
                                        <p:tgtEl>
                                          <p:spTgt spid="36"/>
                                        </p:tgtEl>
                                        <p:attrNameLst>
                                          <p:attrName>ppt_x</p:attrName>
                                        </p:attrNameLst>
                                      </p:cBhvr>
                                      <p:tavLst>
                                        <p:tav tm="0">
                                          <p:val>
                                            <p:strVal val="#ppt_x"/>
                                          </p:val>
                                        </p:tav>
                                        <p:tav tm="100000">
                                          <p:val>
                                            <p:strVal val="#ppt_x"/>
                                          </p:val>
                                        </p:tav>
                                      </p:tavLst>
                                    </p:anim>
                                    <p:anim calcmode="lin" valueType="num">
                                      <p:cBhvr>
                                        <p:cTn id="14" dur="25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1862138" y="115888"/>
            <a:ext cx="8697912" cy="1682750"/>
          </a:xfrm>
          <a:prstGeom prst="rect">
            <a:avLst/>
          </a:prstGeom>
          <a:ln>
            <a:solidFill>
              <a:srgbClr val="00FF00"/>
            </a:solidFill>
            <a:headEnd/>
            <a:tailEnd/>
          </a:ln>
        </p:spPr>
        <p:style>
          <a:lnRef idx="2">
            <a:schemeClr val="accent1"/>
          </a:lnRef>
          <a:fillRef idx="1">
            <a:schemeClr val="lt1"/>
          </a:fillRef>
          <a:effectRef idx="0">
            <a:schemeClr val="accent1"/>
          </a:effectRef>
          <a:fontRef idx="minor">
            <a:schemeClr val="dk1"/>
          </a:fontRef>
        </p:style>
        <p:txBody>
          <a:bodyPr>
            <a:spAutoFit/>
          </a:bodyPr>
          <a:lstStyle/>
          <a:p>
            <a:pPr>
              <a:lnSpc>
                <a:spcPts val="2200"/>
              </a:lnSpc>
              <a:spcBef>
                <a:spcPct val="50000"/>
              </a:spcBef>
              <a:defRPr/>
            </a:pPr>
            <a:r>
              <a:rPr lang="zh-CN" altLang="en-US" sz="2000" dirty="0">
                <a:solidFill>
                  <a:srgbClr val="0000FF"/>
                </a:solidFill>
              </a:rPr>
              <a:t>中序遍历（</a:t>
            </a:r>
            <a:r>
              <a:rPr lang="en-US" altLang="zh-CN" sz="2000" dirty="0">
                <a:solidFill>
                  <a:srgbClr val="0000FF"/>
                </a:solidFill>
              </a:rPr>
              <a:t>LDR</a:t>
            </a:r>
            <a:r>
              <a:rPr lang="zh-CN" altLang="en-US" sz="2000" dirty="0">
                <a:solidFill>
                  <a:srgbClr val="0000FF"/>
                </a:solidFill>
              </a:rPr>
              <a:t>）递归算法为：</a:t>
            </a:r>
            <a:r>
              <a:rPr lang="zh-CN" altLang="en-US" sz="2000" dirty="0">
                <a:solidFill>
                  <a:srgbClr val="080808"/>
                </a:solidFill>
              </a:rPr>
              <a:t>若二叉树为空则算法结束；否则：</a:t>
            </a:r>
          </a:p>
          <a:p>
            <a:pPr>
              <a:lnSpc>
                <a:spcPts val="2200"/>
              </a:lnSpc>
              <a:spcBef>
                <a:spcPct val="50000"/>
              </a:spcBef>
              <a:defRPr/>
            </a:pPr>
            <a:r>
              <a:rPr lang="zh-CN" altLang="en-US" sz="2000" dirty="0">
                <a:solidFill>
                  <a:srgbClr val="080808"/>
                </a:solidFill>
              </a:rPr>
              <a:t>（</a:t>
            </a:r>
            <a:r>
              <a:rPr lang="en-US" altLang="zh-CN" sz="2000" dirty="0">
                <a:solidFill>
                  <a:srgbClr val="080808"/>
                </a:solidFill>
              </a:rPr>
              <a:t>1</a:t>
            </a:r>
            <a:r>
              <a:rPr lang="zh-CN" altLang="en-US" sz="2000" dirty="0">
                <a:solidFill>
                  <a:srgbClr val="080808"/>
                </a:solidFill>
              </a:rPr>
              <a:t>）中序遍历根结点的左子树；</a:t>
            </a:r>
          </a:p>
          <a:p>
            <a:pPr>
              <a:lnSpc>
                <a:spcPts val="2200"/>
              </a:lnSpc>
              <a:spcBef>
                <a:spcPct val="50000"/>
              </a:spcBef>
              <a:defRPr/>
            </a:pPr>
            <a:r>
              <a:rPr lang="zh-CN" altLang="en-US" sz="2000" dirty="0">
                <a:solidFill>
                  <a:srgbClr val="080808"/>
                </a:solidFill>
              </a:rPr>
              <a:t>（</a:t>
            </a:r>
            <a:r>
              <a:rPr lang="en-US" altLang="zh-CN" sz="2000" dirty="0">
                <a:solidFill>
                  <a:srgbClr val="080808"/>
                </a:solidFill>
              </a:rPr>
              <a:t>2</a:t>
            </a:r>
            <a:r>
              <a:rPr lang="zh-CN" altLang="en-US" sz="2000" dirty="0">
                <a:solidFill>
                  <a:srgbClr val="080808"/>
                </a:solidFill>
              </a:rPr>
              <a:t>）访问根结点；</a:t>
            </a:r>
          </a:p>
          <a:p>
            <a:pPr>
              <a:lnSpc>
                <a:spcPts val="2200"/>
              </a:lnSpc>
              <a:spcBef>
                <a:spcPct val="50000"/>
              </a:spcBef>
              <a:defRPr/>
            </a:pPr>
            <a:r>
              <a:rPr lang="zh-CN" altLang="en-US" sz="2000" dirty="0">
                <a:solidFill>
                  <a:srgbClr val="080808"/>
                </a:solidFill>
              </a:rPr>
              <a:t>（</a:t>
            </a:r>
            <a:r>
              <a:rPr lang="en-US" altLang="zh-CN" sz="2000" dirty="0">
                <a:solidFill>
                  <a:srgbClr val="080808"/>
                </a:solidFill>
              </a:rPr>
              <a:t>3</a:t>
            </a:r>
            <a:r>
              <a:rPr lang="zh-CN" altLang="en-US" sz="2000" dirty="0">
                <a:solidFill>
                  <a:srgbClr val="080808"/>
                </a:solidFill>
              </a:rPr>
              <a:t>）中序遍历根结点的右子树。</a:t>
            </a:r>
          </a:p>
        </p:txBody>
      </p:sp>
      <p:grpSp>
        <p:nvGrpSpPr>
          <p:cNvPr id="5" name="Group 2"/>
          <p:cNvGrpSpPr>
            <a:grpSpLocks/>
          </p:cNvGrpSpPr>
          <p:nvPr/>
        </p:nvGrpSpPr>
        <p:grpSpPr bwMode="auto">
          <a:xfrm>
            <a:off x="2400300" y="2386013"/>
            <a:ext cx="3060700" cy="2362200"/>
            <a:chOff x="492" y="384"/>
            <a:chExt cx="1928" cy="1488"/>
          </a:xfrm>
        </p:grpSpPr>
        <p:sp>
          <p:nvSpPr>
            <p:cNvPr id="70712" name="Oval 3"/>
            <p:cNvSpPr>
              <a:spLocks noChangeArrowheads="1"/>
            </p:cNvSpPr>
            <p:nvPr/>
          </p:nvSpPr>
          <p:spPr bwMode="auto">
            <a:xfrm>
              <a:off x="1212" y="38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A</a:t>
              </a:r>
            </a:p>
          </p:txBody>
        </p:sp>
        <p:sp>
          <p:nvSpPr>
            <p:cNvPr id="70713" name="Oval 4"/>
            <p:cNvSpPr>
              <a:spLocks noChangeArrowheads="1"/>
            </p:cNvSpPr>
            <p:nvPr/>
          </p:nvSpPr>
          <p:spPr bwMode="auto">
            <a:xfrm>
              <a:off x="1164" y="1488"/>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D</a:t>
              </a:r>
            </a:p>
          </p:txBody>
        </p:sp>
        <p:sp>
          <p:nvSpPr>
            <p:cNvPr id="70714" name="Oval 5"/>
            <p:cNvSpPr>
              <a:spLocks noChangeArrowheads="1"/>
            </p:cNvSpPr>
            <p:nvPr/>
          </p:nvSpPr>
          <p:spPr bwMode="auto">
            <a:xfrm>
              <a:off x="492" y="110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sp>
          <p:nvSpPr>
            <p:cNvPr id="70715" name="Oval 6"/>
            <p:cNvSpPr>
              <a:spLocks noChangeArrowheads="1"/>
            </p:cNvSpPr>
            <p:nvPr/>
          </p:nvSpPr>
          <p:spPr bwMode="auto">
            <a:xfrm>
              <a:off x="2036" y="106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70716" name="Line 7"/>
            <p:cNvSpPr>
              <a:spLocks noChangeShapeType="1"/>
            </p:cNvSpPr>
            <p:nvPr/>
          </p:nvSpPr>
          <p:spPr bwMode="auto">
            <a:xfrm flipH="1">
              <a:off x="780" y="720"/>
              <a:ext cx="480" cy="4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17" name="Line 8"/>
            <p:cNvSpPr>
              <a:spLocks noChangeShapeType="1"/>
            </p:cNvSpPr>
            <p:nvPr/>
          </p:nvSpPr>
          <p:spPr bwMode="auto">
            <a:xfrm>
              <a:off x="1548" y="720"/>
              <a:ext cx="576" cy="384"/>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18" name="Line 9"/>
            <p:cNvSpPr>
              <a:spLocks noChangeShapeType="1"/>
            </p:cNvSpPr>
            <p:nvPr/>
          </p:nvSpPr>
          <p:spPr bwMode="auto">
            <a:xfrm>
              <a:off x="876" y="1392"/>
              <a:ext cx="336" cy="192"/>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 name="Rectangle 10"/>
          <p:cNvSpPr>
            <a:spLocks noChangeArrowheads="1"/>
          </p:cNvSpPr>
          <p:nvPr/>
        </p:nvSpPr>
        <p:spPr bwMode="auto">
          <a:xfrm>
            <a:off x="6153150" y="1852613"/>
            <a:ext cx="2667000" cy="45720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D            R</a:t>
            </a:r>
          </a:p>
        </p:txBody>
      </p:sp>
      <p:grpSp>
        <p:nvGrpSpPr>
          <p:cNvPr id="14" name="Group 11"/>
          <p:cNvGrpSpPr>
            <a:grpSpLocks/>
          </p:cNvGrpSpPr>
          <p:nvPr/>
        </p:nvGrpSpPr>
        <p:grpSpPr bwMode="auto">
          <a:xfrm>
            <a:off x="6153150" y="3795713"/>
            <a:ext cx="457200" cy="1066800"/>
            <a:chOff x="2880" y="1248"/>
            <a:chExt cx="288" cy="672"/>
          </a:xfrm>
        </p:grpSpPr>
        <p:sp>
          <p:nvSpPr>
            <p:cNvPr id="70710" name="Line 12"/>
            <p:cNvSpPr>
              <a:spLocks noChangeShapeType="1"/>
            </p:cNvSpPr>
            <p:nvPr/>
          </p:nvSpPr>
          <p:spPr bwMode="auto">
            <a:xfrm>
              <a:off x="3024" y="1248"/>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11" name="Oval 13"/>
            <p:cNvSpPr>
              <a:spLocks noChangeArrowheads="1"/>
            </p:cNvSpPr>
            <p:nvPr/>
          </p:nvSpPr>
          <p:spPr bwMode="auto">
            <a:xfrm>
              <a:off x="2880" y="1680"/>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grpSp>
      <p:grpSp>
        <p:nvGrpSpPr>
          <p:cNvPr id="17" name="Group 14"/>
          <p:cNvGrpSpPr>
            <a:grpSpLocks/>
          </p:cNvGrpSpPr>
          <p:nvPr/>
        </p:nvGrpSpPr>
        <p:grpSpPr bwMode="auto">
          <a:xfrm>
            <a:off x="5619750" y="2328863"/>
            <a:ext cx="1524000" cy="1447800"/>
            <a:chOff x="3216" y="1248"/>
            <a:chExt cx="960" cy="912"/>
          </a:xfrm>
        </p:grpSpPr>
        <p:sp>
          <p:nvSpPr>
            <p:cNvPr id="70704" name="Line 15"/>
            <p:cNvSpPr>
              <a:spLocks noChangeShapeType="1"/>
            </p:cNvSpPr>
            <p:nvPr/>
          </p:nvSpPr>
          <p:spPr bwMode="auto">
            <a:xfrm>
              <a:off x="3696" y="1248"/>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0705" name="Group 16"/>
            <p:cNvGrpSpPr>
              <a:grpSpLocks/>
            </p:cNvGrpSpPr>
            <p:nvPr/>
          </p:nvGrpSpPr>
          <p:grpSpPr bwMode="auto">
            <a:xfrm>
              <a:off x="3408" y="1680"/>
              <a:ext cx="576" cy="240"/>
              <a:chOff x="3408" y="1680"/>
              <a:chExt cx="576" cy="240"/>
            </a:xfrm>
          </p:grpSpPr>
          <p:sp>
            <p:nvSpPr>
              <p:cNvPr id="70707" name="Line 17"/>
              <p:cNvSpPr>
                <a:spLocks noChangeShapeType="1"/>
              </p:cNvSpPr>
              <p:nvPr/>
            </p:nvSpPr>
            <p:spPr bwMode="auto">
              <a:xfrm>
                <a:off x="3408" y="1680"/>
                <a:ext cx="5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8" name="Line 18"/>
              <p:cNvSpPr>
                <a:spLocks noChangeShapeType="1"/>
              </p:cNvSpPr>
              <p:nvPr/>
            </p:nvSpPr>
            <p:spPr bwMode="auto">
              <a:xfrm>
                <a:off x="3408"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9" name="Line 19"/>
              <p:cNvSpPr>
                <a:spLocks noChangeShapeType="1"/>
              </p:cNvSpPr>
              <p:nvPr/>
            </p:nvSpPr>
            <p:spPr bwMode="auto">
              <a:xfrm>
                <a:off x="3984"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0706" name="Rectangle 20"/>
            <p:cNvSpPr>
              <a:spLocks noChangeArrowheads="1"/>
            </p:cNvSpPr>
            <p:nvPr/>
          </p:nvSpPr>
          <p:spPr bwMode="auto">
            <a:xfrm>
              <a:off x="3216" y="1920"/>
              <a:ext cx="960" cy="24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D   R</a:t>
              </a:r>
            </a:p>
          </p:txBody>
        </p:sp>
      </p:grpSp>
      <p:grpSp>
        <p:nvGrpSpPr>
          <p:cNvPr id="24" name="Group 21"/>
          <p:cNvGrpSpPr>
            <a:grpSpLocks/>
          </p:cNvGrpSpPr>
          <p:nvPr/>
        </p:nvGrpSpPr>
        <p:grpSpPr bwMode="auto">
          <a:xfrm>
            <a:off x="6572250" y="3738563"/>
            <a:ext cx="1447800" cy="1447800"/>
            <a:chOff x="3744" y="2160"/>
            <a:chExt cx="912" cy="912"/>
          </a:xfrm>
        </p:grpSpPr>
        <p:grpSp>
          <p:nvGrpSpPr>
            <p:cNvPr id="70698" name="Group 22"/>
            <p:cNvGrpSpPr>
              <a:grpSpLocks/>
            </p:cNvGrpSpPr>
            <p:nvPr/>
          </p:nvGrpSpPr>
          <p:grpSpPr bwMode="auto">
            <a:xfrm>
              <a:off x="3888" y="2592"/>
              <a:ext cx="576" cy="240"/>
              <a:chOff x="3888" y="2592"/>
              <a:chExt cx="576" cy="240"/>
            </a:xfrm>
          </p:grpSpPr>
          <p:sp>
            <p:nvSpPr>
              <p:cNvPr id="70701" name="Line 23"/>
              <p:cNvSpPr>
                <a:spLocks noChangeShapeType="1"/>
              </p:cNvSpPr>
              <p:nvPr/>
            </p:nvSpPr>
            <p:spPr bwMode="auto">
              <a:xfrm>
                <a:off x="3888" y="2592"/>
                <a:ext cx="5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2" name="Line 24"/>
              <p:cNvSpPr>
                <a:spLocks noChangeShapeType="1"/>
              </p:cNvSpPr>
              <p:nvPr/>
            </p:nvSpPr>
            <p:spPr bwMode="auto">
              <a:xfrm>
                <a:off x="3888" y="2592"/>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3" name="Line 25"/>
              <p:cNvSpPr>
                <a:spLocks noChangeShapeType="1"/>
              </p:cNvSpPr>
              <p:nvPr/>
            </p:nvSpPr>
            <p:spPr bwMode="auto">
              <a:xfrm>
                <a:off x="4464" y="2592"/>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0699" name="Rectangle 26"/>
            <p:cNvSpPr>
              <a:spLocks noChangeArrowheads="1"/>
            </p:cNvSpPr>
            <p:nvPr/>
          </p:nvSpPr>
          <p:spPr bwMode="auto">
            <a:xfrm>
              <a:off x="3744" y="2832"/>
              <a:ext cx="912" cy="24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D   R</a:t>
              </a:r>
            </a:p>
          </p:txBody>
        </p:sp>
        <p:sp>
          <p:nvSpPr>
            <p:cNvPr id="70700" name="Line 27"/>
            <p:cNvSpPr>
              <a:spLocks noChangeShapeType="1"/>
            </p:cNvSpPr>
            <p:nvPr/>
          </p:nvSpPr>
          <p:spPr bwMode="auto">
            <a:xfrm>
              <a:off x="3984" y="2160"/>
              <a:ext cx="0" cy="432"/>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1" name="Group 28"/>
          <p:cNvGrpSpPr>
            <a:grpSpLocks/>
          </p:cNvGrpSpPr>
          <p:nvPr/>
        </p:nvGrpSpPr>
        <p:grpSpPr bwMode="auto">
          <a:xfrm>
            <a:off x="5673726" y="3776663"/>
            <a:ext cx="461963" cy="990600"/>
            <a:chOff x="3550" y="2160"/>
            <a:chExt cx="291" cy="624"/>
          </a:xfrm>
        </p:grpSpPr>
        <p:sp>
          <p:nvSpPr>
            <p:cNvPr id="70696" name="Text Box 29"/>
            <p:cNvSpPr txBox="1">
              <a:spLocks noChangeArrowheads="1"/>
            </p:cNvSpPr>
            <p:nvPr/>
          </p:nvSpPr>
          <p:spPr bwMode="auto">
            <a:xfrm rot="-5503572">
              <a:off x="3576" y="2518"/>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0697" name="Line 30"/>
            <p:cNvSpPr>
              <a:spLocks noChangeShapeType="1"/>
            </p:cNvSpPr>
            <p:nvPr/>
          </p:nvSpPr>
          <p:spPr bwMode="auto">
            <a:xfrm>
              <a:off x="3696" y="2160"/>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4" name="Group 31"/>
          <p:cNvGrpSpPr>
            <a:grpSpLocks/>
          </p:cNvGrpSpPr>
          <p:nvPr/>
        </p:nvGrpSpPr>
        <p:grpSpPr bwMode="auto">
          <a:xfrm>
            <a:off x="7239000" y="2309813"/>
            <a:ext cx="457200" cy="1066800"/>
            <a:chOff x="3264" y="2160"/>
            <a:chExt cx="288" cy="672"/>
          </a:xfrm>
        </p:grpSpPr>
        <p:sp>
          <p:nvSpPr>
            <p:cNvPr id="70694" name="Oval 32"/>
            <p:cNvSpPr>
              <a:spLocks noChangeArrowheads="1"/>
            </p:cNvSpPr>
            <p:nvPr/>
          </p:nvSpPr>
          <p:spPr bwMode="auto">
            <a:xfrm>
              <a:off x="3264" y="2592"/>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A</a:t>
              </a:r>
            </a:p>
          </p:txBody>
        </p:sp>
        <p:sp>
          <p:nvSpPr>
            <p:cNvPr id="70695" name="Line 33"/>
            <p:cNvSpPr>
              <a:spLocks noChangeShapeType="1"/>
            </p:cNvSpPr>
            <p:nvPr/>
          </p:nvSpPr>
          <p:spPr bwMode="auto">
            <a:xfrm>
              <a:off x="3408" y="2160"/>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7" name="Group 34"/>
          <p:cNvGrpSpPr>
            <a:grpSpLocks/>
          </p:cNvGrpSpPr>
          <p:nvPr/>
        </p:nvGrpSpPr>
        <p:grpSpPr bwMode="auto">
          <a:xfrm>
            <a:off x="7559676" y="5167313"/>
            <a:ext cx="461963" cy="990600"/>
            <a:chOff x="4366" y="3072"/>
            <a:chExt cx="291" cy="624"/>
          </a:xfrm>
        </p:grpSpPr>
        <p:sp>
          <p:nvSpPr>
            <p:cNvPr id="70692" name="Text Box 35"/>
            <p:cNvSpPr txBox="1">
              <a:spLocks noChangeArrowheads="1"/>
            </p:cNvSpPr>
            <p:nvPr/>
          </p:nvSpPr>
          <p:spPr bwMode="auto">
            <a:xfrm rot="-5503572">
              <a:off x="4392" y="3430"/>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0693" name="Line 36"/>
            <p:cNvSpPr>
              <a:spLocks noChangeShapeType="1"/>
            </p:cNvSpPr>
            <p:nvPr/>
          </p:nvSpPr>
          <p:spPr bwMode="auto">
            <a:xfrm>
              <a:off x="4512" y="3072"/>
              <a:ext cx="0" cy="432"/>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0" name="Group 37"/>
          <p:cNvGrpSpPr>
            <a:grpSpLocks/>
          </p:cNvGrpSpPr>
          <p:nvPr/>
        </p:nvGrpSpPr>
        <p:grpSpPr bwMode="auto">
          <a:xfrm>
            <a:off x="6550026" y="5205413"/>
            <a:ext cx="461963" cy="990600"/>
            <a:chOff x="4078" y="3072"/>
            <a:chExt cx="291" cy="624"/>
          </a:xfrm>
        </p:grpSpPr>
        <p:sp>
          <p:nvSpPr>
            <p:cNvPr id="70690" name="Text Box 38"/>
            <p:cNvSpPr txBox="1">
              <a:spLocks noChangeArrowheads="1"/>
            </p:cNvSpPr>
            <p:nvPr/>
          </p:nvSpPr>
          <p:spPr bwMode="auto">
            <a:xfrm rot="-5503572">
              <a:off x="4104" y="3430"/>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0691" name="Line 39"/>
            <p:cNvSpPr>
              <a:spLocks noChangeShapeType="1"/>
            </p:cNvSpPr>
            <p:nvPr/>
          </p:nvSpPr>
          <p:spPr bwMode="auto">
            <a:xfrm>
              <a:off x="4224" y="3072"/>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3" name="Group 40"/>
          <p:cNvGrpSpPr>
            <a:grpSpLocks/>
          </p:cNvGrpSpPr>
          <p:nvPr/>
        </p:nvGrpSpPr>
        <p:grpSpPr bwMode="auto">
          <a:xfrm>
            <a:off x="7105650" y="5167313"/>
            <a:ext cx="457200" cy="1066800"/>
            <a:chOff x="3792" y="3072"/>
            <a:chExt cx="288" cy="672"/>
          </a:xfrm>
        </p:grpSpPr>
        <p:sp>
          <p:nvSpPr>
            <p:cNvPr id="70688" name="Oval 41"/>
            <p:cNvSpPr>
              <a:spLocks noChangeArrowheads="1"/>
            </p:cNvSpPr>
            <p:nvPr/>
          </p:nvSpPr>
          <p:spPr bwMode="auto">
            <a:xfrm>
              <a:off x="3792" y="3504"/>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D</a:t>
              </a:r>
            </a:p>
          </p:txBody>
        </p:sp>
        <p:sp>
          <p:nvSpPr>
            <p:cNvPr id="70689" name="Line 42"/>
            <p:cNvSpPr>
              <a:spLocks noChangeShapeType="1"/>
            </p:cNvSpPr>
            <p:nvPr/>
          </p:nvSpPr>
          <p:spPr bwMode="auto">
            <a:xfrm>
              <a:off x="3936" y="3072"/>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6" name="Group 43"/>
          <p:cNvGrpSpPr>
            <a:grpSpLocks/>
          </p:cNvGrpSpPr>
          <p:nvPr/>
        </p:nvGrpSpPr>
        <p:grpSpPr bwMode="auto">
          <a:xfrm>
            <a:off x="8969376" y="3910013"/>
            <a:ext cx="461963" cy="990600"/>
            <a:chOff x="5278" y="2160"/>
            <a:chExt cx="291" cy="624"/>
          </a:xfrm>
        </p:grpSpPr>
        <p:sp>
          <p:nvSpPr>
            <p:cNvPr id="70686" name="Text Box 44"/>
            <p:cNvSpPr txBox="1">
              <a:spLocks noChangeArrowheads="1"/>
            </p:cNvSpPr>
            <p:nvPr/>
          </p:nvSpPr>
          <p:spPr bwMode="auto">
            <a:xfrm rot="-5503572">
              <a:off x="5304" y="2518"/>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0687" name="Line 45"/>
            <p:cNvSpPr>
              <a:spLocks noChangeShapeType="1"/>
            </p:cNvSpPr>
            <p:nvPr/>
          </p:nvSpPr>
          <p:spPr bwMode="auto">
            <a:xfrm>
              <a:off x="5424" y="2160"/>
              <a:ext cx="0" cy="432"/>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9" name="Group 46"/>
          <p:cNvGrpSpPr>
            <a:grpSpLocks/>
          </p:cNvGrpSpPr>
          <p:nvPr/>
        </p:nvGrpSpPr>
        <p:grpSpPr bwMode="auto">
          <a:xfrm>
            <a:off x="7940676" y="3910013"/>
            <a:ext cx="461963" cy="990600"/>
            <a:chOff x="4990" y="2160"/>
            <a:chExt cx="291" cy="624"/>
          </a:xfrm>
        </p:grpSpPr>
        <p:sp>
          <p:nvSpPr>
            <p:cNvPr id="70684" name="Text Box 47"/>
            <p:cNvSpPr txBox="1">
              <a:spLocks noChangeArrowheads="1"/>
            </p:cNvSpPr>
            <p:nvPr/>
          </p:nvSpPr>
          <p:spPr bwMode="auto">
            <a:xfrm rot="-5503572">
              <a:off x="5016" y="2518"/>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0685" name="Line 48"/>
            <p:cNvSpPr>
              <a:spLocks noChangeShapeType="1"/>
            </p:cNvSpPr>
            <p:nvPr/>
          </p:nvSpPr>
          <p:spPr bwMode="auto">
            <a:xfrm>
              <a:off x="5136" y="2160"/>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2" name="Group 49"/>
          <p:cNvGrpSpPr>
            <a:grpSpLocks/>
          </p:cNvGrpSpPr>
          <p:nvPr/>
        </p:nvGrpSpPr>
        <p:grpSpPr bwMode="auto">
          <a:xfrm>
            <a:off x="8496300" y="3910013"/>
            <a:ext cx="457200" cy="1066800"/>
            <a:chOff x="4704" y="2160"/>
            <a:chExt cx="288" cy="672"/>
          </a:xfrm>
        </p:grpSpPr>
        <p:sp>
          <p:nvSpPr>
            <p:cNvPr id="70682" name="Oval 50"/>
            <p:cNvSpPr>
              <a:spLocks noChangeArrowheads="1"/>
            </p:cNvSpPr>
            <p:nvPr/>
          </p:nvSpPr>
          <p:spPr bwMode="auto">
            <a:xfrm>
              <a:off x="4704" y="2592"/>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70683" name="Line 51"/>
            <p:cNvSpPr>
              <a:spLocks noChangeShapeType="1"/>
            </p:cNvSpPr>
            <p:nvPr/>
          </p:nvSpPr>
          <p:spPr bwMode="auto">
            <a:xfrm>
              <a:off x="4848" y="2160"/>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5" name="Group 52"/>
          <p:cNvGrpSpPr>
            <a:grpSpLocks/>
          </p:cNvGrpSpPr>
          <p:nvPr/>
        </p:nvGrpSpPr>
        <p:grpSpPr bwMode="auto">
          <a:xfrm>
            <a:off x="7962900" y="2309813"/>
            <a:ext cx="1447800" cy="1600200"/>
            <a:chOff x="4356" y="972"/>
            <a:chExt cx="912" cy="1008"/>
          </a:xfrm>
        </p:grpSpPr>
        <p:grpSp>
          <p:nvGrpSpPr>
            <p:cNvPr id="70676" name="Group 53"/>
            <p:cNvGrpSpPr>
              <a:grpSpLocks/>
            </p:cNvGrpSpPr>
            <p:nvPr/>
          </p:nvGrpSpPr>
          <p:grpSpPr bwMode="auto">
            <a:xfrm>
              <a:off x="4500" y="1500"/>
              <a:ext cx="576" cy="240"/>
              <a:chOff x="4800" y="1680"/>
              <a:chExt cx="576" cy="240"/>
            </a:xfrm>
          </p:grpSpPr>
          <p:sp>
            <p:nvSpPr>
              <p:cNvPr id="70679" name="Line 54"/>
              <p:cNvSpPr>
                <a:spLocks noChangeShapeType="1"/>
              </p:cNvSpPr>
              <p:nvPr/>
            </p:nvSpPr>
            <p:spPr bwMode="auto">
              <a:xfrm>
                <a:off x="4800" y="1680"/>
                <a:ext cx="5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0" name="Line 55"/>
              <p:cNvSpPr>
                <a:spLocks noChangeShapeType="1"/>
              </p:cNvSpPr>
              <p:nvPr/>
            </p:nvSpPr>
            <p:spPr bwMode="auto">
              <a:xfrm>
                <a:off x="4800"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1" name="Line 56"/>
              <p:cNvSpPr>
                <a:spLocks noChangeShapeType="1"/>
              </p:cNvSpPr>
              <p:nvPr/>
            </p:nvSpPr>
            <p:spPr bwMode="auto">
              <a:xfrm>
                <a:off x="5376"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0677" name="Rectangle 57"/>
            <p:cNvSpPr>
              <a:spLocks noChangeArrowheads="1"/>
            </p:cNvSpPr>
            <p:nvPr/>
          </p:nvSpPr>
          <p:spPr bwMode="auto">
            <a:xfrm>
              <a:off x="4356" y="1740"/>
              <a:ext cx="912" cy="24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D   R</a:t>
              </a:r>
            </a:p>
          </p:txBody>
        </p:sp>
        <p:sp>
          <p:nvSpPr>
            <p:cNvPr id="70678" name="Line 58"/>
            <p:cNvSpPr>
              <a:spLocks noChangeShapeType="1"/>
            </p:cNvSpPr>
            <p:nvPr/>
          </p:nvSpPr>
          <p:spPr bwMode="auto">
            <a:xfrm>
              <a:off x="4740" y="972"/>
              <a:ext cx="0" cy="528"/>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2" name="Text Box 59"/>
          <p:cNvSpPr txBox="1">
            <a:spLocks noChangeArrowheads="1"/>
          </p:cNvSpPr>
          <p:nvPr/>
        </p:nvSpPr>
        <p:spPr bwMode="auto">
          <a:xfrm>
            <a:off x="2003425" y="6196013"/>
            <a:ext cx="365125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u="sng">
                <a:latin typeface="Times New Roman" panose="02020603050405020304" pitchFamily="18" charset="0"/>
              </a:rPr>
              <a:t>中序遍历序列：</a:t>
            </a:r>
            <a:r>
              <a:rPr lang="en-US" altLang="zh-CN" sz="2400" u="sng">
                <a:latin typeface="Times New Roman" panose="02020603050405020304" pitchFamily="18" charset="0"/>
              </a:rPr>
              <a:t>B  D  A  C</a:t>
            </a:r>
          </a:p>
        </p:txBody>
      </p:sp>
      <p:sp>
        <p:nvSpPr>
          <p:cNvPr id="63" name="Text Box 60"/>
          <p:cNvSpPr txBox="1">
            <a:spLocks noChangeArrowheads="1"/>
          </p:cNvSpPr>
          <p:nvPr/>
        </p:nvSpPr>
        <p:spPr bwMode="auto">
          <a:xfrm>
            <a:off x="1524000" y="2139951"/>
            <a:ext cx="15240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a:latin typeface="Times New Roman" panose="02020603050405020304" pitchFamily="18" charset="0"/>
              </a:rPr>
              <a:t>中序遍历</a:t>
            </a:r>
            <a:r>
              <a:rPr lang="en-US" altLang="zh-CN" sz="2400">
                <a:latin typeface="Times New Roman" panose="02020603050405020304" pitchFamily="18" charset="0"/>
              </a:rPr>
              <a:t>:</a:t>
            </a:r>
          </a:p>
        </p:txBody>
      </p:sp>
      <p:sp>
        <p:nvSpPr>
          <p:cNvPr id="64" name="AutoShape 61"/>
          <p:cNvSpPr>
            <a:spLocks noChangeArrowheads="1"/>
          </p:cNvSpPr>
          <p:nvPr/>
        </p:nvSpPr>
        <p:spPr bwMode="auto">
          <a:xfrm>
            <a:off x="8975725" y="6165851"/>
            <a:ext cx="1512888" cy="576263"/>
          </a:xfrm>
          <a:prstGeom prst="flowChartAlternateProcess">
            <a:avLst/>
          </a:prstGeom>
          <a:gradFill rotWithShape="1">
            <a:gsLst>
              <a:gs pos="0">
                <a:schemeClr val="bg2"/>
              </a:gs>
              <a:gs pos="50000">
                <a:schemeClr val="bg1"/>
              </a:gs>
              <a:gs pos="100000">
                <a:schemeClr val="bg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2800">
                <a:latin typeface="Times New Roman" pitchFamily="18" charset="0"/>
              </a:rPr>
              <a:t>演示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63">
                                            <p:txEl>
                                              <p:pRg st="0" end="0"/>
                                            </p:txEl>
                                          </p:spTgt>
                                        </p:tgtEl>
                                        <p:attrNameLst>
                                          <p:attrName>style.visibility</p:attrName>
                                        </p:attrNameLst>
                                      </p:cBhvr>
                                      <p:to>
                                        <p:strVal val="visible"/>
                                      </p:to>
                                    </p:set>
                                    <p:animEffect transition="in" filter="box(out)">
                                      <p:cBhvr>
                                        <p:cTn id="7" dur="500"/>
                                        <p:tgtEl>
                                          <p:spTgt spid="63">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out)">
                                      <p:cBhvr>
                                        <p:cTn id="12" dur="500"/>
                                        <p:tgtEl>
                                          <p:spTgt spid="5"/>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7" presetClass="entr" presetSubtype="1"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p:cTn id="22" dur="500" fill="hold"/>
                                        <p:tgtEl>
                                          <p:spTgt spid="17"/>
                                        </p:tgtEl>
                                        <p:attrNameLst>
                                          <p:attrName>ppt_x</p:attrName>
                                        </p:attrNameLst>
                                      </p:cBhvr>
                                      <p:tavLst>
                                        <p:tav tm="0">
                                          <p:val>
                                            <p:strVal val="#ppt_x"/>
                                          </p:val>
                                        </p:tav>
                                        <p:tav tm="100000">
                                          <p:val>
                                            <p:strVal val="#ppt_x"/>
                                          </p:val>
                                        </p:tav>
                                      </p:tavLst>
                                    </p:anim>
                                    <p:anim calcmode="lin" valueType="num">
                                      <p:cBhvr>
                                        <p:cTn id="23" dur="500" fill="hold"/>
                                        <p:tgtEl>
                                          <p:spTgt spid="17"/>
                                        </p:tgtEl>
                                        <p:attrNameLst>
                                          <p:attrName>ppt_y</p:attrName>
                                        </p:attrNameLst>
                                      </p:cBhvr>
                                      <p:tavLst>
                                        <p:tav tm="0">
                                          <p:val>
                                            <p:strVal val="#ppt_y-#ppt_h/2"/>
                                          </p:val>
                                        </p:tav>
                                        <p:tav tm="100000">
                                          <p:val>
                                            <p:strVal val="#ppt_y"/>
                                          </p:val>
                                        </p:tav>
                                      </p:tavLst>
                                    </p:anim>
                                    <p:anim calcmode="lin" valueType="num">
                                      <p:cBhvr>
                                        <p:cTn id="24" dur="500" fill="hold"/>
                                        <p:tgtEl>
                                          <p:spTgt spid="17"/>
                                        </p:tgtEl>
                                        <p:attrNameLst>
                                          <p:attrName>ppt_w</p:attrName>
                                        </p:attrNameLst>
                                      </p:cBhvr>
                                      <p:tavLst>
                                        <p:tav tm="0">
                                          <p:val>
                                            <p:strVal val="#ppt_w"/>
                                          </p:val>
                                        </p:tav>
                                        <p:tav tm="100000">
                                          <p:val>
                                            <p:strVal val="#ppt_w"/>
                                          </p:val>
                                        </p:tav>
                                      </p:tavLst>
                                    </p:anim>
                                    <p:anim calcmode="lin" valueType="num">
                                      <p:cBhvr>
                                        <p:cTn id="25" dur="500" fill="hold"/>
                                        <p:tgtEl>
                                          <p:spTgt spid="17"/>
                                        </p:tgtEl>
                                        <p:attrNameLst>
                                          <p:attrName>ppt_h</p:attrName>
                                        </p:attrNameLst>
                                      </p:cBhvr>
                                      <p:tavLst>
                                        <p:tav tm="0">
                                          <p:val>
                                            <p:fltVal val="0"/>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17" presetClass="entr" presetSubtype="1"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 calcmode="lin" valueType="num">
                                      <p:cBhvr>
                                        <p:cTn id="30" dur="500" fill="hold"/>
                                        <p:tgtEl>
                                          <p:spTgt spid="31"/>
                                        </p:tgtEl>
                                        <p:attrNameLst>
                                          <p:attrName>ppt_x</p:attrName>
                                        </p:attrNameLst>
                                      </p:cBhvr>
                                      <p:tavLst>
                                        <p:tav tm="0">
                                          <p:val>
                                            <p:strVal val="#ppt_x"/>
                                          </p:val>
                                        </p:tav>
                                        <p:tav tm="100000">
                                          <p:val>
                                            <p:strVal val="#ppt_x"/>
                                          </p:val>
                                        </p:tav>
                                      </p:tavLst>
                                    </p:anim>
                                    <p:anim calcmode="lin" valueType="num">
                                      <p:cBhvr>
                                        <p:cTn id="31" dur="500" fill="hold"/>
                                        <p:tgtEl>
                                          <p:spTgt spid="31"/>
                                        </p:tgtEl>
                                        <p:attrNameLst>
                                          <p:attrName>ppt_y</p:attrName>
                                        </p:attrNameLst>
                                      </p:cBhvr>
                                      <p:tavLst>
                                        <p:tav tm="0">
                                          <p:val>
                                            <p:strVal val="#ppt_y-#ppt_h/2"/>
                                          </p:val>
                                        </p:tav>
                                        <p:tav tm="100000">
                                          <p:val>
                                            <p:strVal val="#ppt_y"/>
                                          </p:val>
                                        </p:tav>
                                      </p:tavLst>
                                    </p:anim>
                                    <p:anim calcmode="lin" valueType="num">
                                      <p:cBhvr>
                                        <p:cTn id="32" dur="500" fill="hold"/>
                                        <p:tgtEl>
                                          <p:spTgt spid="31"/>
                                        </p:tgtEl>
                                        <p:attrNameLst>
                                          <p:attrName>ppt_w</p:attrName>
                                        </p:attrNameLst>
                                      </p:cBhvr>
                                      <p:tavLst>
                                        <p:tav tm="0">
                                          <p:val>
                                            <p:strVal val="#ppt_w"/>
                                          </p:val>
                                        </p:tav>
                                        <p:tav tm="100000">
                                          <p:val>
                                            <p:strVal val="#ppt_w"/>
                                          </p:val>
                                        </p:tav>
                                      </p:tavLst>
                                    </p:anim>
                                    <p:anim calcmode="lin" valueType="num">
                                      <p:cBhvr>
                                        <p:cTn id="33" dur="500" fill="hold"/>
                                        <p:tgtEl>
                                          <p:spTgt spid="31"/>
                                        </p:tgtEl>
                                        <p:attrNameLst>
                                          <p:attrName>ppt_h</p:attrName>
                                        </p:attrNameLst>
                                      </p:cBhvr>
                                      <p:tavLst>
                                        <p:tav tm="0">
                                          <p:val>
                                            <p:fltVal val="0"/>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17" presetClass="entr" presetSubtype="1"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p:cTn id="38" dur="500" fill="hold"/>
                                        <p:tgtEl>
                                          <p:spTgt spid="14"/>
                                        </p:tgtEl>
                                        <p:attrNameLst>
                                          <p:attrName>ppt_x</p:attrName>
                                        </p:attrNameLst>
                                      </p:cBhvr>
                                      <p:tavLst>
                                        <p:tav tm="0">
                                          <p:val>
                                            <p:strVal val="#ppt_x"/>
                                          </p:val>
                                        </p:tav>
                                        <p:tav tm="100000">
                                          <p:val>
                                            <p:strVal val="#ppt_x"/>
                                          </p:val>
                                        </p:tav>
                                      </p:tavLst>
                                    </p:anim>
                                    <p:anim calcmode="lin" valueType="num">
                                      <p:cBhvr>
                                        <p:cTn id="39" dur="500" fill="hold"/>
                                        <p:tgtEl>
                                          <p:spTgt spid="14"/>
                                        </p:tgtEl>
                                        <p:attrNameLst>
                                          <p:attrName>ppt_y</p:attrName>
                                        </p:attrNameLst>
                                      </p:cBhvr>
                                      <p:tavLst>
                                        <p:tav tm="0">
                                          <p:val>
                                            <p:strVal val="#ppt_y-#ppt_h/2"/>
                                          </p:val>
                                        </p:tav>
                                        <p:tav tm="100000">
                                          <p:val>
                                            <p:strVal val="#ppt_y"/>
                                          </p:val>
                                        </p:tav>
                                      </p:tavLst>
                                    </p:anim>
                                    <p:anim calcmode="lin" valueType="num">
                                      <p:cBhvr>
                                        <p:cTn id="40" dur="500" fill="hold"/>
                                        <p:tgtEl>
                                          <p:spTgt spid="14"/>
                                        </p:tgtEl>
                                        <p:attrNameLst>
                                          <p:attrName>ppt_w</p:attrName>
                                        </p:attrNameLst>
                                      </p:cBhvr>
                                      <p:tavLst>
                                        <p:tav tm="0">
                                          <p:val>
                                            <p:strVal val="#ppt_w"/>
                                          </p:val>
                                        </p:tav>
                                        <p:tav tm="100000">
                                          <p:val>
                                            <p:strVal val="#ppt_w"/>
                                          </p:val>
                                        </p:tav>
                                      </p:tavLst>
                                    </p:anim>
                                    <p:anim calcmode="lin" valueType="num">
                                      <p:cBhvr>
                                        <p:cTn id="41" dur="500" fill="hold"/>
                                        <p:tgtEl>
                                          <p:spTgt spid="14"/>
                                        </p:tgtEl>
                                        <p:attrNameLst>
                                          <p:attrName>ppt_h</p:attrName>
                                        </p:attrNameLst>
                                      </p:cBhvr>
                                      <p:tavLst>
                                        <p:tav tm="0">
                                          <p:val>
                                            <p:fltVal val="0"/>
                                          </p:val>
                                        </p:tav>
                                        <p:tav tm="100000">
                                          <p:val>
                                            <p:strVal val="#ppt_h"/>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17" presetClass="entr" presetSubtype="1" fill="hold" nodeType="click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p:cTn id="46" dur="500" fill="hold"/>
                                        <p:tgtEl>
                                          <p:spTgt spid="24"/>
                                        </p:tgtEl>
                                        <p:attrNameLst>
                                          <p:attrName>ppt_x</p:attrName>
                                        </p:attrNameLst>
                                      </p:cBhvr>
                                      <p:tavLst>
                                        <p:tav tm="0">
                                          <p:val>
                                            <p:strVal val="#ppt_x"/>
                                          </p:val>
                                        </p:tav>
                                        <p:tav tm="100000">
                                          <p:val>
                                            <p:strVal val="#ppt_x"/>
                                          </p:val>
                                        </p:tav>
                                      </p:tavLst>
                                    </p:anim>
                                    <p:anim calcmode="lin" valueType="num">
                                      <p:cBhvr>
                                        <p:cTn id="47" dur="500" fill="hold"/>
                                        <p:tgtEl>
                                          <p:spTgt spid="24"/>
                                        </p:tgtEl>
                                        <p:attrNameLst>
                                          <p:attrName>ppt_y</p:attrName>
                                        </p:attrNameLst>
                                      </p:cBhvr>
                                      <p:tavLst>
                                        <p:tav tm="0">
                                          <p:val>
                                            <p:strVal val="#ppt_y-#ppt_h/2"/>
                                          </p:val>
                                        </p:tav>
                                        <p:tav tm="100000">
                                          <p:val>
                                            <p:strVal val="#ppt_y"/>
                                          </p:val>
                                        </p:tav>
                                      </p:tavLst>
                                    </p:anim>
                                    <p:anim calcmode="lin" valueType="num">
                                      <p:cBhvr>
                                        <p:cTn id="48" dur="500" fill="hold"/>
                                        <p:tgtEl>
                                          <p:spTgt spid="24"/>
                                        </p:tgtEl>
                                        <p:attrNameLst>
                                          <p:attrName>ppt_w</p:attrName>
                                        </p:attrNameLst>
                                      </p:cBhvr>
                                      <p:tavLst>
                                        <p:tav tm="0">
                                          <p:val>
                                            <p:strVal val="#ppt_w"/>
                                          </p:val>
                                        </p:tav>
                                        <p:tav tm="100000">
                                          <p:val>
                                            <p:strVal val="#ppt_w"/>
                                          </p:val>
                                        </p:tav>
                                      </p:tavLst>
                                    </p:anim>
                                    <p:anim calcmode="lin" valueType="num">
                                      <p:cBhvr>
                                        <p:cTn id="49" dur="500" fill="hold"/>
                                        <p:tgtEl>
                                          <p:spTgt spid="24"/>
                                        </p:tgtEl>
                                        <p:attrNameLst>
                                          <p:attrName>ppt_h</p:attrName>
                                        </p:attrNameLst>
                                      </p:cBhvr>
                                      <p:tavLst>
                                        <p:tav tm="0">
                                          <p:val>
                                            <p:fltVal val="0"/>
                                          </p:val>
                                        </p:tav>
                                        <p:tav tm="100000">
                                          <p:val>
                                            <p:strVal val="#ppt_h"/>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17" presetClass="entr" presetSubtype="1" fill="hold" nodeType="clickEffect">
                                  <p:stCondLst>
                                    <p:cond delay="0"/>
                                  </p:stCondLst>
                                  <p:childTnLst>
                                    <p:set>
                                      <p:cBhvr>
                                        <p:cTn id="53" dur="1" fill="hold">
                                          <p:stCondLst>
                                            <p:cond delay="0"/>
                                          </p:stCondLst>
                                        </p:cTn>
                                        <p:tgtEl>
                                          <p:spTgt spid="40"/>
                                        </p:tgtEl>
                                        <p:attrNameLst>
                                          <p:attrName>style.visibility</p:attrName>
                                        </p:attrNameLst>
                                      </p:cBhvr>
                                      <p:to>
                                        <p:strVal val="visible"/>
                                      </p:to>
                                    </p:set>
                                    <p:anim calcmode="lin" valueType="num">
                                      <p:cBhvr>
                                        <p:cTn id="54" dur="500" fill="hold"/>
                                        <p:tgtEl>
                                          <p:spTgt spid="40"/>
                                        </p:tgtEl>
                                        <p:attrNameLst>
                                          <p:attrName>ppt_x</p:attrName>
                                        </p:attrNameLst>
                                      </p:cBhvr>
                                      <p:tavLst>
                                        <p:tav tm="0">
                                          <p:val>
                                            <p:strVal val="#ppt_x"/>
                                          </p:val>
                                        </p:tav>
                                        <p:tav tm="100000">
                                          <p:val>
                                            <p:strVal val="#ppt_x"/>
                                          </p:val>
                                        </p:tav>
                                      </p:tavLst>
                                    </p:anim>
                                    <p:anim calcmode="lin" valueType="num">
                                      <p:cBhvr>
                                        <p:cTn id="55" dur="500" fill="hold"/>
                                        <p:tgtEl>
                                          <p:spTgt spid="40"/>
                                        </p:tgtEl>
                                        <p:attrNameLst>
                                          <p:attrName>ppt_y</p:attrName>
                                        </p:attrNameLst>
                                      </p:cBhvr>
                                      <p:tavLst>
                                        <p:tav tm="0">
                                          <p:val>
                                            <p:strVal val="#ppt_y-#ppt_h/2"/>
                                          </p:val>
                                        </p:tav>
                                        <p:tav tm="100000">
                                          <p:val>
                                            <p:strVal val="#ppt_y"/>
                                          </p:val>
                                        </p:tav>
                                      </p:tavLst>
                                    </p:anim>
                                    <p:anim calcmode="lin" valueType="num">
                                      <p:cBhvr>
                                        <p:cTn id="56" dur="500" fill="hold"/>
                                        <p:tgtEl>
                                          <p:spTgt spid="40"/>
                                        </p:tgtEl>
                                        <p:attrNameLst>
                                          <p:attrName>ppt_w</p:attrName>
                                        </p:attrNameLst>
                                      </p:cBhvr>
                                      <p:tavLst>
                                        <p:tav tm="0">
                                          <p:val>
                                            <p:strVal val="#ppt_w"/>
                                          </p:val>
                                        </p:tav>
                                        <p:tav tm="100000">
                                          <p:val>
                                            <p:strVal val="#ppt_w"/>
                                          </p:val>
                                        </p:tav>
                                      </p:tavLst>
                                    </p:anim>
                                    <p:anim calcmode="lin" valueType="num">
                                      <p:cBhvr>
                                        <p:cTn id="57" dur="500" fill="hold"/>
                                        <p:tgtEl>
                                          <p:spTgt spid="40"/>
                                        </p:tgtEl>
                                        <p:attrNameLst>
                                          <p:attrName>ppt_h</p:attrName>
                                        </p:attrNameLst>
                                      </p:cBhvr>
                                      <p:tavLst>
                                        <p:tav tm="0">
                                          <p:val>
                                            <p:fltVal val="0"/>
                                          </p:val>
                                        </p:tav>
                                        <p:tav tm="100000">
                                          <p:val>
                                            <p:strVal val="#ppt_h"/>
                                          </p:val>
                                        </p:tav>
                                      </p:tavLst>
                                    </p:anim>
                                  </p:childTnLst>
                                </p:cTn>
                              </p:par>
                            </p:childTnLst>
                          </p:cTn>
                        </p:par>
                      </p:childTnLst>
                    </p:cTn>
                  </p:par>
                  <p:par>
                    <p:cTn id="58" fill="hold" nodeType="clickPar">
                      <p:stCondLst>
                        <p:cond delay="indefinite"/>
                      </p:stCondLst>
                      <p:childTnLst>
                        <p:par>
                          <p:cTn id="59" fill="hold" nodeType="withGroup">
                            <p:stCondLst>
                              <p:cond delay="0"/>
                            </p:stCondLst>
                            <p:childTnLst>
                              <p:par>
                                <p:cTn id="60" presetID="17" presetClass="entr" presetSubtype="1" fill="hold" nodeType="clickEffect">
                                  <p:stCondLst>
                                    <p:cond delay="0"/>
                                  </p:stCondLst>
                                  <p:childTnLst>
                                    <p:set>
                                      <p:cBhvr>
                                        <p:cTn id="61" dur="1" fill="hold">
                                          <p:stCondLst>
                                            <p:cond delay="0"/>
                                          </p:stCondLst>
                                        </p:cTn>
                                        <p:tgtEl>
                                          <p:spTgt spid="43"/>
                                        </p:tgtEl>
                                        <p:attrNameLst>
                                          <p:attrName>style.visibility</p:attrName>
                                        </p:attrNameLst>
                                      </p:cBhvr>
                                      <p:to>
                                        <p:strVal val="visible"/>
                                      </p:to>
                                    </p:set>
                                    <p:anim calcmode="lin" valueType="num">
                                      <p:cBhvr>
                                        <p:cTn id="62" dur="500" fill="hold"/>
                                        <p:tgtEl>
                                          <p:spTgt spid="43"/>
                                        </p:tgtEl>
                                        <p:attrNameLst>
                                          <p:attrName>ppt_x</p:attrName>
                                        </p:attrNameLst>
                                      </p:cBhvr>
                                      <p:tavLst>
                                        <p:tav tm="0">
                                          <p:val>
                                            <p:strVal val="#ppt_x"/>
                                          </p:val>
                                        </p:tav>
                                        <p:tav tm="100000">
                                          <p:val>
                                            <p:strVal val="#ppt_x"/>
                                          </p:val>
                                        </p:tav>
                                      </p:tavLst>
                                    </p:anim>
                                    <p:anim calcmode="lin" valueType="num">
                                      <p:cBhvr>
                                        <p:cTn id="63" dur="500" fill="hold"/>
                                        <p:tgtEl>
                                          <p:spTgt spid="43"/>
                                        </p:tgtEl>
                                        <p:attrNameLst>
                                          <p:attrName>ppt_y</p:attrName>
                                        </p:attrNameLst>
                                      </p:cBhvr>
                                      <p:tavLst>
                                        <p:tav tm="0">
                                          <p:val>
                                            <p:strVal val="#ppt_y-#ppt_h/2"/>
                                          </p:val>
                                        </p:tav>
                                        <p:tav tm="100000">
                                          <p:val>
                                            <p:strVal val="#ppt_y"/>
                                          </p:val>
                                        </p:tav>
                                      </p:tavLst>
                                    </p:anim>
                                    <p:anim calcmode="lin" valueType="num">
                                      <p:cBhvr>
                                        <p:cTn id="64" dur="500" fill="hold"/>
                                        <p:tgtEl>
                                          <p:spTgt spid="43"/>
                                        </p:tgtEl>
                                        <p:attrNameLst>
                                          <p:attrName>ppt_w</p:attrName>
                                        </p:attrNameLst>
                                      </p:cBhvr>
                                      <p:tavLst>
                                        <p:tav tm="0">
                                          <p:val>
                                            <p:strVal val="#ppt_w"/>
                                          </p:val>
                                        </p:tav>
                                        <p:tav tm="100000">
                                          <p:val>
                                            <p:strVal val="#ppt_w"/>
                                          </p:val>
                                        </p:tav>
                                      </p:tavLst>
                                    </p:anim>
                                    <p:anim calcmode="lin" valueType="num">
                                      <p:cBhvr>
                                        <p:cTn id="65" dur="500" fill="hold"/>
                                        <p:tgtEl>
                                          <p:spTgt spid="43"/>
                                        </p:tgtEl>
                                        <p:attrNameLst>
                                          <p:attrName>ppt_h</p:attrName>
                                        </p:attrNameLst>
                                      </p:cBhvr>
                                      <p:tavLst>
                                        <p:tav tm="0">
                                          <p:val>
                                            <p:fltVal val="0"/>
                                          </p:val>
                                        </p:tav>
                                        <p:tav tm="100000">
                                          <p:val>
                                            <p:strVal val="#ppt_h"/>
                                          </p:val>
                                        </p:tav>
                                      </p:tavLst>
                                    </p:anim>
                                  </p:childTnLst>
                                </p:cTn>
                              </p:par>
                            </p:childTnLst>
                          </p:cTn>
                        </p:par>
                      </p:childTnLst>
                    </p:cTn>
                  </p:par>
                  <p:par>
                    <p:cTn id="66" fill="hold" nodeType="clickPar">
                      <p:stCondLst>
                        <p:cond delay="indefinite"/>
                      </p:stCondLst>
                      <p:childTnLst>
                        <p:par>
                          <p:cTn id="67" fill="hold" nodeType="withGroup">
                            <p:stCondLst>
                              <p:cond delay="0"/>
                            </p:stCondLst>
                            <p:childTnLst>
                              <p:par>
                                <p:cTn id="68" presetID="17" presetClass="entr" presetSubtype="1" fill="hold" nodeType="clickEffect">
                                  <p:stCondLst>
                                    <p:cond delay="0"/>
                                  </p:stCondLst>
                                  <p:childTnLst>
                                    <p:set>
                                      <p:cBhvr>
                                        <p:cTn id="69" dur="1" fill="hold">
                                          <p:stCondLst>
                                            <p:cond delay="0"/>
                                          </p:stCondLst>
                                        </p:cTn>
                                        <p:tgtEl>
                                          <p:spTgt spid="37"/>
                                        </p:tgtEl>
                                        <p:attrNameLst>
                                          <p:attrName>style.visibility</p:attrName>
                                        </p:attrNameLst>
                                      </p:cBhvr>
                                      <p:to>
                                        <p:strVal val="visible"/>
                                      </p:to>
                                    </p:set>
                                    <p:anim calcmode="lin" valueType="num">
                                      <p:cBhvr>
                                        <p:cTn id="70" dur="500" fill="hold"/>
                                        <p:tgtEl>
                                          <p:spTgt spid="37"/>
                                        </p:tgtEl>
                                        <p:attrNameLst>
                                          <p:attrName>ppt_x</p:attrName>
                                        </p:attrNameLst>
                                      </p:cBhvr>
                                      <p:tavLst>
                                        <p:tav tm="0">
                                          <p:val>
                                            <p:strVal val="#ppt_x"/>
                                          </p:val>
                                        </p:tav>
                                        <p:tav tm="100000">
                                          <p:val>
                                            <p:strVal val="#ppt_x"/>
                                          </p:val>
                                        </p:tav>
                                      </p:tavLst>
                                    </p:anim>
                                    <p:anim calcmode="lin" valueType="num">
                                      <p:cBhvr>
                                        <p:cTn id="71" dur="500" fill="hold"/>
                                        <p:tgtEl>
                                          <p:spTgt spid="37"/>
                                        </p:tgtEl>
                                        <p:attrNameLst>
                                          <p:attrName>ppt_y</p:attrName>
                                        </p:attrNameLst>
                                      </p:cBhvr>
                                      <p:tavLst>
                                        <p:tav tm="0">
                                          <p:val>
                                            <p:strVal val="#ppt_y-#ppt_h/2"/>
                                          </p:val>
                                        </p:tav>
                                        <p:tav tm="100000">
                                          <p:val>
                                            <p:strVal val="#ppt_y"/>
                                          </p:val>
                                        </p:tav>
                                      </p:tavLst>
                                    </p:anim>
                                    <p:anim calcmode="lin" valueType="num">
                                      <p:cBhvr>
                                        <p:cTn id="72" dur="500" fill="hold"/>
                                        <p:tgtEl>
                                          <p:spTgt spid="37"/>
                                        </p:tgtEl>
                                        <p:attrNameLst>
                                          <p:attrName>ppt_w</p:attrName>
                                        </p:attrNameLst>
                                      </p:cBhvr>
                                      <p:tavLst>
                                        <p:tav tm="0">
                                          <p:val>
                                            <p:strVal val="#ppt_w"/>
                                          </p:val>
                                        </p:tav>
                                        <p:tav tm="100000">
                                          <p:val>
                                            <p:strVal val="#ppt_w"/>
                                          </p:val>
                                        </p:tav>
                                      </p:tavLst>
                                    </p:anim>
                                    <p:anim calcmode="lin" valueType="num">
                                      <p:cBhvr>
                                        <p:cTn id="73" dur="500" fill="hold"/>
                                        <p:tgtEl>
                                          <p:spTgt spid="37"/>
                                        </p:tgtEl>
                                        <p:attrNameLst>
                                          <p:attrName>ppt_h</p:attrName>
                                        </p:attrNameLst>
                                      </p:cBhvr>
                                      <p:tavLst>
                                        <p:tav tm="0">
                                          <p:val>
                                            <p:fltVal val="0"/>
                                          </p:val>
                                        </p:tav>
                                        <p:tav tm="100000">
                                          <p:val>
                                            <p:strVal val="#ppt_h"/>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17" presetClass="entr" presetSubtype="1" fill="hold" nodeType="clickEffect">
                                  <p:stCondLst>
                                    <p:cond delay="0"/>
                                  </p:stCondLst>
                                  <p:childTnLst>
                                    <p:set>
                                      <p:cBhvr>
                                        <p:cTn id="77" dur="1" fill="hold">
                                          <p:stCondLst>
                                            <p:cond delay="0"/>
                                          </p:stCondLst>
                                        </p:cTn>
                                        <p:tgtEl>
                                          <p:spTgt spid="34"/>
                                        </p:tgtEl>
                                        <p:attrNameLst>
                                          <p:attrName>style.visibility</p:attrName>
                                        </p:attrNameLst>
                                      </p:cBhvr>
                                      <p:to>
                                        <p:strVal val="visible"/>
                                      </p:to>
                                    </p:set>
                                    <p:anim calcmode="lin" valueType="num">
                                      <p:cBhvr>
                                        <p:cTn id="78" dur="500" fill="hold"/>
                                        <p:tgtEl>
                                          <p:spTgt spid="34"/>
                                        </p:tgtEl>
                                        <p:attrNameLst>
                                          <p:attrName>ppt_x</p:attrName>
                                        </p:attrNameLst>
                                      </p:cBhvr>
                                      <p:tavLst>
                                        <p:tav tm="0">
                                          <p:val>
                                            <p:strVal val="#ppt_x"/>
                                          </p:val>
                                        </p:tav>
                                        <p:tav tm="100000">
                                          <p:val>
                                            <p:strVal val="#ppt_x"/>
                                          </p:val>
                                        </p:tav>
                                      </p:tavLst>
                                    </p:anim>
                                    <p:anim calcmode="lin" valueType="num">
                                      <p:cBhvr>
                                        <p:cTn id="79" dur="500" fill="hold"/>
                                        <p:tgtEl>
                                          <p:spTgt spid="34"/>
                                        </p:tgtEl>
                                        <p:attrNameLst>
                                          <p:attrName>ppt_y</p:attrName>
                                        </p:attrNameLst>
                                      </p:cBhvr>
                                      <p:tavLst>
                                        <p:tav tm="0">
                                          <p:val>
                                            <p:strVal val="#ppt_y-#ppt_h/2"/>
                                          </p:val>
                                        </p:tav>
                                        <p:tav tm="100000">
                                          <p:val>
                                            <p:strVal val="#ppt_y"/>
                                          </p:val>
                                        </p:tav>
                                      </p:tavLst>
                                    </p:anim>
                                    <p:anim calcmode="lin" valueType="num">
                                      <p:cBhvr>
                                        <p:cTn id="80" dur="500" fill="hold"/>
                                        <p:tgtEl>
                                          <p:spTgt spid="34"/>
                                        </p:tgtEl>
                                        <p:attrNameLst>
                                          <p:attrName>ppt_w</p:attrName>
                                        </p:attrNameLst>
                                      </p:cBhvr>
                                      <p:tavLst>
                                        <p:tav tm="0">
                                          <p:val>
                                            <p:strVal val="#ppt_w"/>
                                          </p:val>
                                        </p:tav>
                                        <p:tav tm="100000">
                                          <p:val>
                                            <p:strVal val="#ppt_w"/>
                                          </p:val>
                                        </p:tav>
                                      </p:tavLst>
                                    </p:anim>
                                    <p:anim calcmode="lin" valueType="num">
                                      <p:cBhvr>
                                        <p:cTn id="81" dur="500" fill="hold"/>
                                        <p:tgtEl>
                                          <p:spTgt spid="34"/>
                                        </p:tgtEl>
                                        <p:attrNameLst>
                                          <p:attrName>ppt_h</p:attrName>
                                        </p:attrNameLst>
                                      </p:cBhvr>
                                      <p:tavLst>
                                        <p:tav tm="0">
                                          <p:val>
                                            <p:fltVal val="0"/>
                                          </p:val>
                                        </p:tav>
                                        <p:tav tm="100000">
                                          <p:val>
                                            <p:strVal val="#ppt_h"/>
                                          </p:val>
                                        </p:tav>
                                      </p:tavLst>
                                    </p:anim>
                                  </p:childTnLst>
                                </p:cTn>
                              </p:par>
                            </p:childTnLst>
                          </p:cTn>
                        </p:par>
                      </p:childTnLst>
                    </p:cTn>
                  </p:par>
                  <p:par>
                    <p:cTn id="82" fill="hold" nodeType="clickPar">
                      <p:stCondLst>
                        <p:cond delay="indefinite"/>
                      </p:stCondLst>
                      <p:childTnLst>
                        <p:par>
                          <p:cTn id="83" fill="hold" nodeType="withGroup">
                            <p:stCondLst>
                              <p:cond delay="0"/>
                            </p:stCondLst>
                            <p:childTnLst>
                              <p:par>
                                <p:cTn id="84" presetID="4" presetClass="entr" presetSubtype="32" fill="hold" nodeType="clickEffect">
                                  <p:stCondLst>
                                    <p:cond delay="0"/>
                                  </p:stCondLst>
                                  <p:childTnLst>
                                    <p:set>
                                      <p:cBhvr>
                                        <p:cTn id="85" dur="1" fill="hold">
                                          <p:stCondLst>
                                            <p:cond delay="0"/>
                                          </p:stCondLst>
                                        </p:cTn>
                                        <p:tgtEl>
                                          <p:spTgt spid="55"/>
                                        </p:tgtEl>
                                        <p:attrNameLst>
                                          <p:attrName>style.visibility</p:attrName>
                                        </p:attrNameLst>
                                      </p:cBhvr>
                                      <p:to>
                                        <p:strVal val="visible"/>
                                      </p:to>
                                    </p:set>
                                    <p:animEffect transition="in" filter="box(out)">
                                      <p:cBhvr>
                                        <p:cTn id="86" dur="500"/>
                                        <p:tgtEl>
                                          <p:spTgt spid="55"/>
                                        </p:tgtEl>
                                      </p:cBhvr>
                                    </p:animEffect>
                                  </p:childTnLst>
                                  <p:subTnLst>
                                    <p:audio>
                                      <p:cMediaNode>
                                        <p:cTn display="0" masterRel="sameClick">
                                          <p:stCondLst>
                                            <p:cond evt="begin" delay="0">
                                              <p:tn val="84"/>
                                            </p:cond>
                                          </p:stCondLst>
                                          <p:endCondLst>
                                            <p:cond evt="onStopAudio" delay="0">
                                              <p:tgtEl>
                                                <p:sldTgt/>
                                              </p:tgtEl>
                                            </p:cond>
                                          </p:endCondLst>
                                        </p:cTn>
                                        <p:tgtEl>
                                          <p:sndTgt r:embed="rId2" name="CAMERA.WAV"/>
                                        </p:tgtEl>
                                      </p:cMediaNode>
                                    </p:audio>
                                  </p:subTnLst>
                                </p:cTn>
                              </p:par>
                            </p:childTnLst>
                          </p:cTn>
                        </p:par>
                      </p:childTnLst>
                    </p:cTn>
                  </p:par>
                  <p:par>
                    <p:cTn id="87" fill="hold" nodeType="clickPar">
                      <p:stCondLst>
                        <p:cond delay="indefinite"/>
                      </p:stCondLst>
                      <p:childTnLst>
                        <p:par>
                          <p:cTn id="88" fill="hold" nodeType="withGroup">
                            <p:stCondLst>
                              <p:cond delay="0"/>
                            </p:stCondLst>
                            <p:childTnLst>
                              <p:par>
                                <p:cTn id="89" presetID="17" presetClass="entr" presetSubtype="1" fill="hold" nodeType="clickEffect">
                                  <p:stCondLst>
                                    <p:cond delay="0"/>
                                  </p:stCondLst>
                                  <p:childTnLst>
                                    <p:set>
                                      <p:cBhvr>
                                        <p:cTn id="90" dur="1" fill="hold">
                                          <p:stCondLst>
                                            <p:cond delay="0"/>
                                          </p:stCondLst>
                                        </p:cTn>
                                        <p:tgtEl>
                                          <p:spTgt spid="49"/>
                                        </p:tgtEl>
                                        <p:attrNameLst>
                                          <p:attrName>style.visibility</p:attrName>
                                        </p:attrNameLst>
                                      </p:cBhvr>
                                      <p:to>
                                        <p:strVal val="visible"/>
                                      </p:to>
                                    </p:set>
                                    <p:anim calcmode="lin" valueType="num">
                                      <p:cBhvr>
                                        <p:cTn id="91" dur="500" fill="hold"/>
                                        <p:tgtEl>
                                          <p:spTgt spid="49"/>
                                        </p:tgtEl>
                                        <p:attrNameLst>
                                          <p:attrName>ppt_x</p:attrName>
                                        </p:attrNameLst>
                                      </p:cBhvr>
                                      <p:tavLst>
                                        <p:tav tm="0">
                                          <p:val>
                                            <p:strVal val="#ppt_x"/>
                                          </p:val>
                                        </p:tav>
                                        <p:tav tm="100000">
                                          <p:val>
                                            <p:strVal val="#ppt_x"/>
                                          </p:val>
                                        </p:tav>
                                      </p:tavLst>
                                    </p:anim>
                                    <p:anim calcmode="lin" valueType="num">
                                      <p:cBhvr>
                                        <p:cTn id="92" dur="500" fill="hold"/>
                                        <p:tgtEl>
                                          <p:spTgt spid="49"/>
                                        </p:tgtEl>
                                        <p:attrNameLst>
                                          <p:attrName>ppt_y</p:attrName>
                                        </p:attrNameLst>
                                      </p:cBhvr>
                                      <p:tavLst>
                                        <p:tav tm="0">
                                          <p:val>
                                            <p:strVal val="#ppt_y-#ppt_h/2"/>
                                          </p:val>
                                        </p:tav>
                                        <p:tav tm="100000">
                                          <p:val>
                                            <p:strVal val="#ppt_y"/>
                                          </p:val>
                                        </p:tav>
                                      </p:tavLst>
                                    </p:anim>
                                    <p:anim calcmode="lin" valueType="num">
                                      <p:cBhvr>
                                        <p:cTn id="93" dur="500" fill="hold"/>
                                        <p:tgtEl>
                                          <p:spTgt spid="49"/>
                                        </p:tgtEl>
                                        <p:attrNameLst>
                                          <p:attrName>ppt_w</p:attrName>
                                        </p:attrNameLst>
                                      </p:cBhvr>
                                      <p:tavLst>
                                        <p:tav tm="0">
                                          <p:val>
                                            <p:strVal val="#ppt_w"/>
                                          </p:val>
                                        </p:tav>
                                        <p:tav tm="100000">
                                          <p:val>
                                            <p:strVal val="#ppt_w"/>
                                          </p:val>
                                        </p:tav>
                                      </p:tavLst>
                                    </p:anim>
                                    <p:anim calcmode="lin" valueType="num">
                                      <p:cBhvr>
                                        <p:cTn id="94" dur="500" fill="hold"/>
                                        <p:tgtEl>
                                          <p:spTgt spid="49"/>
                                        </p:tgtEl>
                                        <p:attrNameLst>
                                          <p:attrName>ppt_h</p:attrName>
                                        </p:attrNameLst>
                                      </p:cBhvr>
                                      <p:tavLst>
                                        <p:tav tm="0">
                                          <p:val>
                                            <p:fltVal val="0"/>
                                          </p:val>
                                        </p:tav>
                                        <p:tav tm="100000">
                                          <p:val>
                                            <p:strVal val="#ppt_h"/>
                                          </p:val>
                                        </p:tav>
                                      </p:tavLst>
                                    </p:anim>
                                  </p:childTnLst>
                                </p:cTn>
                              </p:par>
                            </p:childTnLst>
                          </p:cTn>
                        </p:par>
                      </p:childTnLst>
                    </p:cTn>
                  </p:par>
                  <p:par>
                    <p:cTn id="95" fill="hold" nodeType="clickPar">
                      <p:stCondLst>
                        <p:cond delay="indefinite"/>
                      </p:stCondLst>
                      <p:childTnLst>
                        <p:par>
                          <p:cTn id="96" fill="hold" nodeType="withGroup">
                            <p:stCondLst>
                              <p:cond delay="0"/>
                            </p:stCondLst>
                            <p:childTnLst>
                              <p:par>
                                <p:cTn id="97" presetID="17" presetClass="entr" presetSubtype="1" fill="hold" nodeType="clickEffect">
                                  <p:stCondLst>
                                    <p:cond delay="0"/>
                                  </p:stCondLst>
                                  <p:childTnLst>
                                    <p:set>
                                      <p:cBhvr>
                                        <p:cTn id="98" dur="1" fill="hold">
                                          <p:stCondLst>
                                            <p:cond delay="0"/>
                                          </p:stCondLst>
                                        </p:cTn>
                                        <p:tgtEl>
                                          <p:spTgt spid="52"/>
                                        </p:tgtEl>
                                        <p:attrNameLst>
                                          <p:attrName>style.visibility</p:attrName>
                                        </p:attrNameLst>
                                      </p:cBhvr>
                                      <p:to>
                                        <p:strVal val="visible"/>
                                      </p:to>
                                    </p:set>
                                    <p:anim calcmode="lin" valueType="num">
                                      <p:cBhvr>
                                        <p:cTn id="99" dur="500" fill="hold"/>
                                        <p:tgtEl>
                                          <p:spTgt spid="52"/>
                                        </p:tgtEl>
                                        <p:attrNameLst>
                                          <p:attrName>ppt_x</p:attrName>
                                        </p:attrNameLst>
                                      </p:cBhvr>
                                      <p:tavLst>
                                        <p:tav tm="0">
                                          <p:val>
                                            <p:strVal val="#ppt_x"/>
                                          </p:val>
                                        </p:tav>
                                        <p:tav tm="100000">
                                          <p:val>
                                            <p:strVal val="#ppt_x"/>
                                          </p:val>
                                        </p:tav>
                                      </p:tavLst>
                                    </p:anim>
                                    <p:anim calcmode="lin" valueType="num">
                                      <p:cBhvr>
                                        <p:cTn id="100" dur="500" fill="hold"/>
                                        <p:tgtEl>
                                          <p:spTgt spid="52"/>
                                        </p:tgtEl>
                                        <p:attrNameLst>
                                          <p:attrName>ppt_y</p:attrName>
                                        </p:attrNameLst>
                                      </p:cBhvr>
                                      <p:tavLst>
                                        <p:tav tm="0">
                                          <p:val>
                                            <p:strVal val="#ppt_y-#ppt_h/2"/>
                                          </p:val>
                                        </p:tav>
                                        <p:tav tm="100000">
                                          <p:val>
                                            <p:strVal val="#ppt_y"/>
                                          </p:val>
                                        </p:tav>
                                      </p:tavLst>
                                    </p:anim>
                                    <p:anim calcmode="lin" valueType="num">
                                      <p:cBhvr>
                                        <p:cTn id="101" dur="500" fill="hold"/>
                                        <p:tgtEl>
                                          <p:spTgt spid="52"/>
                                        </p:tgtEl>
                                        <p:attrNameLst>
                                          <p:attrName>ppt_w</p:attrName>
                                        </p:attrNameLst>
                                      </p:cBhvr>
                                      <p:tavLst>
                                        <p:tav tm="0">
                                          <p:val>
                                            <p:strVal val="#ppt_w"/>
                                          </p:val>
                                        </p:tav>
                                        <p:tav tm="100000">
                                          <p:val>
                                            <p:strVal val="#ppt_w"/>
                                          </p:val>
                                        </p:tav>
                                      </p:tavLst>
                                    </p:anim>
                                    <p:anim calcmode="lin" valueType="num">
                                      <p:cBhvr>
                                        <p:cTn id="102" dur="500" fill="hold"/>
                                        <p:tgtEl>
                                          <p:spTgt spid="52"/>
                                        </p:tgtEl>
                                        <p:attrNameLst>
                                          <p:attrName>ppt_h</p:attrName>
                                        </p:attrNameLst>
                                      </p:cBhvr>
                                      <p:tavLst>
                                        <p:tav tm="0">
                                          <p:val>
                                            <p:fltVal val="0"/>
                                          </p:val>
                                        </p:tav>
                                        <p:tav tm="100000">
                                          <p:val>
                                            <p:strVal val="#ppt_h"/>
                                          </p:val>
                                        </p:tav>
                                      </p:tavLst>
                                    </p:anim>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7" presetClass="entr" presetSubtype="1" fill="hold" nodeType="clickEffect">
                                  <p:stCondLst>
                                    <p:cond delay="0"/>
                                  </p:stCondLst>
                                  <p:childTnLst>
                                    <p:set>
                                      <p:cBhvr>
                                        <p:cTn id="106" dur="1" fill="hold">
                                          <p:stCondLst>
                                            <p:cond delay="0"/>
                                          </p:stCondLst>
                                        </p:cTn>
                                        <p:tgtEl>
                                          <p:spTgt spid="46"/>
                                        </p:tgtEl>
                                        <p:attrNameLst>
                                          <p:attrName>style.visibility</p:attrName>
                                        </p:attrNameLst>
                                      </p:cBhvr>
                                      <p:to>
                                        <p:strVal val="visible"/>
                                      </p:to>
                                    </p:set>
                                    <p:anim calcmode="lin" valueType="num">
                                      <p:cBhvr>
                                        <p:cTn id="107" dur="500" fill="hold"/>
                                        <p:tgtEl>
                                          <p:spTgt spid="46"/>
                                        </p:tgtEl>
                                        <p:attrNameLst>
                                          <p:attrName>ppt_x</p:attrName>
                                        </p:attrNameLst>
                                      </p:cBhvr>
                                      <p:tavLst>
                                        <p:tav tm="0">
                                          <p:val>
                                            <p:strVal val="#ppt_x"/>
                                          </p:val>
                                        </p:tav>
                                        <p:tav tm="100000">
                                          <p:val>
                                            <p:strVal val="#ppt_x"/>
                                          </p:val>
                                        </p:tav>
                                      </p:tavLst>
                                    </p:anim>
                                    <p:anim calcmode="lin" valueType="num">
                                      <p:cBhvr>
                                        <p:cTn id="108" dur="500" fill="hold"/>
                                        <p:tgtEl>
                                          <p:spTgt spid="46"/>
                                        </p:tgtEl>
                                        <p:attrNameLst>
                                          <p:attrName>ppt_y</p:attrName>
                                        </p:attrNameLst>
                                      </p:cBhvr>
                                      <p:tavLst>
                                        <p:tav tm="0">
                                          <p:val>
                                            <p:strVal val="#ppt_y-#ppt_h/2"/>
                                          </p:val>
                                        </p:tav>
                                        <p:tav tm="100000">
                                          <p:val>
                                            <p:strVal val="#ppt_y"/>
                                          </p:val>
                                        </p:tav>
                                      </p:tavLst>
                                    </p:anim>
                                    <p:anim calcmode="lin" valueType="num">
                                      <p:cBhvr>
                                        <p:cTn id="109" dur="500" fill="hold"/>
                                        <p:tgtEl>
                                          <p:spTgt spid="46"/>
                                        </p:tgtEl>
                                        <p:attrNameLst>
                                          <p:attrName>ppt_w</p:attrName>
                                        </p:attrNameLst>
                                      </p:cBhvr>
                                      <p:tavLst>
                                        <p:tav tm="0">
                                          <p:val>
                                            <p:strVal val="#ppt_w"/>
                                          </p:val>
                                        </p:tav>
                                        <p:tav tm="100000">
                                          <p:val>
                                            <p:strVal val="#ppt_w"/>
                                          </p:val>
                                        </p:tav>
                                      </p:tavLst>
                                    </p:anim>
                                    <p:anim calcmode="lin" valueType="num">
                                      <p:cBhvr>
                                        <p:cTn id="110" dur="500" fill="hold"/>
                                        <p:tgtEl>
                                          <p:spTgt spid="46"/>
                                        </p:tgtEl>
                                        <p:attrNameLst>
                                          <p:attrName>ppt_h</p:attrName>
                                        </p:attrNameLst>
                                      </p:cBhvr>
                                      <p:tavLst>
                                        <p:tav tm="0">
                                          <p:val>
                                            <p:fltVal val="0"/>
                                          </p:val>
                                        </p:tav>
                                        <p:tav tm="100000">
                                          <p:val>
                                            <p:strVal val="#ppt_h"/>
                                          </p:val>
                                        </p:tav>
                                      </p:tavLst>
                                    </p:anim>
                                  </p:childTnLst>
                                </p:cTn>
                              </p:par>
                            </p:childTnLst>
                          </p:cTn>
                        </p:par>
                      </p:childTnLst>
                    </p:cTn>
                  </p:par>
                  <p:par>
                    <p:cTn id="111" fill="hold" nodeType="clickPar">
                      <p:stCondLst>
                        <p:cond delay="indefinite"/>
                      </p:stCondLst>
                      <p:childTnLst>
                        <p:par>
                          <p:cTn id="112" fill="hold" nodeType="withGroup">
                            <p:stCondLst>
                              <p:cond delay="0"/>
                            </p:stCondLst>
                            <p:childTnLst>
                              <p:par>
                                <p:cTn id="113" presetID="4" presetClass="entr" presetSubtype="32" fill="hold" grpId="0" nodeType="clickEffect">
                                  <p:stCondLst>
                                    <p:cond delay="0"/>
                                  </p:stCondLst>
                                  <p:childTnLst>
                                    <p:set>
                                      <p:cBhvr>
                                        <p:cTn id="114" dur="1" fill="hold">
                                          <p:stCondLst>
                                            <p:cond delay="0"/>
                                          </p:stCondLst>
                                        </p:cTn>
                                        <p:tgtEl>
                                          <p:spTgt spid="62">
                                            <p:txEl>
                                              <p:pRg st="0" end="0"/>
                                            </p:txEl>
                                          </p:spTgt>
                                        </p:tgtEl>
                                        <p:attrNameLst>
                                          <p:attrName>style.visibility</p:attrName>
                                        </p:attrNameLst>
                                      </p:cBhvr>
                                      <p:to>
                                        <p:strVal val="visible"/>
                                      </p:to>
                                    </p:set>
                                    <p:animEffect transition="in" filter="box(out)">
                                      <p:cBhvr>
                                        <p:cTn id="115" dur="500"/>
                                        <p:tgtEl>
                                          <p:spTgt spid="62">
                                            <p:txEl>
                                              <p:pRg st="0" end="0"/>
                                            </p:txEl>
                                          </p:spTgt>
                                        </p:tgtEl>
                                      </p:cBhvr>
                                    </p:animEffect>
                                  </p:childTnLst>
                                  <p:subTnLst>
                                    <p:audio>
                                      <p:cMediaNode>
                                        <p:cTn display="0" masterRel="sameClick">
                                          <p:stCondLst>
                                            <p:cond evt="begin" delay="0">
                                              <p:tn val="113"/>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utoUpdateAnimBg="0"/>
      <p:bldP spid="62" grpId="0" build="p" autoUpdateAnimBg="0"/>
      <p:bldP spid="63" grpId="0" build="p"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a:spLocks noGrp="1"/>
          </p:cNvSpPr>
          <p:nvPr>
            <p:ph type="title"/>
          </p:nvPr>
        </p:nvSpPr>
        <p:spPr>
          <a:xfrm>
            <a:off x="548952" y="44624"/>
            <a:ext cx="10515600" cy="687611"/>
          </a:xfrm>
        </p:spPr>
        <p:txBody>
          <a:bodyPr>
            <a:normAutofit fontScale="90000"/>
          </a:bodyPr>
          <a:lstStyle/>
          <a:p>
            <a:r>
              <a:rPr lang="zh-CN" altLang="en-US" dirty="0" smtClean="0"/>
              <a:t>补充说明</a:t>
            </a:r>
          </a:p>
        </p:txBody>
      </p:sp>
      <p:sp>
        <p:nvSpPr>
          <p:cNvPr id="71683" name="Text Box 2"/>
          <p:cNvSpPr txBox="1">
            <a:spLocks noChangeArrowheads="1"/>
          </p:cNvSpPr>
          <p:nvPr/>
        </p:nvSpPr>
        <p:spPr bwMode="auto">
          <a:xfrm>
            <a:off x="1847850" y="1052736"/>
            <a:ext cx="87122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800" dirty="0">
                <a:solidFill>
                  <a:srgbClr val="0000FF"/>
                </a:solidFill>
                <a:latin typeface="Times New Roman" panose="02020603050405020304" pitchFamily="18" charset="0"/>
              </a:rPr>
              <a:t>二叉树中序遍历的直观方法：投影法</a:t>
            </a:r>
            <a:r>
              <a:rPr lang="zh-CN" altLang="en-US" sz="2800" dirty="0">
                <a:latin typeface="Times New Roman" panose="02020603050405020304" pitchFamily="18" charset="0"/>
              </a:rPr>
              <a:t> </a:t>
            </a:r>
          </a:p>
          <a:p>
            <a:pPr>
              <a:spcBef>
                <a:spcPct val="50000"/>
              </a:spcBef>
            </a:pPr>
            <a:r>
              <a:rPr lang="zh-CN" altLang="en-US" sz="2000" dirty="0">
                <a:latin typeface="Times New Roman" panose="02020603050405020304" pitchFamily="18" charset="0"/>
              </a:rPr>
              <a:t>         对于一棵二叉树，从根结点所在的层开始，将所有非空左子树完全位于当前根结点的左方，将所有非空右子树完全位于当前根结点的右方，其于各层均按该方法处理。这样就构造好了一棵符合要求的二叉树，如下图所示： </a:t>
            </a:r>
          </a:p>
        </p:txBody>
      </p:sp>
      <p:grpSp>
        <p:nvGrpSpPr>
          <p:cNvPr id="71684" name="Group 2"/>
          <p:cNvGrpSpPr>
            <a:grpSpLocks/>
          </p:cNvGrpSpPr>
          <p:nvPr/>
        </p:nvGrpSpPr>
        <p:grpSpPr bwMode="auto">
          <a:xfrm>
            <a:off x="2063750" y="2852936"/>
            <a:ext cx="5837238" cy="3316288"/>
            <a:chOff x="567" y="572"/>
            <a:chExt cx="4367" cy="2637"/>
          </a:xfrm>
        </p:grpSpPr>
        <p:grpSp>
          <p:nvGrpSpPr>
            <p:cNvPr id="71686" name="Group 3"/>
            <p:cNvGrpSpPr>
              <a:grpSpLocks/>
            </p:cNvGrpSpPr>
            <p:nvPr/>
          </p:nvGrpSpPr>
          <p:grpSpPr bwMode="auto">
            <a:xfrm>
              <a:off x="567" y="572"/>
              <a:ext cx="4367" cy="2178"/>
              <a:chOff x="144" y="432"/>
              <a:chExt cx="4560" cy="2352"/>
            </a:xfrm>
          </p:grpSpPr>
          <p:sp>
            <p:nvSpPr>
              <p:cNvPr id="71688" name="Line 4"/>
              <p:cNvSpPr>
                <a:spLocks noChangeShapeType="1"/>
              </p:cNvSpPr>
              <p:nvPr/>
            </p:nvSpPr>
            <p:spPr bwMode="auto">
              <a:xfrm>
                <a:off x="144" y="2784"/>
                <a:ext cx="456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grpSp>
            <p:nvGrpSpPr>
              <p:cNvPr id="71689" name="Group 5"/>
              <p:cNvGrpSpPr>
                <a:grpSpLocks/>
              </p:cNvGrpSpPr>
              <p:nvPr/>
            </p:nvGrpSpPr>
            <p:grpSpPr bwMode="auto">
              <a:xfrm>
                <a:off x="336" y="432"/>
                <a:ext cx="3840" cy="2352"/>
                <a:chOff x="336" y="432"/>
                <a:chExt cx="3840" cy="2352"/>
              </a:xfrm>
            </p:grpSpPr>
            <p:grpSp>
              <p:nvGrpSpPr>
                <p:cNvPr id="71690" name="Group 6"/>
                <p:cNvGrpSpPr>
                  <a:grpSpLocks/>
                </p:cNvGrpSpPr>
                <p:nvPr/>
              </p:nvGrpSpPr>
              <p:grpSpPr bwMode="auto">
                <a:xfrm>
                  <a:off x="336" y="432"/>
                  <a:ext cx="3840" cy="2160"/>
                  <a:chOff x="336" y="432"/>
                  <a:chExt cx="3840" cy="2160"/>
                </a:xfrm>
              </p:grpSpPr>
              <p:sp>
                <p:nvSpPr>
                  <p:cNvPr id="71698" name="Oval 7"/>
                  <p:cNvSpPr>
                    <a:spLocks noChangeArrowheads="1"/>
                  </p:cNvSpPr>
                  <p:nvPr/>
                </p:nvSpPr>
                <p:spPr bwMode="auto">
                  <a:xfrm>
                    <a:off x="2208" y="432"/>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A</a:t>
                    </a:r>
                    <a:endParaRPr lang="en-US" altLang="zh-CN" sz="2000">
                      <a:latin typeface="Times New Roman" panose="02020603050405020304" pitchFamily="18" charset="0"/>
                      <a:ea typeface="宋体" panose="02010600030101010101" pitchFamily="2" charset="-122"/>
                    </a:endParaRPr>
                  </a:p>
                </p:txBody>
              </p:sp>
              <p:sp>
                <p:nvSpPr>
                  <p:cNvPr id="71699" name="Line 8"/>
                  <p:cNvSpPr>
                    <a:spLocks noChangeShapeType="1"/>
                  </p:cNvSpPr>
                  <p:nvPr/>
                </p:nvSpPr>
                <p:spPr bwMode="auto">
                  <a:xfrm flipH="1">
                    <a:off x="1248" y="816"/>
                    <a:ext cx="1104" cy="528"/>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700" name="Line 9"/>
                  <p:cNvSpPr>
                    <a:spLocks noChangeShapeType="1"/>
                  </p:cNvSpPr>
                  <p:nvPr/>
                </p:nvSpPr>
                <p:spPr bwMode="auto">
                  <a:xfrm>
                    <a:off x="2400" y="816"/>
                    <a:ext cx="1008" cy="576"/>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701" name="Oval 10"/>
                  <p:cNvSpPr>
                    <a:spLocks noChangeArrowheads="1"/>
                  </p:cNvSpPr>
                  <p:nvPr/>
                </p:nvSpPr>
                <p:spPr bwMode="auto">
                  <a:xfrm>
                    <a:off x="1008" y="1344"/>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B</a:t>
                    </a:r>
                    <a:endParaRPr lang="en-US" altLang="zh-CN" sz="2000">
                      <a:latin typeface="Times New Roman" panose="02020603050405020304" pitchFamily="18" charset="0"/>
                      <a:ea typeface="宋体" panose="02010600030101010101" pitchFamily="2" charset="-122"/>
                    </a:endParaRPr>
                  </a:p>
                </p:txBody>
              </p:sp>
              <p:sp>
                <p:nvSpPr>
                  <p:cNvPr id="71702" name="Oval 11"/>
                  <p:cNvSpPr>
                    <a:spLocks noChangeArrowheads="1"/>
                  </p:cNvSpPr>
                  <p:nvPr/>
                </p:nvSpPr>
                <p:spPr bwMode="auto">
                  <a:xfrm>
                    <a:off x="3264" y="1392"/>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C</a:t>
                    </a:r>
                    <a:endParaRPr lang="en-US" altLang="zh-CN" sz="2000">
                      <a:latin typeface="Times New Roman" panose="02020603050405020304" pitchFamily="18" charset="0"/>
                      <a:ea typeface="宋体" panose="02010600030101010101" pitchFamily="2" charset="-122"/>
                    </a:endParaRPr>
                  </a:p>
                </p:txBody>
              </p:sp>
              <p:sp>
                <p:nvSpPr>
                  <p:cNvPr id="71703" name="Oval 12"/>
                  <p:cNvSpPr>
                    <a:spLocks noChangeArrowheads="1"/>
                  </p:cNvSpPr>
                  <p:nvPr/>
                </p:nvSpPr>
                <p:spPr bwMode="auto">
                  <a:xfrm>
                    <a:off x="336" y="2160"/>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D</a:t>
                    </a:r>
                    <a:endParaRPr lang="en-US" altLang="zh-CN" sz="2000">
                      <a:latin typeface="Times New Roman" panose="02020603050405020304" pitchFamily="18" charset="0"/>
                      <a:ea typeface="宋体" panose="02010600030101010101" pitchFamily="2" charset="-122"/>
                    </a:endParaRPr>
                  </a:p>
                </p:txBody>
              </p:sp>
              <p:sp>
                <p:nvSpPr>
                  <p:cNvPr id="71704" name="Line 13"/>
                  <p:cNvSpPr>
                    <a:spLocks noChangeShapeType="1"/>
                  </p:cNvSpPr>
                  <p:nvPr/>
                </p:nvSpPr>
                <p:spPr bwMode="auto">
                  <a:xfrm rot="-1467391">
                    <a:off x="1248" y="1632"/>
                    <a:ext cx="288" cy="62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705" name="Line 14"/>
                  <p:cNvSpPr>
                    <a:spLocks noChangeShapeType="1"/>
                  </p:cNvSpPr>
                  <p:nvPr/>
                </p:nvSpPr>
                <p:spPr bwMode="auto">
                  <a:xfrm rot="1205271" flipH="1">
                    <a:off x="608" y="1620"/>
                    <a:ext cx="432" cy="62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706" name="Oval 15"/>
                  <p:cNvSpPr>
                    <a:spLocks noChangeArrowheads="1"/>
                  </p:cNvSpPr>
                  <p:nvPr/>
                </p:nvSpPr>
                <p:spPr bwMode="auto">
                  <a:xfrm>
                    <a:off x="1488" y="2160"/>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E</a:t>
                    </a:r>
                    <a:endParaRPr lang="en-US" altLang="zh-CN" sz="2000">
                      <a:latin typeface="Times New Roman" panose="02020603050405020304" pitchFamily="18" charset="0"/>
                      <a:ea typeface="宋体" panose="02010600030101010101" pitchFamily="2" charset="-122"/>
                    </a:endParaRPr>
                  </a:p>
                </p:txBody>
              </p:sp>
              <p:sp>
                <p:nvSpPr>
                  <p:cNvPr id="71707" name="Line 16"/>
                  <p:cNvSpPr>
                    <a:spLocks noChangeShapeType="1"/>
                  </p:cNvSpPr>
                  <p:nvPr/>
                </p:nvSpPr>
                <p:spPr bwMode="auto">
                  <a:xfrm rot="1205271" flipH="1">
                    <a:off x="2832" y="1680"/>
                    <a:ext cx="432" cy="62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708" name="Oval 17"/>
                  <p:cNvSpPr>
                    <a:spLocks noChangeArrowheads="1"/>
                  </p:cNvSpPr>
                  <p:nvPr/>
                </p:nvSpPr>
                <p:spPr bwMode="auto">
                  <a:xfrm>
                    <a:off x="2544" y="2208"/>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F</a:t>
                    </a:r>
                    <a:endParaRPr lang="en-US" altLang="zh-CN" sz="2000">
                      <a:latin typeface="Times New Roman" panose="02020603050405020304" pitchFamily="18" charset="0"/>
                      <a:ea typeface="宋体" panose="02010600030101010101" pitchFamily="2" charset="-122"/>
                    </a:endParaRPr>
                  </a:p>
                </p:txBody>
              </p:sp>
              <p:sp>
                <p:nvSpPr>
                  <p:cNvPr id="71709" name="Line 18"/>
                  <p:cNvSpPr>
                    <a:spLocks noChangeShapeType="1"/>
                  </p:cNvSpPr>
                  <p:nvPr/>
                </p:nvSpPr>
                <p:spPr bwMode="auto">
                  <a:xfrm rot="-1467391">
                    <a:off x="3504" y="1680"/>
                    <a:ext cx="288" cy="62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710" name="Oval 19"/>
                  <p:cNvSpPr>
                    <a:spLocks noChangeArrowheads="1"/>
                  </p:cNvSpPr>
                  <p:nvPr/>
                </p:nvSpPr>
                <p:spPr bwMode="auto">
                  <a:xfrm>
                    <a:off x="3792" y="2208"/>
                    <a:ext cx="384" cy="384"/>
                  </a:xfrm>
                  <a:prstGeom prst="ellipse">
                    <a:avLst/>
                  </a:prstGeom>
                  <a:solidFill>
                    <a:schemeClr val="bg1"/>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000">
                        <a:solidFill>
                          <a:srgbClr val="000000"/>
                        </a:solidFill>
                        <a:latin typeface="Times New Roman" panose="02020603050405020304" pitchFamily="18" charset="0"/>
                        <a:ea typeface="宋体" panose="02010600030101010101" pitchFamily="2" charset="-122"/>
                      </a:rPr>
                      <a:t>G</a:t>
                    </a:r>
                    <a:endParaRPr lang="en-US" altLang="zh-CN" sz="2000">
                      <a:latin typeface="Times New Roman" panose="02020603050405020304" pitchFamily="18" charset="0"/>
                      <a:ea typeface="宋体" panose="02010600030101010101" pitchFamily="2" charset="-122"/>
                    </a:endParaRPr>
                  </a:p>
                </p:txBody>
              </p:sp>
            </p:grpSp>
            <p:sp>
              <p:nvSpPr>
                <p:cNvPr id="71691" name="Line 20"/>
                <p:cNvSpPr>
                  <a:spLocks noChangeShapeType="1"/>
                </p:cNvSpPr>
                <p:nvPr/>
              </p:nvSpPr>
              <p:spPr bwMode="auto">
                <a:xfrm>
                  <a:off x="528" y="2544"/>
                  <a:ext cx="0" cy="240"/>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692" name="Line 21"/>
                <p:cNvSpPr>
                  <a:spLocks noChangeShapeType="1"/>
                </p:cNvSpPr>
                <p:nvPr/>
              </p:nvSpPr>
              <p:spPr bwMode="auto">
                <a:xfrm>
                  <a:off x="1152" y="1728"/>
                  <a:ext cx="0" cy="1056"/>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693" name="Line 22"/>
                <p:cNvSpPr>
                  <a:spLocks noChangeShapeType="1"/>
                </p:cNvSpPr>
                <p:nvPr/>
              </p:nvSpPr>
              <p:spPr bwMode="auto">
                <a:xfrm>
                  <a:off x="1680" y="2544"/>
                  <a:ext cx="0" cy="240"/>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694" name="Line 23"/>
                <p:cNvSpPr>
                  <a:spLocks noChangeShapeType="1"/>
                </p:cNvSpPr>
                <p:nvPr/>
              </p:nvSpPr>
              <p:spPr bwMode="auto">
                <a:xfrm>
                  <a:off x="2352" y="816"/>
                  <a:ext cx="0" cy="1968"/>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695" name="Line 24"/>
                <p:cNvSpPr>
                  <a:spLocks noChangeShapeType="1"/>
                </p:cNvSpPr>
                <p:nvPr/>
              </p:nvSpPr>
              <p:spPr bwMode="auto">
                <a:xfrm>
                  <a:off x="2736" y="2592"/>
                  <a:ext cx="0" cy="192"/>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696" name="Line 25"/>
                <p:cNvSpPr>
                  <a:spLocks noChangeShapeType="1"/>
                </p:cNvSpPr>
                <p:nvPr/>
              </p:nvSpPr>
              <p:spPr bwMode="auto">
                <a:xfrm>
                  <a:off x="3360" y="1728"/>
                  <a:ext cx="0" cy="1056"/>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71697" name="Line 26"/>
                <p:cNvSpPr>
                  <a:spLocks noChangeShapeType="1"/>
                </p:cNvSpPr>
                <p:nvPr/>
              </p:nvSpPr>
              <p:spPr bwMode="auto">
                <a:xfrm>
                  <a:off x="3984" y="2592"/>
                  <a:ext cx="0" cy="192"/>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grpSp>
        </p:grpSp>
        <p:sp>
          <p:nvSpPr>
            <p:cNvPr id="71687" name="Text Box 27"/>
            <p:cNvSpPr txBox="1">
              <a:spLocks noChangeArrowheads="1"/>
            </p:cNvSpPr>
            <p:nvPr/>
          </p:nvSpPr>
          <p:spPr bwMode="auto">
            <a:xfrm>
              <a:off x="567" y="2865"/>
              <a:ext cx="4367"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000">
                  <a:latin typeface="Times New Roman" panose="02020603050405020304" pitchFamily="18" charset="0"/>
                  <a:ea typeface="宋体" panose="02010600030101010101" pitchFamily="2" charset="-122"/>
                </a:rPr>
                <a:t>      D         B         E          A      F          C         G</a:t>
              </a:r>
            </a:p>
          </p:txBody>
        </p:sp>
      </p:grpSp>
      <p:sp>
        <p:nvSpPr>
          <p:cNvPr id="71685" name="TextBox 32"/>
          <p:cNvSpPr txBox="1">
            <a:spLocks noChangeArrowheads="1"/>
          </p:cNvSpPr>
          <p:nvPr/>
        </p:nvSpPr>
        <p:spPr bwMode="auto">
          <a:xfrm>
            <a:off x="8364539" y="3446661"/>
            <a:ext cx="3060053"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000" dirty="0"/>
              <a:t>在上述二叉树的正下方画一条水平直线，将树中各结点依次垂直投影到这条水平直线上，此时该水平直线上得到的结点序列即为该二叉树的中序遍历序列</a:t>
            </a:r>
            <a:r>
              <a:rPr lang="en-US" altLang="zh-CN" sz="2000" dirty="0"/>
              <a:t>(DBEAFCG) </a:t>
            </a:r>
            <a:endParaRPr lang="zh-CN" altLang="en-US" sz="2000"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3"/>
          <p:cNvSpPr>
            <a:spLocks noGrp="1" noChangeArrowheads="1"/>
          </p:cNvSpPr>
          <p:nvPr>
            <p:ph type="title"/>
          </p:nvPr>
        </p:nvSpPr>
        <p:spPr>
          <a:xfrm>
            <a:off x="479252" y="-27384"/>
            <a:ext cx="6624860" cy="757237"/>
          </a:xfrm>
        </p:spPr>
        <p:txBody>
          <a:bodyPr>
            <a:normAutofit fontScale="90000"/>
          </a:bodyPr>
          <a:lstStyle/>
          <a:p>
            <a:r>
              <a:rPr lang="zh-CN" altLang="en-US" b="1" dirty="0" smtClean="0">
                <a:ea typeface="华文新魏" panose="02010800040101010101" pitchFamily="2" charset="-122"/>
              </a:rPr>
              <a:t>二叉树递归的中序遍历算法</a:t>
            </a:r>
          </a:p>
        </p:txBody>
      </p:sp>
      <p:sp>
        <p:nvSpPr>
          <p:cNvPr id="157700" name="Rectangle 4"/>
          <p:cNvSpPr>
            <a:spLocks noGrp="1" noChangeArrowheads="1"/>
          </p:cNvSpPr>
          <p:nvPr>
            <p:ph idx="1"/>
          </p:nvPr>
        </p:nvSpPr>
        <p:spPr>
          <a:xfrm>
            <a:off x="2114550" y="1304926"/>
            <a:ext cx="8229600" cy="4824413"/>
          </a:xfrm>
        </p:spPr>
        <p:txBody>
          <a:bodyPr/>
          <a:lstStyle/>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void </a:t>
            </a:r>
            <a:r>
              <a:rPr lang="en-US" altLang="zh-CN" sz="2400" dirty="0" err="1">
                <a:latin typeface="Times New Roman" panose="02020603050405020304" pitchFamily="18" charset="0"/>
                <a:ea typeface="隶书" panose="02010509060101010101" pitchFamily="49" charset="-122"/>
              </a:rPr>
              <a:t>BinaryTree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InOrder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 </a:t>
            </a:r>
            <a:r>
              <a:rPr lang="en-US" altLang="zh-CN" sz="2400" dirty="0" err="1">
                <a:latin typeface="Times New Roman" panose="02020603050405020304" pitchFamily="18" charset="0"/>
                <a:ea typeface="隶书" panose="02010509060101010101" pitchFamily="49" charset="-122"/>
              </a:rPr>
              <a:t>subTree</a:t>
            </a:r>
            <a:r>
              <a:rPr lang="en-US" altLang="zh-CN" sz="2400" b="1" dirty="0">
                <a:latin typeface="Times New Roman" panose="02020603050405020304" pitchFamily="18" charset="0"/>
                <a:ea typeface="隶书" panose="02010509060101010101" pitchFamily="49" charset="-122"/>
              </a:rPr>
              <a:t>, void </a:t>
            </a:r>
            <a:r>
              <a:rPr lang="en-US" altLang="zh-CN" sz="2400" dirty="0">
                <a:latin typeface="Times New Roman" panose="02020603050405020304" pitchFamily="18" charset="0"/>
                <a:ea typeface="隶书" panose="02010509060101010101" pitchFamily="49" charset="-122"/>
              </a:rPr>
              <a:t>(*visit)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 != NULL)</a:t>
            </a: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遍历左子树</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InOrder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a:t>
            </a: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访问根结点</a:t>
            </a:r>
            <a:endParaRPr lang="en-US" altLang="zh-CN" sz="2400" b="1"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zh-CN" altLang="en-US" sz="2400" b="1" dirty="0">
                <a:latin typeface="Times New Roman" panose="02020603050405020304" pitchFamily="18" charset="0"/>
                <a:ea typeface="隶书" panose="02010509060101010101" pitchFamily="49" charset="-122"/>
              </a:rPr>
              <a:t>         </a:t>
            </a:r>
            <a:endParaRPr lang="en-US" altLang="zh-CN" sz="2400" b="1"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遍历右子树</a:t>
            </a:r>
          </a:p>
          <a:p>
            <a:pPr>
              <a:spcBef>
                <a:spcPct val="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InOrder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rightChild</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a:t>
            </a:r>
            <a:r>
              <a:rPr lang="en-US" altLang="zh-CN" sz="2400" b="1" dirty="0">
                <a:latin typeface="Times New Roman" panose="02020603050405020304" pitchFamily="18" charset="0"/>
                <a:ea typeface="隶书" panose="02010509060101010101" pitchFamily="49" charset="-122"/>
              </a:rPr>
              <a:t>;	 </a:t>
            </a:r>
            <a:r>
              <a:rPr lang="zh-CN" altLang="en-US" sz="2400" b="1" dirty="0">
                <a:latin typeface="Times New Roman" panose="02020603050405020304" pitchFamily="18" charset="0"/>
                <a:ea typeface="隶书" panose="02010509060101010101" pitchFamily="49" charset="-122"/>
              </a:rPr>
              <a:t>	 </a:t>
            </a:r>
            <a:endParaRPr lang="en-US" altLang="zh-CN" sz="2400" b="1"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Line 2"/>
          <p:cNvSpPr>
            <a:spLocks noChangeShapeType="1"/>
          </p:cNvSpPr>
          <p:nvPr/>
        </p:nvSpPr>
        <p:spPr bwMode="auto">
          <a:xfrm>
            <a:off x="8610600" y="50292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1" name="Line 3"/>
          <p:cNvSpPr>
            <a:spLocks noChangeShapeType="1"/>
          </p:cNvSpPr>
          <p:nvPr/>
        </p:nvSpPr>
        <p:spPr bwMode="auto">
          <a:xfrm>
            <a:off x="9448800" y="3200400"/>
            <a:ext cx="3048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2" name="Line 4"/>
          <p:cNvSpPr>
            <a:spLocks noChangeShapeType="1"/>
          </p:cNvSpPr>
          <p:nvPr/>
        </p:nvSpPr>
        <p:spPr bwMode="auto">
          <a:xfrm>
            <a:off x="7696200" y="32004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3" name="Line 5"/>
          <p:cNvSpPr>
            <a:spLocks noChangeShapeType="1"/>
          </p:cNvSpPr>
          <p:nvPr/>
        </p:nvSpPr>
        <p:spPr bwMode="auto">
          <a:xfrm>
            <a:off x="8153400" y="4114800"/>
            <a:ext cx="381000" cy="685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4" name="Line 6"/>
          <p:cNvSpPr>
            <a:spLocks noChangeShapeType="1"/>
          </p:cNvSpPr>
          <p:nvPr/>
        </p:nvSpPr>
        <p:spPr bwMode="auto">
          <a:xfrm flipH="1">
            <a:off x="8915400" y="32004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5" name="Line 7"/>
          <p:cNvSpPr>
            <a:spLocks noChangeShapeType="1"/>
          </p:cNvSpPr>
          <p:nvPr/>
        </p:nvSpPr>
        <p:spPr bwMode="auto">
          <a:xfrm flipH="1">
            <a:off x="8153400" y="50292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6" name="Line 8"/>
          <p:cNvSpPr>
            <a:spLocks noChangeShapeType="1"/>
          </p:cNvSpPr>
          <p:nvPr/>
        </p:nvSpPr>
        <p:spPr bwMode="auto">
          <a:xfrm flipH="1">
            <a:off x="7772400" y="41148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7" name="Line 9"/>
          <p:cNvSpPr>
            <a:spLocks noChangeShapeType="1"/>
          </p:cNvSpPr>
          <p:nvPr/>
        </p:nvSpPr>
        <p:spPr bwMode="auto">
          <a:xfrm flipH="1">
            <a:off x="7239000" y="3276600"/>
            <a:ext cx="304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8" name="Line 10"/>
          <p:cNvSpPr>
            <a:spLocks noChangeShapeType="1"/>
          </p:cNvSpPr>
          <p:nvPr/>
        </p:nvSpPr>
        <p:spPr bwMode="auto">
          <a:xfrm>
            <a:off x="8534400" y="2362200"/>
            <a:ext cx="6858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9" name="Line 11"/>
          <p:cNvSpPr>
            <a:spLocks noChangeShapeType="1"/>
          </p:cNvSpPr>
          <p:nvPr/>
        </p:nvSpPr>
        <p:spPr bwMode="auto">
          <a:xfrm flipH="1">
            <a:off x="7772400" y="2362200"/>
            <a:ext cx="609600" cy="609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41" name="Rectangle 13"/>
          <p:cNvSpPr>
            <a:spLocks noGrp="1" noChangeArrowheads="1"/>
          </p:cNvSpPr>
          <p:nvPr>
            <p:ph type="title"/>
          </p:nvPr>
        </p:nvSpPr>
        <p:spPr>
          <a:xfrm>
            <a:off x="623392" y="0"/>
            <a:ext cx="6113462" cy="681037"/>
          </a:xfrm>
        </p:spPr>
        <p:txBody>
          <a:bodyPr/>
          <a:lstStyle/>
          <a:p>
            <a:r>
              <a:rPr lang="zh-CN" altLang="en-US" sz="3200" b="1" dirty="0">
                <a:latin typeface="华文新魏" panose="02010800040101010101" pitchFamily="2" charset="-122"/>
                <a:ea typeface="华文新魏" panose="02010800040101010101" pitchFamily="2" charset="-122"/>
              </a:rPr>
              <a:t>后序遍历 </a:t>
            </a:r>
            <a:r>
              <a:rPr lang="en-US" altLang="zh-CN" sz="3200" b="1" dirty="0">
                <a:latin typeface="华文新魏" panose="02010800040101010101" pitchFamily="2" charset="-122"/>
                <a:ea typeface="华文新魏" panose="02010800040101010101" pitchFamily="2" charset="-122"/>
              </a:rPr>
              <a:t>(</a:t>
            </a:r>
            <a:r>
              <a:rPr lang="en-US" altLang="zh-CN" sz="3200" b="1" dirty="0" err="1">
                <a:latin typeface="华文新魏" panose="02010800040101010101" pitchFamily="2" charset="-122"/>
                <a:ea typeface="华文新魏" panose="02010800040101010101" pitchFamily="2" charset="-122"/>
              </a:rPr>
              <a:t>Postorder</a:t>
            </a:r>
            <a:r>
              <a:rPr lang="en-US" altLang="zh-CN" sz="3200" b="1" dirty="0">
                <a:latin typeface="华文新魏" panose="02010800040101010101" pitchFamily="2" charset="-122"/>
                <a:ea typeface="华文新魏" panose="02010800040101010101" pitchFamily="2" charset="-122"/>
              </a:rPr>
              <a:t> Traversal)</a:t>
            </a:r>
            <a:endParaRPr lang="en-US" altLang="zh-CN" sz="3200" dirty="0">
              <a:latin typeface="华文新魏" panose="02010800040101010101" pitchFamily="2" charset="-122"/>
              <a:ea typeface="华文新魏" panose="02010800040101010101" pitchFamily="2" charset="-122"/>
            </a:endParaRPr>
          </a:p>
        </p:txBody>
      </p:sp>
      <p:sp>
        <p:nvSpPr>
          <p:cNvPr id="160780" name="Rectangle 12"/>
          <p:cNvSpPr>
            <a:spLocks noGrp="1" noChangeArrowheads="1"/>
          </p:cNvSpPr>
          <p:nvPr>
            <p:ph idx="1"/>
          </p:nvPr>
        </p:nvSpPr>
        <p:spPr>
          <a:xfrm>
            <a:off x="2171700" y="1371600"/>
            <a:ext cx="5638800" cy="5334000"/>
          </a:xfrm>
        </p:spPr>
        <p:txBody>
          <a:bodyPr/>
          <a:lstStyle/>
          <a:p>
            <a:pPr>
              <a:buFont typeface="Wingdings" panose="05000000000000000000" pitchFamily="2" charset="2"/>
              <a:buNone/>
              <a:defRPr/>
            </a:pPr>
            <a:r>
              <a:rPr lang="zh-CN" altLang="en-US" sz="3000" b="1" dirty="0">
                <a:solidFill>
                  <a:schemeClr val="tx2"/>
                </a:solidFill>
                <a:ea typeface="仿宋_GB2312" pitchFamily="49" charset="-122"/>
              </a:rPr>
              <a:t>后序遍历二叉树算法的框架是：</a:t>
            </a:r>
            <a:endParaRPr lang="zh-CN" altLang="en-US" sz="3000" b="1" dirty="0">
              <a:ea typeface="仿宋_GB2312" pitchFamily="49" charset="-122"/>
            </a:endParaRPr>
          </a:p>
          <a:p>
            <a:pPr>
              <a:buClr>
                <a:srgbClr val="009900"/>
              </a:buClr>
              <a:buSzPct val="50000"/>
              <a:defRPr/>
            </a:pPr>
            <a:r>
              <a:rPr lang="zh-CN" altLang="en-US" sz="3000" b="1" dirty="0">
                <a:solidFill>
                  <a:srgbClr val="000099"/>
                </a:solidFill>
                <a:ea typeface="仿宋_GB2312" pitchFamily="49" charset="-122"/>
              </a:rPr>
              <a:t>若二叉树为空，则空操作；</a:t>
            </a:r>
          </a:p>
          <a:p>
            <a:pPr>
              <a:buClr>
                <a:srgbClr val="009900"/>
              </a:buClr>
              <a:buSzPct val="50000"/>
              <a:defRPr/>
            </a:pPr>
            <a:r>
              <a:rPr lang="zh-CN" altLang="en-US" sz="3000" b="1" dirty="0">
                <a:solidFill>
                  <a:srgbClr val="000099"/>
                </a:solidFill>
                <a:ea typeface="仿宋_GB2312" pitchFamily="49" charset="-122"/>
              </a:rPr>
              <a:t>否则</a:t>
            </a:r>
          </a:p>
          <a:p>
            <a:pPr lvl="1">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后序遍历左子树 </a:t>
            </a:r>
            <a:r>
              <a:rPr lang="en-US" altLang="zh-CN" sz="3000" b="1" dirty="0">
                <a:solidFill>
                  <a:srgbClr val="000099"/>
                </a:solidFill>
                <a:ea typeface="仿宋_GB2312" pitchFamily="49" charset="-122"/>
              </a:rPr>
              <a:t>(L/D)</a:t>
            </a:r>
            <a:r>
              <a:rPr lang="zh-CN" altLang="en-US" sz="3000" b="1" dirty="0">
                <a:solidFill>
                  <a:srgbClr val="000099"/>
                </a:solidFill>
                <a:ea typeface="仿宋_GB2312" pitchFamily="49" charset="-122"/>
              </a:rPr>
              <a:t>；</a:t>
            </a:r>
          </a:p>
          <a:p>
            <a:pPr lvl="1">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后序遍历右子树 </a:t>
            </a:r>
            <a:r>
              <a:rPr lang="en-US" altLang="zh-CN" sz="3000" b="1" dirty="0">
                <a:solidFill>
                  <a:srgbClr val="000099"/>
                </a:solidFill>
                <a:ea typeface="仿宋_GB2312" pitchFamily="49" charset="-122"/>
              </a:rPr>
              <a:t>(R)</a:t>
            </a:r>
            <a:r>
              <a:rPr lang="zh-CN" altLang="en-US" sz="3000" b="1" dirty="0">
                <a:solidFill>
                  <a:srgbClr val="000099"/>
                </a:solidFill>
                <a:ea typeface="仿宋_GB2312" pitchFamily="49" charset="-122"/>
              </a:rPr>
              <a:t>；</a:t>
            </a:r>
          </a:p>
          <a:p>
            <a:pPr lvl="1">
              <a:buClr>
                <a:srgbClr val="FF6600"/>
              </a:buClr>
              <a:buSzPct val="50000"/>
              <a:buFont typeface="Wingdings" panose="05000000000000000000" pitchFamily="2" charset="2"/>
              <a:buChar char="u"/>
              <a:defRPr/>
            </a:pPr>
            <a:r>
              <a:rPr lang="zh-CN" altLang="en-US" sz="3000" b="1" dirty="0">
                <a:solidFill>
                  <a:srgbClr val="000099"/>
                </a:solidFill>
                <a:ea typeface="仿宋_GB2312" pitchFamily="49" charset="-122"/>
              </a:rPr>
              <a:t>访问根结点 </a:t>
            </a:r>
            <a:r>
              <a:rPr lang="en-US" altLang="zh-CN" sz="3000" b="1" dirty="0">
                <a:solidFill>
                  <a:srgbClr val="000099"/>
                </a:solidFill>
                <a:ea typeface="仿宋_GB2312" pitchFamily="49" charset="-122"/>
              </a:rPr>
              <a:t>(V)</a:t>
            </a:r>
            <a:r>
              <a:rPr lang="zh-CN" altLang="en-US" sz="3000" b="1" dirty="0">
                <a:solidFill>
                  <a:srgbClr val="000099"/>
                </a:solidFill>
                <a:ea typeface="仿宋_GB2312" pitchFamily="49" charset="-122"/>
              </a:rPr>
              <a:t>。</a:t>
            </a:r>
          </a:p>
          <a:p>
            <a:pPr lvl="1">
              <a:defRPr/>
            </a:pPr>
            <a:endParaRPr lang="zh-CN" altLang="en-US" sz="900" b="1" dirty="0">
              <a:solidFill>
                <a:srgbClr val="000099"/>
              </a:solidFill>
              <a:ea typeface="仿宋_GB2312" pitchFamily="49" charset="-122"/>
            </a:endParaRPr>
          </a:p>
          <a:p>
            <a:pPr lvl="1">
              <a:buFont typeface="Wingdings" panose="05000000000000000000" pitchFamily="2" charset="2"/>
              <a:buNone/>
              <a:defRPr/>
            </a:pPr>
            <a:r>
              <a:rPr lang="zh-CN" altLang="en-US" sz="3200" b="1" dirty="0">
                <a:solidFill>
                  <a:schemeClr val="tx2"/>
                </a:solidFill>
                <a:latin typeface="Times New Roman" panose="02020603050405020304" pitchFamily="18" charset="0"/>
                <a:ea typeface="仿宋_GB2312" pitchFamily="49" charset="-122"/>
              </a:rPr>
              <a:t>遍历结果</a:t>
            </a:r>
            <a:endParaRPr lang="zh-CN" altLang="en-US" sz="3200" b="1" dirty="0">
              <a:latin typeface="Times New Roman" panose="02020603050405020304" pitchFamily="18" charset="0"/>
              <a:ea typeface="仿宋_GB2312" pitchFamily="49" charset="-122"/>
            </a:endParaRPr>
          </a:p>
          <a:p>
            <a:pPr lvl="1">
              <a:buFont typeface="Wingdings" panose="05000000000000000000" pitchFamily="2" charset="2"/>
              <a:buNone/>
              <a:defRPr/>
            </a:pPr>
            <a:r>
              <a:rPr lang="en-US" altLang="en-US" sz="3200" b="1" dirty="0">
                <a:latin typeface="Times New Roman" panose="02020603050405020304" pitchFamily="18" charset="0"/>
                <a:ea typeface="仿宋_GB2312" pitchFamily="49" charset="-122"/>
              </a:rPr>
              <a:t> </a:t>
            </a:r>
            <a:r>
              <a:rPr lang="en-US" altLang="zh-CN" sz="3200" b="1" i="1" dirty="0">
                <a:latin typeface="Times New Roman" panose="02020603050405020304" pitchFamily="18" charset="0"/>
                <a:ea typeface="仿宋_GB2312" pitchFamily="49" charset="-122"/>
              </a:rPr>
              <a:t>a b c d</a:t>
            </a:r>
            <a:r>
              <a:rPr lang="en-US" altLang="zh-CN" sz="3200" b="1" dirty="0">
                <a:latin typeface="Times New Roman" panose="02020603050405020304" pitchFamily="18" charset="0"/>
                <a:ea typeface="仿宋_GB2312" pitchFamily="49" charset="-122"/>
              </a:rPr>
              <a:t> </a:t>
            </a:r>
            <a:r>
              <a:rPr lang="en-US" altLang="zh-CN" sz="3200" b="1" dirty="0">
                <a:latin typeface="Courier New" panose="02070309020205020404" pitchFamily="49" charset="0"/>
              </a:rPr>
              <a:t>-</a:t>
            </a:r>
            <a:r>
              <a:rPr lang="en-US" altLang="zh-CN" sz="3200" b="1" dirty="0">
                <a:latin typeface="Times New Roman" panose="02020603050405020304" pitchFamily="18" charset="0"/>
                <a:ea typeface="仿宋_GB2312" pitchFamily="49" charset="-122"/>
              </a:rPr>
              <a:t> * + </a:t>
            </a:r>
            <a:r>
              <a:rPr lang="en-US" altLang="zh-CN" sz="3200" b="1" i="1" dirty="0">
                <a:latin typeface="Times New Roman" panose="02020603050405020304" pitchFamily="18" charset="0"/>
                <a:ea typeface="仿宋_GB2312" pitchFamily="49" charset="-122"/>
              </a:rPr>
              <a:t>e f</a:t>
            </a:r>
            <a:r>
              <a:rPr lang="en-US" altLang="zh-CN" sz="3200" b="1" dirty="0">
                <a:latin typeface="Times New Roman" panose="02020603050405020304" pitchFamily="18" charset="0"/>
                <a:ea typeface="仿宋_GB2312" pitchFamily="49" charset="-122"/>
              </a:rPr>
              <a:t> / </a:t>
            </a:r>
            <a:r>
              <a:rPr lang="en-US" altLang="zh-CN" sz="3200" b="1" dirty="0">
                <a:latin typeface="Courier New" panose="02070309020205020404" pitchFamily="49" charset="0"/>
              </a:rPr>
              <a:t>-</a:t>
            </a:r>
            <a:endParaRPr lang="en-US" altLang="zh-CN" sz="3200" b="1" dirty="0">
              <a:latin typeface="Courier New" panose="02070309020205020404" pitchFamily="49" charset="0"/>
              <a:ea typeface="仿宋_GB2312" pitchFamily="49" charset="-122"/>
            </a:endParaRPr>
          </a:p>
        </p:txBody>
      </p:sp>
      <p:sp>
        <p:nvSpPr>
          <p:cNvPr id="160782" name="Oval 14"/>
          <p:cNvSpPr>
            <a:spLocks noChangeArrowheads="1"/>
          </p:cNvSpPr>
          <p:nvPr/>
        </p:nvSpPr>
        <p:spPr bwMode="auto">
          <a:xfrm>
            <a:off x="8229600" y="19812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73743" name="Oval 15"/>
          <p:cNvSpPr>
            <a:spLocks noChangeArrowheads="1"/>
          </p:cNvSpPr>
          <p:nvPr/>
        </p:nvSpPr>
        <p:spPr bwMode="auto">
          <a:xfrm>
            <a:off x="69342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0784" name="Oval 16"/>
          <p:cNvSpPr>
            <a:spLocks noChangeArrowheads="1"/>
          </p:cNvSpPr>
          <p:nvPr/>
        </p:nvSpPr>
        <p:spPr bwMode="auto">
          <a:xfrm>
            <a:off x="7848600" y="37338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73745" name="Oval 17"/>
          <p:cNvSpPr>
            <a:spLocks noChangeArrowheads="1"/>
          </p:cNvSpPr>
          <p:nvPr/>
        </p:nvSpPr>
        <p:spPr bwMode="auto">
          <a:xfrm>
            <a:off x="86106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73746" name="Oval 18"/>
          <p:cNvSpPr>
            <a:spLocks noChangeArrowheads="1"/>
          </p:cNvSpPr>
          <p:nvPr/>
        </p:nvSpPr>
        <p:spPr bwMode="auto">
          <a:xfrm>
            <a:off x="9525000" y="37338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0787" name="Oval 19"/>
          <p:cNvSpPr>
            <a:spLocks noChangeArrowheads="1"/>
          </p:cNvSpPr>
          <p:nvPr/>
        </p:nvSpPr>
        <p:spPr bwMode="auto">
          <a:xfrm>
            <a:off x="7391400" y="28194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60788" name="Oval 20"/>
          <p:cNvSpPr>
            <a:spLocks noChangeArrowheads="1"/>
          </p:cNvSpPr>
          <p:nvPr/>
        </p:nvSpPr>
        <p:spPr bwMode="auto">
          <a:xfrm>
            <a:off x="9067800" y="28194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73749" name="Oval 21"/>
          <p:cNvSpPr>
            <a:spLocks noChangeArrowheads="1"/>
          </p:cNvSpPr>
          <p:nvPr/>
        </p:nvSpPr>
        <p:spPr bwMode="auto">
          <a:xfrm>
            <a:off x="7391400" y="46482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0790" name="Oval 22"/>
          <p:cNvSpPr>
            <a:spLocks noChangeArrowheads="1"/>
          </p:cNvSpPr>
          <p:nvPr/>
        </p:nvSpPr>
        <p:spPr bwMode="auto">
          <a:xfrm>
            <a:off x="8305800" y="4648200"/>
            <a:ext cx="533400" cy="533400"/>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73751" name="Oval 23"/>
          <p:cNvSpPr>
            <a:spLocks noChangeArrowheads="1"/>
          </p:cNvSpPr>
          <p:nvPr/>
        </p:nvSpPr>
        <p:spPr bwMode="auto">
          <a:xfrm>
            <a:off x="7848600" y="54864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73752" name="Oval 24"/>
          <p:cNvSpPr>
            <a:spLocks noChangeArrowheads="1"/>
          </p:cNvSpPr>
          <p:nvPr/>
        </p:nvSpPr>
        <p:spPr bwMode="auto">
          <a:xfrm>
            <a:off x="8763000" y="5486400"/>
            <a:ext cx="533400" cy="533400"/>
          </a:xfrm>
          <a:prstGeom prst="ellipse">
            <a:avLst/>
          </a:prstGeom>
          <a:gradFill rotWithShape="0">
            <a:gsLst>
              <a:gs pos="0">
                <a:srgbClr val="FF7C80"/>
              </a:gs>
              <a:gs pos="100000">
                <a:srgbClr val="76393B"/>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60793" name="Text Box 25"/>
          <p:cNvSpPr txBox="1">
            <a:spLocks noChangeArrowheads="1"/>
          </p:cNvSpPr>
          <p:nvPr/>
        </p:nvSpPr>
        <p:spPr bwMode="auto">
          <a:xfrm>
            <a:off x="8271874" y="1870761"/>
            <a:ext cx="417102"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60794" name="Text Box 26"/>
          <p:cNvSpPr txBox="1">
            <a:spLocks noChangeArrowheads="1"/>
          </p:cNvSpPr>
          <p:nvPr/>
        </p:nvSpPr>
        <p:spPr bwMode="auto">
          <a:xfrm>
            <a:off x="8348074" y="4569511"/>
            <a:ext cx="417102"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60795" name="Text Box 27"/>
          <p:cNvSpPr txBox="1">
            <a:spLocks noChangeArrowheads="1"/>
          </p:cNvSpPr>
          <p:nvPr/>
        </p:nvSpPr>
        <p:spPr bwMode="auto">
          <a:xfrm>
            <a:off x="9122898" y="2770695"/>
            <a:ext cx="391454"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200">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2400">
              <a:latin typeface="Times New Roman" panose="02020603050405020304" pitchFamily="18" charset="0"/>
            </a:endParaRPr>
          </a:p>
        </p:txBody>
      </p:sp>
      <p:sp>
        <p:nvSpPr>
          <p:cNvPr id="160796" name="Text Box 28"/>
          <p:cNvSpPr txBox="1">
            <a:spLocks noChangeArrowheads="1"/>
          </p:cNvSpPr>
          <p:nvPr/>
        </p:nvSpPr>
        <p:spPr bwMode="auto">
          <a:xfrm>
            <a:off x="7420850" y="2678183"/>
            <a:ext cx="442750"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797" name="Text Box 29"/>
          <p:cNvSpPr txBox="1">
            <a:spLocks noChangeArrowheads="1"/>
          </p:cNvSpPr>
          <p:nvPr/>
        </p:nvSpPr>
        <p:spPr bwMode="auto">
          <a:xfrm>
            <a:off x="7878050" y="3592583"/>
            <a:ext cx="442750"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a:solidFill>
                  <a:schemeClr val="bg1"/>
                </a:solidFill>
                <a:effectLst>
                  <a:outerShdw blurRad="38100" dist="38100" dir="2700000" algn="tl">
                    <a:srgbClr val="C0C0C0"/>
                  </a:outerShdw>
                </a:effectLst>
                <a:latin typeface="仿宋_GB2312" pitchFamily="49" charset="-122"/>
                <a:ea typeface="仿宋_GB2312" pitchFamily="49" charset="-122"/>
              </a:rPr>
              <a:t>*</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798" name="Text Box 30"/>
          <p:cNvSpPr txBox="1">
            <a:spLocks noChangeArrowheads="1"/>
          </p:cNvSpPr>
          <p:nvPr/>
        </p:nvSpPr>
        <p:spPr bwMode="auto">
          <a:xfrm>
            <a:off x="6978650" y="36258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a</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799" name="Text Box 31"/>
          <p:cNvSpPr txBox="1">
            <a:spLocks noChangeArrowheads="1"/>
          </p:cNvSpPr>
          <p:nvPr/>
        </p:nvSpPr>
        <p:spPr bwMode="auto">
          <a:xfrm>
            <a:off x="7467600" y="454025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b</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800" name="Text Box 32"/>
          <p:cNvSpPr txBox="1">
            <a:spLocks noChangeArrowheads="1"/>
          </p:cNvSpPr>
          <p:nvPr/>
        </p:nvSpPr>
        <p:spPr bwMode="auto">
          <a:xfrm>
            <a:off x="7918450" y="5378450"/>
            <a:ext cx="3873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c</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801" name="Text Box 33"/>
          <p:cNvSpPr txBox="1">
            <a:spLocks noChangeArrowheads="1"/>
          </p:cNvSpPr>
          <p:nvPr/>
        </p:nvSpPr>
        <p:spPr bwMode="auto">
          <a:xfrm>
            <a:off x="8763000" y="5410200"/>
            <a:ext cx="4127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d</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802" name="Text Box 34"/>
          <p:cNvSpPr txBox="1">
            <a:spLocks noChangeArrowheads="1"/>
          </p:cNvSpPr>
          <p:nvPr/>
        </p:nvSpPr>
        <p:spPr bwMode="auto">
          <a:xfrm>
            <a:off x="8680450" y="3625850"/>
            <a:ext cx="3873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e</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160803" name="Text Box 35"/>
          <p:cNvSpPr txBox="1">
            <a:spLocks noChangeArrowheads="1"/>
          </p:cNvSpPr>
          <p:nvPr/>
        </p:nvSpPr>
        <p:spPr bwMode="auto">
          <a:xfrm>
            <a:off x="9645650" y="3657600"/>
            <a:ext cx="3365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en-US" altLang="zh-CN" sz="3600" i="1">
                <a:solidFill>
                  <a:schemeClr val="bg1"/>
                </a:solidFill>
                <a:effectLst>
                  <a:outerShdw blurRad="38100" dist="38100" dir="2700000" algn="tl">
                    <a:srgbClr val="C0C0C0"/>
                  </a:outerShdw>
                </a:effectLst>
                <a:latin typeface="Times New Roman" panose="02020603050405020304" pitchFamily="18" charset="0"/>
                <a:ea typeface="仿宋_GB2312" pitchFamily="49" charset="-122"/>
              </a:rPr>
              <a:t>f</a:t>
            </a:r>
            <a:endParaRPr lang="en-US" altLang="zh-CN" sz="3600">
              <a:solidFill>
                <a:schemeClr val="bg1"/>
              </a:solidFill>
              <a:effectLst>
                <a:outerShdw blurRad="38100" dist="38100" dir="2700000" algn="tl">
                  <a:srgbClr val="C0C0C0"/>
                </a:outerShdw>
              </a:effectLst>
              <a:latin typeface="仿宋_GB2312" pitchFamily="49" charset="-122"/>
              <a:ea typeface="仿宋_GB2312" pitchFamily="49" charset="-122"/>
            </a:endParaRPr>
          </a:p>
        </p:txBody>
      </p:sp>
      <p:sp>
        <p:nvSpPr>
          <p:cNvPr id="37" name="Text Box 7"/>
          <p:cNvSpPr txBox="1">
            <a:spLocks noChangeArrowheads="1"/>
          </p:cNvSpPr>
          <p:nvPr/>
        </p:nvSpPr>
        <p:spPr bwMode="auto">
          <a:xfrm>
            <a:off x="4151784" y="5949281"/>
            <a:ext cx="2087562"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dirty="0">
                <a:solidFill>
                  <a:srgbClr val="FF0000"/>
                </a:solidFill>
                <a:latin typeface="楷体_GB2312" pitchFamily="49" charset="-122"/>
              </a:rPr>
              <a:t>后</a:t>
            </a:r>
            <a:r>
              <a:rPr lang="zh-CN" altLang="en-US" dirty="0">
                <a:latin typeface="楷体_GB2312" pitchFamily="49" charset="-122"/>
              </a:rPr>
              <a:t>缀表示法</a:t>
            </a:r>
          </a:p>
        </p:txBody>
      </p:sp>
      <p:cxnSp>
        <p:nvCxnSpPr>
          <p:cNvPr id="38" name="肘形连接符 37"/>
          <p:cNvCxnSpPr/>
          <p:nvPr/>
        </p:nvCxnSpPr>
        <p:spPr bwMode="auto">
          <a:xfrm>
            <a:off x="3503712" y="5947792"/>
            <a:ext cx="720080" cy="361528"/>
          </a:xfrm>
          <a:prstGeom prst="bentConnector3">
            <a:avLst>
              <a:gd name="adj1" fmla="val 1159"/>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250" fill="hold"/>
                                        <p:tgtEl>
                                          <p:spTgt spid="38"/>
                                        </p:tgtEl>
                                        <p:attrNameLst>
                                          <p:attrName>ppt_x</p:attrName>
                                        </p:attrNameLst>
                                      </p:cBhvr>
                                      <p:tavLst>
                                        <p:tav tm="0">
                                          <p:val>
                                            <p:strVal val="#ppt_x"/>
                                          </p:val>
                                        </p:tav>
                                        <p:tav tm="100000">
                                          <p:val>
                                            <p:strVal val="#ppt_x"/>
                                          </p:val>
                                        </p:tav>
                                      </p:tavLst>
                                    </p:anim>
                                    <p:anim calcmode="lin" valueType="num">
                                      <p:cBhvr additive="base">
                                        <p:cTn id="8" dur="250" fill="hold"/>
                                        <p:tgtEl>
                                          <p:spTgt spid="3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250" fill="hold"/>
                                        <p:tgtEl>
                                          <p:spTgt spid="37"/>
                                        </p:tgtEl>
                                        <p:attrNameLst>
                                          <p:attrName>ppt_x</p:attrName>
                                        </p:attrNameLst>
                                      </p:cBhvr>
                                      <p:tavLst>
                                        <p:tav tm="0">
                                          <p:val>
                                            <p:strVal val="#ppt_x"/>
                                          </p:val>
                                        </p:tav>
                                        <p:tav tm="100000">
                                          <p:val>
                                            <p:strVal val="#ppt_x"/>
                                          </p:val>
                                        </p:tav>
                                      </p:tavLst>
                                    </p:anim>
                                    <p:anim calcmode="lin" valueType="num">
                                      <p:cBhvr additive="base">
                                        <p:cTn id="12" dur="25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1862138" y="115888"/>
            <a:ext cx="8697912" cy="1682750"/>
          </a:xfrm>
          <a:prstGeom prst="rect">
            <a:avLst/>
          </a:prstGeom>
          <a:ln>
            <a:solidFill>
              <a:srgbClr val="00FF00"/>
            </a:solidFill>
            <a:headEnd/>
            <a:tailEnd/>
          </a:ln>
        </p:spPr>
        <p:style>
          <a:lnRef idx="2">
            <a:schemeClr val="accent1"/>
          </a:lnRef>
          <a:fillRef idx="1">
            <a:schemeClr val="lt1"/>
          </a:fillRef>
          <a:effectRef idx="0">
            <a:schemeClr val="accent1"/>
          </a:effectRef>
          <a:fontRef idx="minor">
            <a:schemeClr val="dk1"/>
          </a:fontRef>
        </p:style>
        <p:txBody>
          <a:bodyPr>
            <a:spAutoFit/>
          </a:bodyPr>
          <a:lstStyle/>
          <a:p>
            <a:pPr>
              <a:lnSpc>
                <a:spcPts val="2200"/>
              </a:lnSpc>
              <a:spcBef>
                <a:spcPct val="50000"/>
              </a:spcBef>
              <a:defRPr/>
            </a:pPr>
            <a:r>
              <a:rPr lang="zh-CN" altLang="en-US" sz="2000" dirty="0">
                <a:solidFill>
                  <a:srgbClr val="0000FF"/>
                </a:solidFill>
              </a:rPr>
              <a:t>后序遍历（</a:t>
            </a:r>
            <a:r>
              <a:rPr lang="en-US" altLang="zh-CN" sz="2000" dirty="0">
                <a:solidFill>
                  <a:srgbClr val="0000FF"/>
                </a:solidFill>
              </a:rPr>
              <a:t>LRD</a:t>
            </a:r>
            <a:r>
              <a:rPr lang="zh-CN" altLang="en-US" sz="2000" dirty="0">
                <a:solidFill>
                  <a:srgbClr val="0000FF"/>
                </a:solidFill>
              </a:rPr>
              <a:t>）递归算法为：</a:t>
            </a:r>
            <a:r>
              <a:rPr lang="zh-CN" altLang="en-US" sz="2000" dirty="0">
                <a:solidFill>
                  <a:srgbClr val="080808"/>
                </a:solidFill>
              </a:rPr>
              <a:t>若二叉树为空则算法结束；否则：</a:t>
            </a:r>
          </a:p>
          <a:p>
            <a:pPr>
              <a:lnSpc>
                <a:spcPts val="2200"/>
              </a:lnSpc>
              <a:spcBef>
                <a:spcPct val="50000"/>
              </a:spcBef>
              <a:defRPr/>
            </a:pPr>
            <a:r>
              <a:rPr lang="zh-CN" altLang="en-US" sz="2000" dirty="0">
                <a:solidFill>
                  <a:srgbClr val="080808"/>
                </a:solidFill>
              </a:rPr>
              <a:t>（</a:t>
            </a:r>
            <a:r>
              <a:rPr lang="en-US" altLang="zh-CN" sz="2000" dirty="0">
                <a:solidFill>
                  <a:srgbClr val="080808"/>
                </a:solidFill>
              </a:rPr>
              <a:t>1</a:t>
            </a:r>
            <a:r>
              <a:rPr lang="zh-CN" altLang="en-US" sz="2000" dirty="0">
                <a:solidFill>
                  <a:srgbClr val="080808"/>
                </a:solidFill>
              </a:rPr>
              <a:t>）后序遍历根结点的左子树；</a:t>
            </a:r>
          </a:p>
          <a:p>
            <a:pPr>
              <a:lnSpc>
                <a:spcPts val="2200"/>
              </a:lnSpc>
              <a:spcBef>
                <a:spcPct val="50000"/>
              </a:spcBef>
              <a:defRPr/>
            </a:pPr>
            <a:r>
              <a:rPr lang="zh-CN" altLang="en-US" sz="2000" dirty="0">
                <a:solidFill>
                  <a:srgbClr val="080808"/>
                </a:solidFill>
              </a:rPr>
              <a:t>（</a:t>
            </a:r>
            <a:r>
              <a:rPr lang="en-US" altLang="zh-CN" sz="2000" dirty="0">
                <a:solidFill>
                  <a:srgbClr val="080808"/>
                </a:solidFill>
              </a:rPr>
              <a:t>2</a:t>
            </a:r>
            <a:r>
              <a:rPr lang="zh-CN" altLang="en-US" sz="2000" dirty="0">
                <a:solidFill>
                  <a:srgbClr val="080808"/>
                </a:solidFill>
              </a:rPr>
              <a:t>）后序遍历根结点的右子树；</a:t>
            </a:r>
          </a:p>
          <a:p>
            <a:pPr>
              <a:lnSpc>
                <a:spcPts val="2200"/>
              </a:lnSpc>
              <a:spcBef>
                <a:spcPct val="50000"/>
              </a:spcBef>
              <a:defRPr/>
            </a:pPr>
            <a:r>
              <a:rPr lang="zh-CN" altLang="en-US" sz="2000" dirty="0">
                <a:solidFill>
                  <a:srgbClr val="080808"/>
                </a:solidFill>
              </a:rPr>
              <a:t>（</a:t>
            </a:r>
            <a:r>
              <a:rPr lang="en-US" altLang="zh-CN" sz="2000" dirty="0">
                <a:solidFill>
                  <a:srgbClr val="080808"/>
                </a:solidFill>
              </a:rPr>
              <a:t>3</a:t>
            </a:r>
            <a:r>
              <a:rPr lang="zh-CN" altLang="en-US" sz="2000" dirty="0">
                <a:solidFill>
                  <a:srgbClr val="080808"/>
                </a:solidFill>
              </a:rPr>
              <a:t>）访问根结点。</a:t>
            </a:r>
          </a:p>
        </p:txBody>
      </p:sp>
      <p:grpSp>
        <p:nvGrpSpPr>
          <p:cNvPr id="65" name="Group 2"/>
          <p:cNvGrpSpPr>
            <a:grpSpLocks/>
          </p:cNvGrpSpPr>
          <p:nvPr/>
        </p:nvGrpSpPr>
        <p:grpSpPr bwMode="auto">
          <a:xfrm>
            <a:off x="2278063" y="2795588"/>
            <a:ext cx="3060700" cy="2362200"/>
            <a:chOff x="492" y="384"/>
            <a:chExt cx="1928" cy="1488"/>
          </a:xfrm>
        </p:grpSpPr>
        <p:sp>
          <p:nvSpPr>
            <p:cNvPr id="74809" name="Oval 3"/>
            <p:cNvSpPr>
              <a:spLocks noChangeArrowheads="1"/>
            </p:cNvSpPr>
            <p:nvPr/>
          </p:nvSpPr>
          <p:spPr bwMode="auto">
            <a:xfrm>
              <a:off x="1212" y="38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latin typeface="Times New Roman" panose="02020603050405020304" pitchFamily="18" charset="0"/>
                </a:rPr>
                <a:t>A</a:t>
              </a:r>
            </a:p>
          </p:txBody>
        </p:sp>
        <p:sp>
          <p:nvSpPr>
            <p:cNvPr id="74810" name="Oval 4"/>
            <p:cNvSpPr>
              <a:spLocks noChangeArrowheads="1"/>
            </p:cNvSpPr>
            <p:nvPr/>
          </p:nvSpPr>
          <p:spPr bwMode="auto">
            <a:xfrm>
              <a:off x="1164" y="1488"/>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D</a:t>
              </a:r>
            </a:p>
          </p:txBody>
        </p:sp>
        <p:sp>
          <p:nvSpPr>
            <p:cNvPr id="74811" name="Oval 5"/>
            <p:cNvSpPr>
              <a:spLocks noChangeArrowheads="1"/>
            </p:cNvSpPr>
            <p:nvPr/>
          </p:nvSpPr>
          <p:spPr bwMode="auto">
            <a:xfrm>
              <a:off x="492" y="110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sp>
          <p:nvSpPr>
            <p:cNvPr id="74812" name="Oval 6"/>
            <p:cNvSpPr>
              <a:spLocks noChangeArrowheads="1"/>
            </p:cNvSpPr>
            <p:nvPr/>
          </p:nvSpPr>
          <p:spPr bwMode="auto">
            <a:xfrm>
              <a:off x="2036" y="106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74813" name="Line 7"/>
            <p:cNvSpPr>
              <a:spLocks noChangeShapeType="1"/>
            </p:cNvSpPr>
            <p:nvPr/>
          </p:nvSpPr>
          <p:spPr bwMode="auto">
            <a:xfrm flipH="1">
              <a:off x="780" y="720"/>
              <a:ext cx="480" cy="4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14" name="Line 8"/>
            <p:cNvSpPr>
              <a:spLocks noChangeShapeType="1"/>
            </p:cNvSpPr>
            <p:nvPr/>
          </p:nvSpPr>
          <p:spPr bwMode="auto">
            <a:xfrm>
              <a:off x="1548" y="720"/>
              <a:ext cx="576" cy="384"/>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15" name="Line 9"/>
            <p:cNvSpPr>
              <a:spLocks noChangeShapeType="1"/>
            </p:cNvSpPr>
            <p:nvPr/>
          </p:nvSpPr>
          <p:spPr bwMode="auto">
            <a:xfrm>
              <a:off x="876" y="1392"/>
              <a:ext cx="336" cy="192"/>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3" name="Rectangle 10"/>
          <p:cNvSpPr>
            <a:spLocks noChangeArrowheads="1"/>
          </p:cNvSpPr>
          <p:nvPr/>
        </p:nvSpPr>
        <p:spPr bwMode="auto">
          <a:xfrm>
            <a:off x="6030913" y="1851026"/>
            <a:ext cx="3435350" cy="461963"/>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rPr>
              <a:t> L                   R              D</a:t>
            </a:r>
          </a:p>
        </p:txBody>
      </p:sp>
      <p:grpSp>
        <p:nvGrpSpPr>
          <p:cNvPr id="74" name="Group 11"/>
          <p:cNvGrpSpPr>
            <a:grpSpLocks/>
          </p:cNvGrpSpPr>
          <p:nvPr/>
        </p:nvGrpSpPr>
        <p:grpSpPr bwMode="auto">
          <a:xfrm>
            <a:off x="5497513" y="2328863"/>
            <a:ext cx="1524000" cy="1447800"/>
            <a:chOff x="3216" y="1248"/>
            <a:chExt cx="960" cy="912"/>
          </a:xfrm>
        </p:grpSpPr>
        <p:sp>
          <p:nvSpPr>
            <p:cNvPr id="74803" name="Line 12"/>
            <p:cNvSpPr>
              <a:spLocks noChangeShapeType="1"/>
            </p:cNvSpPr>
            <p:nvPr/>
          </p:nvSpPr>
          <p:spPr bwMode="auto">
            <a:xfrm>
              <a:off x="3696" y="1248"/>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4804" name="Group 13"/>
            <p:cNvGrpSpPr>
              <a:grpSpLocks/>
            </p:cNvGrpSpPr>
            <p:nvPr/>
          </p:nvGrpSpPr>
          <p:grpSpPr bwMode="auto">
            <a:xfrm>
              <a:off x="3408" y="1680"/>
              <a:ext cx="576" cy="240"/>
              <a:chOff x="3408" y="1680"/>
              <a:chExt cx="576" cy="240"/>
            </a:xfrm>
          </p:grpSpPr>
          <p:sp>
            <p:nvSpPr>
              <p:cNvPr id="74806" name="Line 14"/>
              <p:cNvSpPr>
                <a:spLocks noChangeShapeType="1"/>
              </p:cNvSpPr>
              <p:nvPr/>
            </p:nvSpPr>
            <p:spPr bwMode="auto">
              <a:xfrm>
                <a:off x="3408" y="1680"/>
                <a:ext cx="5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07" name="Line 15"/>
              <p:cNvSpPr>
                <a:spLocks noChangeShapeType="1"/>
              </p:cNvSpPr>
              <p:nvPr/>
            </p:nvSpPr>
            <p:spPr bwMode="auto">
              <a:xfrm>
                <a:off x="3408"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08" name="Line 16"/>
              <p:cNvSpPr>
                <a:spLocks noChangeShapeType="1"/>
              </p:cNvSpPr>
              <p:nvPr/>
            </p:nvSpPr>
            <p:spPr bwMode="auto">
              <a:xfrm>
                <a:off x="3984"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4805" name="Rectangle 17"/>
            <p:cNvSpPr>
              <a:spLocks noChangeArrowheads="1"/>
            </p:cNvSpPr>
            <p:nvPr/>
          </p:nvSpPr>
          <p:spPr bwMode="auto">
            <a:xfrm>
              <a:off x="3216" y="1920"/>
              <a:ext cx="960" cy="24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R   D</a:t>
              </a:r>
            </a:p>
          </p:txBody>
        </p:sp>
      </p:grpSp>
      <p:grpSp>
        <p:nvGrpSpPr>
          <p:cNvPr id="81" name="Group 18"/>
          <p:cNvGrpSpPr>
            <a:grpSpLocks/>
          </p:cNvGrpSpPr>
          <p:nvPr/>
        </p:nvGrpSpPr>
        <p:grpSpPr bwMode="auto">
          <a:xfrm>
            <a:off x="5611813" y="3814763"/>
            <a:ext cx="1447800" cy="1428750"/>
            <a:chOff x="2796" y="1752"/>
            <a:chExt cx="912" cy="900"/>
          </a:xfrm>
        </p:grpSpPr>
        <p:grpSp>
          <p:nvGrpSpPr>
            <p:cNvPr id="74797" name="Group 19"/>
            <p:cNvGrpSpPr>
              <a:grpSpLocks/>
            </p:cNvGrpSpPr>
            <p:nvPr/>
          </p:nvGrpSpPr>
          <p:grpSpPr bwMode="auto">
            <a:xfrm>
              <a:off x="2940" y="2172"/>
              <a:ext cx="576" cy="240"/>
              <a:chOff x="3888" y="2592"/>
              <a:chExt cx="576" cy="240"/>
            </a:xfrm>
          </p:grpSpPr>
          <p:sp>
            <p:nvSpPr>
              <p:cNvPr id="74800" name="Line 20"/>
              <p:cNvSpPr>
                <a:spLocks noChangeShapeType="1"/>
              </p:cNvSpPr>
              <p:nvPr/>
            </p:nvSpPr>
            <p:spPr bwMode="auto">
              <a:xfrm>
                <a:off x="3888" y="2592"/>
                <a:ext cx="5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01" name="Line 21"/>
              <p:cNvSpPr>
                <a:spLocks noChangeShapeType="1"/>
              </p:cNvSpPr>
              <p:nvPr/>
            </p:nvSpPr>
            <p:spPr bwMode="auto">
              <a:xfrm>
                <a:off x="3888" y="2592"/>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802" name="Line 22"/>
              <p:cNvSpPr>
                <a:spLocks noChangeShapeType="1"/>
              </p:cNvSpPr>
              <p:nvPr/>
            </p:nvSpPr>
            <p:spPr bwMode="auto">
              <a:xfrm>
                <a:off x="4464" y="2592"/>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4798" name="Rectangle 23"/>
            <p:cNvSpPr>
              <a:spLocks noChangeArrowheads="1"/>
            </p:cNvSpPr>
            <p:nvPr/>
          </p:nvSpPr>
          <p:spPr bwMode="auto">
            <a:xfrm>
              <a:off x="2796" y="2412"/>
              <a:ext cx="912" cy="24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R   D</a:t>
              </a:r>
            </a:p>
          </p:txBody>
        </p:sp>
        <p:sp>
          <p:nvSpPr>
            <p:cNvPr id="74799" name="Line 24"/>
            <p:cNvSpPr>
              <a:spLocks noChangeShapeType="1"/>
            </p:cNvSpPr>
            <p:nvPr/>
          </p:nvSpPr>
          <p:spPr bwMode="auto">
            <a:xfrm>
              <a:off x="3204" y="1752"/>
              <a:ext cx="0" cy="432"/>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8" name="Group 25"/>
          <p:cNvGrpSpPr>
            <a:grpSpLocks/>
          </p:cNvGrpSpPr>
          <p:nvPr/>
        </p:nvGrpSpPr>
        <p:grpSpPr bwMode="auto">
          <a:xfrm>
            <a:off x="5437188" y="3776663"/>
            <a:ext cx="461962" cy="990600"/>
            <a:chOff x="3550" y="2160"/>
            <a:chExt cx="291" cy="624"/>
          </a:xfrm>
        </p:grpSpPr>
        <p:sp>
          <p:nvSpPr>
            <p:cNvPr id="74795" name="Text Box 26"/>
            <p:cNvSpPr txBox="1">
              <a:spLocks noChangeArrowheads="1"/>
            </p:cNvSpPr>
            <p:nvPr/>
          </p:nvSpPr>
          <p:spPr bwMode="auto">
            <a:xfrm rot="-5503572">
              <a:off x="3576" y="2518"/>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4796" name="Line 27"/>
            <p:cNvSpPr>
              <a:spLocks noChangeShapeType="1"/>
            </p:cNvSpPr>
            <p:nvPr/>
          </p:nvSpPr>
          <p:spPr bwMode="auto">
            <a:xfrm>
              <a:off x="3696" y="2160"/>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1" name="Group 28"/>
          <p:cNvGrpSpPr>
            <a:grpSpLocks/>
          </p:cNvGrpSpPr>
          <p:nvPr/>
        </p:nvGrpSpPr>
        <p:grpSpPr bwMode="auto">
          <a:xfrm>
            <a:off x="9002713" y="2347913"/>
            <a:ext cx="457200" cy="1066800"/>
            <a:chOff x="3264" y="2160"/>
            <a:chExt cx="288" cy="672"/>
          </a:xfrm>
        </p:grpSpPr>
        <p:sp>
          <p:nvSpPr>
            <p:cNvPr id="74793" name="Oval 29"/>
            <p:cNvSpPr>
              <a:spLocks noChangeArrowheads="1"/>
            </p:cNvSpPr>
            <p:nvPr/>
          </p:nvSpPr>
          <p:spPr bwMode="auto">
            <a:xfrm>
              <a:off x="3264" y="2592"/>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A</a:t>
              </a:r>
            </a:p>
          </p:txBody>
        </p:sp>
        <p:sp>
          <p:nvSpPr>
            <p:cNvPr id="74794" name="Line 30"/>
            <p:cNvSpPr>
              <a:spLocks noChangeShapeType="1"/>
            </p:cNvSpPr>
            <p:nvPr/>
          </p:nvSpPr>
          <p:spPr bwMode="auto">
            <a:xfrm>
              <a:off x="3408" y="2160"/>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4" name="Group 31"/>
          <p:cNvGrpSpPr>
            <a:grpSpLocks/>
          </p:cNvGrpSpPr>
          <p:nvPr/>
        </p:nvGrpSpPr>
        <p:grpSpPr bwMode="auto">
          <a:xfrm>
            <a:off x="6122988" y="5243513"/>
            <a:ext cx="461962" cy="990600"/>
            <a:chOff x="4366" y="3072"/>
            <a:chExt cx="291" cy="624"/>
          </a:xfrm>
        </p:grpSpPr>
        <p:sp>
          <p:nvSpPr>
            <p:cNvPr id="74791" name="Text Box 32"/>
            <p:cNvSpPr txBox="1">
              <a:spLocks noChangeArrowheads="1"/>
            </p:cNvSpPr>
            <p:nvPr/>
          </p:nvSpPr>
          <p:spPr bwMode="auto">
            <a:xfrm rot="-5503572">
              <a:off x="4392" y="3430"/>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4792" name="Line 33"/>
            <p:cNvSpPr>
              <a:spLocks noChangeShapeType="1"/>
            </p:cNvSpPr>
            <p:nvPr/>
          </p:nvSpPr>
          <p:spPr bwMode="auto">
            <a:xfrm>
              <a:off x="4512" y="3072"/>
              <a:ext cx="0" cy="432"/>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7" name="Group 34"/>
          <p:cNvGrpSpPr>
            <a:grpSpLocks/>
          </p:cNvGrpSpPr>
          <p:nvPr/>
        </p:nvGrpSpPr>
        <p:grpSpPr bwMode="auto">
          <a:xfrm>
            <a:off x="5589588" y="5262563"/>
            <a:ext cx="461962" cy="990600"/>
            <a:chOff x="4078" y="3072"/>
            <a:chExt cx="291" cy="624"/>
          </a:xfrm>
        </p:grpSpPr>
        <p:sp>
          <p:nvSpPr>
            <p:cNvPr id="74789" name="Text Box 35"/>
            <p:cNvSpPr txBox="1">
              <a:spLocks noChangeArrowheads="1"/>
            </p:cNvSpPr>
            <p:nvPr/>
          </p:nvSpPr>
          <p:spPr bwMode="auto">
            <a:xfrm rot="-5503572">
              <a:off x="4104" y="3430"/>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4790" name="Line 36"/>
            <p:cNvSpPr>
              <a:spLocks noChangeShapeType="1"/>
            </p:cNvSpPr>
            <p:nvPr/>
          </p:nvSpPr>
          <p:spPr bwMode="auto">
            <a:xfrm>
              <a:off x="4224" y="3072"/>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0" name="Group 37"/>
          <p:cNvGrpSpPr>
            <a:grpSpLocks/>
          </p:cNvGrpSpPr>
          <p:nvPr/>
        </p:nvGrpSpPr>
        <p:grpSpPr bwMode="auto">
          <a:xfrm>
            <a:off x="6602413" y="5205413"/>
            <a:ext cx="457200" cy="1066800"/>
            <a:chOff x="3792" y="3072"/>
            <a:chExt cx="288" cy="672"/>
          </a:xfrm>
        </p:grpSpPr>
        <p:sp>
          <p:nvSpPr>
            <p:cNvPr id="74787" name="Oval 38"/>
            <p:cNvSpPr>
              <a:spLocks noChangeArrowheads="1"/>
            </p:cNvSpPr>
            <p:nvPr/>
          </p:nvSpPr>
          <p:spPr bwMode="auto">
            <a:xfrm>
              <a:off x="3792" y="3504"/>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D</a:t>
              </a:r>
            </a:p>
          </p:txBody>
        </p:sp>
        <p:sp>
          <p:nvSpPr>
            <p:cNvPr id="74788" name="Line 39"/>
            <p:cNvSpPr>
              <a:spLocks noChangeShapeType="1"/>
            </p:cNvSpPr>
            <p:nvPr/>
          </p:nvSpPr>
          <p:spPr bwMode="auto">
            <a:xfrm>
              <a:off x="3936" y="3072"/>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3" name="Group 40"/>
          <p:cNvGrpSpPr>
            <a:grpSpLocks/>
          </p:cNvGrpSpPr>
          <p:nvPr/>
        </p:nvGrpSpPr>
        <p:grpSpPr bwMode="auto">
          <a:xfrm>
            <a:off x="7856538" y="3795713"/>
            <a:ext cx="461962" cy="990600"/>
            <a:chOff x="5278" y="2160"/>
            <a:chExt cx="291" cy="624"/>
          </a:xfrm>
        </p:grpSpPr>
        <p:sp>
          <p:nvSpPr>
            <p:cNvPr id="74785" name="Text Box 41"/>
            <p:cNvSpPr txBox="1">
              <a:spLocks noChangeArrowheads="1"/>
            </p:cNvSpPr>
            <p:nvPr/>
          </p:nvSpPr>
          <p:spPr bwMode="auto">
            <a:xfrm rot="-5503572">
              <a:off x="5304" y="2518"/>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4786" name="Line 42"/>
            <p:cNvSpPr>
              <a:spLocks noChangeShapeType="1"/>
            </p:cNvSpPr>
            <p:nvPr/>
          </p:nvSpPr>
          <p:spPr bwMode="auto">
            <a:xfrm>
              <a:off x="5424" y="2160"/>
              <a:ext cx="0" cy="432"/>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6" name="Group 43"/>
          <p:cNvGrpSpPr>
            <a:grpSpLocks/>
          </p:cNvGrpSpPr>
          <p:nvPr/>
        </p:nvGrpSpPr>
        <p:grpSpPr bwMode="auto">
          <a:xfrm>
            <a:off x="7304088" y="3814763"/>
            <a:ext cx="461962" cy="990600"/>
            <a:chOff x="4990" y="2160"/>
            <a:chExt cx="291" cy="624"/>
          </a:xfrm>
        </p:grpSpPr>
        <p:sp>
          <p:nvSpPr>
            <p:cNvPr id="74783" name="Text Box 44"/>
            <p:cNvSpPr txBox="1">
              <a:spLocks noChangeArrowheads="1"/>
            </p:cNvSpPr>
            <p:nvPr/>
          </p:nvSpPr>
          <p:spPr bwMode="auto">
            <a:xfrm rot="-5503572">
              <a:off x="5016" y="2518"/>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b="0">
                  <a:latin typeface="Times New Roman" panose="02020603050405020304" pitchFamily="18" charset="0"/>
                </a:rPr>
                <a:t>&gt;</a:t>
              </a:r>
            </a:p>
          </p:txBody>
        </p:sp>
        <p:sp>
          <p:nvSpPr>
            <p:cNvPr id="74784" name="Line 45"/>
            <p:cNvSpPr>
              <a:spLocks noChangeShapeType="1"/>
            </p:cNvSpPr>
            <p:nvPr/>
          </p:nvSpPr>
          <p:spPr bwMode="auto">
            <a:xfrm>
              <a:off x="5136" y="2160"/>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9" name="Group 46"/>
          <p:cNvGrpSpPr>
            <a:grpSpLocks/>
          </p:cNvGrpSpPr>
          <p:nvPr/>
        </p:nvGrpSpPr>
        <p:grpSpPr bwMode="auto">
          <a:xfrm>
            <a:off x="8316913" y="3795713"/>
            <a:ext cx="457200" cy="1066800"/>
            <a:chOff x="4704" y="2160"/>
            <a:chExt cx="288" cy="672"/>
          </a:xfrm>
        </p:grpSpPr>
        <p:sp>
          <p:nvSpPr>
            <p:cNvPr id="74781" name="Oval 47"/>
            <p:cNvSpPr>
              <a:spLocks noChangeArrowheads="1"/>
            </p:cNvSpPr>
            <p:nvPr/>
          </p:nvSpPr>
          <p:spPr bwMode="auto">
            <a:xfrm>
              <a:off x="4704" y="2592"/>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74782" name="Line 48"/>
            <p:cNvSpPr>
              <a:spLocks noChangeShapeType="1"/>
            </p:cNvSpPr>
            <p:nvPr/>
          </p:nvSpPr>
          <p:spPr bwMode="auto">
            <a:xfrm>
              <a:off x="4848" y="2160"/>
              <a:ext cx="0" cy="432"/>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2" name="Group 49"/>
          <p:cNvGrpSpPr>
            <a:grpSpLocks/>
          </p:cNvGrpSpPr>
          <p:nvPr/>
        </p:nvGrpSpPr>
        <p:grpSpPr bwMode="auto">
          <a:xfrm>
            <a:off x="7345363" y="2195513"/>
            <a:ext cx="1447800" cy="1600200"/>
            <a:chOff x="4356" y="972"/>
            <a:chExt cx="912" cy="1008"/>
          </a:xfrm>
        </p:grpSpPr>
        <p:grpSp>
          <p:nvGrpSpPr>
            <p:cNvPr id="74775" name="Group 50"/>
            <p:cNvGrpSpPr>
              <a:grpSpLocks/>
            </p:cNvGrpSpPr>
            <p:nvPr/>
          </p:nvGrpSpPr>
          <p:grpSpPr bwMode="auto">
            <a:xfrm>
              <a:off x="4500" y="1500"/>
              <a:ext cx="576" cy="240"/>
              <a:chOff x="4800" y="1680"/>
              <a:chExt cx="576" cy="240"/>
            </a:xfrm>
          </p:grpSpPr>
          <p:sp>
            <p:nvSpPr>
              <p:cNvPr id="74778" name="Line 51"/>
              <p:cNvSpPr>
                <a:spLocks noChangeShapeType="1"/>
              </p:cNvSpPr>
              <p:nvPr/>
            </p:nvSpPr>
            <p:spPr bwMode="auto">
              <a:xfrm>
                <a:off x="4800" y="1680"/>
                <a:ext cx="5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79" name="Line 52"/>
              <p:cNvSpPr>
                <a:spLocks noChangeShapeType="1"/>
              </p:cNvSpPr>
              <p:nvPr/>
            </p:nvSpPr>
            <p:spPr bwMode="auto">
              <a:xfrm>
                <a:off x="4800"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80" name="Line 53"/>
              <p:cNvSpPr>
                <a:spLocks noChangeShapeType="1"/>
              </p:cNvSpPr>
              <p:nvPr/>
            </p:nvSpPr>
            <p:spPr bwMode="auto">
              <a:xfrm>
                <a:off x="5376" y="168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4776" name="Rectangle 54"/>
            <p:cNvSpPr>
              <a:spLocks noChangeArrowheads="1"/>
            </p:cNvSpPr>
            <p:nvPr/>
          </p:nvSpPr>
          <p:spPr bwMode="auto">
            <a:xfrm>
              <a:off x="4356" y="1740"/>
              <a:ext cx="912" cy="240"/>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L    R   D</a:t>
              </a:r>
            </a:p>
          </p:txBody>
        </p:sp>
        <p:sp>
          <p:nvSpPr>
            <p:cNvPr id="74777" name="Line 55"/>
            <p:cNvSpPr>
              <a:spLocks noChangeShapeType="1"/>
            </p:cNvSpPr>
            <p:nvPr/>
          </p:nvSpPr>
          <p:spPr bwMode="auto">
            <a:xfrm>
              <a:off x="4740" y="972"/>
              <a:ext cx="0" cy="528"/>
            </a:xfrm>
            <a:prstGeom prst="line">
              <a:avLst/>
            </a:prstGeom>
            <a:noFill/>
            <a:ln w="19050">
              <a:solidFill>
                <a:srgbClr val="CC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9" name="Text Box 56"/>
          <p:cNvSpPr txBox="1">
            <a:spLocks noChangeArrowheads="1"/>
          </p:cNvSpPr>
          <p:nvPr/>
        </p:nvSpPr>
        <p:spPr bwMode="auto">
          <a:xfrm>
            <a:off x="1919288" y="6237288"/>
            <a:ext cx="52070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u="sng">
                <a:latin typeface="Times New Roman" panose="02020603050405020304" pitchFamily="18" charset="0"/>
              </a:rPr>
              <a:t>后序遍历序列： </a:t>
            </a:r>
            <a:r>
              <a:rPr lang="en-US" altLang="zh-CN" sz="2400" u="sng">
                <a:latin typeface="Times New Roman" panose="02020603050405020304" pitchFamily="18" charset="0"/>
              </a:rPr>
              <a:t>D   B  C  A</a:t>
            </a:r>
          </a:p>
        </p:txBody>
      </p:sp>
      <p:sp>
        <p:nvSpPr>
          <p:cNvPr id="120" name="Text Box 57"/>
          <p:cNvSpPr txBox="1">
            <a:spLocks noChangeArrowheads="1"/>
          </p:cNvSpPr>
          <p:nvPr/>
        </p:nvSpPr>
        <p:spPr bwMode="auto">
          <a:xfrm>
            <a:off x="1568450" y="2190751"/>
            <a:ext cx="1524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a:latin typeface="Times New Roman" panose="02020603050405020304" pitchFamily="18" charset="0"/>
              </a:rPr>
              <a:t>后序遍历</a:t>
            </a:r>
            <a:r>
              <a:rPr lang="en-US" altLang="zh-CN" sz="2400">
                <a:latin typeface="Times New Roman" panose="02020603050405020304" pitchFamily="18" charset="0"/>
              </a:rPr>
              <a:t>:</a:t>
            </a:r>
          </a:p>
        </p:txBody>
      </p:sp>
      <p:grpSp>
        <p:nvGrpSpPr>
          <p:cNvPr id="121" name="Group 58"/>
          <p:cNvGrpSpPr>
            <a:grpSpLocks/>
          </p:cNvGrpSpPr>
          <p:nvPr/>
        </p:nvGrpSpPr>
        <p:grpSpPr bwMode="auto">
          <a:xfrm>
            <a:off x="6735763" y="3795713"/>
            <a:ext cx="666750" cy="990600"/>
            <a:chOff x="3360" y="1752"/>
            <a:chExt cx="420" cy="624"/>
          </a:xfrm>
        </p:grpSpPr>
        <p:sp>
          <p:nvSpPr>
            <p:cNvPr id="74772" name="Line 59"/>
            <p:cNvSpPr>
              <a:spLocks noChangeShapeType="1"/>
            </p:cNvSpPr>
            <p:nvPr/>
          </p:nvSpPr>
          <p:spPr bwMode="auto">
            <a:xfrm>
              <a:off x="3636" y="1956"/>
              <a:ext cx="0" cy="180"/>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73" name="Oval 60"/>
            <p:cNvSpPr>
              <a:spLocks noChangeArrowheads="1"/>
            </p:cNvSpPr>
            <p:nvPr/>
          </p:nvSpPr>
          <p:spPr bwMode="auto">
            <a:xfrm>
              <a:off x="3492" y="2136"/>
              <a:ext cx="288" cy="24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sp>
          <p:nvSpPr>
            <p:cNvPr id="74774" name="Line 61"/>
            <p:cNvSpPr>
              <a:spLocks noChangeShapeType="1"/>
            </p:cNvSpPr>
            <p:nvPr/>
          </p:nvSpPr>
          <p:spPr bwMode="auto">
            <a:xfrm>
              <a:off x="3360" y="1752"/>
              <a:ext cx="276" cy="204"/>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25" name="AutoShape 62">
            <a:hlinkClick r:id="rId3" action="ppaction://hlinkfile"/>
          </p:cNvPr>
          <p:cNvSpPr>
            <a:spLocks noChangeArrowheads="1"/>
          </p:cNvSpPr>
          <p:nvPr/>
        </p:nvSpPr>
        <p:spPr bwMode="auto">
          <a:xfrm>
            <a:off x="9264651" y="6165851"/>
            <a:ext cx="1152525" cy="576263"/>
          </a:xfrm>
          <a:prstGeom prst="flowChartAlternateProcess">
            <a:avLst/>
          </a:prstGeom>
          <a:gradFill rotWithShape="1">
            <a:gsLst>
              <a:gs pos="0">
                <a:schemeClr val="bg2"/>
              </a:gs>
              <a:gs pos="50000">
                <a:schemeClr val="bg1"/>
              </a:gs>
              <a:gs pos="100000">
                <a:schemeClr val="bg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2400" dirty="0">
                <a:latin typeface="Times New Roman" pitchFamily="18" charset="0"/>
              </a:rPr>
              <a:t>演示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20">
                                            <p:txEl>
                                              <p:pRg st="0" end="0"/>
                                            </p:txEl>
                                          </p:spTgt>
                                        </p:tgtEl>
                                        <p:attrNameLst>
                                          <p:attrName>style.visibility</p:attrName>
                                        </p:attrNameLst>
                                      </p:cBhvr>
                                      <p:to>
                                        <p:strVal val="visible"/>
                                      </p:to>
                                    </p:set>
                                    <p:animEffect transition="in" filter="box(out)">
                                      <p:cBhvr>
                                        <p:cTn id="7" dur="500"/>
                                        <p:tgtEl>
                                          <p:spTgt spid="120">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box(out)">
                                      <p:cBhvr>
                                        <p:cTn id="12" dur="500"/>
                                        <p:tgtEl>
                                          <p:spTgt spid="65"/>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dissolve">
                                      <p:cBhvr>
                                        <p:cTn id="17" dur="500"/>
                                        <p:tgtEl>
                                          <p:spTgt spid="7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7" presetClass="entr" presetSubtype="1" fill="hold" nodeType="clickEffect">
                                  <p:stCondLst>
                                    <p:cond delay="0"/>
                                  </p:stCondLst>
                                  <p:childTnLst>
                                    <p:set>
                                      <p:cBhvr>
                                        <p:cTn id="21" dur="1" fill="hold">
                                          <p:stCondLst>
                                            <p:cond delay="0"/>
                                          </p:stCondLst>
                                        </p:cTn>
                                        <p:tgtEl>
                                          <p:spTgt spid="74"/>
                                        </p:tgtEl>
                                        <p:attrNameLst>
                                          <p:attrName>style.visibility</p:attrName>
                                        </p:attrNameLst>
                                      </p:cBhvr>
                                      <p:to>
                                        <p:strVal val="visible"/>
                                      </p:to>
                                    </p:set>
                                    <p:anim calcmode="lin" valueType="num">
                                      <p:cBhvr>
                                        <p:cTn id="22" dur="500" fill="hold"/>
                                        <p:tgtEl>
                                          <p:spTgt spid="74"/>
                                        </p:tgtEl>
                                        <p:attrNameLst>
                                          <p:attrName>ppt_x</p:attrName>
                                        </p:attrNameLst>
                                      </p:cBhvr>
                                      <p:tavLst>
                                        <p:tav tm="0">
                                          <p:val>
                                            <p:strVal val="#ppt_x"/>
                                          </p:val>
                                        </p:tav>
                                        <p:tav tm="100000">
                                          <p:val>
                                            <p:strVal val="#ppt_x"/>
                                          </p:val>
                                        </p:tav>
                                      </p:tavLst>
                                    </p:anim>
                                    <p:anim calcmode="lin" valueType="num">
                                      <p:cBhvr>
                                        <p:cTn id="23" dur="500" fill="hold"/>
                                        <p:tgtEl>
                                          <p:spTgt spid="74"/>
                                        </p:tgtEl>
                                        <p:attrNameLst>
                                          <p:attrName>ppt_y</p:attrName>
                                        </p:attrNameLst>
                                      </p:cBhvr>
                                      <p:tavLst>
                                        <p:tav tm="0">
                                          <p:val>
                                            <p:strVal val="#ppt_y-#ppt_h/2"/>
                                          </p:val>
                                        </p:tav>
                                        <p:tav tm="100000">
                                          <p:val>
                                            <p:strVal val="#ppt_y"/>
                                          </p:val>
                                        </p:tav>
                                      </p:tavLst>
                                    </p:anim>
                                    <p:anim calcmode="lin" valueType="num">
                                      <p:cBhvr>
                                        <p:cTn id="24" dur="500" fill="hold"/>
                                        <p:tgtEl>
                                          <p:spTgt spid="74"/>
                                        </p:tgtEl>
                                        <p:attrNameLst>
                                          <p:attrName>ppt_w</p:attrName>
                                        </p:attrNameLst>
                                      </p:cBhvr>
                                      <p:tavLst>
                                        <p:tav tm="0">
                                          <p:val>
                                            <p:strVal val="#ppt_w"/>
                                          </p:val>
                                        </p:tav>
                                        <p:tav tm="100000">
                                          <p:val>
                                            <p:strVal val="#ppt_w"/>
                                          </p:val>
                                        </p:tav>
                                      </p:tavLst>
                                    </p:anim>
                                    <p:anim calcmode="lin" valueType="num">
                                      <p:cBhvr>
                                        <p:cTn id="25" dur="500" fill="hold"/>
                                        <p:tgtEl>
                                          <p:spTgt spid="74"/>
                                        </p:tgtEl>
                                        <p:attrNameLst>
                                          <p:attrName>ppt_h</p:attrName>
                                        </p:attrNameLst>
                                      </p:cBhvr>
                                      <p:tavLst>
                                        <p:tav tm="0">
                                          <p:val>
                                            <p:fltVal val="0"/>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17" presetClass="entr" presetSubtype="1" fill="hold" nodeType="clickEffect">
                                  <p:stCondLst>
                                    <p:cond delay="0"/>
                                  </p:stCondLst>
                                  <p:childTnLst>
                                    <p:set>
                                      <p:cBhvr>
                                        <p:cTn id="29" dur="1" fill="hold">
                                          <p:stCondLst>
                                            <p:cond delay="0"/>
                                          </p:stCondLst>
                                        </p:cTn>
                                        <p:tgtEl>
                                          <p:spTgt spid="88"/>
                                        </p:tgtEl>
                                        <p:attrNameLst>
                                          <p:attrName>style.visibility</p:attrName>
                                        </p:attrNameLst>
                                      </p:cBhvr>
                                      <p:to>
                                        <p:strVal val="visible"/>
                                      </p:to>
                                    </p:set>
                                    <p:anim calcmode="lin" valueType="num">
                                      <p:cBhvr>
                                        <p:cTn id="30" dur="500" fill="hold"/>
                                        <p:tgtEl>
                                          <p:spTgt spid="88"/>
                                        </p:tgtEl>
                                        <p:attrNameLst>
                                          <p:attrName>ppt_x</p:attrName>
                                        </p:attrNameLst>
                                      </p:cBhvr>
                                      <p:tavLst>
                                        <p:tav tm="0">
                                          <p:val>
                                            <p:strVal val="#ppt_x"/>
                                          </p:val>
                                        </p:tav>
                                        <p:tav tm="100000">
                                          <p:val>
                                            <p:strVal val="#ppt_x"/>
                                          </p:val>
                                        </p:tav>
                                      </p:tavLst>
                                    </p:anim>
                                    <p:anim calcmode="lin" valueType="num">
                                      <p:cBhvr>
                                        <p:cTn id="31" dur="500" fill="hold"/>
                                        <p:tgtEl>
                                          <p:spTgt spid="88"/>
                                        </p:tgtEl>
                                        <p:attrNameLst>
                                          <p:attrName>ppt_y</p:attrName>
                                        </p:attrNameLst>
                                      </p:cBhvr>
                                      <p:tavLst>
                                        <p:tav tm="0">
                                          <p:val>
                                            <p:strVal val="#ppt_y-#ppt_h/2"/>
                                          </p:val>
                                        </p:tav>
                                        <p:tav tm="100000">
                                          <p:val>
                                            <p:strVal val="#ppt_y"/>
                                          </p:val>
                                        </p:tav>
                                      </p:tavLst>
                                    </p:anim>
                                    <p:anim calcmode="lin" valueType="num">
                                      <p:cBhvr>
                                        <p:cTn id="32" dur="500" fill="hold"/>
                                        <p:tgtEl>
                                          <p:spTgt spid="88"/>
                                        </p:tgtEl>
                                        <p:attrNameLst>
                                          <p:attrName>ppt_w</p:attrName>
                                        </p:attrNameLst>
                                      </p:cBhvr>
                                      <p:tavLst>
                                        <p:tav tm="0">
                                          <p:val>
                                            <p:strVal val="#ppt_w"/>
                                          </p:val>
                                        </p:tav>
                                        <p:tav tm="100000">
                                          <p:val>
                                            <p:strVal val="#ppt_w"/>
                                          </p:val>
                                        </p:tav>
                                      </p:tavLst>
                                    </p:anim>
                                    <p:anim calcmode="lin" valueType="num">
                                      <p:cBhvr>
                                        <p:cTn id="33" dur="500" fill="hold"/>
                                        <p:tgtEl>
                                          <p:spTgt spid="88"/>
                                        </p:tgtEl>
                                        <p:attrNameLst>
                                          <p:attrName>ppt_h</p:attrName>
                                        </p:attrNameLst>
                                      </p:cBhvr>
                                      <p:tavLst>
                                        <p:tav tm="0">
                                          <p:val>
                                            <p:fltVal val="0"/>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4" presetClass="entr" presetSubtype="32" fill="hold" nodeType="clickEffect">
                                  <p:stCondLst>
                                    <p:cond delay="0"/>
                                  </p:stCondLst>
                                  <p:childTnLst>
                                    <p:set>
                                      <p:cBhvr>
                                        <p:cTn id="37" dur="1" fill="hold">
                                          <p:stCondLst>
                                            <p:cond delay="0"/>
                                          </p:stCondLst>
                                        </p:cTn>
                                        <p:tgtEl>
                                          <p:spTgt spid="81"/>
                                        </p:tgtEl>
                                        <p:attrNameLst>
                                          <p:attrName>style.visibility</p:attrName>
                                        </p:attrNameLst>
                                      </p:cBhvr>
                                      <p:to>
                                        <p:strVal val="visible"/>
                                      </p:to>
                                    </p:set>
                                    <p:animEffect transition="in" filter="box(out)">
                                      <p:cBhvr>
                                        <p:cTn id="38" dur="500"/>
                                        <p:tgtEl>
                                          <p:spTgt spid="81"/>
                                        </p:tgtEl>
                                      </p:cBhvr>
                                    </p:animEffect>
                                  </p:childTnLst>
                                  <p:subTnLst>
                                    <p:audio>
                                      <p:cMediaNode>
                                        <p:cTn display="0" masterRel="sameClick">
                                          <p:stCondLst>
                                            <p:cond evt="begin" delay="0">
                                              <p:tn val="36"/>
                                            </p:cond>
                                          </p:stCondLst>
                                          <p:endCondLst>
                                            <p:cond evt="onStopAudio" delay="0">
                                              <p:tgtEl>
                                                <p:sldTgt/>
                                              </p:tgtEl>
                                            </p:cond>
                                          </p:endCondLst>
                                        </p:cTn>
                                        <p:tgtEl>
                                          <p:sndTgt r:embed="rId2" name="CAMERA.WAV"/>
                                        </p:tgtEl>
                                      </p:cMediaNode>
                                    </p:audio>
                                  </p:subTnLst>
                                </p:cTn>
                              </p:par>
                            </p:childTnLst>
                          </p:cTn>
                        </p:par>
                      </p:childTnLst>
                    </p:cTn>
                  </p:par>
                  <p:par>
                    <p:cTn id="39" fill="hold" nodeType="clickPar">
                      <p:stCondLst>
                        <p:cond delay="indefinite"/>
                      </p:stCondLst>
                      <p:childTnLst>
                        <p:par>
                          <p:cTn id="40" fill="hold" nodeType="withGroup">
                            <p:stCondLst>
                              <p:cond delay="0"/>
                            </p:stCondLst>
                            <p:childTnLst>
                              <p:par>
                                <p:cTn id="41" presetID="17" presetClass="entr" presetSubtype="1" fill="hold" nodeType="clickEffect">
                                  <p:stCondLst>
                                    <p:cond delay="0"/>
                                  </p:stCondLst>
                                  <p:childTnLst>
                                    <p:set>
                                      <p:cBhvr>
                                        <p:cTn id="42" dur="1" fill="hold">
                                          <p:stCondLst>
                                            <p:cond delay="0"/>
                                          </p:stCondLst>
                                        </p:cTn>
                                        <p:tgtEl>
                                          <p:spTgt spid="97"/>
                                        </p:tgtEl>
                                        <p:attrNameLst>
                                          <p:attrName>style.visibility</p:attrName>
                                        </p:attrNameLst>
                                      </p:cBhvr>
                                      <p:to>
                                        <p:strVal val="visible"/>
                                      </p:to>
                                    </p:set>
                                    <p:anim calcmode="lin" valueType="num">
                                      <p:cBhvr>
                                        <p:cTn id="43" dur="500" fill="hold"/>
                                        <p:tgtEl>
                                          <p:spTgt spid="97"/>
                                        </p:tgtEl>
                                        <p:attrNameLst>
                                          <p:attrName>ppt_x</p:attrName>
                                        </p:attrNameLst>
                                      </p:cBhvr>
                                      <p:tavLst>
                                        <p:tav tm="0">
                                          <p:val>
                                            <p:strVal val="#ppt_x"/>
                                          </p:val>
                                        </p:tav>
                                        <p:tav tm="100000">
                                          <p:val>
                                            <p:strVal val="#ppt_x"/>
                                          </p:val>
                                        </p:tav>
                                      </p:tavLst>
                                    </p:anim>
                                    <p:anim calcmode="lin" valueType="num">
                                      <p:cBhvr>
                                        <p:cTn id="44" dur="500" fill="hold"/>
                                        <p:tgtEl>
                                          <p:spTgt spid="97"/>
                                        </p:tgtEl>
                                        <p:attrNameLst>
                                          <p:attrName>ppt_y</p:attrName>
                                        </p:attrNameLst>
                                      </p:cBhvr>
                                      <p:tavLst>
                                        <p:tav tm="0">
                                          <p:val>
                                            <p:strVal val="#ppt_y-#ppt_h/2"/>
                                          </p:val>
                                        </p:tav>
                                        <p:tav tm="100000">
                                          <p:val>
                                            <p:strVal val="#ppt_y"/>
                                          </p:val>
                                        </p:tav>
                                      </p:tavLst>
                                    </p:anim>
                                    <p:anim calcmode="lin" valueType="num">
                                      <p:cBhvr>
                                        <p:cTn id="45" dur="500" fill="hold"/>
                                        <p:tgtEl>
                                          <p:spTgt spid="97"/>
                                        </p:tgtEl>
                                        <p:attrNameLst>
                                          <p:attrName>ppt_w</p:attrName>
                                        </p:attrNameLst>
                                      </p:cBhvr>
                                      <p:tavLst>
                                        <p:tav tm="0">
                                          <p:val>
                                            <p:strVal val="#ppt_w"/>
                                          </p:val>
                                        </p:tav>
                                        <p:tav tm="100000">
                                          <p:val>
                                            <p:strVal val="#ppt_w"/>
                                          </p:val>
                                        </p:tav>
                                      </p:tavLst>
                                    </p:anim>
                                    <p:anim calcmode="lin" valueType="num">
                                      <p:cBhvr>
                                        <p:cTn id="46" dur="500" fill="hold"/>
                                        <p:tgtEl>
                                          <p:spTgt spid="97"/>
                                        </p:tgtEl>
                                        <p:attrNameLst>
                                          <p:attrName>ppt_h</p:attrName>
                                        </p:attrNameLst>
                                      </p:cBhvr>
                                      <p:tavLst>
                                        <p:tav tm="0">
                                          <p:val>
                                            <p:fltVal val="0"/>
                                          </p:val>
                                        </p:tav>
                                        <p:tav tm="100000">
                                          <p:val>
                                            <p:strVal val="#ppt_h"/>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17" presetClass="entr" presetSubtype="1" fill="hold" nodeType="clickEffect">
                                  <p:stCondLst>
                                    <p:cond delay="0"/>
                                  </p:stCondLst>
                                  <p:childTnLst>
                                    <p:set>
                                      <p:cBhvr>
                                        <p:cTn id="50" dur="1" fill="hold">
                                          <p:stCondLst>
                                            <p:cond delay="0"/>
                                          </p:stCondLst>
                                        </p:cTn>
                                        <p:tgtEl>
                                          <p:spTgt spid="94"/>
                                        </p:tgtEl>
                                        <p:attrNameLst>
                                          <p:attrName>style.visibility</p:attrName>
                                        </p:attrNameLst>
                                      </p:cBhvr>
                                      <p:to>
                                        <p:strVal val="visible"/>
                                      </p:to>
                                    </p:set>
                                    <p:anim calcmode="lin" valueType="num">
                                      <p:cBhvr>
                                        <p:cTn id="51" dur="500" fill="hold"/>
                                        <p:tgtEl>
                                          <p:spTgt spid="94"/>
                                        </p:tgtEl>
                                        <p:attrNameLst>
                                          <p:attrName>ppt_x</p:attrName>
                                        </p:attrNameLst>
                                      </p:cBhvr>
                                      <p:tavLst>
                                        <p:tav tm="0">
                                          <p:val>
                                            <p:strVal val="#ppt_x"/>
                                          </p:val>
                                        </p:tav>
                                        <p:tav tm="100000">
                                          <p:val>
                                            <p:strVal val="#ppt_x"/>
                                          </p:val>
                                        </p:tav>
                                      </p:tavLst>
                                    </p:anim>
                                    <p:anim calcmode="lin" valueType="num">
                                      <p:cBhvr>
                                        <p:cTn id="52" dur="500" fill="hold"/>
                                        <p:tgtEl>
                                          <p:spTgt spid="94"/>
                                        </p:tgtEl>
                                        <p:attrNameLst>
                                          <p:attrName>ppt_y</p:attrName>
                                        </p:attrNameLst>
                                      </p:cBhvr>
                                      <p:tavLst>
                                        <p:tav tm="0">
                                          <p:val>
                                            <p:strVal val="#ppt_y-#ppt_h/2"/>
                                          </p:val>
                                        </p:tav>
                                        <p:tav tm="100000">
                                          <p:val>
                                            <p:strVal val="#ppt_y"/>
                                          </p:val>
                                        </p:tav>
                                      </p:tavLst>
                                    </p:anim>
                                    <p:anim calcmode="lin" valueType="num">
                                      <p:cBhvr>
                                        <p:cTn id="53" dur="500" fill="hold"/>
                                        <p:tgtEl>
                                          <p:spTgt spid="94"/>
                                        </p:tgtEl>
                                        <p:attrNameLst>
                                          <p:attrName>ppt_w</p:attrName>
                                        </p:attrNameLst>
                                      </p:cBhvr>
                                      <p:tavLst>
                                        <p:tav tm="0">
                                          <p:val>
                                            <p:strVal val="#ppt_w"/>
                                          </p:val>
                                        </p:tav>
                                        <p:tav tm="100000">
                                          <p:val>
                                            <p:strVal val="#ppt_w"/>
                                          </p:val>
                                        </p:tav>
                                      </p:tavLst>
                                    </p:anim>
                                    <p:anim calcmode="lin" valueType="num">
                                      <p:cBhvr>
                                        <p:cTn id="54" dur="500" fill="hold"/>
                                        <p:tgtEl>
                                          <p:spTgt spid="94"/>
                                        </p:tgtEl>
                                        <p:attrNameLst>
                                          <p:attrName>ppt_h</p:attrName>
                                        </p:attrNameLst>
                                      </p:cBhvr>
                                      <p:tavLst>
                                        <p:tav tm="0">
                                          <p:val>
                                            <p:fltVal val="0"/>
                                          </p:val>
                                        </p:tav>
                                        <p:tav tm="100000">
                                          <p:val>
                                            <p:strVal val="#ppt_h"/>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17" presetClass="entr" presetSubtype="1" fill="hold" nodeType="clickEffect">
                                  <p:stCondLst>
                                    <p:cond delay="0"/>
                                  </p:stCondLst>
                                  <p:childTnLst>
                                    <p:set>
                                      <p:cBhvr>
                                        <p:cTn id="58" dur="1" fill="hold">
                                          <p:stCondLst>
                                            <p:cond delay="0"/>
                                          </p:stCondLst>
                                        </p:cTn>
                                        <p:tgtEl>
                                          <p:spTgt spid="100"/>
                                        </p:tgtEl>
                                        <p:attrNameLst>
                                          <p:attrName>style.visibility</p:attrName>
                                        </p:attrNameLst>
                                      </p:cBhvr>
                                      <p:to>
                                        <p:strVal val="visible"/>
                                      </p:to>
                                    </p:set>
                                    <p:anim calcmode="lin" valueType="num">
                                      <p:cBhvr>
                                        <p:cTn id="59" dur="500" fill="hold"/>
                                        <p:tgtEl>
                                          <p:spTgt spid="100"/>
                                        </p:tgtEl>
                                        <p:attrNameLst>
                                          <p:attrName>ppt_x</p:attrName>
                                        </p:attrNameLst>
                                      </p:cBhvr>
                                      <p:tavLst>
                                        <p:tav tm="0">
                                          <p:val>
                                            <p:strVal val="#ppt_x"/>
                                          </p:val>
                                        </p:tav>
                                        <p:tav tm="100000">
                                          <p:val>
                                            <p:strVal val="#ppt_x"/>
                                          </p:val>
                                        </p:tav>
                                      </p:tavLst>
                                    </p:anim>
                                    <p:anim calcmode="lin" valueType="num">
                                      <p:cBhvr>
                                        <p:cTn id="60" dur="500" fill="hold"/>
                                        <p:tgtEl>
                                          <p:spTgt spid="100"/>
                                        </p:tgtEl>
                                        <p:attrNameLst>
                                          <p:attrName>ppt_y</p:attrName>
                                        </p:attrNameLst>
                                      </p:cBhvr>
                                      <p:tavLst>
                                        <p:tav tm="0">
                                          <p:val>
                                            <p:strVal val="#ppt_y-#ppt_h/2"/>
                                          </p:val>
                                        </p:tav>
                                        <p:tav tm="100000">
                                          <p:val>
                                            <p:strVal val="#ppt_y"/>
                                          </p:val>
                                        </p:tav>
                                      </p:tavLst>
                                    </p:anim>
                                    <p:anim calcmode="lin" valueType="num">
                                      <p:cBhvr>
                                        <p:cTn id="61" dur="500" fill="hold"/>
                                        <p:tgtEl>
                                          <p:spTgt spid="100"/>
                                        </p:tgtEl>
                                        <p:attrNameLst>
                                          <p:attrName>ppt_w</p:attrName>
                                        </p:attrNameLst>
                                      </p:cBhvr>
                                      <p:tavLst>
                                        <p:tav tm="0">
                                          <p:val>
                                            <p:strVal val="#ppt_w"/>
                                          </p:val>
                                        </p:tav>
                                        <p:tav tm="100000">
                                          <p:val>
                                            <p:strVal val="#ppt_w"/>
                                          </p:val>
                                        </p:tav>
                                      </p:tavLst>
                                    </p:anim>
                                    <p:anim calcmode="lin" valueType="num">
                                      <p:cBhvr>
                                        <p:cTn id="62" dur="500" fill="hold"/>
                                        <p:tgtEl>
                                          <p:spTgt spid="100"/>
                                        </p:tgtEl>
                                        <p:attrNameLst>
                                          <p:attrName>ppt_h</p:attrName>
                                        </p:attrNameLst>
                                      </p:cBhvr>
                                      <p:tavLst>
                                        <p:tav tm="0">
                                          <p:val>
                                            <p:fltVal val="0"/>
                                          </p:val>
                                        </p:tav>
                                        <p:tav tm="100000">
                                          <p:val>
                                            <p:strVal val="#ppt_h"/>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4" presetClass="entr" presetSubtype="32" fill="hold" nodeType="clickEffect">
                                  <p:stCondLst>
                                    <p:cond delay="0"/>
                                  </p:stCondLst>
                                  <p:childTnLst>
                                    <p:set>
                                      <p:cBhvr>
                                        <p:cTn id="66" dur="1" fill="hold">
                                          <p:stCondLst>
                                            <p:cond delay="0"/>
                                          </p:stCondLst>
                                        </p:cTn>
                                        <p:tgtEl>
                                          <p:spTgt spid="121"/>
                                        </p:tgtEl>
                                        <p:attrNameLst>
                                          <p:attrName>style.visibility</p:attrName>
                                        </p:attrNameLst>
                                      </p:cBhvr>
                                      <p:to>
                                        <p:strVal val="visible"/>
                                      </p:to>
                                    </p:set>
                                    <p:animEffect transition="in" filter="box(out)">
                                      <p:cBhvr>
                                        <p:cTn id="67" dur="500"/>
                                        <p:tgtEl>
                                          <p:spTgt spid="121"/>
                                        </p:tgtEl>
                                      </p:cBhvr>
                                    </p:animEffect>
                                  </p:childTnLst>
                                  <p:subTnLst>
                                    <p:audio>
                                      <p:cMediaNode>
                                        <p:cTn display="0" masterRel="sameClick">
                                          <p:stCondLst>
                                            <p:cond evt="begin" delay="0">
                                              <p:tn val="65"/>
                                            </p:cond>
                                          </p:stCondLst>
                                          <p:endCondLst>
                                            <p:cond evt="onStopAudio" delay="0">
                                              <p:tgtEl>
                                                <p:sldTgt/>
                                              </p:tgtEl>
                                            </p:cond>
                                          </p:endCondLst>
                                        </p:cTn>
                                        <p:tgtEl>
                                          <p:sndTgt r:embed="rId2" name="CAMERA.WAV"/>
                                        </p:tgtEl>
                                      </p:cMediaNode>
                                    </p:audio>
                                  </p:subTnLst>
                                </p:cTn>
                              </p:par>
                            </p:childTnLst>
                          </p:cTn>
                        </p:par>
                      </p:childTnLst>
                    </p:cTn>
                  </p:par>
                  <p:par>
                    <p:cTn id="68" fill="hold" nodeType="clickPar">
                      <p:stCondLst>
                        <p:cond delay="indefinite"/>
                      </p:stCondLst>
                      <p:childTnLst>
                        <p:par>
                          <p:cTn id="69" fill="hold" nodeType="withGroup">
                            <p:stCondLst>
                              <p:cond delay="0"/>
                            </p:stCondLst>
                            <p:childTnLst>
                              <p:par>
                                <p:cTn id="70" presetID="4" presetClass="entr" presetSubtype="32" fill="hold" nodeType="clickEffect">
                                  <p:stCondLst>
                                    <p:cond delay="0"/>
                                  </p:stCondLst>
                                  <p:childTnLst>
                                    <p:set>
                                      <p:cBhvr>
                                        <p:cTn id="71" dur="1" fill="hold">
                                          <p:stCondLst>
                                            <p:cond delay="0"/>
                                          </p:stCondLst>
                                        </p:cTn>
                                        <p:tgtEl>
                                          <p:spTgt spid="112"/>
                                        </p:tgtEl>
                                        <p:attrNameLst>
                                          <p:attrName>style.visibility</p:attrName>
                                        </p:attrNameLst>
                                      </p:cBhvr>
                                      <p:to>
                                        <p:strVal val="visible"/>
                                      </p:to>
                                    </p:set>
                                    <p:animEffect transition="in" filter="box(out)">
                                      <p:cBhvr>
                                        <p:cTn id="72" dur="500"/>
                                        <p:tgtEl>
                                          <p:spTgt spid="112"/>
                                        </p:tgtEl>
                                      </p:cBhvr>
                                    </p:animEffect>
                                  </p:childTnLst>
                                  <p:subTnLst>
                                    <p:audio>
                                      <p:cMediaNode>
                                        <p:cTn display="0" masterRel="sameClick">
                                          <p:stCondLst>
                                            <p:cond evt="begin" delay="0">
                                              <p:tn val="70"/>
                                            </p:cond>
                                          </p:stCondLst>
                                          <p:endCondLst>
                                            <p:cond evt="onStopAudio" delay="0">
                                              <p:tgtEl>
                                                <p:sldTgt/>
                                              </p:tgtEl>
                                            </p:cond>
                                          </p:endCondLst>
                                        </p:cTn>
                                        <p:tgtEl>
                                          <p:sndTgt r:embed="rId2" name="CAMERA.WAV"/>
                                        </p:tgtEl>
                                      </p:cMediaNode>
                                    </p:audio>
                                  </p:subTnLst>
                                </p:cTn>
                              </p:par>
                            </p:childTnLst>
                          </p:cTn>
                        </p:par>
                      </p:childTnLst>
                    </p:cTn>
                  </p:par>
                  <p:par>
                    <p:cTn id="73" fill="hold" nodeType="clickPar">
                      <p:stCondLst>
                        <p:cond delay="indefinite"/>
                      </p:stCondLst>
                      <p:childTnLst>
                        <p:par>
                          <p:cTn id="74" fill="hold" nodeType="withGroup">
                            <p:stCondLst>
                              <p:cond delay="0"/>
                            </p:stCondLst>
                            <p:childTnLst>
                              <p:par>
                                <p:cTn id="75" presetID="17" presetClass="entr" presetSubtype="1" fill="hold" nodeType="clickEffect">
                                  <p:stCondLst>
                                    <p:cond delay="0"/>
                                  </p:stCondLst>
                                  <p:childTnLst>
                                    <p:set>
                                      <p:cBhvr>
                                        <p:cTn id="76" dur="1" fill="hold">
                                          <p:stCondLst>
                                            <p:cond delay="0"/>
                                          </p:stCondLst>
                                        </p:cTn>
                                        <p:tgtEl>
                                          <p:spTgt spid="106"/>
                                        </p:tgtEl>
                                        <p:attrNameLst>
                                          <p:attrName>style.visibility</p:attrName>
                                        </p:attrNameLst>
                                      </p:cBhvr>
                                      <p:to>
                                        <p:strVal val="visible"/>
                                      </p:to>
                                    </p:set>
                                    <p:anim calcmode="lin" valueType="num">
                                      <p:cBhvr>
                                        <p:cTn id="77" dur="500" fill="hold"/>
                                        <p:tgtEl>
                                          <p:spTgt spid="106"/>
                                        </p:tgtEl>
                                        <p:attrNameLst>
                                          <p:attrName>ppt_x</p:attrName>
                                        </p:attrNameLst>
                                      </p:cBhvr>
                                      <p:tavLst>
                                        <p:tav tm="0">
                                          <p:val>
                                            <p:strVal val="#ppt_x"/>
                                          </p:val>
                                        </p:tav>
                                        <p:tav tm="100000">
                                          <p:val>
                                            <p:strVal val="#ppt_x"/>
                                          </p:val>
                                        </p:tav>
                                      </p:tavLst>
                                    </p:anim>
                                    <p:anim calcmode="lin" valueType="num">
                                      <p:cBhvr>
                                        <p:cTn id="78" dur="500" fill="hold"/>
                                        <p:tgtEl>
                                          <p:spTgt spid="106"/>
                                        </p:tgtEl>
                                        <p:attrNameLst>
                                          <p:attrName>ppt_y</p:attrName>
                                        </p:attrNameLst>
                                      </p:cBhvr>
                                      <p:tavLst>
                                        <p:tav tm="0">
                                          <p:val>
                                            <p:strVal val="#ppt_y-#ppt_h/2"/>
                                          </p:val>
                                        </p:tav>
                                        <p:tav tm="100000">
                                          <p:val>
                                            <p:strVal val="#ppt_y"/>
                                          </p:val>
                                        </p:tav>
                                      </p:tavLst>
                                    </p:anim>
                                    <p:anim calcmode="lin" valueType="num">
                                      <p:cBhvr>
                                        <p:cTn id="79" dur="500" fill="hold"/>
                                        <p:tgtEl>
                                          <p:spTgt spid="106"/>
                                        </p:tgtEl>
                                        <p:attrNameLst>
                                          <p:attrName>ppt_w</p:attrName>
                                        </p:attrNameLst>
                                      </p:cBhvr>
                                      <p:tavLst>
                                        <p:tav tm="0">
                                          <p:val>
                                            <p:strVal val="#ppt_w"/>
                                          </p:val>
                                        </p:tav>
                                        <p:tav tm="100000">
                                          <p:val>
                                            <p:strVal val="#ppt_w"/>
                                          </p:val>
                                        </p:tav>
                                      </p:tavLst>
                                    </p:anim>
                                    <p:anim calcmode="lin" valueType="num">
                                      <p:cBhvr>
                                        <p:cTn id="80" dur="500" fill="hold"/>
                                        <p:tgtEl>
                                          <p:spTgt spid="106"/>
                                        </p:tgtEl>
                                        <p:attrNameLst>
                                          <p:attrName>ppt_h</p:attrName>
                                        </p:attrNameLst>
                                      </p:cBhvr>
                                      <p:tavLst>
                                        <p:tav tm="0">
                                          <p:val>
                                            <p:fltVal val="0"/>
                                          </p:val>
                                        </p:tav>
                                        <p:tav tm="100000">
                                          <p:val>
                                            <p:strVal val="#ppt_h"/>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17" presetClass="entr" presetSubtype="1" fill="hold" nodeType="clickEffect">
                                  <p:stCondLst>
                                    <p:cond delay="0"/>
                                  </p:stCondLst>
                                  <p:childTnLst>
                                    <p:set>
                                      <p:cBhvr>
                                        <p:cTn id="84" dur="1" fill="hold">
                                          <p:stCondLst>
                                            <p:cond delay="0"/>
                                          </p:stCondLst>
                                        </p:cTn>
                                        <p:tgtEl>
                                          <p:spTgt spid="103"/>
                                        </p:tgtEl>
                                        <p:attrNameLst>
                                          <p:attrName>style.visibility</p:attrName>
                                        </p:attrNameLst>
                                      </p:cBhvr>
                                      <p:to>
                                        <p:strVal val="visible"/>
                                      </p:to>
                                    </p:set>
                                    <p:anim calcmode="lin" valueType="num">
                                      <p:cBhvr>
                                        <p:cTn id="85" dur="500" fill="hold"/>
                                        <p:tgtEl>
                                          <p:spTgt spid="103"/>
                                        </p:tgtEl>
                                        <p:attrNameLst>
                                          <p:attrName>ppt_x</p:attrName>
                                        </p:attrNameLst>
                                      </p:cBhvr>
                                      <p:tavLst>
                                        <p:tav tm="0">
                                          <p:val>
                                            <p:strVal val="#ppt_x"/>
                                          </p:val>
                                        </p:tav>
                                        <p:tav tm="100000">
                                          <p:val>
                                            <p:strVal val="#ppt_x"/>
                                          </p:val>
                                        </p:tav>
                                      </p:tavLst>
                                    </p:anim>
                                    <p:anim calcmode="lin" valueType="num">
                                      <p:cBhvr>
                                        <p:cTn id="86" dur="500" fill="hold"/>
                                        <p:tgtEl>
                                          <p:spTgt spid="103"/>
                                        </p:tgtEl>
                                        <p:attrNameLst>
                                          <p:attrName>ppt_y</p:attrName>
                                        </p:attrNameLst>
                                      </p:cBhvr>
                                      <p:tavLst>
                                        <p:tav tm="0">
                                          <p:val>
                                            <p:strVal val="#ppt_y-#ppt_h/2"/>
                                          </p:val>
                                        </p:tav>
                                        <p:tav tm="100000">
                                          <p:val>
                                            <p:strVal val="#ppt_y"/>
                                          </p:val>
                                        </p:tav>
                                      </p:tavLst>
                                    </p:anim>
                                    <p:anim calcmode="lin" valueType="num">
                                      <p:cBhvr>
                                        <p:cTn id="87" dur="500" fill="hold"/>
                                        <p:tgtEl>
                                          <p:spTgt spid="103"/>
                                        </p:tgtEl>
                                        <p:attrNameLst>
                                          <p:attrName>ppt_w</p:attrName>
                                        </p:attrNameLst>
                                      </p:cBhvr>
                                      <p:tavLst>
                                        <p:tav tm="0">
                                          <p:val>
                                            <p:strVal val="#ppt_w"/>
                                          </p:val>
                                        </p:tav>
                                        <p:tav tm="100000">
                                          <p:val>
                                            <p:strVal val="#ppt_w"/>
                                          </p:val>
                                        </p:tav>
                                      </p:tavLst>
                                    </p:anim>
                                    <p:anim calcmode="lin" valueType="num">
                                      <p:cBhvr>
                                        <p:cTn id="88" dur="500" fill="hold"/>
                                        <p:tgtEl>
                                          <p:spTgt spid="103"/>
                                        </p:tgtEl>
                                        <p:attrNameLst>
                                          <p:attrName>ppt_h</p:attrName>
                                        </p:attrNameLst>
                                      </p:cBhvr>
                                      <p:tavLst>
                                        <p:tav tm="0">
                                          <p:val>
                                            <p:fltVal val="0"/>
                                          </p:val>
                                        </p:tav>
                                        <p:tav tm="100000">
                                          <p:val>
                                            <p:strVal val="#ppt_h"/>
                                          </p:val>
                                        </p:tav>
                                      </p:tavLst>
                                    </p:anim>
                                  </p:childTnLst>
                                </p:cTn>
                              </p:par>
                            </p:childTnLst>
                          </p:cTn>
                        </p:par>
                      </p:childTnLst>
                    </p:cTn>
                  </p:par>
                  <p:par>
                    <p:cTn id="89" fill="hold" nodeType="clickPar">
                      <p:stCondLst>
                        <p:cond delay="indefinite"/>
                      </p:stCondLst>
                      <p:childTnLst>
                        <p:par>
                          <p:cTn id="90" fill="hold" nodeType="withGroup">
                            <p:stCondLst>
                              <p:cond delay="0"/>
                            </p:stCondLst>
                            <p:childTnLst>
                              <p:par>
                                <p:cTn id="91" presetID="17" presetClass="entr" presetSubtype="1" fill="hold" nodeType="clickEffect">
                                  <p:stCondLst>
                                    <p:cond delay="0"/>
                                  </p:stCondLst>
                                  <p:childTnLst>
                                    <p:set>
                                      <p:cBhvr>
                                        <p:cTn id="92" dur="1" fill="hold">
                                          <p:stCondLst>
                                            <p:cond delay="0"/>
                                          </p:stCondLst>
                                        </p:cTn>
                                        <p:tgtEl>
                                          <p:spTgt spid="109"/>
                                        </p:tgtEl>
                                        <p:attrNameLst>
                                          <p:attrName>style.visibility</p:attrName>
                                        </p:attrNameLst>
                                      </p:cBhvr>
                                      <p:to>
                                        <p:strVal val="visible"/>
                                      </p:to>
                                    </p:set>
                                    <p:anim calcmode="lin" valueType="num">
                                      <p:cBhvr>
                                        <p:cTn id="93" dur="500" fill="hold"/>
                                        <p:tgtEl>
                                          <p:spTgt spid="109"/>
                                        </p:tgtEl>
                                        <p:attrNameLst>
                                          <p:attrName>ppt_x</p:attrName>
                                        </p:attrNameLst>
                                      </p:cBhvr>
                                      <p:tavLst>
                                        <p:tav tm="0">
                                          <p:val>
                                            <p:strVal val="#ppt_x"/>
                                          </p:val>
                                        </p:tav>
                                        <p:tav tm="100000">
                                          <p:val>
                                            <p:strVal val="#ppt_x"/>
                                          </p:val>
                                        </p:tav>
                                      </p:tavLst>
                                    </p:anim>
                                    <p:anim calcmode="lin" valueType="num">
                                      <p:cBhvr>
                                        <p:cTn id="94" dur="500" fill="hold"/>
                                        <p:tgtEl>
                                          <p:spTgt spid="109"/>
                                        </p:tgtEl>
                                        <p:attrNameLst>
                                          <p:attrName>ppt_y</p:attrName>
                                        </p:attrNameLst>
                                      </p:cBhvr>
                                      <p:tavLst>
                                        <p:tav tm="0">
                                          <p:val>
                                            <p:strVal val="#ppt_y-#ppt_h/2"/>
                                          </p:val>
                                        </p:tav>
                                        <p:tav tm="100000">
                                          <p:val>
                                            <p:strVal val="#ppt_y"/>
                                          </p:val>
                                        </p:tav>
                                      </p:tavLst>
                                    </p:anim>
                                    <p:anim calcmode="lin" valueType="num">
                                      <p:cBhvr>
                                        <p:cTn id="95" dur="500" fill="hold"/>
                                        <p:tgtEl>
                                          <p:spTgt spid="109"/>
                                        </p:tgtEl>
                                        <p:attrNameLst>
                                          <p:attrName>ppt_w</p:attrName>
                                        </p:attrNameLst>
                                      </p:cBhvr>
                                      <p:tavLst>
                                        <p:tav tm="0">
                                          <p:val>
                                            <p:strVal val="#ppt_w"/>
                                          </p:val>
                                        </p:tav>
                                        <p:tav tm="100000">
                                          <p:val>
                                            <p:strVal val="#ppt_w"/>
                                          </p:val>
                                        </p:tav>
                                      </p:tavLst>
                                    </p:anim>
                                    <p:anim calcmode="lin" valueType="num">
                                      <p:cBhvr>
                                        <p:cTn id="96" dur="500" fill="hold"/>
                                        <p:tgtEl>
                                          <p:spTgt spid="109"/>
                                        </p:tgtEl>
                                        <p:attrNameLst>
                                          <p:attrName>ppt_h</p:attrName>
                                        </p:attrNameLst>
                                      </p:cBhvr>
                                      <p:tavLst>
                                        <p:tav tm="0">
                                          <p:val>
                                            <p:fltVal val="0"/>
                                          </p:val>
                                        </p:tav>
                                        <p:tav tm="100000">
                                          <p:val>
                                            <p:strVal val="#ppt_h"/>
                                          </p:val>
                                        </p:tav>
                                      </p:tavLst>
                                    </p:anim>
                                  </p:childTnLst>
                                </p:cTn>
                              </p:par>
                            </p:childTnLst>
                          </p:cTn>
                        </p:par>
                      </p:childTnLst>
                    </p:cTn>
                  </p:par>
                  <p:par>
                    <p:cTn id="97" fill="hold" nodeType="clickPar">
                      <p:stCondLst>
                        <p:cond delay="indefinite"/>
                      </p:stCondLst>
                      <p:childTnLst>
                        <p:par>
                          <p:cTn id="98" fill="hold" nodeType="withGroup">
                            <p:stCondLst>
                              <p:cond delay="0"/>
                            </p:stCondLst>
                            <p:childTnLst>
                              <p:par>
                                <p:cTn id="99" presetID="17" presetClass="entr" presetSubtype="1" fill="hold" nodeType="clickEffect">
                                  <p:stCondLst>
                                    <p:cond delay="0"/>
                                  </p:stCondLst>
                                  <p:childTnLst>
                                    <p:set>
                                      <p:cBhvr>
                                        <p:cTn id="100" dur="1" fill="hold">
                                          <p:stCondLst>
                                            <p:cond delay="0"/>
                                          </p:stCondLst>
                                        </p:cTn>
                                        <p:tgtEl>
                                          <p:spTgt spid="91"/>
                                        </p:tgtEl>
                                        <p:attrNameLst>
                                          <p:attrName>style.visibility</p:attrName>
                                        </p:attrNameLst>
                                      </p:cBhvr>
                                      <p:to>
                                        <p:strVal val="visible"/>
                                      </p:to>
                                    </p:set>
                                    <p:anim calcmode="lin" valueType="num">
                                      <p:cBhvr>
                                        <p:cTn id="101" dur="500" fill="hold"/>
                                        <p:tgtEl>
                                          <p:spTgt spid="91"/>
                                        </p:tgtEl>
                                        <p:attrNameLst>
                                          <p:attrName>ppt_x</p:attrName>
                                        </p:attrNameLst>
                                      </p:cBhvr>
                                      <p:tavLst>
                                        <p:tav tm="0">
                                          <p:val>
                                            <p:strVal val="#ppt_x"/>
                                          </p:val>
                                        </p:tav>
                                        <p:tav tm="100000">
                                          <p:val>
                                            <p:strVal val="#ppt_x"/>
                                          </p:val>
                                        </p:tav>
                                      </p:tavLst>
                                    </p:anim>
                                    <p:anim calcmode="lin" valueType="num">
                                      <p:cBhvr>
                                        <p:cTn id="102" dur="500" fill="hold"/>
                                        <p:tgtEl>
                                          <p:spTgt spid="91"/>
                                        </p:tgtEl>
                                        <p:attrNameLst>
                                          <p:attrName>ppt_y</p:attrName>
                                        </p:attrNameLst>
                                      </p:cBhvr>
                                      <p:tavLst>
                                        <p:tav tm="0">
                                          <p:val>
                                            <p:strVal val="#ppt_y-#ppt_h/2"/>
                                          </p:val>
                                        </p:tav>
                                        <p:tav tm="100000">
                                          <p:val>
                                            <p:strVal val="#ppt_y"/>
                                          </p:val>
                                        </p:tav>
                                      </p:tavLst>
                                    </p:anim>
                                    <p:anim calcmode="lin" valueType="num">
                                      <p:cBhvr>
                                        <p:cTn id="103" dur="500" fill="hold"/>
                                        <p:tgtEl>
                                          <p:spTgt spid="91"/>
                                        </p:tgtEl>
                                        <p:attrNameLst>
                                          <p:attrName>ppt_w</p:attrName>
                                        </p:attrNameLst>
                                      </p:cBhvr>
                                      <p:tavLst>
                                        <p:tav tm="0">
                                          <p:val>
                                            <p:strVal val="#ppt_w"/>
                                          </p:val>
                                        </p:tav>
                                        <p:tav tm="100000">
                                          <p:val>
                                            <p:strVal val="#ppt_w"/>
                                          </p:val>
                                        </p:tav>
                                      </p:tavLst>
                                    </p:anim>
                                    <p:anim calcmode="lin" valueType="num">
                                      <p:cBhvr>
                                        <p:cTn id="104" dur="500" fill="hold"/>
                                        <p:tgtEl>
                                          <p:spTgt spid="91"/>
                                        </p:tgtEl>
                                        <p:attrNameLst>
                                          <p:attrName>ppt_h</p:attrName>
                                        </p:attrNameLst>
                                      </p:cBhvr>
                                      <p:tavLst>
                                        <p:tav tm="0">
                                          <p:val>
                                            <p:fltVal val="0"/>
                                          </p:val>
                                        </p:tav>
                                        <p:tav tm="100000">
                                          <p:val>
                                            <p:strVal val="#ppt_h"/>
                                          </p:val>
                                        </p:tav>
                                      </p:tavLst>
                                    </p:anim>
                                  </p:childTnLst>
                                </p:cTn>
                              </p:par>
                            </p:childTnLst>
                          </p:cTn>
                        </p:par>
                      </p:childTnLst>
                    </p:cTn>
                  </p:par>
                  <p:par>
                    <p:cTn id="105" fill="hold" nodeType="clickPar">
                      <p:stCondLst>
                        <p:cond delay="indefinite"/>
                      </p:stCondLst>
                      <p:childTnLst>
                        <p:par>
                          <p:cTn id="106" fill="hold" nodeType="withGroup">
                            <p:stCondLst>
                              <p:cond delay="0"/>
                            </p:stCondLst>
                            <p:childTnLst>
                              <p:par>
                                <p:cTn id="107" presetID="4" presetClass="entr" presetSubtype="32" fill="hold" grpId="0" nodeType="clickEffect">
                                  <p:stCondLst>
                                    <p:cond delay="0"/>
                                  </p:stCondLst>
                                  <p:childTnLst>
                                    <p:set>
                                      <p:cBhvr>
                                        <p:cTn id="108" dur="1" fill="hold">
                                          <p:stCondLst>
                                            <p:cond delay="0"/>
                                          </p:stCondLst>
                                        </p:cTn>
                                        <p:tgtEl>
                                          <p:spTgt spid="119">
                                            <p:txEl>
                                              <p:pRg st="0" end="0"/>
                                            </p:txEl>
                                          </p:spTgt>
                                        </p:tgtEl>
                                        <p:attrNameLst>
                                          <p:attrName>style.visibility</p:attrName>
                                        </p:attrNameLst>
                                      </p:cBhvr>
                                      <p:to>
                                        <p:strVal val="visible"/>
                                      </p:to>
                                    </p:set>
                                    <p:animEffect transition="in" filter="box(out)">
                                      <p:cBhvr>
                                        <p:cTn id="109" dur="500"/>
                                        <p:tgtEl>
                                          <p:spTgt spid="119">
                                            <p:txEl>
                                              <p:pRg st="0" end="0"/>
                                            </p:txEl>
                                          </p:spTgt>
                                        </p:tgtEl>
                                      </p:cBhvr>
                                    </p:animEffect>
                                  </p:childTnLst>
                                  <p:subTnLst>
                                    <p:audio>
                                      <p:cMediaNode>
                                        <p:cTn display="0" masterRel="sameClick">
                                          <p:stCondLst>
                                            <p:cond evt="begin" delay="0">
                                              <p:tn val="107"/>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autoUpdateAnimBg="0"/>
      <p:bldP spid="119" grpId="0" build="p" autoUpdateAnimBg="0"/>
      <p:bldP spid="120" grpId="0" build="p"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
          <p:cNvSpPr>
            <a:spLocks noGrp="1" noChangeArrowheads="1"/>
          </p:cNvSpPr>
          <p:nvPr>
            <p:ph type="title"/>
          </p:nvPr>
        </p:nvSpPr>
        <p:spPr>
          <a:xfrm>
            <a:off x="623392" y="-7607"/>
            <a:ext cx="6096000" cy="715962"/>
          </a:xfrm>
        </p:spPr>
        <p:txBody>
          <a:bodyPr/>
          <a:lstStyle/>
          <a:p>
            <a:r>
              <a:rPr lang="zh-CN" altLang="en-US" sz="3200" b="1" dirty="0">
                <a:ea typeface="华文新魏" panose="02010800040101010101" pitchFamily="2" charset="-122"/>
              </a:rPr>
              <a:t>二叉树递归的后序遍历算法</a:t>
            </a:r>
          </a:p>
        </p:txBody>
      </p:sp>
      <p:sp>
        <p:nvSpPr>
          <p:cNvPr id="161796" name="Rectangle 4"/>
          <p:cNvSpPr>
            <a:spLocks noGrp="1" noChangeArrowheads="1"/>
          </p:cNvSpPr>
          <p:nvPr>
            <p:ph idx="1"/>
          </p:nvPr>
        </p:nvSpPr>
        <p:spPr>
          <a:xfrm>
            <a:off x="2243138" y="1341438"/>
            <a:ext cx="8424862" cy="5148262"/>
          </a:xfrm>
        </p:spPr>
        <p:txBody>
          <a:bodyPr/>
          <a:lstStyle/>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a:t>
            </a:r>
            <a:r>
              <a:rPr lang="en-US" altLang="zh-CN" sz="2400" dirty="0">
                <a:latin typeface="Times New Roman" panose="02020603050405020304" pitchFamily="18" charset="0"/>
                <a:ea typeface="隶书" panose="02010509060101010101" pitchFamily="49" charset="-122"/>
              </a:rPr>
              <a:t> T</a:t>
            </a:r>
            <a:r>
              <a:rPr lang="en-US" altLang="zh-CN" sz="24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void </a:t>
            </a:r>
            <a:r>
              <a:rPr lang="en-US" altLang="zh-CN" sz="2400" dirty="0" err="1">
                <a:latin typeface="Times New Roman" panose="02020603050405020304" pitchFamily="18" charset="0"/>
                <a:ea typeface="隶书" panose="02010509060101010101" pitchFamily="49" charset="-122"/>
              </a:rPr>
              <a:t>BinaryTree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PostOrder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 </a:t>
            </a:r>
            <a:r>
              <a:rPr lang="en-US" altLang="zh-CN" sz="2400" dirty="0" err="1">
                <a:latin typeface="Times New Roman" panose="02020603050405020304" pitchFamily="18" charset="0"/>
                <a:ea typeface="隶书" panose="02010509060101010101" pitchFamily="49" charset="-122"/>
              </a:rPr>
              <a:t>subTree</a:t>
            </a:r>
            <a:r>
              <a:rPr lang="en-US" altLang="zh-CN" sz="2400" b="1" dirty="0">
                <a:latin typeface="Times New Roman" panose="02020603050405020304" pitchFamily="18" charset="0"/>
                <a:ea typeface="隶书" panose="02010509060101010101" pitchFamily="49" charset="-122"/>
              </a:rPr>
              <a:t>, void </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visit)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t )</a:t>
            </a: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 != NULL )</a:t>
            </a:r>
            <a:r>
              <a:rPr lang="en-US" altLang="zh-CN" sz="24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PostOrder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遍历左子树</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PostOrder</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rightChild</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遍历右子树</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visit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访问根结点</a:t>
            </a:r>
          </a:p>
          <a:p>
            <a:pPr>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1837208" y="1051692"/>
            <a:ext cx="8458200"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400" dirty="0">
                <a:latin typeface="Times New Roman" panose="02020603050405020304" pitchFamily="18" charset="0"/>
              </a:rPr>
              <a:t>对于如下图的二叉树，其先序、中序、后序遍历的序列为：</a:t>
            </a:r>
          </a:p>
          <a:p>
            <a:pPr>
              <a:spcBef>
                <a:spcPct val="50000"/>
              </a:spcBef>
            </a:pPr>
            <a:r>
              <a:rPr lang="zh-CN" altLang="en-US" sz="2800" dirty="0">
                <a:solidFill>
                  <a:schemeClr val="tx2"/>
                </a:solidFill>
                <a:latin typeface="Times New Roman" panose="02020603050405020304" pitchFamily="18" charset="0"/>
              </a:rPr>
              <a:t>先序遍历： </a:t>
            </a:r>
            <a:r>
              <a:rPr lang="en-US" altLang="zh-CN" sz="2800" dirty="0">
                <a:solidFill>
                  <a:schemeClr val="tx2"/>
                </a:solidFill>
                <a:latin typeface="Times New Roman" panose="02020603050405020304" pitchFamily="18" charset="0"/>
              </a:rPr>
              <a:t>A</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F</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G</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E</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H </a:t>
            </a:r>
            <a:r>
              <a:rPr lang="zh-CN" altLang="en-US" sz="2800" dirty="0">
                <a:solidFill>
                  <a:schemeClr val="tx2"/>
                </a:solidFill>
                <a:latin typeface="Times New Roman" panose="02020603050405020304" pitchFamily="18" charset="0"/>
              </a:rPr>
              <a:t>。</a:t>
            </a:r>
          </a:p>
          <a:p>
            <a:pPr>
              <a:spcBef>
                <a:spcPct val="50000"/>
              </a:spcBef>
            </a:pPr>
            <a:r>
              <a:rPr lang="zh-CN" altLang="en-US" sz="2800" dirty="0">
                <a:solidFill>
                  <a:schemeClr val="tx2"/>
                </a:solidFill>
                <a:latin typeface="Times New Roman" panose="02020603050405020304" pitchFamily="18" charset="0"/>
              </a:rPr>
              <a:t>中序遍历： </a:t>
            </a:r>
            <a:r>
              <a:rPr lang="en-US" altLang="zh-CN" sz="2800" dirty="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F</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G</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A</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E</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H </a:t>
            </a:r>
            <a:r>
              <a:rPr lang="zh-CN" altLang="en-US" sz="2800" dirty="0">
                <a:solidFill>
                  <a:schemeClr val="tx2"/>
                </a:solidFill>
                <a:latin typeface="Times New Roman" panose="02020603050405020304" pitchFamily="18" charset="0"/>
              </a:rPr>
              <a:t>。</a:t>
            </a:r>
          </a:p>
          <a:p>
            <a:pPr>
              <a:spcBef>
                <a:spcPct val="50000"/>
              </a:spcBef>
            </a:pPr>
            <a:r>
              <a:rPr lang="zh-CN" altLang="en-US" sz="2800" dirty="0">
                <a:solidFill>
                  <a:schemeClr val="tx2"/>
                </a:solidFill>
                <a:latin typeface="Times New Roman" panose="02020603050405020304" pitchFamily="18" charset="0"/>
              </a:rPr>
              <a:t>后序遍历： </a:t>
            </a:r>
            <a:r>
              <a:rPr lang="en-US" altLang="zh-CN" sz="2800" dirty="0">
                <a:solidFill>
                  <a:schemeClr val="tx2"/>
                </a:solidFill>
                <a:latin typeface="Times New Roman" panose="02020603050405020304" pitchFamily="18" charset="0"/>
              </a:rPr>
              <a:t>F</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G</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H</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E</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A </a:t>
            </a:r>
            <a:r>
              <a:rPr lang="zh-CN" altLang="en-US" sz="2800" dirty="0">
                <a:solidFill>
                  <a:schemeClr val="tx2"/>
                </a:solidFill>
                <a:latin typeface="Times New Roman" panose="02020603050405020304" pitchFamily="18" charset="0"/>
              </a:rPr>
              <a:t>。 </a:t>
            </a:r>
          </a:p>
        </p:txBody>
      </p:sp>
      <p:grpSp>
        <p:nvGrpSpPr>
          <p:cNvPr id="6" name="Group 3"/>
          <p:cNvGrpSpPr>
            <a:grpSpLocks/>
          </p:cNvGrpSpPr>
          <p:nvPr/>
        </p:nvGrpSpPr>
        <p:grpSpPr bwMode="auto">
          <a:xfrm>
            <a:off x="3791744" y="3573017"/>
            <a:ext cx="4318248" cy="2970907"/>
            <a:chOff x="1248" y="2544"/>
            <a:chExt cx="2016" cy="1392"/>
          </a:xfrm>
          <a:solidFill>
            <a:schemeClr val="bg1"/>
          </a:solidFill>
        </p:grpSpPr>
        <p:sp>
          <p:nvSpPr>
            <p:cNvPr id="7" name="Oval 4"/>
            <p:cNvSpPr>
              <a:spLocks noChangeArrowheads="1"/>
            </p:cNvSpPr>
            <p:nvPr/>
          </p:nvSpPr>
          <p:spPr bwMode="auto">
            <a:xfrm>
              <a:off x="1824" y="2544"/>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A</a:t>
              </a:r>
            </a:p>
          </p:txBody>
        </p:sp>
        <p:sp>
          <p:nvSpPr>
            <p:cNvPr id="8" name="Oval 5"/>
            <p:cNvSpPr>
              <a:spLocks noChangeArrowheads="1"/>
            </p:cNvSpPr>
            <p:nvPr/>
          </p:nvSpPr>
          <p:spPr bwMode="auto">
            <a:xfrm>
              <a:off x="1344" y="292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B</a:t>
              </a:r>
            </a:p>
          </p:txBody>
        </p:sp>
        <p:sp>
          <p:nvSpPr>
            <p:cNvPr id="9" name="Oval 6"/>
            <p:cNvSpPr>
              <a:spLocks noChangeArrowheads="1"/>
            </p:cNvSpPr>
            <p:nvPr/>
          </p:nvSpPr>
          <p:spPr bwMode="auto">
            <a:xfrm>
              <a:off x="2304" y="292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C</a:t>
              </a:r>
            </a:p>
          </p:txBody>
        </p:sp>
        <p:sp>
          <p:nvSpPr>
            <p:cNvPr id="10" name="Oval 7"/>
            <p:cNvSpPr>
              <a:spLocks noChangeArrowheads="1"/>
            </p:cNvSpPr>
            <p:nvPr/>
          </p:nvSpPr>
          <p:spPr bwMode="auto">
            <a:xfrm>
              <a:off x="1584" y="3312"/>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D</a:t>
              </a:r>
            </a:p>
          </p:txBody>
        </p:sp>
        <p:sp>
          <p:nvSpPr>
            <p:cNvPr id="11" name="Oval 8"/>
            <p:cNvSpPr>
              <a:spLocks noChangeArrowheads="1"/>
            </p:cNvSpPr>
            <p:nvPr/>
          </p:nvSpPr>
          <p:spPr bwMode="auto">
            <a:xfrm>
              <a:off x="1248" y="3696"/>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F</a:t>
              </a:r>
            </a:p>
          </p:txBody>
        </p:sp>
        <p:sp>
          <p:nvSpPr>
            <p:cNvPr id="12" name="Oval 9"/>
            <p:cNvSpPr>
              <a:spLocks noChangeArrowheads="1"/>
            </p:cNvSpPr>
            <p:nvPr/>
          </p:nvSpPr>
          <p:spPr bwMode="auto">
            <a:xfrm>
              <a:off x="1920" y="3696"/>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G</a:t>
              </a:r>
            </a:p>
          </p:txBody>
        </p:sp>
        <p:sp>
          <p:nvSpPr>
            <p:cNvPr id="13" name="Oval 10"/>
            <p:cNvSpPr>
              <a:spLocks noChangeArrowheads="1"/>
            </p:cNvSpPr>
            <p:nvPr/>
          </p:nvSpPr>
          <p:spPr bwMode="auto">
            <a:xfrm>
              <a:off x="2640" y="3312"/>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E</a:t>
              </a:r>
            </a:p>
          </p:txBody>
        </p:sp>
        <p:sp>
          <p:nvSpPr>
            <p:cNvPr id="14" name="Oval 11"/>
            <p:cNvSpPr>
              <a:spLocks noChangeArrowheads="1"/>
            </p:cNvSpPr>
            <p:nvPr/>
          </p:nvSpPr>
          <p:spPr bwMode="auto">
            <a:xfrm>
              <a:off x="3024" y="364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H</a:t>
              </a:r>
            </a:p>
          </p:txBody>
        </p:sp>
        <p:sp>
          <p:nvSpPr>
            <p:cNvPr id="15" name="Line 12"/>
            <p:cNvSpPr>
              <a:spLocks noChangeShapeType="1"/>
            </p:cNvSpPr>
            <p:nvPr/>
          </p:nvSpPr>
          <p:spPr bwMode="auto">
            <a:xfrm flipH="1">
              <a:off x="1584" y="2736"/>
              <a:ext cx="240" cy="240"/>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6" name="Line 13"/>
            <p:cNvSpPr>
              <a:spLocks noChangeShapeType="1"/>
            </p:cNvSpPr>
            <p:nvPr/>
          </p:nvSpPr>
          <p:spPr bwMode="auto">
            <a:xfrm>
              <a:off x="2064" y="2736"/>
              <a:ext cx="288" cy="240"/>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7" name="Line 14"/>
            <p:cNvSpPr>
              <a:spLocks noChangeShapeType="1"/>
            </p:cNvSpPr>
            <p:nvPr/>
          </p:nvSpPr>
          <p:spPr bwMode="auto">
            <a:xfrm>
              <a:off x="1536" y="3120"/>
              <a:ext cx="144"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8" name="Line 15"/>
            <p:cNvSpPr>
              <a:spLocks noChangeShapeType="1"/>
            </p:cNvSpPr>
            <p:nvPr/>
          </p:nvSpPr>
          <p:spPr bwMode="auto">
            <a:xfrm flipH="1">
              <a:off x="1440" y="3552"/>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9" name="Line 16"/>
            <p:cNvSpPr>
              <a:spLocks noChangeShapeType="1"/>
            </p:cNvSpPr>
            <p:nvPr/>
          </p:nvSpPr>
          <p:spPr bwMode="auto">
            <a:xfrm>
              <a:off x="1776" y="3504"/>
              <a:ext cx="240"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20" name="Line 17"/>
            <p:cNvSpPr>
              <a:spLocks noChangeShapeType="1"/>
            </p:cNvSpPr>
            <p:nvPr/>
          </p:nvSpPr>
          <p:spPr bwMode="auto">
            <a:xfrm>
              <a:off x="2880" y="3504"/>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21" name="Line 18"/>
            <p:cNvSpPr>
              <a:spLocks noChangeShapeType="1"/>
            </p:cNvSpPr>
            <p:nvPr/>
          </p:nvSpPr>
          <p:spPr bwMode="auto">
            <a:xfrm>
              <a:off x="2496" y="3168"/>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grpSp>
      <p:sp>
        <p:nvSpPr>
          <p:cNvPr id="22" name="标题 1"/>
          <p:cNvSpPr>
            <a:spLocks noGrp="1"/>
          </p:cNvSpPr>
          <p:nvPr>
            <p:ph type="title"/>
          </p:nvPr>
        </p:nvSpPr>
        <p:spPr>
          <a:xfrm>
            <a:off x="507596" y="50446"/>
            <a:ext cx="6696075" cy="708025"/>
          </a:xfrm>
        </p:spPr>
        <p:txBody>
          <a:bodyPr/>
          <a:lstStyle/>
          <a:p>
            <a:r>
              <a:rPr lang="zh-CN" altLang="en-US" dirty="0" smtClean="0"/>
              <a:t>课堂练习</a:t>
            </a:r>
          </a:p>
        </p:txBody>
      </p:sp>
      <p:pic>
        <p:nvPicPr>
          <p:cNvPr id="23"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76658" y="7533"/>
            <a:ext cx="2215342" cy="1475509"/>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p:cTn id="7" dur="1000" fill="hold"/>
                                        <p:tgtEl>
                                          <p:spTgt spid="5">
                                            <p:txEl>
                                              <p:pRg st="1" end="1"/>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1" end="1"/>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1" end="1"/>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1" end="1"/>
                                            </p:txEl>
                                          </p:spTgt>
                                        </p:tgtEl>
                                      </p:cBhvr>
                                    </p:animEffect>
                                  </p:childTnLst>
                                </p:cTn>
                              </p:par>
                              <p:par>
                                <p:cTn id="11" presetID="3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p:cTn id="13" dur="1000" fill="hold"/>
                                        <p:tgtEl>
                                          <p:spTgt spid="5">
                                            <p:txEl>
                                              <p:pRg st="2" end="2"/>
                                            </p:txEl>
                                          </p:spTgt>
                                        </p:tgtEl>
                                        <p:attrNameLst>
                                          <p:attrName>ppt_w</p:attrName>
                                        </p:attrNameLst>
                                      </p:cBhvr>
                                      <p:tavLst>
                                        <p:tav tm="0">
                                          <p:val>
                                            <p:fltVal val="0"/>
                                          </p:val>
                                        </p:tav>
                                        <p:tav tm="100000">
                                          <p:val>
                                            <p:strVal val="#ppt_w"/>
                                          </p:val>
                                        </p:tav>
                                      </p:tavLst>
                                    </p:anim>
                                    <p:anim calcmode="lin" valueType="num">
                                      <p:cBhvr>
                                        <p:cTn id="14" dur="1000" fill="hold"/>
                                        <p:tgtEl>
                                          <p:spTgt spid="5">
                                            <p:txEl>
                                              <p:pRg st="2" end="2"/>
                                            </p:txEl>
                                          </p:spTgt>
                                        </p:tgtEl>
                                        <p:attrNameLst>
                                          <p:attrName>ppt_h</p:attrName>
                                        </p:attrNameLst>
                                      </p:cBhvr>
                                      <p:tavLst>
                                        <p:tav tm="0">
                                          <p:val>
                                            <p:fltVal val="0"/>
                                          </p:val>
                                        </p:tav>
                                        <p:tav tm="100000">
                                          <p:val>
                                            <p:strVal val="#ppt_h"/>
                                          </p:val>
                                        </p:tav>
                                      </p:tavLst>
                                    </p:anim>
                                    <p:anim calcmode="lin" valueType="num">
                                      <p:cBhvr>
                                        <p:cTn id="15" dur="1000" fill="hold"/>
                                        <p:tgtEl>
                                          <p:spTgt spid="5">
                                            <p:txEl>
                                              <p:pRg st="2" end="2"/>
                                            </p:txEl>
                                          </p:spTgt>
                                        </p:tgtEl>
                                        <p:attrNameLst>
                                          <p:attrName>style.rotation</p:attrName>
                                        </p:attrNameLst>
                                      </p:cBhvr>
                                      <p:tavLst>
                                        <p:tav tm="0">
                                          <p:val>
                                            <p:fltVal val="90"/>
                                          </p:val>
                                        </p:tav>
                                        <p:tav tm="100000">
                                          <p:val>
                                            <p:fltVal val="0"/>
                                          </p:val>
                                        </p:tav>
                                      </p:tavLst>
                                    </p:anim>
                                    <p:animEffect transition="in" filter="fade">
                                      <p:cBhvr>
                                        <p:cTn id="16" dur="1000"/>
                                        <p:tgtEl>
                                          <p:spTgt spid="5">
                                            <p:txEl>
                                              <p:pRg st="2" end="2"/>
                                            </p:txEl>
                                          </p:spTgt>
                                        </p:tgtEl>
                                      </p:cBhvr>
                                    </p:animEffect>
                                  </p:childTnLst>
                                </p:cTn>
                              </p:par>
                              <p:par>
                                <p:cTn id="17" presetID="31" presetClass="entr" presetSubtype="0"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p:cTn id="19" dur="1000" fill="hold"/>
                                        <p:tgtEl>
                                          <p:spTgt spid="5">
                                            <p:txEl>
                                              <p:pRg st="3" end="3"/>
                                            </p:txEl>
                                          </p:spTgt>
                                        </p:tgtEl>
                                        <p:attrNameLst>
                                          <p:attrName>ppt_w</p:attrName>
                                        </p:attrNameLst>
                                      </p:cBhvr>
                                      <p:tavLst>
                                        <p:tav tm="0">
                                          <p:val>
                                            <p:fltVal val="0"/>
                                          </p:val>
                                        </p:tav>
                                        <p:tav tm="100000">
                                          <p:val>
                                            <p:strVal val="#ppt_w"/>
                                          </p:val>
                                        </p:tav>
                                      </p:tavLst>
                                    </p:anim>
                                    <p:anim calcmode="lin" valueType="num">
                                      <p:cBhvr>
                                        <p:cTn id="20" dur="1000" fill="hold"/>
                                        <p:tgtEl>
                                          <p:spTgt spid="5">
                                            <p:txEl>
                                              <p:pRg st="3" end="3"/>
                                            </p:txEl>
                                          </p:spTgt>
                                        </p:tgtEl>
                                        <p:attrNameLst>
                                          <p:attrName>ppt_h</p:attrName>
                                        </p:attrNameLst>
                                      </p:cBhvr>
                                      <p:tavLst>
                                        <p:tav tm="0">
                                          <p:val>
                                            <p:fltVal val="0"/>
                                          </p:val>
                                        </p:tav>
                                        <p:tav tm="100000">
                                          <p:val>
                                            <p:strVal val="#ppt_h"/>
                                          </p:val>
                                        </p:tav>
                                      </p:tavLst>
                                    </p:anim>
                                    <p:anim calcmode="lin" valueType="num">
                                      <p:cBhvr>
                                        <p:cTn id="21" dur="1000" fill="hold"/>
                                        <p:tgtEl>
                                          <p:spTgt spid="5">
                                            <p:txEl>
                                              <p:pRg st="3" end="3"/>
                                            </p:txEl>
                                          </p:spTgt>
                                        </p:tgtEl>
                                        <p:attrNameLst>
                                          <p:attrName>style.rotation</p:attrName>
                                        </p:attrNameLst>
                                      </p:cBhvr>
                                      <p:tavLst>
                                        <p:tav tm="0">
                                          <p:val>
                                            <p:fltVal val="90"/>
                                          </p:val>
                                        </p:tav>
                                        <p:tav tm="100000">
                                          <p:val>
                                            <p:fltVal val="0"/>
                                          </p:val>
                                        </p:tav>
                                      </p:tavLst>
                                    </p:anim>
                                    <p:animEffect transition="in" filter="fade">
                                      <p:cBhvr>
                                        <p:cTn id="22" dur="10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p:nvPr>
        </p:nvSpPr>
        <p:spPr>
          <a:xfrm>
            <a:off x="407368" y="-11388"/>
            <a:ext cx="10515600" cy="687611"/>
          </a:xfrm>
        </p:spPr>
        <p:txBody>
          <a:bodyPr>
            <a:normAutofit fontScale="90000"/>
          </a:bodyPr>
          <a:lstStyle/>
          <a:p>
            <a:r>
              <a:rPr lang="zh-CN" altLang="en-US" dirty="0" smtClean="0"/>
              <a:t>课堂练习</a:t>
            </a:r>
          </a:p>
        </p:txBody>
      </p:sp>
      <p:pic>
        <p:nvPicPr>
          <p:cNvPr id="77827"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979025" y="29438"/>
            <a:ext cx="2216150" cy="1477962"/>
          </a:xfrm>
        </p:spPr>
      </p:pic>
      <p:sp>
        <p:nvSpPr>
          <p:cNvPr id="77828" name="AutoShape 2" descr="http://img.taopic.com/uploads/allimg/110209/1667-11020915395132.jpg"/>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77829" name="AutoShape 4" descr="http://img.taopic.com/uploads/allimg/110209/1667-11020915395132.jpg"/>
          <p:cNvSpPr>
            <a:spLocks noChangeAspect="1" noChangeArrowheads="1"/>
          </p:cNvSpPr>
          <p:nvPr/>
        </p:nvSpPr>
        <p:spPr bwMode="auto">
          <a:xfrm>
            <a:off x="1831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77830" name="Rectangle 3"/>
          <p:cNvSpPr>
            <a:spLocks noChangeArrowheads="1"/>
          </p:cNvSpPr>
          <p:nvPr/>
        </p:nvSpPr>
        <p:spPr bwMode="auto">
          <a:xfrm>
            <a:off x="1984375" y="1307238"/>
            <a:ext cx="7920037"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dirty="0">
                <a:solidFill>
                  <a:schemeClr val="tx2"/>
                </a:solidFill>
                <a:latin typeface="Times New Roman" panose="02020603050405020304" pitchFamily="18" charset="0"/>
              </a:rPr>
              <a:t>1.</a:t>
            </a:r>
            <a:r>
              <a:rPr lang="zh-CN" altLang="en-US" sz="2400" dirty="0">
                <a:latin typeface="Times New Roman" panose="02020603050405020304" pitchFamily="18" charset="0"/>
              </a:rPr>
              <a:t>若二叉树有</a:t>
            </a:r>
            <a:r>
              <a:rPr lang="en-US" altLang="zh-CN" sz="2400" dirty="0">
                <a:latin typeface="Times New Roman" panose="02020603050405020304" pitchFamily="18" charset="0"/>
              </a:rPr>
              <a:t>12</a:t>
            </a:r>
            <a:r>
              <a:rPr lang="zh-CN" altLang="en-US" sz="2400" dirty="0">
                <a:latin typeface="Times New Roman" panose="02020603050405020304" pitchFamily="18" charset="0"/>
              </a:rPr>
              <a:t>个结点而且度为</a:t>
            </a:r>
            <a:r>
              <a:rPr lang="en-US" altLang="zh-CN" sz="2400" dirty="0">
                <a:latin typeface="Times New Roman" panose="02020603050405020304" pitchFamily="18" charset="0"/>
              </a:rPr>
              <a:t>1</a:t>
            </a:r>
            <a:r>
              <a:rPr lang="zh-CN" altLang="en-US" sz="2400" dirty="0">
                <a:latin typeface="Times New Roman" panose="02020603050405020304" pitchFamily="18" charset="0"/>
              </a:rPr>
              <a:t>的个数有</a:t>
            </a:r>
            <a:r>
              <a:rPr lang="en-US" altLang="zh-CN" sz="2400" dirty="0">
                <a:latin typeface="Times New Roman" panose="02020603050405020304" pitchFamily="18" charset="0"/>
              </a:rPr>
              <a:t>5</a:t>
            </a:r>
            <a:r>
              <a:rPr lang="zh-CN" altLang="en-US" sz="2400" dirty="0">
                <a:latin typeface="Times New Roman" panose="02020603050405020304" pitchFamily="18" charset="0"/>
              </a:rPr>
              <a:t>个，试问该树中叶子结点有几个？</a:t>
            </a:r>
          </a:p>
          <a:p>
            <a:pPr>
              <a:spcBef>
                <a:spcPct val="50000"/>
              </a:spcBef>
            </a:pPr>
            <a:r>
              <a:rPr lang="en-US" altLang="zh-CN" sz="2400" dirty="0">
                <a:solidFill>
                  <a:schemeClr val="tx2"/>
                </a:solidFill>
                <a:latin typeface="Times New Roman" panose="02020603050405020304" pitchFamily="18" charset="0"/>
              </a:rPr>
              <a:t>2.</a:t>
            </a:r>
            <a:r>
              <a:rPr lang="en-US" altLang="zh-CN" sz="2400" dirty="0">
                <a:latin typeface="Times New Roman" panose="02020603050405020304" pitchFamily="18" charset="0"/>
              </a:rPr>
              <a:t> A  Tree  is represented     as</a:t>
            </a:r>
          </a:p>
          <a:p>
            <a:pPr>
              <a:spcBef>
                <a:spcPct val="50000"/>
              </a:spcBef>
            </a:pPr>
            <a:r>
              <a:rPr lang="en-US" altLang="zh-CN" sz="2400" dirty="0">
                <a:latin typeface="Times New Roman" panose="02020603050405020304" pitchFamily="18" charset="0"/>
              </a:rPr>
              <a:t>A(B(CD)E(F(G)H(I(JK)L(MNO))))</a:t>
            </a:r>
          </a:p>
          <a:p>
            <a:pPr>
              <a:spcBef>
                <a:spcPct val="50000"/>
              </a:spcBef>
            </a:pPr>
            <a:r>
              <a:rPr lang="en-US" altLang="zh-CN" sz="2400" dirty="0">
                <a:latin typeface="Times New Roman" panose="02020603050405020304" pitchFamily="18" charset="0"/>
              </a:rPr>
              <a:t>Please draw  the  tree</a:t>
            </a:r>
          </a:p>
          <a:p>
            <a:pPr>
              <a:spcBef>
                <a:spcPct val="50000"/>
              </a:spcBef>
            </a:pPr>
            <a:endParaRPr lang="en-US" altLang="zh-CN" sz="2400" dirty="0">
              <a:latin typeface="Times New Roman" panose="02020603050405020304" pitchFamily="18" charset="0"/>
            </a:endParaRPr>
          </a:p>
        </p:txBody>
      </p:sp>
      <p:sp>
        <p:nvSpPr>
          <p:cNvPr id="8" name="Text Box 4"/>
          <p:cNvSpPr txBox="1">
            <a:spLocks noChangeArrowheads="1"/>
          </p:cNvSpPr>
          <p:nvPr/>
        </p:nvSpPr>
        <p:spPr bwMode="auto">
          <a:xfrm>
            <a:off x="1966664" y="4005064"/>
            <a:ext cx="8305800" cy="261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dirty="0" smtClean="0">
                <a:solidFill>
                  <a:schemeClr val="tx2"/>
                </a:solidFill>
                <a:latin typeface="Times New Roman" panose="02020603050405020304" pitchFamily="18" charset="0"/>
              </a:rPr>
              <a:t>3</a:t>
            </a:r>
            <a:r>
              <a:rPr lang="en-US" altLang="zh-CN" sz="2400" dirty="0" smtClean="0">
                <a:latin typeface="Times New Roman" panose="02020603050405020304" pitchFamily="18" charset="0"/>
              </a:rPr>
              <a:t>.</a:t>
            </a:r>
            <a:r>
              <a:rPr lang="zh-CN" altLang="en-US" sz="2400" dirty="0">
                <a:latin typeface="Times New Roman" panose="02020603050405020304" pitchFamily="18" charset="0"/>
              </a:rPr>
              <a:t>先根序列和中根序列相同的非空二叉树是（     ）。</a:t>
            </a:r>
            <a:br>
              <a:rPr lang="zh-CN" altLang="en-US" sz="2400" dirty="0">
                <a:latin typeface="Times New Roman" panose="02020603050405020304" pitchFamily="18" charset="0"/>
              </a:rPr>
            </a:br>
            <a:r>
              <a:rPr lang="en-US" altLang="zh-CN" sz="2400" dirty="0">
                <a:latin typeface="Times New Roman" panose="02020603050405020304" pitchFamily="18" charset="0"/>
              </a:rPr>
              <a:t>	</a:t>
            </a:r>
            <a:r>
              <a:rPr lang="en-US" altLang="zh-CN" sz="2000" dirty="0">
                <a:latin typeface="Times New Roman" panose="02020603050405020304" pitchFamily="18" charset="0"/>
              </a:rPr>
              <a:t>A.</a:t>
            </a:r>
            <a:r>
              <a:rPr lang="zh-CN" altLang="en-US" sz="2000" dirty="0">
                <a:latin typeface="Times New Roman" panose="02020603050405020304" pitchFamily="18" charset="0"/>
              </a:rPr>
              <a:t>任一结点均无右子树的非空二叉树    </a:t>
            </a:r>
          </a:p>
          <a:p>
            <a:pPr>
              <a:spcBef>
                <a:spcPct val="50000"/>
              </a:spcBef>
            </a:pPr>
            <a:r>
              <a:rPr lang="en-US" altLang="zh-CN" sz="2000" dirty="0">
                <a:latin typeface="Times New Roman" panose="02020603050405020304" pitchFamily="18" charset="0"/>
              </a:rPr>
              <a:t>	B.</a:t>
            </a:r>
            <a:r>
              <a:rPr lang="zh-CN" altLang="en-US" sz="2000" dirty="0">
                <a:latin typeface="Times New Roman" panose="02020603050405020304" pitchFamily="18" charset="0"/>
              </a:rPr>
              <a:t>根结点无右子树的非空二叉树</a:t>
            </a:r>
            <a:br>
              <a:rPr lang="zh-CN" altLang="en-US" sz="2000" dirty="0">
                <a:latin typeface="Times New Roman" panose="02020603050405020304" pitchFamily="18" charset="0"/>
              </a:rPr>
            </a:br>
            <a:r>
              <a:rPr lang="en-US" altLang="zh-CN" sz="2000" dirty="0">
                <a:latin typeface="Times New Roman" panose="02020603050405020304" pitchFamily="18" charset="0"/>
              </a:rPr>
              <a:t>	C.</a:t>
            </a:r>
            <a:r>
              <a:rPr lang="zh-CN" altLang="en-US" sz="2000" dirty="0">
                <a:latin typeface="Times New Roman" panose="02020603050405020304" pitchFamily="18" charset="0"/>
              </a:rPr>
              <a:t>任一结点均无左子树的非空二叉树    </a:t>
            </a:r>
          </a:p>
          <a:p>
            <a:pPr>
              <a:spcBef>
                <a:spcPct val="50000"/>
              </a:spcBef>
            </a:pPr>
            <a:r>
              <a:rPr lang="en-US" altLang="zh-CN" sz="2000" dirty="0">
                <a:latin typeface="Times New Roman" panose="02020603050405020304" pitchFamily="18" charset="0"/>
              </a:rPr>
              <a:t>	D.</a:t>
            </a:r>
            <a:r>
              <a:rPr lang="zh-CN" altLang="en-US" sz="2000" dirty="0">
                <a:latin typeface="Times New Roman" panose="02020603050405020304" pitchFamily="18" charset="0"/>
              </a:rPr>
              <a:t>根结点无左子树的非空二叉树</a:t>
            </a:r>
          </a:p>
          <a:p>
            <a:pPr>
              <a:spcBef>
                <a:spcPct val="50000"/>
              </a:spcBef>
            </a:pPr>
            <a:endParaRPr lang="en-US" altLang="zh-CN" sz="2400" dirty="0">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3"/>
          <p:cNvSpPr txBox="1">
            <a:spLocks noChangeArrowheads="1"/>
          </p:cNvSpPr>
          <p:nvPr/>
        </p:nvSpPr>
        <p:spPr bwMode="auto">
          <a:xfrm>
            <a:off x="1954213" y="1773238"/>
            <a:ext cx="8356600" cy="2936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10000"/>
              </a:lnSpc>
            </a:pPr>
            <a:r>
              <a:rPr lang="en-US" altLang="zh-CN" sz="2400" dirty="0">
                <a:latin typeface="Times New Roman" panose="02020603050405020304" pitchFamily="18" charset="0"/>
                <a:ea typeface="隶书" panose="02010509060101010101" pitchFamily="49" charset="-122"/>
              </a:rPr>
              <a:t>template &lt;class T&gt;</a:t>
            </a:r>
          </a:p>
          <a:p>
            <a:pPr>
              <a:lnSpc>
                <a:spcPct val="110000"/>
              </a:lnSpc>
            </a:pPr>
            <a:r>
              <a:rPr lang="en-US" altLang="zh-CN" sz="2400"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BinaryTree</a:t>
            </a:r>
            <a:r>
              <a:rPr lang="en-US" altLang="zh-CN" sz="2400" dirty="0">
                <a:latin typeface="Times New Roman" panose="02020603050405020304" pitchFamily="18" charset="0"/>
                <a:ea typeface="隶书" panose="02010509060101010101" pitchFamily="49" charset="-122"/>
              </a:rPr>
              <a:t>&lt;T&gt;::Size (</a:t>
            </a:r>
            <a:r>
              <a:rPr lang="en-US" altLang="zh-CN" sz="2400" dirty="0" err="1">
                <a:latin typeface="Times New Roman" panose="02020603050405020304" pitchFamily="18" charset="0"/>
                <a:ea typeface="隶书" panose="02010509060101010101" pitchFamily="49" charset="-122"/>
              </a:rPr>
              <a:t>BinTreeNode</a:t>
            </a:r>
            <a:r>
              <a:rPr lang="en-US" altLang="zh-CN" sz="2400" dirty="0">
                <a:latin typeface="Times New Roman" panose="02020603050405020304" pitchFamily="18" charset="0"/>
                <a:ea typeface="隶书" panose="02010509060101010101" pitchFamily="49" charset="-122"/>
              </a:rPr>
              <a:t>&lt;T&gt; *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const</a:t>
            </a:r>
            <a:r>
              <a:rPr lang="en-US" altLang="zh-CN" sz="2400" dirty="0">
                <a:latin typeface="Times New Roman" panose="02020603050405020304" pitchFamily="18" charset="0"/>
                <a:ea typeface="隶书" panose="02010509060101010101" pitchFamily="49" charset="-122"/>
              </a:rPr>
              <a:t> {</a:t>
            </a:r>
          </a:p>
          <a:p>
            <a:pPr>
              <a:lnSpc>
                <a:spcPct val="110000"/>
              </a:lnSpc>
            </a:pP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私有函数：利用二叉树后序遍历算法计算二叉树的结点个数</a:t>
            </a:r>
          </a:p>
          <a:p>
            <a:pPr>
              <a:lnSpc>
                <a:spcPct val="110000"/>
              </a:lnSpc>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if (</a:t>
            </a:r>
            <a:r>
              <a:rPr lang="en-US" altLang="zh-CN" sz="2400" dirty="0" err="1">
                <a:latin typeface="Times New Roman" panose="02020603050405020304" pitchFamily="18" charset="0"/>
                <a:ea typeface="隶书" panose="02010509060101010101" pitchFamily="49" charset="-122"/>
              </a:rPr>
              <a:t>subTree</a:t>
            </a:r>
            <a:r>
              <a:rPr lang="en-US" altLang="zh-CN" sz="2400" i="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NULL) return 0;	       //</a:t>
            </a:r>
            <a:r>
              <a:rPr lang="zh-CN" altLang="en-US" sz="2400" dirty="0">
                <a:latin typeface="Times New Roman" panose="02020603050405020304" pitchFamily="18" charset="0"/>
                <a:ea typeface="隶书" panose="02010509060101010101" pitchFamily="49" charset="-122"/>
              </a:rPr>
              <a:t>空树</a:t>
            </a:r>
          </a:p>
          <a:p>
            <a:pPr>
              <a:lnSpc>
                <a:spcPct val="110000"/>
              </a:lnSpc>
            </a:pPr>
            <a:r>
              <a:rPr lang="zh-CN" altLang="en-US" sz="2400"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else return 1+Size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ea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dirty="0">
                <a:latin typeface="Times New Roman" panose="02020603050405020304" pitchFamily="18" charset="0"/>
                <a:ea typeface="隶书" panose="02010509060101010101" pitchFamily="49" charset="-122"/>
              </a:rPr>
              <a:t>) </a:t>
            </a:r>
          </a:p>
          <a:p>
            <a:pPr>
              <a:lnSpc>
                <a:spcPct val="110000"/>
              </a:lnSpc>
            </a:pPr>
            <a:r>
              <a:rPr lang="en-US" altLang="zh-CN" sz="2400" dirty="0">
                <a:latin typeface="Times New Roman" panose="02020603050405020304" pitchFamily="18" charset="0"/>
                <a:ea typeface="隶书" panose="02010509060101010101" pitchFamily="49" charset="-122"/>
              </a:rPr>
              <a:t>                          + Size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ea typeface="楷体_GB2312" pitchFamily="49" charset="-122"/>
              </a:rPr>
              <a:t>-&gt;</a:t>
            </a:r>
            <a:r>
              <a:rPr lang="en-US" altLang="zh-CN" sz="2400" dirty="0" err="1">
                <a:latin typeface="Times New Roman" panose="02020603050405020304" pitchFamily="18" charset="0"/>
                <a:ea typeface="隶书" panose="02010509060101010101" pitchFamily="49" charset="-122"/>
              </a:rPr>
              <a:t>rightChild</a:t>
            </a:r>
            <a:r>
              <a:rPr lang="en-US" altLang="zh-CN" sz="2400" dirty="0">
                <a:latin typeface="Times New Roman" panose="02020603050405020304" pitchFamily="18" charset="0"/>
                <a:ea typeface="隶书" panose="02010509060101010101" pitchFamily="49" charset="-122"/>
              </a:rPr>
              <a:t>);</a:t>
            </a:r>
          </a:p>
          <a:p>
            <a:pPr>
              <a:lnSpc>
                <a:spcPct val="110000"/>
              </a:lnSpc>
            </a:pPr>
            <a:r>
              <a:rPr lang="en-US" altLang="zh-CN" sz="2400" dirty="0">
                <a:latin typeface="Times New Roman" panose="02020603050405020304" pitchFamily="18" charset="0"/>
                <a:ea typeface="隶书" panose="02010509060101010101" pitchFamily="49" charset="-122"/>
              </a:rPr>
              <a:t>};</a:t>
            </a:r>
          </a:p>
        </p:txBody>
      </p:sp>
      <p:sp>
        <p:nvSpPr>
          <p:cNvPr id="79875" name="Rectangle 4"/>
          <p:cNvSpPr>
            <a:spLocks noGrp="1" noChangeArrowheads="1"/>
          </p:cNvSpPr>
          <p:nvPr>
            <p:ph type="title"/>
          </p:nvPr>
        </p:nvSpPr>
        <p:spPr>
          <a:xfrm>
            <a:off x="625103" y="-16004"/>
            <a:ext cx="4429125" cy="739775"/>
          </a:xfrm>
        </p:spPr>
        <p:txBody>
          <a:bodyPr/>
          <a:lstStyle/>
          <a:p>
            <a:r>
              <a:rPr lang="zh-CN" altLang="en-US" sz="3200" b="1" dirty="0" smtClean="0">
                <a:ea typeface="华文新魏" panose="02010800040101010101" pitchFamily="2" charset="-122"/>
              </a:rPr>
              <a:t>二叉树</a:t>
            </a:r>
            <a:r>
              <a:rPr lang="zh-CN" altLang="en-US" sz="3200" b="1" dirty="0">
                <a:ea typeface="华文新魏" panose="02010800040101010101" pitchFamily="2" charset="-122"/>
              </a:rPr>
              <a:t>遍历的应用</a:t>
            </a:r>
            <a:endParaRPr lang="zh-CN" altLang="en-US" sz="2800" dirty="0">
              <a:ea typeface="华文新魏" panose="02010800040101010101" pitchFamily="2" charset="-122"/>
            </a:endParaRPr>
          </a:p>
        </p:txBody>
      </p:sp>
      <p:sp>
        <p:nvSpPr>
          <p:cNvPr id="79876" name="矩形 1"/>
          <p:cNvSpPr>
            <a:spLocks noChangeArrowheads="1"/>
          </p:cNvSpPr>
          <p:nvPr/>
        </p:nvSpPr>
        <p:spPr bwMode="auto">
          <a:xfrm>
            <a:off x="2063750" y="1084263"/>
            <a:ext cx="4572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a:solidFill>
                  <a:srgbClr val="0000FF"/>
                </a:solidFill>
              </a:rPr>
              <a:t>(1)</a:t>
            </a:r>
            <a:r>
              <a:rPr lang="zh-CN" altLang="en-US" sz="2400">
                <a:solidFill>
                  <a:srgbClr val="0000FF"/>
                </a:solidFill>
              </a:rPr>
              <a:t>计算二叉树的节点个数</a:t>
            </a:r>
          </a:p>
        </p:txBody>
      </p:sp>
      <p:grpSp>
        <p:nvGrpSpPr>
          <p:cNvPr id="15" name="Group 2"/>
          <p:cNvGrpSpPr>
            <a:grpSpLocks/>
          </p:cNvGrpSpPr>
          <p:nvPr/>
        </p:nvGrpSpPr>
        <p:grpSpPr bwMode="auto">
          <a:xfrm>
            <a:off x="4472389" y="4768816"/>
            <a:ext cx="2124596" cy="1628800"/>
            <a:chOff x="492" y="384"/>
            <a:chExt cx="1928" cy="1488"/>
          </a:xfrm>
        </p:grpSpPr>
        <p:sp>
          <p:nvSpPr>
            <p:cNvPr id="16" name="Oval 3"/>
            <p:cNvSpPr>
              <a:spLocks noChangeArrowheads="1"/>
            </p:cNvSpPr>
            <p:nvPr/>
          </p:nvSpPr>
          <p:spPr bwMode="auto">
            <a:xfrm>
              <a:off x="1212" y="38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latin typeface="Times New Roman" panose="02020603050405020304" pitchFamily="18" charset="0"/>
                </a:rPr>
                <a:t>A</a:t>
              </a:r>
            </a:p>
          </p:txBody>
        </p:sp>
        <p:sp>
          <p:nvSpPr>
            <p:cNvPr id="17" name="Oval 4"/>
            <p:cNvSpPr>
              <a:spLocks noChangeArrowheads="1"/>
            </p:cNvSpPr>
            <p:nvPr/>
          </p:nvSpPr>
          <p:spPr bwMode="auto">
            <a:xfrm>
              <a:off x="1164" y="1488"/>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latin typeface="Times New Roman" panose="02020603050405020304" pitchFamily="18" charset="0"/>
                </a:rPr>
                <a:t>D</a:t>
              </a:r>
            </a:p>
          </p:txBody>
        </p:sp>
        <p:sp>
          <p:nvSpPr>
            <p:cNvPr id="18" name="Oval 5"/>
            <p:cNvSpPr>
              <a:spLocks noChangeArrowheads="1"/>
            </p:cNvSpPr>
            <p:nvPr/>
          </p:nvSpPr>
          <p:spPr bwMode="auto">
            <a:xfrm>
              <a:off x="492" y="110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sp>
          <p:nvSpPr>
            <p:cNvPr id="19" name="Oval 6"/>
            <p:cNvSpPr>
              <a:spLocks noChangeArrowheads="1"/>
            </p:cNvSpPr>
            <p:nvPr/>
          </p:nvSpPr>
          <p:spPr bwMode="auto">
            <a:xfrm>
              <a:off x="2036" y="106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20" name="Line 7"/>
            <p:cNvSpPr>
              <a:spLocks noChangeShapeType="1"/>
            </p:cNvSpPr>
            <p:nvPr/>
          </p:nvSpPr>
          <p:spPr bwMode="auto">
            <a:xfrm flipH="1">
              <a:off x="780" y="720"/>
              <a:ext cx="480" cy="4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8"/>
            <p:cNvSpPr>
              <a:spLocks noChangeShapeType="1"/>
            </p:cNvSpPr>
            <p:nvPr/>
          </p:nvSpPr>
          <p:spPr bwMode="auto">
            <a:xfrm>
              <a:off x="1548" y="720"/>
              <a:ext cx="576" cy="384"/>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Line 9"/>
            <p:cNvSpPr>
              <a:spLocks noChangeShapeType="1"/>
            </p:cNvSpPr>
            <p:nvPr/>
          </p:nvSpPr>
          <p:spPr bwMode="auto">
            <a:xfrm>
              <a:off x="876" y="1392"/>
              <a:ext cx="336" cy="192"/>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ox(out)">
                                      <p:cBhvr>
                                        <p:cTn id="7" dur="500"/>
                                        <p:tgtEl>
                                          <p:spTgt spid="15"/>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normAutofit fontScale="90000"/>
          </a:bodyPr>
          <a:lstStyle/>
          <a:p>
            <a:r>
              <a:rPr lang="en-US" altLang="zh-CN" smtClean="0"/>
              <a:t>Motivation</a:t>
            </a:r>
            <a:endParaRPr lang="zh-CN" altLang="en-US" smtClean="0"/>
          </a:p>
        </p:txBody>
      </p:sp>
      <p:pic>
        <p:nvPicPr>
          <p:cNvPr id="209922" name="Picture 2" descr="https://timgsa.baidu.com/timg?image&amp;quality=80&amp;size=b9999_10000&amp;sec=1569757066481&amp;di=3c64379bc8250a8945eb94980b7bbef5&amp;imgtype=0&amp;src=http%3A%2F%2Fcyimg.quji.com%2Fgameimglist%2F2014%2F08%2F15%2F33796201408150949242878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328" y="1132724"/>
            <a:ext cx="3960440" cy="2249910"/>
          </a:xfrm>
          <a:prstGeom prst="rect">
            <a:avLst/>
          </a:prstGeom>
          <a:noFill/>
          <a:extLst>
            <a:ext uri="{909E8E84-426E-40DD-AFC4-6F175D3DCCD1}">
              <a14:hiddenFill xmlns:a14="http://schemas.microsoft.com/office/drawing/2010/main">
                <a:solidFill>
                  <a:srgbClr val="FFFFFF"/>
                </a:solidFill>
              </a14:hiddenFill>
            </a:ext>
          </a:extLst>
        </p:spPr>
      </p:pic>
      <p:pic>
        <p:nvPicPr>
          <p:cNvPr id="209924" name="Picture 4" descr="https://images2015.cnblogs.com/blog/529271/201704/529271-20170416135849759-194682389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9776" y="1132724"/>
            <a:ext cx="3956714" cy="2249910"/>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6" descr="https://upload-images.jianshu.io/upload_images/931251-193105d356ba1c9c.gif?imageMogr2/auto-orient/strip|imageView2/2/w/998/format/webp"/>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9928" name="Picture 8" descr="https://upload-images.jianshu.io/upload_images/931251-193105d356ba1c9c.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12224" y="1132724"/>
            <a:ext cx="4038010" cy="2275443"/>
          </a:xfrm>
          <a:prstGeom prst="rect">
            <a:avLst/>
          </a:prstGeom>
          <a:noFill/>
          <a:extLst>
            <a:ext uri="{909E8E84-426E-40DD-AFC4-6F175D3DCCD1}">
              <a14:hiddenFill xmlns:a14="http://schemas.microsoft.com/office/drawing/2010/main">
                <a:solidFill>
                  <a:srgbClr val="FFFFFF"/>
                </a:solidFill>
              </a14:hiddenFill>
            </a:ext>
          </a:extLst>
        </p:spPr>
      </p:pic>
      <p:pic>
        <p:nvPicPr>
          <p:cNvPr id="209930" name="Picture 10" descr="ååæ ä¸å«åæ _ç¬¬1å¼ å¾ç"/>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353" y="4293096"/>
            <a:ext cx="5943515" cy="2304256"/>
          </a:xfrm>
          <a:prstGeom prst="rect">
            <a:avLst/>
          </a:prstGeom>
          <a:noFill/>
          <a:extLst>
            <a:ext uri="{909E8E84-426E-40DD-AFC4-6F175D3DCCD1}">
              <a14:hiddenFill xmlns:a14="http://schemas.microsoft.com/office/drawing/2010/main">
                <a:solidFill>
                  <a:srgbClr val="FFFFFF"/>
                </a:solidFill>
              </a14:hiddenFill>
            </a:ext>
          </a:extLst>
        </p:spPr>
      </p:pic>
      <p:pic>
        <p:nvPicPr>
          <p:cNvPr id="209932" name="Picture 12" descr="ååæ ä¸å«åæ _ç¬¬3å¼ å¾ç"/>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60095" y="3808657"/>
            <a:ext cx="4980085" cy="3049344"/>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接箭头连接符 3"/>
          <p:cNvCxnSpPr/>
          <p:nvPr/>
        </p:nvCxnSpPr>
        <p:spPr bwMode="auto">
          <a:xfrm>
            <a:off x="6096000" y="3356992"/>
            <a:ext cx="0" cy="1368152"/>
          </a:xfrm>
          <a:prstGeom prst="straightConnector1">
            <a:avLst/>
          </a:prstGeom>
          <a:ln>
            <a:solidFill>
              <a:srgbClr val="FF0000"/>
            </a:solidFill>
            <a:tailEnd type="triangle"/>
          </a:ln>
          <a:extLst/>
        </p:spPr>
        <p:style>
          <a:lnRef idx="3">
            <a:schemeClr val="dk1"/>
          </a:lnRef>
          <a:fillRef idx="0">
            <a:schemeClr val="dk1"/>
          </a:fillRef>
          <a:effectRef idx="2">
            <a:schemeClr val="dk1"/>
          </a:effectRef>
          <a:fontRef idx="minor">
            <a:schemeClr val="tx1"/>
          </a:fontRef>
        </p:style>
      </p:cxnSp>
      <p:sp>
        <p:nvSpPr>
          <p:cNvPr id="5" name="文本框 4"/>
          <p:cNvSpPr txBox="1"/>
          <p:nvPr/>
        </p:nvSpPr>
        <p:spPr>
          <a:xfrm>
            <a:off x="3863753" y="3585210"/>
            <a:ext cx="2109803" cy="707886"/>
          </a:xfrm>
          <a:prstGeom prst="rect">
            <a:avLst/>
          </a:prstGeom>
          <a:noFill/>
        </p:spPr>
        <p:txBody>
          <a:bodyPr wrap="square" rtlCol="0">
            <a:spAutoFit/>
          </a:bodyPr>
          <a:lstStyle/>
          <a:p>
            <a:r>
              <a:rPr lang="zh-CN" altLang="en-US" sz="2000" dirty="0"/>
              <a:t>四叉树用于</a:t>
            </a:r>
            <a:r>
              <a:rPr lang="en-US" altLang="zh-CN" sz="2000" dirty="0"/>
              <a:t>2D</a:t>
            </a:r>
            <a:r>
              <a:rPr lang="zh-CN" altLang="en-US" sz="2000" dirty="0"/>
              <a:t>场景中的碰撞检测</a:t>
            </a:r>
          </a:p>
        </p:txBody>
      </p:sp>
      <p:sp>
        <p:nvSpPr>
          <p:cNvPr id="13" name="文本框 12"/>
          <p:cNvSpPr txBox="1"/>
          <p:nvPr/>
        </p:nvSpPr>
        <p:spPr>
          <a:xfrm>
            <a:off x="6218446" y="3696997"/>
            <a:ext cx="1856598" cy="400110"/>
          </a:xfrm>
          <a:prstGeom prst="rect">
            <a:avLst/>
          </a:prstGeom>
          <a:noFill/>
        </p:spPr>
        <p:txBody>
          <a:bodyPr wrap="none" rtlCol="0">
            <a:spAutoFit/>
          </a:bodyPr>
          <a:lstStyle/>
          <a:p>
            <a:r>
              <a:rPr lang="en-US" altLang="zh-CN" sz="2000" dirty="0"/>
              <a:t>O(N</a:t>
            </a:r>
            <a:r>
              <a:rPr lang="en-US" altLang="zh-CN" sz="2000" baseline="30000" dirty="0"/>
              <a:t>2</a:t>
            </a:r>
            <a:r>
              <a:rPr lang="en-US" altLang="zh-CN" sz="2000" dirty="0"/>
              <a:t>)</a:t>
            </a:r>
            <a:r>
              <a:rPr lang="en-US" altLang="zh-CN" sz="2000" dirty="0">
                <a:sym typeface="Wingdings" panose="05000000000000000000" pitchFamily="2" charset="2"/>
              </a:rPr>
              <a:t>O(N)</a:t>
            </a:r>
            <a:endParaRPr lang="zh-CN" altLang="en-US" sz="2000" dirty="0"/>
          </a:p>
        </p:txBody>
      </p:sp>
    </p:spTree>
    <p:extLst>
      <p:ext uri="{BB962C8B-B14F-4D97-AF65-F5344CB8AC3E}">
        <p14:creationId xmlns:p14="http://schemas.microsoft.com/office/powerpoint/2010/main" val="495945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9928"/>
                                        </p:tgtEl>
                                        <p:attrNameLst>
                                          <p:attrName>style.visibility</p:attrName>
                                        </p:attrNameLst>
                                      </p:cBhvr>
                                      <p:to>
                                        <p:strVal val="visible"/>
                                      </p:to>
                                    </p:set>
                                    <p:animEffect transition="in" filter="barn(inVertical)">
                                      <p:cBhvr>
                                        <p:cTn id="7" dur="500"/>
                                        <p:tgtEl>
                                          <p:spTgt spid="2099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4"/>
          <p:cNvSpPr>
            <a:spLocks noGrp="1" noChangeArrowheads="1"/>
          </p:cNvSpPr>
          <p:nvPr>
            <p:ph type="title"/>
          </p:nvPr>
        </p:nvSpPr>
        <p:spPr>
          <a:xfrm>
            <a:off x="479376" y="-5173"/>
            <a:ext cx="4429125" cy="739775"/>
          </a:xfrm>
        </p:spPr>
        <p:txBody>
          <a:bodyPr/>
          <a:lstStyle/>
          <a:p>
            <a:r>
              <a:rPr lang="zh-CN" altLang="en-US" sz="3200" b="1" dirty="0">
                <a:ea typeface="华文新魏" panose="02010800040101010101" pitchFamily="2" charset="-122"/>
              </a:rPr>
              <a:t>应用二叉树遍历的应用</a:t>
            </a:r>
            <a:endParaRPr lang="zh-CN" altLang="en-US" sz="2800" dirty="0">
              <a:ea typeface="华文新魏" panose="02010800040101010101" pitchFamily="2" charset="-122"/>
            </a:endParaRPr>
          </a:p>
        </p:txBody>
      </p:sp>
      <p:sp>
        <p:nvSpPr>
          <p:cNvPr id="164869" name="Rectangle 5"/>
          <p:cNvSpPr>
            <a:spLocks noGrp="1" noChangeArrowheads="1"/>
          </p:cNvSpPr>
          <p:nvPr>
            <p:ph idx="1"/>
          </p:nvPr>
        </p:nvSpPr>
        <p:spPr>
          <a:xfrm>
            <a:off x="1559496" y="1628800"/>
            <a:ext cx="8516938" cy="4537075"/>
          </a:xfrm>
        </p:spPr>
        <p:txBody>
          <a:bodyPr/>
          <a:lstStyle/>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BinaryTree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Height ( </a:t>
            </a:r>
            <a:r>
              <a:rPr lang="en-US" altLang="zh-CN" sz="2400" dirty="0" err="1">
                <a:latin typeface="Times New Roman" panose="02020603050405020304" pitchFamily="18" charset="0"/>
                <a:ea typeface="隶书" panose="02010509060101010101" pitchFamily="49" charset="-122"/>
              </a:rPr>
              <a:t>BinTreeNode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 *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const</a:t>
            </a: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私有函数：利用二叉树后序遍历算法计算</a:t>
            </a:r>
            <a:r>
              <a:rPr lang="zh-CN" altLang="en-US" sz="2400" b="1" dirty="0">
                <a:solidFill>
                  <a:schemeClr val="tx2"/>
                </a:solidFill>
                <a:latin typeface="Times New Roman" panose="02020603050405020304" pitchFamily="18" charset="0"/>
                <a:ea typeface="隶书" panose="02010509060101010101" pitchFamily="49" charset="-122"/>
              </a:rPr>
              <a:t>二叉</a:t>
            </a:r>
          </a:p>
          <a:p>
            <a:pPr>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树的高度或深度</a:t>
            </a:r>
          </a:p>
          <a:p>
            <a:pPr>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Times New Roman" panose="02020603050405020304" pitchFamily="18" charset="0"/>
                <a:ea typeface="隶书" panose="02010509060101010101" pitchFamily="49" charset="-122"/>
              </a:rPr>
              <a:t> </a:t>
            </a:r>
            <a:r>
              <a:rPr lang="en-US" altLang="zh-CN" sz="2400" i="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NULL)</a:t>
            </a: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0</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空树高度为</a:t>
            </a:r>
            <a:r>
              <a:rPr lang="en-US" altLang="zh-CN" sz="2400" b="1" dirty="0">
                <a:solidFill>
                  <a:schemeClr val="tx2"/>
                </a:solidFill>
                <a:latin typeface="Times New Roman" panose="02020603050405020304" pitchFamily="18" charset="0"/>
                <a:ea typeface="隶书" panose="02010509060101010101" pitchFamily="49" charset="-122"/>
              </a:rPr>
              <a:t>0</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else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Height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leftChild</a:t>
            </a:r>
            <a:r>
              <a:rPr lang="en-US" altLang="zh-CN" sz="24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err="1" smtClean="0">
                <a:latin typeface="Times New Roman" panose="02020603050405020304" pitchFamily="18" charset="0"/>
                <a:ea typeface="隶书" panose="02010509060101010101" pitchFamily="49" charset="-122"/>
              </a:rPr>
              <a:t>int</a:t>
            </a:r>
            <a:r>
              <a:rPr lang="en-US" altLang="zh-CN" sz="2400" b="1" dirty="0" smtClean="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j = Height (</a:t>
            </a:r>
            <a:r>
              <a:rPr lang="en-US" altLang="zh-CN" sz="2400" dirty="0" err="1">
                <a:latin typeface="Times New Roman" panose="02020603050405020304" pitchFamily="18" charset="0"/>
                <a:ea typeface="隶书" panose="02010509060101010101" pitchFamily="49" charset="-122"/>
              </a:rPr>
              <a:t>subTree</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rightChild</a:t>
            </a:r>
            <a:r>
              <a:rPr lang="en-US" altLang="zh-CN" sz="24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&lt; j)</a:t>
            </a:r>
            <a:r>
              <a:rPr lang="en-US" altLang="zh-CN" sz="2400" b="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j+1 </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i+1</a:t>
            </a:r>
            <a:r>
              <a:rPr lang="en-US" altLang="zh-CN" sz="24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p:txBody>
      </p:sp>
      <p:sp>
        <p:nvSpPr>
          <p:cNvPr id="80900" name="矩形 3"/>
          <p:cNvSpPr>
            <a:spLocks noChangeArrowheads="1"/>
          </p:cNvSpPr>
          <p:nvPr/>
        </p:nvSpPr>
        <p:spPr bwMode="auto">
          <a:xfrm>
            <a:off x="1919536" y="980728"/>
            <a:ext cx="4572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dirty="0">
                <a:solidFill>
                  <a:srgbClr val="0000FF"/>
                </a:solidFill>
              </a:rPr>
              <a:t>(2)</a:t>
            </a:r>
            <a:r>
              <a:rPr lang="zh-CN" altLang="en-US" sz="2400" dirty="0">
                <a:solidFill>
                  <a:srgbClr val="0000FF"/>
                </a:solidFill>
              </a:rPr>
              <a:t>计算二叉树的高度</a:t>
            </a:r>
          </a:p>
        </p:txBody>
      </p:sp>
      <p:sp>
        <p:nvSpPr>
          <p:cNvPr id="5" name="矩形标注 4"/>
          <p:cNvSpPr/>
          <p:nvPr/>
        </p:nvSpPr>
        <p:spPr>
          <a:xfrm>
            <a:off x="7991202" y="5805264"/>
            <a:ext cx="4081462" cy="620712"/>
          </a:xfrm>
          <a:prstGeom prst="wedgeRectCallout">
            <a:avLst>
              <a:gd name="adj1" fmla="val -42431"/>
              <a:gd name="adj2" fmla="val -12078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t>作业</a:t>
            </a:r>
            <a:r>
              <a:rPr lang="en-US" altLang="zh-CN" sz="1600" dirty="0"/>
              <a:t>1</a:t>
            </a:r>
            <a:r>
              <a:rPr lang="zh-CN" altLang="en-US" sz="1600" dirty="0"/>
              <a:t>：写出该算法的非递归实现并画出栈的变化情况</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13789" y="4499304"/>
            <a:ext cx="115887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2"/>
          <p:cNvGrpSpPr>
            <a:grpSpLocks/>
          </p:cNvGrpSpPr>
          <p:nvPr/>
        </p:nvGrpSpPr>
        <p:grpSpPr bwMode="auto">
          <a:xfrm>
            <a:off x="8616280" y="3501008"/>
            <a:ext cx="2124596" cy="1628800"/>
            <a:chOff x="492" y="384"/>
            <a:chExt cx="1928" cy="1488"/>
          </a:xfrm>
        </p:grpSpPr>
        <p:sp>
          <p:nvSpPr>
            <p:cNvPr id="8" name="Oval 3"/>
            <p:cNvSpPr>
              <a:spLocks noChangeArrowheads="1"/>
            </p:cNvSpPr>
            <p:nvPr/>
          </p:nvSpPr>
          <p:spPr bwMode="auto">
            <a:xfrm>
              <a:off x="1212" y="38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latin typeface="Times New Roman" panose="02020603050405020304" pitchFamily="18" charset="0"/>
                </a:rPr>
                <a:t>A</a:t>
              </a:r>
            </a:p>
          </p:txBody>
        </p:sp>
        <p:sp>
          <p:nvSpPr>
            <p:cNvPr id="9" name="Oval 4"/>
            <p:cNvSpPr>
              <a:spLocks noChangeArrowheads="1"/>
            </p:cNvSpPr>
            <p:nvPr/>
          </p:nvSpPr>
          <p:spPr bwMode="auto">
            <a:xfrm>
              <a:off x="1164" y="1488"/>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dirty="0">
                  <a:latin typeface="Times New Roman" panose="02020603050405020304" pitchFamily="18" charset="0"/>
                </a:rPr>
                <a:t>D</a:t>
              </a:r>
            </a:p>
          </p:txBody>
        </p:sp>
        <p:sp>
          <p:nvSpPr>
            <p:cNvPr id="10" name="Oval 5"/>
            <p:cNvSpPr>
              <a:spLocks noChangeArrowheads="1"/>
            </p:cNvSpPr>
            <p:nvPr/>
          </p:nvSpPr>
          <p:spPr bwMode="auto">
            <a:xfrm>
              <a:off x="492" y="110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B</a:t>
              </a:r>
            </a:p>
          </p:txBody>
        </p:sp>
        <p:sp>
          <p:nvSpPr>
            <p:cNvPr id="11" name="Oval 6"/>
            <p:cNvSpPr>
              <a:spLocks noChangeArrowheads="1"/>
            </p:cNvSpPr>
            <p:nvPr/>
          </p:nvSpPr>
          <p:spPr bwMode="auto">
            <a:xfrm>
              <a:off x="2036" y="1064"/>
              <a:ext cx="384" cy="384"/>
            </a:xfrm>
            <a:prstGeom prst="ellipse">
              <a:avLst/>
            </a:prstGeom>
            <a:gradFill rotWithShape="0">
              <a:gsLst>
                <a:gs pos="0">
                  <a:srgbClr val="FFFFFF"/>
                </a:gs>
                <a:gs pos="50000">
                  <a:srgbClr val="66FFFF"/>
                </a:gs>
                <a:gs pos="100000">
                  <a:srgbClr val="FFFFFF"/>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C</a:t>
              </a:r>
            </a:p>
          </p:txBody>
        </p:sp>
        <p:sp>
          <p:nvSpPr>
            <p:cNvPr id="12" name="Line 7"/>
            <p:cNvSpPr>
              <a:spLocks noChangeShapeType="1"/>
            </p:cNvSpPr>
            <p:nvPr/>
          </p:nvSpPr>
          <p:spPr bwMode="auto">
            <a:xfrm flipH="1">
              <a:off x="780" y="720"/>
              <a:ext cx="480" cy="4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8"/>
            <p:cNvSpPr>
              <a:spLocks noChangeShapeType="1"/>
            </p:cNvSpPr>
            <p:nvPr/>
          </p:nvSpPr>
          <p:spPr bwMode="auto">
            <a:xfrm>
              <a:off x="1548" y="720"/>
              <a:ext cx="576" cy="384"/>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9"/>
            <p:cNvSpPr>
              <a:spLocks noChangeShapeType="1"/>
            </p:cNvSpPr>
            <p:nvPr/>
          </p:nvSpPr>
          <p:spPr bwMode="auto">
            <a:xfrm>
              <a:off x="876" y="1392"/>
              <a:ext cx="336" cy="192"/>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80">
                                          <p:stCondLst>
                                            <p:cond delay="0"/>
                                          </p:stCondLst>
                                        </p:cTn>
                                        <p:tgtEl>
                                          <p:spTgt spid="6"/>
                                        </p:tgtEl>
                                      </p:cBhvr>
                                    </p:animEffect>
                                    <p:anim calcmode="lin" valueType="num">
                                      <p:cBhvr>
                                        <p:cTn id="2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9" dur="26">
                                          <p:stCondLst>
                                            <p:cond delay="650"/>
                                          </p:stCondLst>
                                        </p:cTn>
                                        <p:tgtEl>
                                          <p:spTgt spid="6"/>
                                        </p:tgtEl>
                                      </p:cBhvr>
                                      <p:to x="100000" y="60000"/>
                                    </p:animScale>
                                    <p:animScale>
                                      <p:cBhvr>
                                        <p:cTn id="30" dur="166" decel="50000">
                                          <p:stCondLst>
                                            <p:cond delay="676"/>
                                          </p:stCondLst>
                                        </p:cTn>
                                        <p:tgtEl>
                                          <p:spTgt spid="6"/>
                                        </p:tgtEl>
                                      </p:cBhvr>
                                      <p:to x="100000" y="100000"/>
                                    </p:animScale>
                                    <p:animScale>
                                      <p:cBhvr>
                                        <p:cTn id="31" dur="26">
                                          <p:stCondLst>
                                            <p:cond delay="1312"/>
                                          </p:stCondLst>
                                        </p:cTn>
                                        <p:tgtEl>
                                          <p:spTgt spid="6"/>
                                        </p:tgtEl>
                                      </p:cBhvr>
                                      <p:to x="100000" y="80000"/>
                                    </p:animScale>
                                    <p:animScale>
                                      <p:cBhvr>
                                        <p:cTn id="32" dur="166" decel="50000">
                                          <p:stCondLst>
                                            <p:cond delay="1338"/>
                                          </p:stCondLst>
                                        </p:cTn>
                                        <p:tgtEl>
                                          <p:spTgt spid="6"/>
                                        </p:tgtEl>
                                      </p:cBhvr>
                                      <p:to x="100000" y="100000"/>
                                    </p:animScale>
                                    <p:animScale>
                                      <p:cBhvr>
                                        <p:cTn id="33" dur="26">
                                          <p:stCondLst>
                                            <p:cond delay="1642"/>
                                          </p:stCondLst>
                                        </p:cTn>
                                        <p:tgtEl>
                                          <p:spTgt spid="6"/>
                                        </p:tgtEl>
                                      </p:cBhvr>
                                      <p:to x="100000" y="90000"/>
                                    </p:animScale>
                                    <p:animScale>
                                      <p:cBhvr>
                                        <p:cTn id="34" dur="166" decel="50000">
                                          <p:stCondLst>
                                            <p:cond delay="1668"/>
                                          </p:stCondLst>
                                        </p:cTn>
                                        <p:tgtEl>
                                          <p:spTgt spid="6"/>
                                        </p:tgtEl>
                                      </p:cBhvr>
                                      <p:to x="100000" y="100000"/>
                                    </p:animScale>
                                    <p:animScale>
                                      <p:cBhvr>
                                        <p:cTn id="35" dur="26">
                                          <p:stCondLst>
                                            <p:cond delay="1808"/>
                                          </p:stCondLst>
                                        </p:cTn>
                                        <p:tgtEl>
                                          <p:spTgt spid="6"/>
                                        </p:tgtEl>
                                      </p:cBhvr>
                                      <p:to x="100000" y="95000"/>
                                    </p:animScale>
                                    <p:animScale>
                                      <p:cBhvr>
                                        <p:cTn id="36" dur="166" decel="50000">
                                          <p:stCondLst>
                                            <p:cond delay="1834"/>
                                          </p:stCondLst>
                                        </p:cTn>
                                        <p:tgtEl>
                                          <p:spTgt spid="6"/>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4" presetClass="entr" presetSubtype="32"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box(out)">
                                      <p:cBhvr>
                                        <p:cTn id="41" dur="500"/>
                                        <p:tgtEl>
                                          <p:spTgt spid="7"/>
                                        </p:tgtEl>
                                      </p:cBhvr>
                                    </p:animEffect>
                                  </p:childTnLst>
                                  <p:subTnLst>
                                    <p:audio>
                                      <p:cMediaNode>
                                        <p:cTn display="0" masterRel="sameClick">
                                          <p:stCondLst>
                                            <p:cond evt="begin" delay="0">
                                              <p:tn val="39"/>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5"/>
          <p:cNvSpPr>
            <a:spLocks noChangeArrowheads="1"/>
          </p:cNvSpPr>
          <p:nvPr/>
        </p:nvSpPr>
        <p:spPr bwMode="auto">
          <a:xfrm>
            <a:off x="1752600" y="1076325"/>
            <a:ext cx="8610600" cy="501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5715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dirty="0">
                <a:solidFill>
                  <a:srgbClr val="0000FF"/>
                </a:solidFill>
              </a:rPr>
              <a:t>(3)</a:t>
            </a:r>
            <a:r>
              <a:rPr lang="zh-CN" altLang="en-US" sz="2400" dirty="0">
                <a:solidFill>
                  <a:srgbClr val="0000FF"/>
                </a:solidFill>
              </a:rPr>
              <a:t>二叉树的撤消操作</a:t>
            </a:r>
          </a:p>
          <a:p>
            <a:pPr algn="just"/>
            <a:r>
              <a:rPr lang="zh-CN" altLang="en-US" sz="2400" dirty="0">
                <a:solidFill>
                  <a:srgbClr val="080808"/>
                </a:solidFill>
              </a:rPr>
              <a:t>在释放某个结点的存储空间前必须先释放该结点左孩子结点的存储空间和右孩子结点的存储空间，因此，二叉树撤消操作必须是</a:t>
            </a:r>
            <a:r>
              <a:rPr lang="zh-CN" altLang="en-US" sz="2400" dirty="0">
                <a:solidFill>
                  <a:srgbClr val="0000FF"/>
                </a:solidFill>
              </a:rPr>
              <a:t>后序遍历的具体应用</a:t>
            </a:r>
            <a:r>
              <a:rPr lang="zh-CN" altLang="en-US" sz="2400" dirty="0">
                <a:solidFill>
                  <a:srgbClr val="080808"/>
                </a:solidFill>
              </a:rPr>
              <a:t>。撤消操作函数实现如下：</a:t>
            </a:r>
          </a:p>
          <a:p>
            <a:pPr algn="just"/>
            <a:endParaRPr lang="zh-CN" altLang="en-US" sz="2400" dirty="0">
              <a:solidFill>
                <a:srgbClr val="080808"/>
              </a:solidFill>
            </a:endParaRPr>
          </a:p>
          <a:p>
            <a:pPr algn="just"/>
            <a:r>
              <a:rPr lang="en-US" altLang="zh-CN" sz="2000" dirty="0">
                <a:solidFill>
                  <a:srgbClr val="080808"/>
                </a:solidFill>
                <a:latin typeface="Times New Roman" panose="02020603050405020304" pitchFamily="18" charset="0"/>
              </a:rPr>
              <a:t>template &lt;class T&gt;</a:t>
            </a:r>
          </a:p>
          <a:p>
            <a:pPr algn="just"/>
            <a:r>
              <a:rPr lang="en-US" altLang="zh-CN" sz="2000" dirty="0">
                <a:solidFill>
                  <a:srgbClr val="080808"/>
                </a:solidFill>
                <a:latin typeface="Times New Roman" panose="02020603050405020304" pitchFamily="18" charset="0"/>
              </a:rPr>
              <a:t>void Destroy(</a:t>
            </a:r>
            <a:r>
              <a:rPr lang="en-US" altLang="zh-CN" sz="2000" dirty="0" err="1">
                <a:solidFill>
                  <a:srgbClr val="080808"/>
                </a:solidFill>
                <a:latin typeface="Times New Roman" panose="02020603050405020304" pitchFamily="18" charset="0"/>
              </a:rPr>
              <a:t>BiTreeNode</a:t>
            </a:r>
            <a:r>
              <a:rPr lang="en-US" altLang="zh-CN" sz="2000" dirty="0">
                <a:solidFill>
                  <a:srgbClr val="080808"/>
                </a:solidFill>
                <a:latin typeface="Times New Roman" panose="02020603050405020304" pitchFamily="18" charset="0"/>
              </a:rPr>
              <a:t>&lt;T&gt; *&amp; root)</a:t>
            </a:r>
          </a:p>
          <a:p>
            <a:pPr algn="just"/>
            <a:r>
              <a:rPr lang="en-US" altLang="zh-CN" sz="2000" dirty="0">
                <a:solidFill>
                  <a:srgbClr val="080808"/>
                </a:solidFill>
                <a:latin typeface="Times New Roman" panose="02020603050405020304" pitchFamily="18" charset="0"/>
              </a:rPr>
              <a:t>{</a:t>
            </a:r>
          </a:p>
          <a:p>
            <a:pPr algn="just"/>
            <a:r>
              <a:rPr lang="en-US" altLang="zh-CN" sz="2000" dirty="0">
                <a:solidFill>
                  <a:srgbClr val="080808"/>
                </a:solidFill>
                <a:latin typeface="Times New Roman" panose="02020603050405020304" pitchFamily="18" charset="0"/>
              </a:rPr>
              <a:t>	if((root) != NULL &amp;&amp; (root)-&gt;Left() != NULL)</a:t>
            </a:r>
          </a:p>
          <a:p>
            <a:pPr algn="just"/>
            <a:r>
              <a:rPr lang="en-US" altLang="zh-CN" sz="2000" dirty="0">
                <a:solidFill>
                  <a:srgbClr val="080808"/>
                </a:solidFill>
                <a:latin typeface="Times New Roman" panose="02020603050405020304" pitchFamily="18" charset="0"/>
              </a:rPr>
              <a:t>		Destroy(root-&gt;Left()); </a:t>
            </a:r>
          </a:p>
          <a:p>
            <a:pPr algn="just"/>
            <a:r>
              <a:rPr lang="en-US" altLang="zh-CN" sz="2000" dirty="0">
                <a:solidFill>
                  <a:srgbClr val="080808"/>
                </a:solidFill>
                <a:latin typeface="Times New Roman" panose="02020603050405020304" pitchFamily="18" charset="0"/>
              </a:rPr>
              <a:t>	if((root) != NULL &amp;&amp; (root)-&gt;Right() != NULL)</a:t>
            </a:r>
          </a:p>
          <a:p>
            <a:pPr algn="just"/>
            <a:r>
              <a:rPr lang="en-US" altLang="zh-CN" sz="2000" dirty="0">
                <a:solidFill>
                  <a:srgbClr val="080808"/>
                </a:solidFill>
                <a:latin typeface="Times New Roman" panose="02020603050405020304" pitchFamily="18" charset="0"/>
              </a:rPr>
              <a:t>		Destroy(root-&gt;Right()); </a:t>
            </a:r>
          </a:p>
          <a:p>
            <a:pPr algn="just"/>
            <a:r>
              <a:rPr lang="en-US" altLang="zh-CN" sz="2000" dirty="0">
                <a:solidFill>
                  <a:srgbClr val="080808"/>
                </a:solidFill>
                <a:latin typeface="Times New Roman" panose="02020603050405020304" pitchFamily="18" charset="0"/>
              </a:rPr>
              <a:t>	</a:t>
            </a:r>
            <a:r>
              <a:rPr lang="en-US" altLang="zh-CN" sz="2000" dirty="0" err="1">
                <a:solidFill>
                  <a:srgbClr val="080808"/>
                </a:solidFill>
                <a:latin typeface="Times New Roman" panose="02020603050405020304" pitchFamily="18" charset="0"/>
              </a:rPr>
              <a:t>cout</a:t>
            </a:r>
            <a:r>
              <a:rPr lang="en-US" altLang="zh-CN" sz="2000" dirty="0">
                <a:solidFill>
                  <a:srgbClr val="080808"/>
                </a:solidFill>
                <a:latin typeface="Times New Roman" panose="02020603050405020304" pitchFamily="18" charset="0"/>
              </a:rPr>
              <a:t> &lt;&lt; root-&gt;data &lt;&lt; " ";	</a:t>
            </a:r>
            <a:r>
              <a:rPr lang="zh-CN" altLang="en-US" sz="2000" dirty="0">
                <a:solidFill>
                  <a:srgbClr val="080808"/>
                </a:solidFill>
                <a:latin typeface="Times New Roman" panose="02020603050405020304" pitchFamily="18" charset="0"/>
              </a:rPr>
              <a:t>	</a:t>
            </a:r>
            <a:endParaRPr lang="en-US" altLang="zh-CN" sz="2000" dirty="0">
              <a:solidFill>
                <a:srgbClr val="080808"/>
              </a:solidFill>
              <a:latin typeface="Times New Roman" panose="02020603050405020304" pitchFamily="18" charset="0"/>
            </a:endParaRPr>
          </a:p>
          <a:p>
            <a:pPr algn="just"/>
            <a:r>
              <a:rPr lang="en-US" altLang="zh-CN" sz="2000" dirty="0">
                <a:solidFill>
                  <a:srgbClr val="080808"/>
                </a:solidFill>
                <a:latin typeface="Times New Roman" panose="02020603050405020304" pitchFamily="18" charset="0"/>
              </a:rPr>
              <a:t>	delete root;</a:t>
            </a:r>
          </a:p>
          <a:p>
            <a:pPr algn="just"/>
            <a:r>
              <a:rPr lang="en-US" altLang="zh-CN" sz="2000" dirty="0">
                <a:solidFill>
                  <a:srgbClr val="080808"/>
                </a:solidFill>
                <a:latin typeface="Times New Roman" panose="02020603050405020304" pitchFamily="18" charset="0"/>
              </a:rPr>
              <a:t>}</a:t>
            </a:r>
          </a:p>
        </p:txBody>
      </p:sp>
      <p:sp>
        <p:nvSpPr>
          <p:cNvPr id="4" name="圆角矩形 3"/>
          <p:cNvSpPr/>
          <p:nvPr/>
        </p:nvSpPr>
        <p:spPr>
          <a:xfrm>
            <a:off x="9764091" y="3932535"/>
            <a:ext cx="792162" cy="504825"/>
          </a:xfrm>
          <a:prstGeom prst="round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graphicFrame>
        <p:nvGraphicFramePr>
          <p:cNvPr id="5" name="Object 5"/>
          <p:cNvGraphicFramePr>
            <a:graphicFrameLocks noChangeAspect="1"/>
          </p:cNvGraphicFramePr>
          <p:nvPr>
            <p:extLst>
              <p:ext uri="{D42A27DB-BD31-4B8C-83A1-F6EECF244321}">
                <p14:modId xmlns:p14="http://schemas.microsoft.com/office/powerpoint/2010/main" val="3130944614"/>
              </p:ext>
            </p:extLst>
          </p:nvPr>
        </p:nvGraphicFramePr>
        <p:xfrm>
          <a:off x="9624392" y="3056235"/>
          <a:ext cx="2300287" cy="1812925"/>
        </p:xfrm>
        <a:graphic>
          <a:graphicData uri="http://schemas.openxmlformats.org/presentationml/2006/ole">
            <mc:AlternateContent xmlns:mc="http://schemas.openxmlformats.org/markup-compatibility/2006">
              <mc:Choice xmlns:v="urn:schemas-microsoft-com:vml" Requires="v">
                <p:oleObj spid="_x0000_s82067" name="Picture2" r:id="rId3" imgW="2067306" imgH="1629156" progId="Word.Picture.8">
                  <p:embed/>
                </p:oleObj>
              </mc:Choice>
              <mc:Fallback>
                <p:oleObj name="Picture2" r:id="rId3" imgW="2067306" imgH="1629156" progId="Word.Picture.8">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4392" y="3056235"/>
                        <a:ext cx="2300287" cy="181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圆角矩形 5"/>
          <p:cNvSpPr/>
          <p:nvPr/>
        </p:nvSpPr>
        <p:spPr>
          <a:xfrm>
            <a:off x="9764091" y="5171127"/>
            <a:ext cx="2303463" cy="865188"/>
          </a:xfrm>
          <a:prstGeom prst="round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800" dirty="0">
                <a:solidFill>
                  <a:schemeClr val="bg1"/>
                </a:solidFill>
                <a:latin typeface="楷体_GB2312" pitchFamily="49" charset="-122"/>
              </a:rPr>
              <a:t>后序：</a:t>
            </a:r>
            <a:r>
              <a:rPr lang="en-US" altLang="zh-CN" sz="1800" dirty="0">
                <a:solidFill>
                  <a:schemeClr val="bg1"/>
                </a:solidFill>
                <a:latin typeface="楷体_GB2312" pitchFamily="49" charset="-122"/>
              </a:rPr>
              <a:t>L R D(free)</a:t>
            </a:r>
            <a:endParaRPr lang="zh-CN" altLang="en-US" sz="1800" dirty="0">
              <a:solidFill>
                <a:schemeClr val="bg1"/>
              </a:solidFill>
              <a:latin typeface="楷体_GB2312" pitchFamily="49" charset="-122"/>
            </a:endParaRPr>
          </a:p>
        </p:txBody>
      </p:sp>
      <p:sp>
        <p:nvSpPr>
          <p:cNvPr id="81926" name="Rectangle 4"/>
          <p:cNvSpPr>
            <a:spLocks noGrp="1" noChangeArrowheads="1"/>
          </p:cNvSpPr>
          <p:nvPr>
            <p:ph type="title"/>
          </p:nvPr>
        </p:nvSpPr>
        <p:spPr>
          <a:xfrm>
            <a:off x="573143" y="34583"/>
            <a:ext cx="4429125" cy="739775"/>
          </a:xfrm>
        </p:spPr>
        <p:txBody>
          <a:bodyPr/>
          <a:lstStyle/>
          <a:p>
            <a:r>
              <a:rPr lang="zh-CN" altLang="en-US" sz="3200" b="1" dirty="0">
                <a:ea typeface="华文新魏" panose="02010800040101010101" pitchFamily="2" charset="-122"/>
              </a:rPr>
              <a:t>应用二叉树遍历的应用</a:t>
            </a:r>
            <a:endParaRPr lang="zh-CN" altLang="en-US" sz="2800" dirty="0">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9" presetClass="entr" presetSubtype="10" fill="hold" nodeType="afterEffect">
                                  <p:stCondLst>
                                    <p:cond delay="10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0" fill="hold"/>
                                        <p:tgtEl>
                                          <p:spTgt spid="5"/>
                                        </p:tgtEl>
                                        <p:attrNameLst>
                                          <p:attrName>ppt_w</p:attrName>
                                        </p:attrNameLst>
                                      </p:cBhvr>
                                      <p:tavLst>
                                        <p:tav tm="0" fmla="#ppt_w*sin(2.5*pi*$)">
                                          <p:val>
                                            <p:fltVal val="0"/>
                                          </p:val>
                                        </p:tav>
                                        <p:tav tm="100000">
                                          <p:val>
                                            <p:fltVal val="1"/>
                                          </p:val>
                                        </p:tav>
                                      </p:tavLst>
                                    </p:anim>
                                    <p:anim calcmode="lin" valueType="num">
                                      <p:cBhvr>
                                        <p:cTn id="8" dur="5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4"/>
          <p:cNvSpPr>
            <a:spLocks noChangeArrowheads="1"/>
          </p:cNvSpPr>
          <p:nvPr/>
        </p:nvSpPr>
        <p:spPr bwMode="auto">
          <a:xfrm>
            <a:off x="1847528" y="908050"/>
            <a:ext cx="8640190" cy="200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5715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800" dirty="0">
                <a:solidFill>
                  <a:srgbClr val="0000FF"/>
                </a:solidFill>
                <a:latin typeface="Times New Roman" panose="02020603050405020304" pitchFamily="18" charset="0"/>
              </a:rPr>
              <a:t>(4) </a:t>
            </a:r>
            <a:r>
              <a:rPr lang="zh-CN" altLang="en-US" sz="2800" dirty="0">
                <a:solidFill>
                  <a:srgbClr val="0000FF"/>
                </a:solidFill>
                <a:latin typeface="Times New Roman" panose="02020603050405020304" pitchFamily="18" charset="0"/>
              </a:rPr>
              <a:t>打印二叉树</a:t>
            </a:r>
          </a:p>
          <a:p>
            <a:pPr algn="just"/>
            <a:r>
              <a:rPr lang="zh-CN" altLang="en-US" sz="2400" dirty="0">
                <a:solidFill>
                  <a:srgbClr val="080808"/>
                </a:solidFill>
                <a:latin typeface="Times New Roman" panose="02020603050405020304" pitchFamily="18" charset="0"/>
              </a:rPr>
              <a:t>把二叉树逆时针旋转</a:t>
            </a:r>
            <a:r>
              <a:rPr lang="en-US" altLang="zh-CN" sz="2400" dirty="0">
                <a:solidFill>
                  <a:srgbClr val="080808"/>
                </a:solidFill>
                <a:latin typeface="Times New Roman" panose="02020603050405020304" pitchFamily="18" charset="0"/>
              </a:rPr>
              <a:t>90</a:t>
            </a:r>
            <a:r>
              <a:rPr lang="en-US" altLang="zh-CN" sz="2400" baseline="30000" dirty="0">
                <a:solidFill>
                  <a:srgbClr val="080808"/>
                </a:solidFill>
                <a:latin typeface="Times New Roman" panose="02020603050405020304" pitchFamily="18" charset="0"/>
              </a:rPr>
              <a:t>0</a:t>
            </a:r>
            <a:r>
              <a:rPr lang="en-US" altLang="zh-CN" sz="2400" dirty="0">
                <a:solidFill>
                  <a:srgbClr val="080808"/>
                </a:solidFill>
                <a:latin typeface="Times New Roman" panose="02020603050405020304" pitchFamily="18" charset="0"/>
              </a:rPr>
              <a:t>C</a:t>
            </a:r>
            <a:r>
              <a:rPr lang="zh-CN" altLang="en-US" sz="2400" dirty="0">
                <a:solidFill>
                  <a:srgbClr val="080808"/>
                </a:solidFill>
                <a:latin typeface="Times New Roman" panose="02020603050405020304" pitchFamily="18" charset="0"/>
              </a:rPr>
              <a:t>，按照二叉树的凹入表示法打印二叉树。可把此函数设计成递归函数。由于把二叉树逆时针旋转</a:t>
            </a:r>
            <a:r>
              <a:rPr lang="en-US" altLang="zh-CN" sz="2400" dirty="0">
                <a:solidFill>
                  <a:srgbClr val="080808"/>
                </a:solidFill>
                <a:latin typeface="Times New Roman" panose="02020603050405020304" pitchFamily="18" charset="0"/>
              </a:rPr>
              <a:t>90</a:t>
            </a:r>
            <a:r>
              <a:rPr lang="en-US" altLang="zh-CN" sz="2400" baseline="30000" dirty="0">
                <a:solidFill>
                  <a:srgbClr val="080808"/>
                </a:solidFill>
                <a:latin typeface="Times New Roman" panose="02020603050405020304" pitchFamily="18" charset="0"/>
              </a:rPr>
              <a:t>0</a:t>
            </a:r>
            <a:r>
              <a:rPr lang="en-US" altLang="zh-CN" sz="2400" dirty="0">
                <a:solidFill>
                  <a:srgbClr val="080808"/>
                </a:solidFill>
                <a:latin typeface="Times New Roman" panose="02020603050405020304" pitchFamily="18" charset="0"/>
              </a:rPr>
              <a:t>C</a:t>
            </a:r>
            <a:r>
              <a:rPr lang="zh-CN" altLang="en-US" sz="2400" dirty="0">
                <a:solidFill>
                  <a:srgbClr val="080808"/>
                </a:solidFill>
                <a:latin typeface="Times New Roman" panose="02020603050405020304" pitchFamily="18" charset="0"/>
              </a:rPr>
              <a:t>后，在屏幕上方的首先是右子树，然后是根结点，最后是左子树，所以</a:t>
            </a:r>
            <a:r>
              <a:rPr lang="zh-CN" altLang="en-US" sz="2400" dirty="0">
                <a:solidFill>
                  <a:srgbClr val="0000FF"/>
                </a:solidFill>
                <a:latin typeface="Times New Roman" panose="02020603050405020304" pitchFamily="18" charset="0"/>
              </a:rPr>
              <a:t>打印二叉树算法是一种特殊的中序遍历算法。</a:t>
            </a:r>
          </a:p>
        </p:txBody>
      </p:sp>
      <p:grpSp>
        <p:nvGrpSpPr>
          <p:cNvPr id="82947" name="Group 84"/>
          <p:cNvGrpSpPr>
            <a:grpSpLocks/>
          </p:cNvGrpSpPr>
          <p:nvPr/>
        </p:nvGrpSpPr>
        <p:grpSpPr bwMode="auto">
          <a:xfrm>
            <a:off x="5130801" y="3765550"/>
            <a:ext cx="2536825" cy="2520950"/>
            <a:chOff x="930" y="2067"/>
            <a:chExt cx="1990" cy="1849"/>
          </a:xfrm>
        </p:grpSpPr>
        <p:sp>
          <p:nvSpPr>
            <p:cNvPr id="82974" name="Oval 5"/>
            <p:cNvSpPr>
              <a:spLocks noChangeArrowheads="1"/>
            </p:cNvSpPr>
            <p:nvPr/>
          </p:nvSpPr>
          <p:spPr bwMode="auto">
            <a:xfrm>
              <a:off x="1732" y="21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2975" name="Text Box 6"/>
            <p:cNvSpPr txBox="1">
              <a:spLocks noChangeArrowheads="1"/>
            </p:cNvSpPr>
            <p:nvPr/>
          </p:nvSpPr>
          <p:spPr bwMode="auto">
            <a:xfrm>
              <a:off x="1731" y="2067"/>
              <a:ext cx="3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A</a:t>
              </a:r>
            </a:p>
            <a:p>
              <a:endParaRPr lang="en-US" altLang="zh-CN" sz="2400">
                <a:latin typeface="Times New Roman" panose="02020603050405020304" pitchFamily="18" charset="0"/>
                <a:ea typeface="宋体" panose="02010600030101010101" pitchFamily="2" charset="-122"/>
              </a:endParaRPr>
            </a:p>
          </p:txBody>
        </p:sp>
        <p:sp>
          <p:nvSpPr>
            <p:cNvPr id="82976" name="Oval 7"/>
            <p:cNvSpPr>
              <a:spLocks noChangeArrowheads="1"/>
            </p:cNvSpPr>
            <p:nvPr/>
          </p:nvSpPr>
          <p:spPr bwMode="auto">
            <a:xfrm>
              <a:off x="1254"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B</a:t>
              </a:r>
            </a:p>
          </p:txBody>
        </p:sp>
        <p:sp>
          <p:nvSpPr>
            <p:cNvPr id="82977" name="Text Box 8"/>
            <p:cNvSpPr txBox="1">
              <a:spLocks noChangeArrowheads="1"/>
            </p:cNvSpPr>
            <p:nvPr/>
          </p:nvSpPr>
          <p:spPr bwMode="auto">
            <a:xfrm>
              <a:off x="1233" y="2475"/>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78" name="Oval 9"/>
            <p:cNvSpPr>
              <a:spLocks noChangeArrowheads="1"/>
            </p:cNvSpPr>
            <p:nvPr/>
          </p:nvSpPr>
          <p:spPr bwMode="auto">
            <a:xfrm>
              <a:off x="2243"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2979" name="Text Box 10"/>
            <p:cNvSpPr txBox="1">
              <a:spLocks noChangeArrowheads="1"/>
            </p:cNvSpPr>
            <p:nvPr/>
          </p:nvSpPr>
          <p:spPr bwMode="auto">
            <a:xfrm>
              <a:off x="2269" y="2492"/>
              <a:ext cx="371"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C</a:t>
              </a:r>
            </a:p>
            <a:p>
              <a:endParaRPr lang="en-US" altLang="zh-CN" sz="2400">
                <a:latin typeface="Times New Roman" panose="02020603050405020304" pitchFamily="18" charset="0"/>
                <a:ea typeface="宋体" panose="02010600030101010101" pitchFamily="2" charset="-122"/>
              </a:endParaRPr>
            </a:p>
          </p:txBody>
        </p:sp>
        <p:sp>
          <p:nvSpPr>
            <p:cNvPr id="82980" name="Line 11"/>
            <p:cNvSpPr>
              <a:spLocks noChangeShapeType="1"/>
            </p:cNvSpPr>
            <p:nvPr/>
          </p:nvSpPr>
          <p:spPr bwMode="auto">
            <a:xfrm flipH="1">
              <a:off x="1477" y="2250"/>
              <a:ext cx="263" cy="3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81" name="Text Box 12"/>
            <p:cNvSpPr txBox="1">
              <a:spLocks noChangeArrowheads="1"/>
            </p:cNvSpPr>
            <p:nvPr/>
          </p:nvSpPr>
          <p:spPr bwMode="auto">
            <a:xfrm>
              <a:off x="930" y="2972"/>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82" name="Oval 13"/>
            <p:cNvSpPr>
              <a:spLocks noChangeArrowheads="1"/>
            </p:cNvSpPr>
            <p:nvPr/>
          </p:nvSpPr>
          <p:spPr bwMode="auto">
            <a:xfrm>
              <a:off x="1015" y="30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D</a:t>
              </a:r>
            </a:p>
          </p:txBody>
        </p:sp>
        <p:sp>
          <p:nvSpPr>
            <p:cNvPr id="82983" name="Text Box 14"/>
            <p:cNvSpPr txBox="1">
              <a:spLocks noChangeArrowheads="1"/>
            </p:cNvSpPr>
            <p:nvPr/>
          </p:nvSpPr>
          <p:spPr bwMode="auto">
            <a:xfrm>
              <a:off x="983" y="2978"/>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84" name="Line 15"/>
            <p:cNvSpPr>
              <a:spLocks noChangeShapeType="1"/>
            </p:cNvSpPr>
            <p:nvPr/>
          </p:nvSpPr>
          <p:spPr bwMode="auto">
            <a:xfrm>
              <a:off x="2463" y="2750"/>
              <a:ext cx="156" cy="2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85" name="Oval 16"/>
            <p:cNvSpPr>
              <a:spLocks noChangeArrowheads="1"/>
            </p:cNvSpPr>
            <p:nvPr/>
          </p:nvSpPr>
          <p:spPr bwMode="auto">
            <a:xfrm>
              <a:off x="1927" y="3015"/>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2986" name="Text Box 17"/>
            <p:cNvSpPr txBox="1">
              <a:spLocks noChangeArrowheads="1"/>
            </p:cNvSpPr>
            <p:nvPr/>
          </p:nvSpPr>
          <p:spPr bwMode="auto">
            <a:xfrm>
              <a:off x="1933" y="2980"/>
              <a:ext cx="371"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E</a:t>
              </a:r>
            </a:p>
            <a:p>
              <a:endParaRPr lang="en-US" altLang="zh-CN" sz="2400">
                <a:latin typeface="Times New Roman" panose="02020603050405020304" pitchFamily="18" charset="0"/>
                <a:ea typeface="宋体" panose="02010600030101010101" pitchFamily="2" charset="-122"/>
              </a:endParaRPr>
            </a:p>
          </p:txBody>
        </p:sp>
        <p:sp>
          <p:nvSpPr>
            <p:cNvPr id="82987" name="Line 18"/>
            <p:cNvSpPr>
              <a:spLocks noChangeShapeType="1"/>
            </p:cNvSpPr>
            <p:nvPr/>
          </p:nvSpPr>
          <p:spPr bwMode="auto">
            <a:xfrm flipH="1">
              <a:off x="2079" y="2709"/>
              <a:ext cx="178" cy="30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88" name="Oval 20"/>
            <p:cNvSpPr>
              <a:spLocks noChangeArrowheads="1"/>
            </p:cNvSpPr>
            <p:nvPr/>
          </p:nvSpPr>
          <p:spPr bwMode="auto">
            <a:xfrm>
              <a:off x="2581" y="297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F</a:t>
              </a:r>
            </a:p>
          </p:txBody>
        </p:sp>
        <p:sp>
          <p:nvSpPr>
            <p:cNvPr id="82989" name="Text Box 21"/>
            <p:cNvSpPr txBox="1">
              <a:spLocks noChangeArrowheads="1"/>
            </p:cNvSpPr>
            <p:nvPr/>
          </p:nvSpPr>
          <p:spPr bwMode="auto">
            <a:xfrm>
              <a:off x="2549" y="2936"/>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90" name="Text Box 22"/>
            <p:cNvSpPr txBox="1">
              <a:spLocks noChangeArrowheads="1"/>
            </p:cNvSpPr>
            <p:nvPr/>
          </p:nvSpPr>
          <p:spPr bwMode="auto">
            <a:xfrm>
              <a:off x="1155"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91" name="Line 23"/>
            <p:cNvSpPr>
              <a:spLocks noChangeShapeType="1"/>
            </p:cNvSpPr>
            <p:nvPr/>
          </p:nvSpPr>
          <p:spPr bwMode="auto">
            <a:xfrm flipH="1">
              <a:off x="1134" y="2717"/>
              <a:ext cx="135" cy="2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92" name="Oval 24"/>
            <p:cNvSpPr>
              <a:spLocks noChangeArrowheads="1"/>
            </p:cNvSpPr>
            <p:nvPr/>
          </p:nvSpPr>
          <p:spPr bwMode="auto">
            <a:xfrm>
              <a:off x="1208" y="351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G</a:t>
              </a:r>
            </a:p>
          </p:txBody>
        </p:sp>
        <p:sp>
          <p:nvSpPr>
            <p:cNvPr id="82993" name="Text Box 25"/>
            <p:cNvSpPr txBox="1">
              <a:spLocks noChangeArrowheads="1"/>
            </p:cNvSpPr>
            <p:nvPr/>
          </p:nvSpPr>
          <p:spPr bwMode="auto">
            <a:xfrm>
              <a:off x="1177"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94" name="Line 26"/>
            <p:cNvSpPr>
              <a:spLocks noChangeShapeType="1"/>
            </p:cNvSpPr>
            <p:nvPr/>
          </p:nvSpPr>
          <p:spPr bwMode="auto">
            <a:xfrm>
              <a:off x="1231" y="3257"/>
              <a:ext cx="125" cy="25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95" name="Line 27"/>
            <p:cNvSpPr>
              <a:spLocks noChangeShapeType="1"/>
            </p:cNvSpPr>
            <p:nvPr/>
          </p:nvSpPr>
          <p:spPr bwMode="auto">
            <a:xfrm>
              <a:off x="2010" y="2295"/>
              <a:ext cx="277" cy="27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7" name="Group 84"/>
          <p:cNvGrpSpPr>
            <a:grpSpLocks/>
          </p:cNvGrpSpPr>
          <p:nvPr/>
        </p:nvGrpSpPr>
        <p:grpSpPr bwMode="auto">
          <a:xfrm rot="-5400000">
            <a:off x="7781926" y="3716338"/>
            <a:ext cx="2536825" cy="2520950"/>
            <a:chOff x="930" y="2067"/>
            <a:chExt cx="1990" cy="1849"/>
          </a:xfrm>
        </p:grpSpPr>
        <p:sp>
          <p:nvSpPr>
            <p:cNvPr id="82952" name="Oval 5"/>
            <p:cNvSpPr>
              <a:spLocks noChangeArrowheads="1"/>
            </p:cNvSpPr>
            <p:nvPr/>
          </p:nvSpPr>
          <p:spPr bwMode="auto">
            <a:xfrm>
              <a:off x="1732" y="21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2953" name="Text Box 6"/>
            <p:cNvSpPr txBox="1">
              <a:spLocks noChangeArrowheads="1"/>
            </p:cNvSpPr>
            <p:nvPr/>
          </p:nvSpPr>
          <p:spPr bwMode="auto">
            <a:xfrm>
              <a:off x="1731" y="2067"/>
              <a:ext cx="3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A</a:t>
              </a:r>
            </a:p>
            <a:p>
              <a:endParaRPr lang="en-US" altLang="zh-CN" sz="2400">
                <a:latin typeface="Times New Roman" panose="02020603050405020304" pitchFamily="18" charset="0"/>
                <a:ea typeface="宋体" panose="02010600030101010101" pitchFamily="2" charset="-122"/>
              </a:endParaRPr>
            </a:p>
          </p:txBody>
        </p:sp>
        <p:sp>
          <p:nvSpPr>
            <p:cNvPr id="82954" name="Oval 7"/>
            <p:cNvSpPr>
              <a:spLocks noChangeArrowheads="1"/>
            </p:cNvSpPr>
            <p:nvPr/>
          </p:nvSpPr>
          <p:spPr bwMode="auto">
            <a:xfrm>
              <a:off x="1254"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B</a:t>
              </a:r>
            </a:p>
          </p:txBody>
        </p:sp>
        <p:sp>
          <p:nvSpPr>
            <p:cNvPr id="82955" name="Text Box 8"/>
            <p:cNvSpPr txBox="1">
              <a:spLocks noChangeArrowheads="1"/>
            </p:cNvSpPr>
            <p:nvPr/>
          </p:nvSpPr>
          <p:spPr bwMode="auto">
            <a:xfrm>
              <a:off x="1233" y="2475"/>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56" name="Oval 9"/>
            <p:cNvSpPr>
              <a:spLocks noChangeArrowheads="1"/>
            </p:cNvSpPr>
            <p:nvPr/>
          </p:nvSpPr>
          <p:spPr bwMode="auto">
            <a:xfrm>
              <a:off x="2243"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2957" name="Text Box 10"/>
            <p:cNvSpPr txBox="1">
              <a:spLocks noChangeArrowheads="1"/>
            </p:cNvSpPr>
            <p:nvPr/>
          </p:nvSpPr>
          <p:spPr bwMode="auto">
            <a:xfrm>
              <a:off x="2269" y="2492"/>
              <a:ext cx="371"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C</a:t>
              </a:r>
            </a:p>
            <a:p>
              <a:endParaRPr lang="en-US" altLang="zh-CN" sz="2400">
                <a:latin typeface="Times New Roman" panose="02020603050405020304" pitchFamily="18" charset="0"/>
                <a:ea typeface="宋体" panose="02010600030101010101" pitchFamily="2" charset="-122"/>
              </a:endParaRPr>
            </a:p>
          </p:txBody>
        </p:sp>
        <p:sp>
          <p:nvSpPr>
            <p:cNvPr id="82958" name="Line 11"/>
            <p:cNvSpPr>
              <a:spLocks noChangeShapeType="1"/>
            </p:cNvSpPr>
            <p:nvPr/>
          </p:nvSpPr>
          <p:spPr bwMode="auto">
            <a:xfrm flipH="1">
              <a:off x="1477" y="2250"/>
              <a:ext cx="263" cy="3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59" name="Text Box 12"/>
            <p:cNvSpPr txBox="1">
              <a:spLocks noChangeArrowheads="1"/>
            </p:cNvSpPr>
            <p:nvPr/>
          </p:nvSpPr>
          <p:spPr bwMode="auto">
            <a:xfrm>
              <a:off x="930" y="2972"/>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60" name="Oval 13"/>
            <p:cNvSpPr>
              <a:spLocks noChangeArrowheads="1"/>
            </p:cNvSpPr>
            <p:nvPr/>
          </p:nvSpPr>
          <p:spPr bwMode="auto">
            <a:xfrm>
              <a:off x="1015" y="30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D</a:t>
              </a:r>
            </a:p>
          </p:txBody>
        </p:sp>
        <p:sp>
          <p:nvSpPr>
            <p:cNvPr id="82961" name="Text Box 14"/>
            <p:cNvSpPr txBox="1">
              <a:spLocks noChangeArrowheads="1"/>
            </p:cNvSpPr>
            <p:nvPr/>
          </p:nvSpPr>
          <p:spPr bwMode="auto">
            <a:xfrm>
              <a:off x="983" y="2978"/>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62" name="Line 15"/>
            <p:cNvSpPr>
              <a:spLocks noChangeShapeType="1"/>
            </p:cNvSpPr>
            <p:nvPr/>
          </p:nvSpPr>
          <p:spPr bwMode="auto">
            <a:xfrm>
              <a:off x="2463" y="2750"/>
              <a:ext cx="156" cy="2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63" name="Oval 16"/>
            <p:cNvSpPr>
              <a:spLocks noChangeArrowheads="1"/>
            </p:cNvSpPr>
            <p:nvPr/>
          </p:nvSpPr>
          <p:spPr bwMode="auto">
            <a:xfrm>
              <a:off x="1927" y="3015"/>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2964" name="Text Box 17"/>
            <p:cNvSpPr txBox="1">
              <a:spLocks noChangeArrowheads="1"/>
            </p:cNvSpPr>
            <p:nvPr/>
          </p:nvSpPr>
          <p:spPr bwMode="auto">
            <a:xfrm>
              <a:off x="1933" y="2980"/>
              <a:ext cx="371"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E</a:t>
              </a:r>
            </a:p>
            <a:p>
              <a:endParaRPr lang="en-US" altLang="zh-CN" sz="2400">
                <a:latin typeface="Times New Roman" panose="02020603050405020304" pitchFamily="18" charset="0"/>
                <a:ea typeface="宋体" panose="02010600030101010101" pitchFamily="2" charset="-122"/>
              </a:endParaRPr>
            </a:p>
          </p:txBody>
        </p:sp>
        <p:sp>
          <p:nvSpPr>
            <p:cNvPr id="82965" name="Line 18"/>
            <p:cNvSpPr>
              <a:spLocks noChangeShapeType="1"/>
            </p:cNvSpPr>
            <p:nvPr/>
          </p:nvSpPr>
          <p:spPr bwMode="auto">
            <a:xfrm flipH="1">
              <a:off x="2079" y="2709"/>
              <a:ext cx="178" cy="30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66" name="Oval 20"/>
            <p:cNvSpPr>
              <a:spLocks noChangeArrowheads="1"/>
            </p:cNvSpPr>
            <p:nvPr/>
          </p:nvSpPr>
          <p:spPr bwMode="auto">
            <a:xfrm>
              <a:off x="2581" y="297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F</a:t>
              </a:r>
            </a:p>
          </p:txBody>
        </p:sp>
        <p:sp>
          <p:nvSpPr>
            <p:cNvPr id="82967" name="Text Box 21"/>
            <p:cNvSpPr txBox="1">
              <a:spLocks noChangeArrowheads="1"/>
            </p:cNvSpPr>
            <p:nvPr/>
          </p:nvSpPr>
          <p:spPr bwMode="auto">
            <a:xfrm>
              <a:off x="2549" y="2936"/>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68" name="Text Box 22"/>
            <p:cNvSpPr txBox="1">
              <a:spLocks noChangeArrowheads="1"/>
            </p:cNvSpPr>
            <p:nvPr/>
          </p:nvSpPr>
          <p:spPr bwMode="auto">
            <a:xfrm>
              <a:off x="1155"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69" name="Line 23"/>
            <p:cNvSpPr>
              <a:spLocks noChangeShapeType="1"/>
            </p:cNvSpPr>
            <p:nvPr/>
          </p:nvSpPr>
          <p:spPr bwMode="auto">
            <a:xfrm flipH="1">
              <a:off x="1134" y="2717"/>
              <a:ext cx="135" cy="2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70" name="Oval 24"/>
            <p:cNvSpPr>
              <a:spLocks noChangeArrowheads="1"/>
            </p:cNvSpPr>
            <p:nvPr/>
          </p:nvSpPr>
          <p:spPr bwMode="auto">
            <a:xfrm>
              <a:off x="1208" y="351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G</a:t>
              </a:r>
            </a:p>
          </p:txBody>
        </p:sp>
        <p:sp>
          <p:nvSpPr>
            <p:cNvPr id="82971" name="Text Box 25"/>
            <p:cNvSpPr txBox="1">
              <a:spLocks noChangeArrowheads="1"/>
            </p:cNvSpPr>
            <p:nvPr/>
          </p:nvSpPr>
          <p:spPr bwMode="auto">
            <a:xfrm>
              <a:off x="1177"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2972" name="Line 26"/>
            <p:cNvSpPr>
              <a:spLocks noChangeShapeType="1"/>
            </p:cNvSpPr>
            <p:nvPr/>
          </p:nvSpPr>
          <p:spPr bwMode="auto">
            <a:xfrm>
              <a:off x="1231" y="3257"/>
              <a:ext cx="125" cy="25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73" name="Line 27"/>
            <p:cNvSpPr>
              <a:spLocks noChangeShapeType="1"/>
            </p:cNvSpPr>
            <p:nvPr/>
          </p:nvSpPr>
          <p:spPr bwMode="auto">
            <a:xfrm>
              <a:off x="2010" y="2295"/>
              <a:ext cx="277" cy="27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2949" name="矩形 52"/>
          <p:cNvSpPr>
            <a:spLocks noChangeArrowheads="1"/>
          </p:cNvSpPr>
          <p:nvPr/>
        </p:nvSpPr>
        <p:spPr bwMode="auto">
          <a:xfrm>
            <a:off x="5210175" y="3751264"/>
            <a:ext cx="2457450" cy="2428875"/>
          </a:xfrm>
          <a:prstGeom prst="rect">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1" name="矩形 50"/>
          <p:cNvSpPr>
            <a:spLocks noChangeArrowheads="1"/>
          </p:cNvSpPr>
          <p:nvPr/>
        </p:nvSpPr>
        <p:spPr bwMode="auto">
          <a:xfrm>
            <a:off x="7781925" y="3765551"/>
            <a:ext cx="2457450" cy="2428875"/>
          </a:xfrm>
          <a:prstGeom prst="rect">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2" name="圆角矩形 51"/>
          <p:cNvSpPr/>
          <p:nvPr/>
        </p:nvSpPr>
        <p:spPr>
          <a:xfrm>
            <a:off x="2225675" y="4406900"/>
            <a:ext cx="2109788" cy="865188"/>
          </a:xfrm>
          <a:prstGeom prst="round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800" dirty="0">
                <a:solidFill>
                  <a:schemeClr val="bg1"/>
                </a:solidFill>
                <a:latin typeface="楷体_GB2312" pitchFamily="49" charset="-122"/>
              </a:rPr>
              <a:t>特殊中序：</a:t>
            </a:r>
            <a:r>
              <a:rPr lang="en-US" altLang="zh-CN" sz="1800" dirty="0">
                <a:solidFill>
                  <a:schemeClr val="bg1"/>
                </a:solidFill>
                <a:latin typeface="楷体_GB2312" pitchFamily="49" charset="-122"/>
              </a:rPr>
              <a:t>R D L</a:t>
            </a:r>
            <a:endParaRPr lang="zh-CN" altLang="en-US" sz="1800" dirty="0">
              <a:solidFill>
                <a:schemeClr val="bg1"/>
              </a:solidFill>
              <a:latin typeface="楷体_GB2312" pitchFamily="49" charset="-122"/>
            </a:endParaRPr>
          </a:p>
        </p:txBody>
      </p:sp>
      <p:sp>
        <p:nvSpPr>
          <p:cNvPr id="2" name="文本框 1"/>
          <p:cNvSpPr txBox="1"/>
          <p:nvPr/>
        </p:nvSpPr>
        <p:spPr>
          <a:xfrm>
            <a:off x="10298833" y="3660610"/>
            <a:ext cx="465706" cy="2677656"/>
          </a:xfrm>
          <a:prstGeom prst="rect">
            <a:avLst/>
          </a:prstGeom>
          <a:noFill/>
        </p:spPr>
        <p:txBody>
          <a:bodyPr wrap="square" rtlCol="0">
            <a:spAutoFit/>
          </a:bodyPr>
          <a:lstStyle/>
          <a:p>
            <a:r>
              <a:rPr lang="en-US" altLang="zh-CN" sz="2400" b="0" dirty="0" smtClean="0"/>
              <a:t>F</a:t>
            </a:r>
          </a:p>
          <a:p>
            <a:r>
              <a:rPr lang="en-US" altLang="zh-CN" sz="2400" b="0" dirty="0" smtClean="0"/>
              <a:t>C</a:t>
            </a:r>
          </a:p>
          <a:p>
            <a:r>
              <a:rPr lang="en-US" altLang="zh-CN" sz="2400" b="0" dirty="0" smtClean="0"/>
              <a:t>E</a:t>
            </a:r>
          </a:p>
          <a:p>
            <a:r>
              <a:rPr lang="en-US" altLang="zh-CN" sz="2400" b="0" dirty="0" smtClean="0"/>
              <a:t>A</a:t>
            </a:r>
          </a:p>
          <a:p>
            <a:r>
              <a:rPr lang="en-US" altLang="zh-CN" sz="2400" b="0" dirty="0" smtClean="0"/>
              <a:t>B</a:t>
            </a:r>
          </a:p>
          <a:p>
            <a:r>
              <a:rPr lang="en-US" altLang="zh-CN" sz="2400" b="0" dirty="0" smtClean="0"/>
              <a:t>G</a:t>
            </a:r>
          </a:p>
          <a:p>
            <a:r>
              <a:rPr lang="en-US" altLang="zh-CN" sz="2400" b="0" dirty="0"/>
              <a:t>D</a:t>
            </a:r>
            <a:endParaRPr lang="zh-CN" altLang="en-US" sz="2400" b="0" dirty="0" smtClean="0"/>
          </a:p>
        </p:txBody>
      </p:sp>
      <p:cxnSp>
        <p:nvCxnSpPr>
          <p:cNvPr id="4" name="直接连接符 3"/>
          <p:cNvCxnSpPr/>
          <p:nvPr/>
        </p:nvCxnSpPr>
        <p:spPr>
          <a:xfrm>
            <a:off x="10653872" y="3751264"/>
            <a:ext cx="0" cy="2443162"/>
          </a:xfrm>
          <a:prstGeom prst="line">
            <a:avLst/>
          </a:prstGeom>
        </p:spPr>
        <p:style>
          <a:lnRef idx="2">
            <a:schemeClr val="dk1"/>
          </a:lnRef>
          <a:fillRef idx="0">
            <a:schemeClr val="dk1"/>
          </a:fillRef>
          <a:effectRef idx="1">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linds(horizontal)">
                                      <p:cBhvr>
                                        <p:cTn id="7" dur="500"/>
                                        <p:tgtEl>
                                          <p:spTgt spid="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linds(horizontal)">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par>
                                <p:cTn id="18" presetID="16" presetClass="entr" presetSubtype="21"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1011239" y="44624"/>
            <a:ext cx="6091755" cy="6470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lnSpc>
                <a:spcPts val="2700"/>
              </a:lnSpc>
              <a:defRPr/>
            </a:pPr>
            <a:r>
              <a:rPr lang="en-US" altLang="zh-CN" sz="1600" dirty="0">
                <a:latin typeface="Times New Roman" pitchFamily="18" charset="0"/>
              </a:rPr>
              <a:t>template &lt;class T&gt; void </a:t>
            </a:r>
            <a:r>
              <a:rPr lang="en-US" altLang="zh-CN" sz="1600" dirty="0" err="1">
                <a:solidFill>
                  <a:schemeClr val="tx2"/>
                </a:solidFill>
                <a:latin typeface="Times New Roman" pitchFamily="18" charset="0"/>
              </a:rPr>
              <a:t>PrintBiTree</a:t>
            </a:r>
            <a:r>
              <a:rPr lang="en-US" altLang="zh-CN" sz="1600" dirty="0">
                <a:latin typeface="Times New Roman" pitchFamily="18" charset="0"/>
              </a:rPr>
              <a:t>(</a:t>
            </a:r>
            <a:r>
              <a:rPr lang="en-US" altLang="zh-CN" sz="1600" dirty="0" err="1">
                <a:latin typeface="Times New Roman" pitchFamily="18" charset="0"/>
              </a:rPr>
              <a:t>BiTreeNode</a:t>
            </a:r>
            <a:r>
              <a:rPr lang="en-US" altLang="zh-CN" sz="1600" dirty="0">
                <a:latin typeface="Times New Roman" pitchFamily="18" charset="0"/>
              </a:rPr>
              <a:t>&lt;T&gt;* &amp;t, </a:t>
            </a:r>
            <a:r>
              <a:rPr lang="en-US" altLang="zh-CN" sz="1600" dirty="0" err="1">
                <a:latin typeface="Times New Roman" pitchFamily="18" charset="0"/>
              </a:rPr>
              <a:t>int</a:t>
            </a:r>
            <a:r>
              <a:rPr lang="en-US" altLang="zh-CN" sz="1600" dirty="0">
                <a:latin typeface="Times New Roman" pitchFamily="18" charset="0"/>
              </a:rPr>
              <a:t> </a:t>
            </a:r>
            <a:r>
              <a:rPr lang="en-US" altLang="zh-CN" sz="1600" dirty="0">
                <a:solidFill>
                  <a:schemeClr val="tx2"/>
                </a:solidFill>
                <a:latin typeface="Times New Roman" pitchFamily="18" charset="0"/>
              </a:rPr>
              <a:t>level</a:t>
            </a:r>
            <a:r>
              <a:rPr lang="en-US" altLang="zh-CN" sz="1600" dirty="0">
                <a:latin typeface="Times New Roman" pitchFamily="18" charset="0"/>
              </a:rPr>
              <a:t>)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二叉树</a:t>
            </a:r>
            <a:r>
              <a:rPr lang="en-US" altLang="zh-CN" sz="1600" dirty="0">
                <a:solidFill>
                  <a:schemeClr val="accent5">
                    <a:lumMod val="50000"/>
                  </a:schemeClr>
                </a:solidFill>
                <a:latin typeface="Times New Roman" pitchFamily="18" charset="0"/>
              </a:rPr>
              <a:t>t</a:t>
            </a:r>
            <a:r>
              <a:rPr lang="zh-CN" altLang="en-US" sz="1600" dirty="0">
                <a:solidFill>
                  <a:schemeClr val="accent5">
                    <a:lumMod val="50000"/>
                  </a:schemeClr>
                </a:solidFill>
                <a:latin typeface="Times New Roman" pitchFamily="18" charset="0"/>
              </a:rPr>
              <a:t>第</a:t>
            </a:r>
            <a:r>
              <a:rPr lang="en-US" altLang="zh-CN" sz="1600" dirty="0">
                <a:solidFill>
                  <a:schemeClr val="accent5">
                    <a:lumMod val="50000"/>
                  </a:schemeClr>
                </a:solidFill>
                <a:latin typeface="Times New Roman" pitchFamily="18" charset="0"/>
              </a:rPr>
              <a:t>level</a:t>
            </a:r>
            <a:r>
              <a:rPr lang="zh-CN" altLang="en-US" sz="1600" dirty="0">
                <a:solidFill>
                  <a:schemeClr val="accent5">
                    <a:lumMod val="50000"/>
                  </a:schemeClr>
                </a:solidFill>
                <a:latin typeface="Times New Roman" pitchFamily="18" charset="0"/>
              </a:rPr>
              <a:t>层结点数据域显示</a:t>
            </a:r>
          </a:p>
          <a:p>
            <a:pPr eaLnBrk="1" hangingPunct="1">
              <a:lnSpc>
                <a:spcPts val="2700"/>
              </a:lnSpc>
              <a:defRPr/>
            </a:pPr>
            <a:r>
              <a:rPr lang="en-US" altLang="zh-CN" sz="1600" dirty="0">
                <a:latin typeface="Times New Roman" pitchFamily="18" charset="0"/>
              </a:rPr>
              <a:t>{</a:t>
            </a:r>
          </a:p>
          <a:p>
            <a:pPr eaLnBrk="1" hangingPunct="1">
              <a:lnSpc>
                <a:spcPts val="2700"/>
              </a:lnSpc>
              <a:defRPr/>
            </a:pPr>
            <a:r>
              <a:rPr lang="en-US" altLang="zh-CN" sz="1600" dirty="0">
                <a:solidFill>
                  <a:schemeClr val="tx2"/>
                </a:solidFill>
                <a:latin typeface="Times New Roman" pitchFamily="18" charset="0"/>
              </a:rPr>
              <a:t>  if( t == NULL) return</a:t>
            </a:r>
            <a:r>
              <a:rPr lang="en-US" altLang="zh-CN" sz="1600" dirty="0">
                <a:latin typeface="Times New Roman" pitchFamily="18" charset="0"/>
              </a:rPr>
              <a:t>;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如果空二叉树返回</a:t>
            </a:r>
            <a:endParaRPr lang="en-US" altLang="zh-CN" sz="1600" dirty="0">
              <a:solidFill>
                <a:schemeClr val="accent5">
                  <a:lumMod val="50000"/>
                </a:schemeClr>
              </a:solidFill>
              <a:latin typeface="Times New Roman" pitchFamily="18" charset="0"/>
            </a:endParaRPr>
          </a:p>
          <a:p>
            <a:pPr eaLnBrk="1" hangingPunct="1">
              <a:lnSpc>
                <a:spcPts val="2700"/>
              </a:lnSpc>
              <a:defRPr/>
            </a:pPr>
            <a:r>
              <a:rPr lang="en-US" altLang="zh-CN" sz="1600" dirty="0">
                <a:solidFill>
                  <a:schemeClr val="tx2"/>
                </a:solidFill>
                <a:latin typeface="Times New Roman" pitchFamily="18" charset="0"/>
              </a:rPr>
              <a:t>  </a:t>
            </a:r>
            <a:r>
              <a:rPr lang="en-US" altLang="zh-CN" sz="1600" dirty="0" err="1">
                <a:solidFill>
                  <a:schemeClr val="tx2"/>
                </a:solidFill>
                <a:latin typeface="Times New Roman" pitchFamily="18" charset="0"/>
              </a:rPr>
              <a:t>PrintBiTree</a:t>
            </a:r>
            <a:r>
              <a:rPr lang="en-US" altLang="zh-CN" sz="1600" dirty="0">
                <a:solidFill>
                  <a:schemeClr val="tx2"/>
                </a:solidFill>
                <a:latin typeface="Times New Roman" pitchFamily="18" charset="0"/>
              </a:rPr>
              <a:t>( t-&gt;Right( ), level+1);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二叉树</a:t>
            </a:r>
            <a:r>
              <a:rPr lang="en-US" altLang="zh-CN" sz="1600" dirty="0">
                <a:solidFill>
                  <a:schemeClr val="accent5">
                    <a:lumMod val="50000"/>
                  </a:schemeClr>
                </a:solidFill>
                <a:latin typeface="Times New Roman" pitchFamily="18" charset="0"/>
              </a:rPr>
              <a:t>t-&gt;Right()</a:t>
            </a:r>
            <a:r>
              <a:rPr lang="zh-CN" altLang="en-US" sz="1600" dirty="0">
                <a:solidFill>
                  <a:schemeClr val="accent5">
                    <a:lumMod val="50000"/>
                  </a:schemeClr>
                </a:solidFill>
                <a:latin typeface="Times New Roman" pitchFamily="18" charset="0"/>
              </a:rPr>
              <a:t>第</a:t>
            </a:r>
            <a:r>
              <a:rPr lang="en-US" altLang="zh-CN" sz="1600" dirty="0">
                <a:solidFill>
                  <a:schemeClr val="accent5">
                    <a:lumMod val="50000"/>
                  </a:schemeClr>
                </a:solidFill>
                <a:latin typeface="Times New Roman" pitchFamily="18" charset="0"/>
              </a:rPr>
              <a:t>level+1</a:t>
            </a:r>
            <a:r>
              <a:rPr lang="zh-CN" altLang="en-US" sz="1600" dirty="0">
                <a:solidFill>
                  <a:schemeClr val="accent5">
                    <a:lumMod val="50000"/>
                  </a:schemeClr>
                </a:solidFill>
                <a:latin typeface="Times New Roman" pitchFamily="18" charset="0"/>
              </a:rPr>
              <a:t>层结点数据域显示</a:t>
            </a:r>
            <a:r>
              <a:rPr lang="en-US" altLang="zh-CN" sz="1600" dirty="0">
                <a:solidFill>
                  <a:schemeClr val="accent5">
                    <a:lumMod val="50000"/>
                  </a:schemeClr>
                </a:solidFill>
                <a:latin typeface="Times New Roman" pitchFamily="18" charset="0"/>
              </a:rPr>
              <a:t>*/</a:t>
            </a:r>
          </a:p>
          <a:p>
            <a:pPr eaLnBrk="1" hangingPunct="1">
              <a:lnSpc>
                <a:spcPts val="2700"/>
              </a:lnSpc>
              <a:defRPr/>
            </a:pPr>
            <a:r>
              <a:rPr lang="en-US" altLang="zh-CN" sz="1600" dirty="0">
                <a:latin typeface="Times New Roman" pitchFamily="18" charset="0"/>
              </a:rPr>
              <a:t>  if(level != 0)			</a:t>
            </a:r>
          </a:p>
          <a:p>
            <a:pPr eaLnBrk="1" hangingPunct="1">
              <a:lnSpc>
                <a:spcPts val="2700"/>
              </a:lnSpc>
              <a:defRPr/>
            </a:pPr>
            <a:r>
              <a:rPr lang="en-US" altLang="zh-CN" sz="1600" dirty="0">
                <a:latin typeface="Times New Roman" pitchFamily="18" charset="0"/>
              </a:rPr>
              <a:t>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走过</a:t>
            </a:r>
            <a:r>
              <a:rPr lang="en-US" altLang="zh-CN" sz="1600" dirty="0">
                <a:solidFill>
                  <a:schemeClr val="accent5">
                    <a:lumMod val="50000"/>
                  </a:schemeClr>
                </a:solidFill>
                <a:latin typeface="Times New Roman" pitchFamily="18" charset="0"/>
              </a:rPr>
              <a:t>6*(level-1)</a:t>
            </a:r>
            <a:r>
              <a:rPr lang="zh-CN" altLang="en-US" sz="1600" dirty="0">
                <a:solidFill>
                  <a:schemeClr val="accent5">
                    <a:lumMod val="50000"/>
                  </a:schemeClr>
                </a:solidFill>
                <a:latin typeface="Times New Roman" pitchFamily="18" charset="0"/>
              </a:rPr>
              <a:t>个空格</a:t>
            </a:r>
          </a:p>
          <a:p>
            <a:pPr eaLnBrk="1" hangingPunct="1">
              <a:lnSpc>
                <a:spcPts val="2700"/>
              </a:lnSpc>
              <a:defRPr/>
            </a:pPr>
            <a:r>
              <a:rPr lang="en-US" altLang="zh-CN" sz="1600" dirty="0">
                <a:latin typeface="Times New Roman" pitchFamily="18" charset="0"/>
              </a:rPr>
              <a:t>  	for(</a:t>
            </a:r>
            <a:r>
              <a:rPr lang="en-US" altLang="zh-CN" sz="1600" dirty="0" err="1">
                <a:latin typeface="Times New Roman" pitchFamily="18" charset="0"/>
              </a:rPr>
              <a:t>int</a:t>
            </a:r>
            <a:r>
              <a:rPr lang="en-US" altLang="zh-CN" sz="1600" dirty="0">
                <a:latin typeface="Times New Roman" pitchFamily="18" charset="0"/>
              </a:rPr>
              <a:t> i = 0; i &lt; 6*(level-1); i++) </a:t>
            </a:r>
            <a:r>
              <a:rPr lang="en-US" altLang="zh-CN" sz="1600" dirty="0" err="1">
                <a:latin typeface="Times New Roman" pitchFamily="18" charset="0"/>
              </a:rPr>
              <a:t>cout</a:t>
            </a:r>
            <a:r>
              <a:rPr lang="en-US" altLang="zh-CN" sz="1600" dirty="0">
                <a:latin typeface="Times New Roman" pitchFamily="18" charset="0"/>
              </a:rPr>
              <a:t>&lt;&lt;“*”;</a:t>
            </a:r>
          </a:p>
          <a:p>
            <a:pPr eaLnBrk="1" hangingPunct="1">
              <a:lnSpc>
                <a:spcPts val="2700"/>
              </a:lnSpc>
              <a:defRPr/>
            </a:pPr>
            <a:r>
              <a:rPr lang="en-US" altLang="zh-CN" sz="1600" dirty="0">
                <a:latin typeface="Times New Roman" pitchFamily="18" charset="0"/>
              </a:rPr>
              <a:t>	</a:t>
            </a:r>
            <a:r>
              <a:rPr lang="en-US" altLang="zh-CN" sz="1600" dirty="0" err="1">
                <a:latin typeface="Times New Roman" pitchFamily="18" charset="0"/>
              </a:rPr>
              <a:t>cout</a:t>
            </a:r>
            <a:r>
              <a:rPr lang="en-US" altLang="zh-CN" sz="1600" dirty="0">
                <a:latin typeface="Times New Roman" pitchFamily="18" charset="0"/>
              </a:rPr>
              <a:t> &lt;&lt; “----”;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显示横线</a:t>
            </a:r>
            <a:endParaRPr lang="en-US" altLang="zh-CN" sz="1600" dirty="0">
              <a:solidFill>
                <a:schemeClr val="accent5">
                  <a:lumMod val="50000"/>
                </a:schemeClr>
              </a:solidFill>
              <a:latin typeface="Times New Roman" pitchFamily="18" charset="0"/>
            </a:endParaRPr>
          </a:p>
          <a:p>
            <a:pPr eaLnBrk="1" hangingPunct="1">
              <a:lnSpc>
                <a:spcPts val="2700"/>
              </a:lnSpc>
              <a:defRPr/>
            </a:pPr>
            <a:r>
              <a:rPr lang="en-US" altLang="zh-CN" sz="1600" dirty="0">
                <a:latin typeface="Times New Roman" pitchFamily="18" charset="0"/>
              </a:rPr>
              <a:t>  }</a:t>
            </a:r>
          </a:p>
          <a:p>
            <a:pPr eaLnBrk="1" hangingPunct="1">
              <a:lnSpc>
                <a:spcPts val="2700"/>
              </a:lnSpc>
              <a:defRPr/>
            </a:pPr>
            <a:r>
              <a:rPr lang="en-US" altLang="zh-CN" sz="1600" dirty="0">
                <a:latin typeface="Times New Roman" pitchFamily="18" charset="0"/>
              </a:rPr>
              <a:t>  </a:t>
            </a:r>
            <a:r>
              <a:rPr lang="en-US" altLang="zh-CN" sz="1600" dirty="0" err="1">
                <a:latin typeface="Times New Roman" pitchFamily="18" charset="0"/>
              </a:rPr>
              <a:t>cout</a:t>
            </a:r>
            <a:r>
              <a:rPr lang="en-US" altLang="zh-CN" sz="1600" dirty="0">
                <a:latin typeface="Times New Roman" pitchFamily="18" charset="0"/>
              </a:rPr>
              <a:t> &lt;&lt; t-&gt;data &lt;&lt; </a:t>
            </a:r>
            <a:r>
              <a:rPr lang="en-US" altLang="zh-CN" sz="1600" dirty="0" err="1">
                <a:latin typeface="Times New Roman" pitchFamily="18" charset="0"/>
              </a:rPr>
              <a:t>endl</a:t>
            </a:r>
            <a:r>
              <a:rPr lang="en-US" altLang="zh-CN" sz="1600" dirty="0">
                <a:latin typeface="Times New Roman" pitchFamily="18" charset="0"/>
              </a:rPr>
              <a:t>;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显示结点数据域</a:t>
            </a:r>
          </a:p>
          <a:p>
            <a:pPr eaLnBrk="1" hangingPunct="1">
              <a:lnSpc>
                <a:spcPts val="2700"/>
              </a:lnSpc>
              <a:defRPr/>
            </a:pPr>
            <a:r>
              <a:rPr lang="en-US" altLang="zh-CN" sz="1600" dirty="0">
                <a:solidFill>
                  <a:schemeClr val="tx2"/>
                </a:solidFill>
                <a:latin typeface="Times New Roman" pitchFamily="18" charset="0"/>
              </a:rPr>
              <a:t>  </a:t>
            </a:r>
            <a:r>
              <a:rPr lang="en-US" altLang="zh-CN" sz="1600" dirty="0" err="1">
                <a:solidFill>
                  <a:schemeClr val="tx2"/>
                </a:solidFill>
                <a:latin typeface="Times New Roman" pitchFamily="18" charset="0"/>
              </a:rPr>
              <a:t>PrintBiTree</a:t>
            </a:r>
            <a:r>
              <a:rPr lang="en-US" altLang="zh-CN" sz="1600" dirty="0">
                <a:solidFill>
                  <a:schemeClr val="tx2"/>
                </a:solidFill>
                <a:latin typeface="Times New Roman" pitchFamily="18" charset="0"/>
              </a:rPr>
              <a:t>(t-&gt;Left( ), level+1);  </a:t>
            </a:r>
            <a:r>
              <a:rPr lang="en-US" altLang="zh-CN" sz="1600" dirty="0">
                <a:solidFill>
                  <a:schemeClr val="accent5">
                    <a:lumMod val="50000"/>
                  </a:schemeClr>
                </a:solidFill>
                <a:latin typeface="Times New Roman" pitchFamily="18" charset="0"/>
              </a:rPr>
              <a:t>/*</a:t>
            </a:r>
            <a:r>
              <a:rPr lang="zh-CN" altLang="en-US" sz="1600" dirty="0">
                <a:solidFill>
                  <a:schemeClr val="accent5">
                    <a:lumMod val="50000"/>
                  </a:schemeClr>
                </a:solidFill>
                <a:latin typeface="Times New Roman" pitchFamily="18" charset="0"/>
              </a:rPr>
              <a:t>二叉树</a:t>
            </a:r>
            <a:r>
              <a:rPr lang="en-US" altLang="zh-CN" sz="1600" dirty="0">
                <a:solidFill>
                  <a:schemeClr val="accent5">
                    <a:lumMod val="50000"/>
                  </a:schemeClr>
                </a:solidFill>
                <a:latin typeface="Times New Roman" pitchFamily="18" charset="0"/>
              </a:rPr>
              <a:t>t-&gt; Left()</a:t>
            </a:r>
            <a:r>
              <a:rPr lang="zh-CN" altLang="en-US" sz="1600" dirty="0">
                <a:solidFill>
                  <a:schemeClr val="accent5">
                    <a:lumMod val="50000"/>
                  </a:schemeClr>
                </a:solidFill>
                <a:latin typeface="Times New Roman" pitchFamily="18" charset="0"/>
              </a:rPr>
              <a:t>第</a:t>
            </a:r>
            <a:r>
              <a:rPr lang="en-US" altLang="zh-CN" sz="1600" dirty="0">
                <a:solidFill>
                  <a:schemeClr val="accent5">
                    <a:lumMod val="50000"/>
                  </a:schemeClr>
                </a:solidFill>
                <a:latin typeface="Times New Roman" pitchFamily="18" charset="0"/>
              </a:rPr>
              <a:t>level+1</a:t>
            </a:r>
            <a:r>
              <a:rPr lang="zh-CN" altLang="en-US" sz="1600" dirty="0">
                <a:solidFill>
                  <a:schemeClr val="accent5">
                    <a:lumMod val="50000"/>
                  </a:schemeClr>
                </a:solidFill>
                <a:latin typeface="Times New Roman" pitchFamily="18" charset="0"/>
              </a:rPr>
              <a:t>层结点数据域显示</a:t>
            </a:r>
            <a:r>
              <a:rPr lang="en-US" altLang="zh-CN" sz="1600" dirty="0">
                <a:solidFill>
                  <a:schemeClr val="accent5">
                    <a:lumMod val="50000"/>
                  </a:schemeClr>
                </a:solidFill>
                <a:latin typeface="Times New Roman" pitchFamily="18" charset="0"/>
              </a:rPr>
              <a:t>*/</a:t>
            </a:r>
            <a:r>
              <a:rPr lang="en-US" altLang="zh-CN" sz="1600" dirty="0">
                <a:latin typeface="Times New Roman" pitchFamily="18" charset="0"/>
              </a:rPr>
              <a:t>	</a:t>
            </a:r>
          </a:p>
          <a:p>
            <a:pPr eaLnBrk="1" hangingPunct="1">
              <a:lnSpc>
                <a:spcPts val="2700"/>
              </a:lnSpc>
              <a:defRPr/>
            </a:pPr>
            <a:r>
              <a:rPr lang="en-US" altLang="zh-CN" sz="1600" dirty="0">
                <a:latin typeface="Times New Roman" pitchFamily="18" charset="0"/>
              </a:rPr>
              <a:t>}</a:t>
            </a:r>
          </a:p>
          <a:p>
            <a:pPr eaLnBrk="1" hangingPunct="1">
              <a:lnSpc>
                <a:spcPts val="2700"/>
              </a:lnSpc>
              <a:defRPr/>
            </a:pPr>
            <a:r>
              <a:rPr lang="en-US" altLang="zh-CN" sz="1600" dirty="0">
                <a:latin typeface="Times New Roman" pitchFamily="18" charset="0"/>
              </a:rPr>
              <a:t>main( )</a:t>
            </a:r>
          </a:p>
          <a:p>
            <a:pPr>
              <a:defRPr/>
            </a:pPr>
            <a:r>
              <a:rPr lang="en-US" altLang="zh-CN" sz="1600" dirty="0">
                <a:latin typeface="Times New Roman" pitchFamily="18" charset="0"/>
              </a:rPr>
              <a:t>{</a:t>
            </a:r>
            <a:r>
              <a:rPr lang="en-US" altLang="zh-CN" sz="1600" dirty="0" err="1">
                <a:latin typeface="Times New Roman" pitchFamily="18" charset="0"/>
                <a:cs typeface="Times New Roman" pitchFamily="18" charset="0"/>
              </a:rPr>
              <a:t>BiTreeNode</a:t>
            </a:r>
            <a:r>
              <a:rPr lang="en-US" altLang="zh-CN" sz="1600" dirty="0">
                <a:latin typeface="Times New Roman" pitchFamily="18" charset="0"/>
                <a:cs typeface="Times New Roman" pitchFamily="18" charset="0"/>
              </a:rPr>
              <a:t>&lt;char&gt; *root;</a:t>
            </a:r>
          </a:p>
          <a:p>
            <a:pPr>
              <a:defRPr/>
            </a:pPr>
            <a:r>
              <a:rPr lang="en-US" altLang="zh-CN" sz="1600" dirty="0">
                <a:latin typeface="Times New Roman" pitchFamily="18" charset="0"/>
                <a:cs typeface="Times New Roman" pitchFamily="18" charset="0"/>
              </a:rPr>
              <a:t>  </a:t>
            </a:r>
            <a:r>
              <a:rPr lang="en-US" altLang="zh-CN" sz="1600" dirty="0" err="1">
                <a:latin typeface="Times New Roman" pitchFamily="18" charset="0"/>
                <a:cs typeface="Times New Roman" pitchFamily="18" charset="0"/>
              </a:rPr>
              <a:t>MakeCharTree</a:t>
            </a:r>
            <a:r>
              <a:rPr lang="en-US" altLang="zh-CN" sz="1600" dirty="0">
                <a:latin typeface="Times New Roman" pitchFamily="18" charset="0"/>
                <a:cs typeface="Times New Roman" pitchFamily="18" charset="0"/>
              </a:rPr>
              <a:t>(root);</a:t>
            </a:r>
            <a:endParaRPr lang="en-US" altLang="zh-CN" sz="1600" dirty="0">
              <a:latin typeface="Times New Roman" pitchFamily="18" charset="0"/>
            </a:endParaRPr>
          </a:p>
          <a:p>
            <a:pPr eaLnBrk="1" hangingPunct="1">
              <a:lnSpc>
                <a:spcPts val="2700"/>
              </a:lnSpc>
              <a:defRPr/>
            </a:pPr>
            <a:r>
              <a:rPr lang="en-US" altLang="zh-CN" sz="1600" dirty="0">
                <a:latin typeface="Times New Roman" pitchFamily="18" charset="0"/>
              </a:rPr>
              <a:t>  </a:t>
            </a:r>
            <a:r>
              <a:rPr lang="en-US" altLang="zh-CN" sz="1600" dirty="0" err="1">
                <a:solidFill>
                  <a:schemeClr val="tx2"/>
                </a:solidFill>
                <a:latin typeface="Times New Roman" pitchFamily="18" charset="0"/>
              </a:rPr>
              <a:t>PrintBiTree</a:t>
            </a:r>
            <a:r>
              <a:rPr lang="en-US" altLang="zh-CN" sz="1600" dirty="0">
                <a:solidFill>
                  <a:schemeClr val="tx2"/>
                </a:solidFill>
                <a:latin typeface="Times New Roman" pitchFamily="18" charset="0"/>
              </a:rPr>
              <a:t>( root</a:t>
            </a:r>
            <a:r>
              <a:rPr lang="zh-CN" altLang="en-US" sz="1600" dirty="0">
                <a:solidFill>
                  <a:schemeClr val="tx2"/>
                </a:solidFill>
                <a:latin typeface="Times New Roman" pitchFamily="18" charset="0"/>
              </a:rPr>
              <a:t>，</a:t>
            </a:r>
            <a:r>
              <a:rPr lang="en-US" altLang="zh-CN" sz="1600" dirty="0">
                <a:solidFill>
                  <a:schemeClr val="tx2"/>
                </a:solidFill>
                <a:latin typeface="Times New Roman" pitchFamily="18" charset="0"/>
              </a:rPr>
              <a:t>0);</a:t>
            </a:r>
            <a:r>
              <a:rPr lang="en-US" altLang="zh-CN" sz="1600" dirty="0">
                <a:latin typeface="Times New Roman" pitchFamily="18" charset="0"/>
              </a:rPr>
              <a:t>  ……}</a:t>
            </a:r>
            <a:endParaRPr lang="zh-CN" altLang="en-US" sz="1600" dirty="0">
              <a:latin typeface="Times New Roman" pitchFamily="18" charset="0"/>
            </a:endParaRPr>
          </a:p>
        </p:txBody>
      </p:sp>
      <p:sp>
        <p:nvSpPr>
          <p:cNvPr id="83971" name="Oval 5"/>
          <p:cNvSpPr>
            <a:spLocks noChangeArrowheads="1"/>
          </p:cNvSpPr>
          <p:nvPr/>
        </p:nvSpPr>
        <p:spPr bwMode="auto">
          <a:xfrm>
            <a:off x="8441257" y="3557589"/>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3972" name="Text Box 6"/>
          <p:cNvSpPr txBox="1">
            <a:spLocks noChangeArrowheads="1"/>
          </p:cNvSpPr>
          <p:nvPr/>
        </p:nvSpPr>
        <p:spPr bwMode="auto">
          <a:xfrm>
            <a:off x="8476181" y="3494088"/>
            <a:ext cx="5905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A</a:t>
            </a:r>
          </a:p>
          <a:p>
            <a:endParaRPr lang="en-US" altLang="zh-CN" sz="2400">
              <a:latin typeface="Times New Roman" panose="02020603050405020304" pitchFamily="18" charset="0"/>
              <a:ea typeface="宋体" panose="02010600030101010101" pitchFamily="2" charset="-122"/>
            </a:endParaRPr>
          </a:p>
        </p:txBody>
      </p:sp>
      <p:sp>
        <p:nvSpPr>
          <p:cNvPr id="83973" name="Oval 7"/>
          <p:cNvSpPr>
            <a:spLocks noChangeArrowheads="1"/>
          </p:cNvSpPr>
          <p:nvPr/>
        </p:nvSpPr>
        <p:spPr bwMode="auto">
          <a:xfrm>
            <a:off x="7699894" y="4237039"/>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B</a:t>
            </a:r>
          </a:p>
        </p:txBody>
      </p:sp>
      <p:sp>
        <p:nvSpPr>
          <p:cNvPr id="83974" name="Text Box 8"/>
          <p:cNvSpPr txBox="1">
            <a:spLocks noChangeArrowheads="1"/>
          </p:cNvSpPr>
          <p:nvPr/>
        </p:nvSpPr>
        <p:spPr bwMode="auto">
          <a:xfrm>
            <a:off x="7649094" y="4141788"/>
            <a:ext cx="588963"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75" name="Oval 9"/>
          <p:cNvSpPr>
            <a:spLocks noChangeArrowheads="1"/>
          </p:cNvSpPr>
          <p:nvPr/>
        </p:nvSpPr>
        <p:spPr bwMode="auto">
          <a:xfrm>
            <a:off x="9252469" y="4203700"/>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3976" name="Text Box 10"/>
          <p:cNvSpPr txBox="1">
            <a:spLocks noChangeArrowheads="1"/>
          </p:cNvSpPr>
          <p:nvPr/>
        </p:nvSpPr>
        <p:spPr bwMode="auto">
          <a:xfrm>
            <a:off x="9293744" y="4168776"/>
            <a:ext cx="588963"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C</a:t>
            </a:r>
          </a:p>
          <a:p>
            <a:endParaRPr lang="en-US" altLang="zh-CN" sz="2400">
              <a:latin typeface="Times New Roman" panose="02020603050405020304" pitchFamily="18" charset="0"/>
              <a:ea typeface="宋体" panose="02010600030101010101" pitchFamily="2" charset="-122"/>
            </a:endParaRPr>
          </a:p>
        </p:txBody>
      </p:sp>
      <p:sp>
        <p:nvSpPr>
          <p:cNvPr id="83977" name="Line 11"/>
          <p:cNvSpPr>
            <a:spLocks noChangeShapeType="1"/>
          </p:cNvSpPr>
          <p:nvPr/>
        </p:nvSpPr>
        <p:spPr bwMode="auto">
          <a:xfrm flipH="1">
            <a:off x="8036444" y="3784601"/>
            <a:ext cx="417513" cy="5000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78" name="Text Box 12"/>
          <p:cNvSpPr txBox="1">
            <a:spLocks noChangeArrowheads="1"/>
          </p:cNvSpPr>
          <p:nvPr/>
        </p:nvSpPr>
        <p:spPr bwMode="auto">
          <a:xfrm>
            <a:off x="7168081" y="4930775"/>
            <a:ext cx="588962"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79" name="Oval 13"/>
          <p:cNvSpPr>
            <a:spLocks noChangeArrowheads="1"/>
          </p:cNvSpPr>
          <p:nvPr/>
        </p:nvSpPr>
        <p:spPr bwMode="auto">
          <a:xfrm>
            <a:off x="7303019" y="5003800"/>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D</a:t>
            </a:r>
          </a:p>
        </p:txBody>
      </p:sp>
      <p:sp>
        <p:nvSpPr>
          <p:cNvPr id="83980" name="Text Box 14"/>
          <p:cNvSpPr txBox="1">
            <a:spLocks noChangeArrowheads="1"/>
          </p:cNvSpPr>
          <p:nvPr/>
        </p:nvSpPr>
        <p:spPr bwMode="auto">
          <a:xfrm>
            <a:off x="7252219" y="4940301"/>
            <a:ext cx="588963"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81" name="Line 15"/>
          <p:cNvSpPr>
            <a:spLocks noChangeShapeType="1"/>
          </p:cNvSpPr>
          <p:nvPr/>
        </p:nvSpPr>
        <p:spPr bwMode="auto">
          <a:xfrm>
            <a:off x="9601718" y="4578350"/>
            <a:ext cx="247650" cy="4206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2" name="Oval 16"/>
          <p:cNvSpPr>
            <a:spLocks noChangeArrowheads="1"/>
          </p:cNvSpPr>
          <p:nvPr/>
        </p:nvSpPr>
        <p:spPr bwMode="auto">
          <a:xfrm>
            <a:off x="8750819" y="4999039"/>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3983" name="Text Box 17"/>
          <p:cNvSpPr txBox="1">
            <a:spLocks noChangeArrowheads="1"/>
          </p:cNvSpPr>
          <p:nvPr/>
        </p:nvSpPr>
        <p:spPr bwMode="auto">
          <a:xfrm>
            <a:off x="8760344" y="5011739"/>
            <a:ext cx="588963"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E</a:t>
            </a:r>
          </a:p>
          <a:p>
            <a:endParaRPr lang="en-US" altLang="zh-CN" sz="2400">
              <a:latin typeface="Times New Roman" panose="02020603050405020304" pitchFamily="18" charset="0"/>
              <a:ea typeface="宋体" panose="02010600030101010101" pitchFamily="2" charset="-122"/>
            </a:endParaRPr>
          </a:p>
        </p:txBody>
      </p:sp>
      <p:sp>
        <p:nvSpPr>
          <p:cNvPr id="83984" name="Line 18"/>
          <p:cNvSpPr>
            <a:spLocks noChangeShapeType="1"/>
          </p:cNvSpPr>
          <p:nvPr/>
        </p:nvSpPr>
        <p:spPr bwMode="auto">
          <a:xfrm flipH="1">
            <a:off x="8992119" y="4513264"/>
            <a:ext cx="282575" cy="4857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5" name="Text Box 19"/>
          <p:cNvSpPr txBox="1">
            <a:spLocks noChangeArrowheads="1"/>
          </p:cNvSpPr>
          <p:nvPr/>
        </p:nvSpPr>
        <p:spPr bwMode="auto">
          <a:xfrm>
            <a:off x="9030219" y="5243513"/>
            <a:ext cx="58896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86" name="Oval 20"/>
          <p:cNvSpPr>
            <a:spLocks noChangeArrowheads="1"/>
          </p:cNvSpPr>
          <p:nvPr/>
        </p:nvSpPr>
        <p:spPr bwMode="auto">
          <a:xfrm>
            <a:off x="9789044" y="4937125"/>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F</a:t>
            </a:r>
          </a:p>
        </p:txBody>
      </p:sp>
      <p:sp>
        <p:nvSpPr>
          <p:cNvPr id="83987" name="Text Box 21"/>
          <p:cNvSpPr txBox="1">
            <a:spLocks noChangeArrowheads="1"/>
          </p:cNvSpPr>
          <p:nvPr/>
        </p:nvSpPr>
        <p:spPr bwMode="auto">
          <a:xfrm>
            <a:off x="9738244" y="4873626"/>
            <a:ext cx="588963"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88" name="Text Box 22"/>
          <p:cNvSpPr txBox="1">
            <a:spLocks noChangeArrowheads="1"/>
          </p:cNvSpPr>
          <p:nvPr/>
        </p:nvSpPr>
        <p:spPr bwMode="auto">
          <a:xfrm>
            <a:off x="7525269" y="5730875"/>
            <a:ext cx="58896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89" name="Line 23"/>
          <p:cNvSpPr>
            <a:spLocks noChangeShapeType="1"/>
          </p:cNvSpPr>
          <p:nvPr/>
        </p:nvSpPr>
        <p:spPr bwMode="auto">
          <a:xfrm flipH="1">
            <a:off x="7491931" y="4525964"/>
            <a:ext cx="214312" cy="4413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0" name="Oval 24"/>
          <p:cNvSpPr>
            <a:spLocks noChangeArrowheads="1"/>
          </p:cNvSpPr>
          <p:nvPr/>
        </p:nvSpPr>
        <p:spPr bwMode="auto">
          <a:xfrm>
            <a:off x="7609407" y="5794375"/>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G</a:t>
            </a:r>
          </a:p>
        </p:txBody>
      </p:sp>
      <p:sp>
        <p:nvSpPr>
          <p:cNvPr id="83991" name="Text Box 25"/>
          <p:cNvSpPr txBox="1">
            <a:spLocks noChangeArrowheads="1"/>
          </p:cNvSpPr>
          <p:nvPr/>
        </p:nvSpPr>
        <p:spPr bwMode="auto">
          <a:xfrm>
            <a:off x="7560194" y="5730875"/>
            <a:ext cx="58896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3992" name="Line 26"/>
          <p:cNvSpPr>
            <a:spLocks noChangeShapeType="1"/>
          </p:cNvSpPr>
          <p:nvPr/>
        </p:nvSpPr>
        <p:spPr bwMode="auto">
          <a:xfrm>
            <a:off x="7645918" y="5383213"/>
            <a:ext cx="198438" cy="4111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3" name="Line 27"/>
          <p:cNvSpPr>
            <a:spLocks noChangeShapeType="1"/>
          </p:cNvSpPr>
          <p:nvPr/>
        </p:nvSpPr>
        <p:spPr bwMode="auto">
          <a:xfrm>
            <a:off x="8882582" y="3856039"/>
            <a:ext cx="439737" cy="4286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8" name="组合 39"/>
          <p:cNvGrpSpPr>
            <a:grpSpLocks/>
          </p:cNvGrpSpPr>
          <p:nvPr/>
        </p:nvGrpSpPr>
        <p:grpSpPr bwMode="auto">
          <a:xfrm>
            <a:off x="8846068" y="3143251"/>
            <a:ext cx="692150" cy="498475"/>
            <a:chOff x="6830054" y="3357355"/>
            <a:chExt cx="692167" cy="499132"/>
          </a:xfrm>
        </p:grpSpPr>
        <p:sp>
          <p:nvSpPr>
            <p:cNvPr id="84021" name="Text Box 55"/>
            <p:cNvSpPr txBox="1">
              <a:spLocks noChangeArrowheads="1"/>
            </p:cNvSpPr>
            <p:nvPr/>
          </p:nvSpPr>
          <p:spPr bwMode="auto">
            <a:xfrm>
              <a:off x="6844336" y="3357355"/>
              <a:ext cx="677885" cy="400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t,l=0</a:t>
              </a:r>
            </a:p>
          </p:txBody>
        </p:sp>
        <p:sp>
          <p:nvSpPr>
            <p:cNvPr id="84022" name="Line 56"/>
            <p:cNvSpPr>
              <a:spLocks noChangeShapeType="1"/>
            </p:cNvSpPr>
            <p:nvPr/>
          </p:nvSpPr>
          <p:spPr bwMode="auto">
            <a:xfrm flipH="1">
              <a:off x="6830054" y="3671832"/>
              <a:ext cx="99399" cy="1846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31" name="Text Box 55"/>
          <p:cNvSpPr txBox="1">
            <a:spLocks noChangeArrowheads="1"/>
          </p:cNvSpPr>
          <p:nvPr/>
        </p:nvSpPr>
        <p:spPr bwMode="auto">
          <a:xfrm>
            <a:off x="9549331" y="3709988"/>
            <a:ext cx="677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t,l=1</a:t>
            </a:r>
          </a:p>
        </p:txBody>
      </p:sp>
      <p:sp>
        <p:nvSpPr>
          <p:cNvPr id="32" name="Line 56"/>
          <p:cNvSpPr>
            <a:spLocks noChangeShapeType="1"/>
          </p:cNvSpPr>
          <p:nvPr/>
        </p:nvSpPr>
        <p:spPr bwMode="auto">
          <a:xfrm flipH="1">
            <a:off x="9493768" y="3919538"/>
            <a:ext cx="139700" cy="298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3" name="Text Box 55"/>
          <p:cNvSpPr txBox="1">
            <a:spLocks noChangeArrowheads="1"/>
          </p:cNvSpPr>
          <p:nvPr/>
        </p:nvSpPr>
        <p:spPr bwMode="auto">
          <a:xfrm>
            <a:off x="10135118" y="5014913"/>
            <a:ext cx="14033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1800">
                <a:latin typeface="Times New Roman" panose="02020603050405020304" pitchFamily="18" charset="0"/>
                <a:ea typeface="宋体" panose="02010600030101010101" pitchFamily="2" charset="-122"/>
              </a:rPr>
              <a:t>t=NULL,l=3</a:t>
            </a:r>
          </a:p>
        </p:txBody>
      </p:sp>
      <p:sp>
        <p:nvSpPr>
          <p:cNvPr id="34" name="Text Box 55"/>
          <p:cNvSpPr txBox="1">
            <a:spLocks noChangeArrowheads="1"/>
          </p:cNvSpPr>
          <p:nvPr/>
        </p:nvSpPr>
        <p:spPr bwMode="auto">
          <a:xfrm>
            <a:off x="9811269" y="5300147"/>
            <a:ext cx="182934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1800" dirty="0">
                <a:latin typeface="Arial" panose="020B0604020202020204" pitchFamily="34" charset="0"/>
                <a:ea typeface="宋体" panose="02010600030101010101" pitchFamily="2" charset="-122"/>
                <a:cs typeface="Arial" panose="020B0604020202020204" pitchFamily="34" charset="0"/>
              </a:rPr>
              <a:t>输出******</a:t>
            </a:r>
            <a:r>
              <a:rPr lang="en-US" altLang="zh-CN" sz="1800" dirty="0">
                <a:latin typeface="Arial" panose="020B0604020202020204" pitchFamily="34" charset="0"/>
                <a:ea typeface="宋体" panose="02010600030101010101" pitchFamily="2" charset="-122"/>
                <a:cs typeface="Arial" panose="020B0604020202020204" pitchFamily="34" charset="0"/>
              </a:rPr>
              <a:t>- - - -F</a:t>
            </a:r>
          </a:p>
        </p:txBody>
      </p:sp>
      <p:sp>
        <p:nvSpPr>
          <p:cNvPr id="35" name="Text Box 55"/>
          <p:cNvSpPr txBox="1">
            <a:spLocks noChangeArrowheads="1"/>
          </p:cNvSpPr>
          <p:nvPr/>
        </p:nvSpPr>
        <p:spPr bwMode="auto">
          <a:xfrm>
            <a:off x="9589019" y="4073525"/>
            <a:ext cx="1419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输出</a:t>
            </a:r>
            <a:r>
              <a:rPr lang="en-US" altLang="zh-CN" sz="2000">
                <a:latin typeface="Times New Roman" panose="02020603050405020304" pitchFamily="18" charset="0"/>
                <a:ea typeface="宋体" panose="02010600030101010101" pitchFamily="2" charset="-122"/>
              </a:rPr>
              <a:t>- - - -C</a:t>
            </a:r>
          </a:p>
        </p:txBody>
      </p:sp>
      <p:sp>
        <p:nvSpPr>
          <p:cNvPr id="36" name="Text Box 55"/>
          <p:cNvSpPr txBox="1">
            <a:spLocks noChangeArrowheads="1"/>
          </p:cNvSpPr>
          <p:nvPr/>
        </p:nvSpPr>
        <p:spPr bwMode="auto">
          <a:xfrm>
            <a:off x="10079556" y="5543550"/>
            <a:ext cx="1460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1800">
                <a:latin typeface="Times New Roman" panose="02020603050405020304" pitchFamily="18" charset="0"/>
                <a:ea typeface="宋体" panose="02010600030101010101" pitchFamily="2" charset="-122"/>
              </a:rPr>
              <a:t>t=NULL, l=3</a:t>
            </a:r>
          </a:p>
        </p:txBody>
      </p:sp>
      <p:grpSp>
        <p:nvGrpSpPr>
          <p:cNvPr id="37" name="Group 37"/>
          <p:cNvGrpSpPr>
            <a:grpSpLocks/>
          </p:cNvGrpSpPr>
          <p:nvPr/>
        </p:nvGrpSpPr>
        <p:grpSpPr bwMode="auto">
          <a:xfrm>
            <a:off x="8103119" y="4578351"/>
            <a:ext cx="677863" cy="506413"/>
            <a:chOff x="3334" y="2750"/>
            <a:chExt cx="427" cy="319"/>
          </a:xfrm>
        </p:grpSpPr>
        <p:sp>
          <p:nvSpPr>
            <p:cNvPr id="84019" name="Text Box 55"/>
            <p:cNvSpPr txBox="1">
              <a:spLocks noChangeArrowheads="1"/>
            </p:cNvSpPr>
            <p:nvPr/>
          </p:nvSpPr>
          <p:spPr bwMode="auto">
            <a:xfrm>
              <a:off x="3334" y="2750"/>
              <a:ext cx="42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t,l=2</a:t>
              </a:r>
            </a:p>
          </p:txBody>
        </p:sp>
        <p:sp>
          <p:nvSpPr>
            <p:cNvPr id="84020" name="Line 56"/>
            <p:cNvSpPr>
              <a:spLocks noChangeShapeType="1"/>
            </p:cNvSpPr>
            <p:nvPr/>
          </p:nvSpPr>
          <p:spPr bwMode="auto">
            <a:xfrm rot="17869415" flipH="1">
              <a:off x="3560" y="2931"/>
              <a:ext cx="88" cy="1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40" name="Text Box 55"/>
          <p:cNvSpPr txBox="1">
            <a:spLocks noChangeArrowheads="1"/>
          </p:cNvSpPr>
          <p:nvPr/>
        </p:nvSpPr>
        <p:spPr bwMode="auto">
          <a:xfrm>
            <a:off x="8118994" y="5356225"/>
            <a:ext cx="1539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t=NULL,l=3</a:t>
            </a:r>
          </a:p>
        </p:txBody>
      </p:sp>
      <p:sp>
        <p:nvSpPr>
          <p:cNvPr id="41" name="Text Box 55"/>
          <p:cNvSpPr txBox="1">
            <a:spLocks noChangeArrowheads="1"/>
          </p:cNvSpPr>
          <p:nvPr/>
        </p:nvSpPr>
        <p:spPr bwMode="auto">
          <a:xfrm>
            <a:off x="8024440" y="5621178"/>
            <a:ext cx="2020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dirty="0">
                <a:latin typeface="Arial" panose="020B0604020202020204" pitchFamily="34" charset="0"/>
                <a:ea typeface="宋体" panose="02010600030101010101" pitchFamily="2" charset="-122"/>
                <a:cs typeface="Arial" panose="020B0604020202020204" pitchFamily="34" charset="0"/>
              </a:rPr>
              <a:t>输出******</a:t>
            </a:r>
            <a:r>
              <a:rPr lang="en-US" altLang="zh-CN" sz="2000" dirty="0">
                <a:latin typeface="Arial" panose="020B0604020202020204" pitchFamily="34" charset="0"/>
                <a:ea typeface="宋体" panose="02010600030101010101" pitchFamily="2" charset="-122"/>
                <a:cs typeface="Arial" panose="020B0604020202020204" pitchFamily="34" charset="0"/>
              </a:rPr>
              <a:t>- - - -E</a:t>
            </a:r>
          </a:p>
        </p:txBody>
      </p:sp>
      <p:sp>
        <p:nvSpPr>
          <p:cNvPr id="42" name="Text Box 55"/>
          <p:cNvSpPr txBox="1">
            <a:spLocks noChangeArrowheads="1"/>
          </p:cNvSpPr>
          <p:nvPr/>
        </p:nvSpPr>
        <p:spPr bwMode="auto">
          <a:xfrm>
            <a:off x="8103119" y="5856288"/>
            <a:ext cx="1603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t=NULL, l=3</a:t>
            </a:r>
          </a:p>
        </p:txBody>
      </p:sp>
      <p:sp>
        <p:nvSpPr>
          <p:cNvPr id="43" name="Text Box 55"/>
          <p:cNvSpPr txBox="1">
            <a:spLocks noChangeArrowheads="1"/>
          </p:cNvSpPr>
          <p:nvPr/>
        </p:nvSpPr>
        <p:spPr bwMode="auto">
          <a:xfrm>
            <a:off x="9328669" y="3387725"/>
            <a:ext cx="8874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输出</a:t>
            </a:r>
            <a:r>
              <a:rPr lang="en-US" altLang="zh-CN" sz="2000">
                <a:latin typeface="Times New Roman" panose="02020603050405020304" pitchFamily="18" charset="0"/>
                <a:ea typeface="宋体" panose="02010600030101010101" pitchFamily="2" charset="-122"/>
              </a:rPr>
              <a:t>A</a:t>
            </a:r>
          </a:p>
        </p:txBody>
      </p:sp>
      <p:sp>
        <p:nvSpPr>
          <p:cNvPr id="84006" name="Line 11"/>
          <p:cNvSpPr>
            <a:spLocks noChangeShapeType="1"/>
          </p:cNvSpPr>
          <p:nvPr/>
        </p:nvSpPr>
        <p:spPr bwMode="auto">
          <a:xfrm flipH="1">
            <a:off x="8715894" y="3143251"/>
            <a:ext cx="23813" cy="4222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45" name="组合 58"/>
          <p:cNvGrpSpPr>
            <a:grpSpLocks/>
          </p:cNvGrpSpPr>
          <p:nvPr/>
        </p:nvGrpSpPr>
        <p:grpSpPr bwMode="auto">
          <a:xfrm>
            <a:off x="10070032" y="4432300"/>
            <a:ext cx="733425" cy="508000"/>
            <a:chOff x="7380312" y="4219459"/>
            <a:chExt cx="733546" cy="508042"/>
          </a:xfrm>
        </p:grpSpPr>
        <p:sp>
          <p:nvSpPr>
            <p:cNvPr id="84017" name="Text Box 55"/>
            <p:cNvSpPr txBox="1">
              <a:spLocks noChangeArrowheads="1"/>
            </p:cNvSpPr>
            <p:nvPr/>
          </p:nvSpPr>
          <p:spPr bwMode="auto">
            <a:xfrm>
              <a:off x="7435874" y="4219459"/>
              <a:ext cx="677984" cy="400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t,l=2</a:t>
              </a:r>
            </a:p>
          </p:txBody>
        </p:sp>
        <p:sp>
          <p:nvSpPr>
            <p:cNvPr id="84018" name="Line 56"/>
            <p:cNvSpPr>
              <a:spLocks noChangeShapeType="1"/>
            </p:cNvSpPr>
            <p:nvPr/>
          </p:nvSpPr>
          <p:spPr bwMode="auto">
            <a:xfrm flipH="1">
              <a:off x="7380312" y="4429051"/>
              <a:ext cx="139700" cy="298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48" name="Text Box 55"/>
          <p:cNvSpPr txBox="1">
            <a:spLocks noChangeArrowheads="1"/>
          </p:cNvSpPr>
          <p:nvPr/>
        </p:nvSpPr>
        <p:spPr bwMode="auto">
          <a:xfrm>
            <a:off x="8630742" y="675556"/>
            <a:ext cx="16430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a:t>
            </a:r>
            <a:r>
              <a:rPr lang="en-US" altLang="zh-CN" sz="2000">
                <a:latin typeface="Times New Roman" panose="02020603050405020304" pitchFamily="18" charset="0"/>
                <a:ea typeface="宋体" panose="02010600030101010101" pitchFamily="2" charset="-122"/>
              </a:rPr>
              <a:t>- - - -F</a:t>
            </a:r>
          </a:p>
        </p:txBody>
      </p:sp>
      <p:sp>
        <p:nvSpPr>
          <p:cNvPr id="49" name="Text Box 55"/>
          <p:cNvSpPr txBox="1">
            <a:spLocks noChangeArrowheads="1"/>
          </p:cNvSpPr>
          <p:nvPr/>
        </p:nvSpPr>
        <p:spPr bwMode="auto">
          <a:xfrm>
            <a:off x="8622805" y="929556"/>
            <a:ext cx="9032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 - - -C</a:t>
            </a:r>
          </a:p>
        </p:txBody>
      </p:sp>
      <p:sp>
        <p:nvSpPr>
          <p:cNvPr id="50" name="Text Box 55"/>
          <p:cNvSpPr txBox="1">
            <a:spLocks noChangeArrowheads="1"/>
          </p:cNvSpPr>
          <p:nvPr/>
        </p:nvSpPr>
        <p:spPr bwMode="auto">
          <a:xfrm>
            <a:off x="8630741" y="1180381"/>
            <a:ext cx="16573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a:t>
            </a:r>
            <a:r>
              <a:rPr lang="en-US" altLang="zh-CN" sz="2000">
                <a:latin typeface="Times New Roman" panose="02020603050405020304" pitchFamily="18" charset="0"/>
                <a:ea typeface="宋体" panose="02010600030101010101" pitchFamily="2" charset="-122"/>
              </a:rPr>
              <a:t>- - - -E</a:t>
            </a:r>
          </a:p>
        </p:txBody>
      </p:sp>
      <p:sp>
        <p:nvSpPr>
          <p:cNvPr id="51" name="Text Box 55"/>
          <p:cNvSpPr txBox="1">
            <a:spLocks noChangeArrowheads="1"/>
          </p:cNvSpPr>
          <p:nvPr/>
        </p:nvSpPr>
        <p:spPr bwMode="auto">
          <a:xfrm>
            <a:off x="8668841" y="1396281"/>
            <a:ext cx="3698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A</a:t>
            </a:r>
          </a:p>
        </p:txBody>
      </p:sp>
      <p:sp>
        <p:nvSpPr>
          <p:cNvPr id="52" name="Text Box 55"/>
          <p:cNvSpPr txBox="1">
            <a:spLocks noChangeArrowheads="1"/>
          </p:cNvSpPr>
          <p:nvPr/>
        </p:nvSpPr>
        <p:spPr bwMode="auto">
          <a:xfrm>
            <a:off x="8630741" y="1593131"/>
            <a:ext cx="889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 - - -B</a:t>
            </a:r>
          </a:p>
        </p:txBody>
      </p:sp>
      <p:sp>
        <p:nvSpPr>
          <p:cNvPr id="53" name="Text Box 55"/>
          <p:cNvSpPr txBox="1">
            <a:spLocks noChangeArrowheads="1"/>
          </p:cNvSpPr>
          <p:nvPr/>
        </p:nvSpPr>
        <p:spPr bwMode="auto">
          <a:xfrm>
            <a:off x="8630742" y="1856656"/>
            <a:ext cx="24542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a:t>
            </a:r>
            <a:r>
              <a:rPr lang="en-US" altLang="zh-CN" sz="2000">
                <a:latin typeface="Times New Roman" panose="02020603050405020304" pitchFamily="18" charset="0"/>
                <a:ea typeface="宋体" panose="02010600030101010101" pitchFamily="2" charset="-122"/>
              </a:rPr>
              <a:t>- - - -G</a:t>
            </a:r>
          </a:p>
        </p:txBody>
      </p:sp>
      <p:sp>
        <p:nvSpPr>
          <p:cNvPr id="54" name="Text Box 55"/>
          <p:cNvSpPr txBox="1">
            <a:spLocks noChangeArrowheads="1"/>
          </p:cNvSpPr>
          <p:nvPr/>
        </p:nvSpPr>
        <p:spPr bwMode="auto">
          <a:xfrm>
            <a:off x="8625980" y="2075731"/>
            <a:ext cx="16716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2000">
                <a:latin typeface="Times New Roman" panose="02020603050405020304" pitchFamily="18" charset="0"/>
                <a:ea typeface="宋体" panose="02010600030101010101" pitchFamily="2" charset="-122"/>
              </a:rPr>
              <a:t>******</a:t>
            </a:r>
            <a:r>
              <a:rPr lang="en-US" altLang="zh-CN" sz="2000">
                <a:latin typeface="Times New Roman" panose="02020603050405020304" pitchFamily="18" charset="0"/>
                <a:ea typeface="宋体" panose="02010600030101010101" pitchFamily="2" charset="-122"/>
              </a:rPr>
              <a:t>- - - -D</a:t>
            </a:r>
          </a:p>
        </p:txBody>
      </p:sp>
      <p:sp>
        <p:nvSpPr>
          <p:cNvPr id="84015" name="矩形 66"/>
          <p:cNvSpPr>
            <a:spLocks noChangeArrowheads="1"/>
          </p:cNvSpPr>
          <p:nvPr/>
        </p:nvSpPr>
        <p:spPr bwMode="auto">
          <a:xfrm>
            <a:off x="8567092" y="332657"/>
            <a:ext cx="2857500" cy="2214563"/>
          </a:xfrm>
          <a:prstGeom prst="rect">
            <a:avLst/>
          </a:prstGeom>
          <a:noFill/>
          <a:ln w="381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1600"/>
              <a:t>输出（*代表空格）</a:t>
            </a:r>
          </a:p>
        </p:txBody>
      </p:sp>
      <p:sp>
        <p:nvSpPr>
          <p:cNvPr id="56" name="任意多边形 55"/>
          <p:cNvSpPr>
            <a:spLocks noChangeArrowheads="1"/>
          </p:cNvSpPr>
          <p:nvPr/>
        </p:nvSpPr>
        <p:spPr bwMode="auto">
          <a:xfrm>
            <a:off x="8239643" y="3071813"/>
            <a:ext cx="2135188" cy="2855912"/>
          </a:xfrm>
          <a:custGeom>
            <a:avLst/>
            <a:gdLst>
              <a:gd name="T0" fmla="*/ 1145 w 2844800"/>
              <a:gd name="T1" fmla="*/ 0 h 3884990"/>
              <a:gd name="T2" fmla="*/ 3248 w 2844800"/>
              <a:gd name="T3" fmla="*/ 426 h 3884990"/>
              <a:gd name="T4" fmla="*/ 1957 w 2844800"/>
              <a:gd name="T5" fmla="*/ 1141 h 3884990"/>
              <a:gd name="T6" fmla="*/ 3852 w 2844800"/>
              <a:gd name="T7" fmla="*/ 2343 h 3884990"/>
              <a:gd name="T8" fmla="*/ 583 w 2844800"/>
              <a:gd name="T9" fmla="*/ 2974 h 3884990"/>
              <a:gd name="T10" fmla="*/ 354 w 2844800"/>
              <a:gd name="T11" fmla="*/ 692 h 3884990"/>
              <a:gd name="T12" fmla="*/ 1271 w 2844800"/>
              <a:gd name="T13" fmla="*/ 49 h 3884990"/>
              <a:gd name="T14" fmla="*/ 0 60000 65536"/>
              <a:gd name="T15" fmla="*/ 0 60000 65536"/>
              <a:gd name="T16" fmla="*/ 0 60000 65536"/>
              <a:gd name="T17" fmla="*/ 0 60000 65536"/>
              <a:gd name="T18" fmla="*/ 0 60000 65536"/>
              <a:gd name="T19" fmla="*/ 0 60000 65536"/>
              <a:gd name="T20" fmla="*/ 0 60000 65536"/>
              <a:gd name="T21" fmla="*/ 0 w 2844800"/>
              <a:gd name="T22" fmla="*/ 0 h 3884990"/>
              <a:gd name="T23" fmla="*/ 2844800 w 2844800"/>
              <a:gd name="T24" fmla="*/ 3884990 h 38849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44800" h="3884990">
                <a:moveTo>
                  <a:pt x="798286" y="0"/>
                </a:moveTo>
                <a:cubicBezTo>
                  <a:pt x="1484086" y="140304"/>
                  <a:pt x="2169886" y="280609"/>
                  <a:pt x="2264229" y="508000"/>
                </a:cubicBezTo>
                <a:cubicBezTo>
                  <a:pt x="2358572" y="735391"/>
                  <a:pt x="1294191" y="982134"/>
                  <a:pt x="1364343" y="1364343"/>
                </a:cubicBezTo>
                <a:cubicBezTo>
                  <a:pt x="1434495" y="1746553"/>
                  <a:pt x="2844800" y="2435981"/>
                  <a:pt x="2685143" y="2801257"/>
                </a:cubicBezTo>
                <a:cubicBezTo>
                  <a:pt x="2525486" y="3166533"/>
                  <a:pt x="812800" y="3884990"/>
                  <a:pt x="406400" y="3556000"/>
                </a:cubicBezTo>
                <a:cubicBezTo>
                  <a:pt x="0" y="3227010"/>
                  <a:pt x="166914" y="1410306"/>
                  <a:pt x="246743" y="827315"/>
                </a:cubicBezTo>
                <a:cubicBezTo>
                  <a:pt x="326572" y="244325"/>
                  <a:pt x="605972" y="151191"/>
                  <a:pt x="885372" y="58057"/>
                </a:cubicBezTo>
              </a:path>
            </a:pathLst>
          </a:cu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5" name="圆角矩形 54"/>
          <p:cNvSpPr/>
          <p:nvPr/>
        </p:nvSpPr>
        <p:spPr>
          <a:xfrm>
            <a:off x="4778300" y="5948188"/>
            <a:ext cx="2109788" cy="865188"/>
          </a:xfrm>
          <a:prstGeom prst="round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800" dirty="0">
                <a:solidFill>
                  <a:schemeClr val="bg1"/>
                </a:solidFill>
                <a:latin typeface="楷体_GB2312" pitchFamily="49" charset="-122"/>
              </a:rPr>
              <a:t>特殊中序：</a:t>
            </a:r>
            <a:r>
              <a:rPr lang="en-US" altLang="zh-CN" sz="1800" dirty="0">
                <a:solidFill>
                  <a:schemeClr val="bg1"/>
                </a:solidFill>
                <a:latin typeface="楷体_GB2312" pitchFamily="49" charset="-122"/>
              </a:rPr>
              <a:t>R D L</a:t>
            </a:r>
            <a:endParaRPr lang="zh-CN" altLang="en-US" sz="1800" dirty="0">
              <a:solidFill>
                <a:schemeClr val="bg1"/>
              </a:solidFill>
              <a:latin typeface="楷体_GB2312" pitchFamily="49" charset="-122"/>
            </a:endParaRPr>
          </a:p>
        </p:txBody>
      </p:sp>
      <p:sp>
        <p:nvSpPr>
          <p:cNvPr id="57" name="云形标注 56"/>
          <p:cNvSpPr/>
          <p:nvPr/>
        </p:nvSpPr>
        <p:spPr>
          <a:xfrm>
            <a:off x="5951984" y="2455515"/>
            <a:ext cx="2232248" cy="1405533"/>
          </a:xfrm>
          <a:prstGeom prst="cloudCallout">
            <a:avLst>
              <a:gd name="adj1" fmla="val 48206"/>
              <a:gd name="adj2" fmla="val 55733"/>
            </a:avLst>
          </a:prstGeom>
          <a:ln>
            <a:solidFill>
              <a:srgbClr val="FF0000"/>
            </a:solidFill>
          </a:ln>
        </p:spPr>
        <p:txBody>
          <a:bodyPr wrap="square" lIns="0" tIns="0" rIns="0" bIns="0" rtlCol="0" anchor="ctr">
            <a:spAutoFit/>
          </a:bodyPr>
          <a:lstStyle/>
          <a:p>
            <a:pPr algn="just"/>
            <a:r>
              <a:rPr lang="zh-CN" altLang="en-US" sz="2000" b="0" dirty="0" smtClean="0">
                <a:solidFill>
                  <a:srgbClr val="FF0000"/>
                </a:solidFill>
              </a:rPr>
              <a:t>基于</a:t>
            </a:r>
            <a:r>
              <a:rPr lang="en-US" altLang="zh-CN" sz="2000" b="0" dirty="0" err="1" smtClean="0">
                <a:solidFill>
                  <a:srgbClr val="FF0000"/>
                </a:solidFill>
              </a:rPr>
              <a:t>QT</a:t>
            </a:r>
            <a:r>
              <a:rPr lang="en-US" altLang="zh-CN" sz="2000" b="0" dirty="0" smtClean="0">
                <a:solidFill>
                  <a:srgbClr val="FF0000"/>
                </a:solidFill>
              </a:rPr>
              <a:t>/</a:t>
            </a:r>
            <a:r>
              <a:rPr lang="en-US" altLang="zh-CN" sz="2000" b="0" dirty="0" err="1" smtClean="0">
                <a:solidFill>
                  <a:srgbClr val="FF0000"/>
                </a:solidFill>
              </a:rPr>
              <a:t>MFC</a:t>
            </a:r>
            <a:r>
              <a:rPr lang="zh-CN" altLang="en-US" sz="2000" b="0" dirty="0" smtClean="0">
                <a:solidFill>
                  <a:srgbClr val="FF0000"/>
                </a:solidFill>
              </a:rPr>
              <a:t>如何从上往下打印树？</a:t>
            </a:r>
            <a:endParaRPr lang="zh-CN" altLang="en-US" sz="2000" b="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down)">
                                      <p:cBhvr>
                                        <p:cTn id="12" dur="500"/>
                                        <p:tgtEl>
                                          <p:spTgt spid="32"/>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down)">
                                      <p:cBhvr>
                                        <p:cTn id="15" dur="500"/>
                                        <p:tgtEl>
                                          <p:spTgt spid="3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blinds(horizontal)">
                                      <p:cBhvr>
                                        <p:cTn id="20" dur="500"/>
                                        <p:tgtEl>
                                          <p:spTgt spid="4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blinds(horizontal)">
                                      <p:cBhvr>
                                        <p:cTn id="25" dur="500"/>
                                        <p:tgtEl>
                                          <p:spTgt spid="3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blinds(horizontal)">
                                      <p:cBhvr>
                                        <p:cTn id="30" dur="500"/>
                                        <p:tgtEl>
                                          <p:spTgt spid="34"/>
                                        </p:tgtEl>
                                      </p:cBhvr>
                                    </p:animEffect>
                                  </p:childTnLst>
                                </p:cTn>
                              </p:par>
                            </p:childTnLst>
                          </p:cTn>
                        </p:par>
                        <p:par>
                          <p:cTn id="31" fill="hold" nodeType="afterGroup">
                            <p:stCondLst>
                              <p:cond delay="500"/>
                            </p:stCondLst>
                            <p:childTnLst>
                              <p:par>
                                <p:cTn id="32" presetID="3" presetClass="entr" presetSubtype="10" fill="hold" grpId="0" nodeType="after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blinds(horizontal)">
                                      <p:cBhvr>
                                        <p:cTn id="34" dur="500"/>
                                        <p:tgtEl>
                                          <p:spTgt spid="48"/>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blinds(horizontal)">
                                      <p:cBhvr>
                                        <p:cTn id="39" dur="500"/>
                                        <p:tgtEl>
                                          <p:spTgt spid="36"/>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nodeType="click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blinds(horizontal)">
                                      <p:cBhvr>
                                        <p:cTn id="44" dur="500"/>
                                        <p:tgtEl>
                                          <p:spTgt spid="35"/>
                                        </p:tgtEl>
                                      </p:cBhvr>
                                    </p:animEffect>
                                  </p:childTnLst>
                                </p:cTn>
                              </p:par>
                            </p:childTnLst>
                          </p:cTn>
                        </p:par>
                        <p:par>
                          <p:cTn id="45" fill="hold" nodeType="afterGroup">
                            <p:stCondLst>
                              <p:cond delay="500"/>
                            </p:stCondLst>
                            <p:childTnLst>
                              <p:par>
                                <p:cTn id="46" presetID="3" presetClass="entr" presetSubtype="10" fill="hold" nodeType="after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blinds(horizontal)">
                                      <p:cBhvr>
                                        <p:cTn id="48" dur="500"/>
                                        <p:tgtEl>
                                          <p:spTgt spid="49"/>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blinds(horizontal)">
                                      <p:cBhvr>
                                        <p:cTn id="57" dur="500"/>
                                        <p:tgtEl>
                                          <p:spTgt spid="40"/>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blinds(horizontal)">
                                      <p:cBhvr>
                                        <p:cTn id="62" dur="500"/>
                                        <p:tgtEl>
                                          <p:spTgt spid="41"/>
                                        </p:tgtEl>
                                      </p:cBhvr>
                                    </p:animEffect>
                                  </p:childTnLst>
                                </p:cTn>
                              </p:par>
                            </p:childTnLst>
                          </p:cTn>
                        </p:par>
                        <p:par>
                          <p:cTn id="63" fill="hold" nodeType="afterGroup">
                            <p:stCondLst>
                              <p:cond delay="500"/>
                            </p:stCondLst>
                            <p:childTnLst>
                              <p:par>
                                <p:cTn id="64" presetID="3" presetClass="entr" presetSubtype="10" fill="hold" grpId="0" nodeType="afterEffect">
                                  <p:stCondLst>
                                    <p:cond delay="0"/>
                                  </p:stCondLst>
                                  <p:childTnLst>
                                    <p:set>
                                      <p:cBhvr>
                                        <p:cTn id="65" dur="1" fill="hold">
                                          <p:stCondLst>
                                            <p:cond delay="0"/>
                                          </p:stCondLst>
                                        </p:cTn>
                                        <p:tgtEl>
                                          <p:spTgt spid="50"/>
                                        </p:tgtEl>
                                        <p:attrNameLst>
                                          <p:attrName>style.visibility</p:attrName>
                                        </p:attrNameLst>
                                      </p:cBhvr>
                                      <p:to>
                                        <p:strVal val="visible"/>
                                      </p:to>
                                    </p:set>
                                    <p:animEffect transition="in" filter="blinds(horizontal)">
                                      <p:cBhvr>
                                        <p:cTn id="66" dur="500"/>
                                        <p:tgtEl>
                                          <p:spTgt spid="50"/>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blinds(horizontal)">
                                      <p:cBhvr>
                                        <p:cTn id="71" dur="500"/>
                                        <p:tgtEl>
                                          <p:spTgt spid="42"/>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3" presetClass="entr" presetSubtype="10" fill="hold" nodeType="click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blinds(horizontal)">
                                      <p:cBhvr>
                                        <p:cTn id="76" dur="500"/>
                                        <p:tgtEl>
                                          <p:spTgt spid="43"/>
                                        </p:tgtEl>
                                      </p:cBhvr>
                                    </p:animEffect>
                                  </p:childTnLst>
                                </p:cTn>
                              </p:par>
                            </p:childTnLst>
                          </p:cTn>
                        </p:par>
                        <p:par>
                          <p:cTn id="77" fill="hold" nodeType="afterGroup">
                            <p:stCondLst>
                              <p:cond delay="500"/>
                            </p:stCondLst>
                            <p:childTnLst>
                              <p:par>
                                <p:cTn id="78" presetID="3" presetClass="entr" presetSubtype="10" fill="hold" grpId="0"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blinds(horizontal)">
                                      <p:cBhvr>
                                        <p:cTn id="80" dur="500"/>
                                        <p:tgtEl>
                                          <p:spTgt spid="51"/>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56"/>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3" presetClass="entr" presetSubtype="10" fill="hold" grpId="0" nodeType="clickEffect">
                                  <p:stCondLst>
                                    <p:cond delay="0"/>
                                  </p:stCondLst>
                                  <p:childTnLst>
                                    <p:set>
                                      <p:cBhvr>
                                        <p:cTn id="88" dur="1" fill="hold">
                                          <p:stCondLst>
                                            <p:cond delay="0"/>
                                          </p:stCondLst>
                                        </p:cTn>
                                        <p:tgtEl>
                                          <p:spTgt spid="52"/>
                                        </p:tgtEl>
                                        <p:attrNameLst>
                                          <p:attrName>style.visibility</p:attrName>
                                        </p:attrNameLst>
                                      </p:cBhvr>
                                      <p:to>
                                        <p:strVal val="visible"/>
                                      </p:to>
                                    </p:set>
                                    <p:animEffect transition="in" filter="blinds(horizontal)">
                                      <p:cBhvr>
                                        <p:cTn id="89" dur="500"/>
                                        <p:tgtEl>
                                          <p:spTgt spid="52"/>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3" presetClass="entr" presetSubtype="10" fill="hold" grpId="0" nodeType="click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blinds(horizontal)">
                                      <p:cBhvr>
                                        <p:cTn id="94" dur="500"/>
                                        <p:tgtEl>
                                          <p:spTgt spid="53"/>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3" presetClass="entr" presetSubtype="10" fill="hold" grpId="0" nodeType="click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blinds(horizontal)">
                                      <p:cBhvr>
                                        <p:cTn id="99" dur="500"/>
                                        <p:tgtEl>
                                          <p:spTgt spid="54"/>
                                        </p:tgtEl>
                                      </p:cBhvr>
                                    </p:animEffect>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grpId="0" nodeType="clickEffect">
                                  <p:stCondLst>
                                    <p:cond delay="0"/>
                                  </p:stCondLst>
                                  <p:childTnLst>
                                    <p:set>
                                      <p:cBhvr>
                                        <p:cTn id="103" dur="1" fill="hold">
                                          <p:stCondLst>
                                            <p:cond delay="0"/>
                                          </p:stCondLst>
                                        </p:cTn>
                                        <p:tgtEl>
                                          <p:spTgt spid="57"/>
                                        </p:tgtEl>
                                        <p:attrNameLst>
                                          <p:attrName>style.visibility</p:attrName>
                                        </p:attrNameLst>
                                      </p:cBhvr>
                                      <p:to>
                                        <p:strVal val="visible"/>
                                      </p:to>
                                    </p:set>
                                    <p:animEffect transition="in" filter="fade">
                                      <p:cBhvr>
                                        <p:cTn id="104" dur="250"/>
                                        <p:tgtEl>
                                          <p:spTgt spid="57"/>
                                        </p:tgtEl>
                                      </p:cBhvr>
                                    </p:animEffect>
                                    <p:anim calcmode="lin" valueType="num">
                                      <p:cBhvr>
                                        <p:cTn id="105" dur="250" fill="hold"/>
                                        <p:tgtEl>
                                          <p:spTgt spid="57"/>
                                        </p:tgtEl>
                                        <p:attrNameLst>
                                          <p:attrName>ppt_x</p:attrName>
                                        </p:attrNameLst>
                                      </p:cBhvr>
                                      <p:tavLst>
                                        <p:tav tm="0">
                                          <p:val>
                                            <p:strVal val="#ppt_x"/>
                                          </p:val>
                                        </p:tav>
                                        <p:tav tm="100000">
                                          <p:val>
                                            <p:strVal val="#ppt_x"/>
                                          </p:val>
                                        </p:tav>
                                      </p:tavLst>
                                    </p:anim>
                                    <p:anim calcmode="lin" valueType="num">
                                      <p:cBhvr>
                                        <p:cTn id="106" dur="25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4" grpId="0"/>
      <p:bldP spid="40" grpId="0"/>
      <p:bldP spid="41" grpId="0"/>
      <p:bldP spid="42" grpId="0"/>
      <p:bldP spid="48" grpId="0"/>
      <p:bldP spid="50" grpId="0"/>
      <p:bldP spid="51" grpId="0"/>
      <p:bldP spid="52" grpId="0"/>
      <p:bldP spid="53" grpId="0"/>
      <p:bldP spid="54" grpId="0"/>
      <p:bldP spid="56" grpId="0" animBg="1"/>
      <p:bldP spid="5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4"/>
          <p:cNvSpPr>
            <a:spLocks noChangeArrowheads="1"/>
          </p:cNvSpPr>
          <p:nvPr/>
        </p:nvSpPr>
        <p:spPr bwMode="auto">
          <a:xfrm>
            <a:off x="839416" y="714176"/>
            <a:ext cx="10585176"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5715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lang="en-US" altLang="zh-CN" sz="2400" dirty="0">
                <a:solidFill>
                  <a:srgbClr val="0000FF"/>
                </a:solidFill>
                <a:latin typeface="Times New Roman" panose="02020603050405020304" pitchFamily="18" charset="0"/>
              </a:rPr>
              <a:t>(5)</a:t>
            </a:r>
            <a:r>
              <a:rPr lang="zh-CN" altLang="en-US" sz="2400" dirty="0">
                <a:solidFill>
                  <a:srgbClr val="0000FF"/>
                </a:solidFill>
                <a:latin typeface="Times New Roman" panose="02020603050405020304" pitchFamily="18" charset="0"/>
              </a:rPr>
              <a:t>查找数据元素</a:t>
            </a:r>
          </a:p>
          <a:p>
            <a:pPr algn="just"/>
            <a:r>
              <a:rPr lang="zh-CN" altLang="en-US" sz="2400" dirty="0">
                <a:solidFill>
                  <a:srgbClr val="080808"/>
                </a:solidFill>
                <a:latin typeface="Times New Roman" panose="02020603050405020304" pitchFamily="18" charset="0"/>
              </a:rPr>
              <a:t>在</a:t>
            </a:r>
            <a:r>
              <a:rPr lang="en-US" altLang="zh-CN" sz="2400" dirty="0" err="1">
                <a:solidFill>
                  <a:srgbClr val="080808"/>
                </a:solidFill>
                <a:latin typeface="Times New Roman" panose="02020603050405020304" pitchFamily="18" charset="0"/>
              </a:rPr>
              <a:t>bt</a:t>
            </a:r>
            <a:r>
              <a:rPr lang="zh-CN" altLang="en-US" sz="2400" dirty="0">
                <a:solidFill>
                  <a:srgbClr val="080808"/>
                </a:solidFill>
                <a:latin typeface="Times New Roman" panose="02020603050405020304" pitchFamily="18" charset="0"/>
              </a:rPr>
              <a:t>为根结点指针的二叉树中查找数据元素</a:t>
            </a:r>
            <a:r>
              <a:rPr lang="en-US" altLang="zh-CN" sz="2400" dirty="0">
                <a:solidFill>
                  <a:srgbClr val="080808"/>
                </a:solidFill>
                <a:latin typeface="Times New Roman" panose="02020603050405020304" pitchFamily="18" charset="0"/>
              </a:rPr>
              <a:t>x</a:t>
            </a:r>
          </a:p>
          <a:p>
            <a:pPr marL="1085850" lvl="1" indent="-342900" algn="just">
              <a:buFont typeface="Arial" panose="020B0604020202020204" pitchFamily="34" charset="0"/>
              <a:buChar char="•"/>
            </a:pPr>
            <a:r>
              <a:rPr lang="zh-CN" altLang="en-US" sz="2400" dirty="0">
                <a:solidFill>
                  <a:srgbClr val="080808"/>
                </a:solidFill>
                <a:latin typeface="Times New Roman" panose="02020603050405020304" pitchFamily="18" charset="0"/>
              </a:rPr>
              <a:t>若查找到数据元素</a:t>
            </a:r>
            <a:r>
              <a:rPr lang="en-US" altLang="zh-CN" sz="2400" dirty="0">
                <a:solidFill>
                  <a:srgbClr val="080808"/>
                </a:solidFill>
                <a:latin typeface="Times New Roman" panose="02020603050405020304" pitchFamily="18" charset="0"/>
              </a:rPr>
              <a:t>x</a:t>
            </a:r>
            <a:r>
              <a:rPr lang="zh-CN" altLang="en-US" sz="2400" dirty="0">
                <a:solidFill>
                  <a:srgbClr val="080808"/>
                </a:solidFill>
                <a:latin typeface="Times New Roman" panose="02020603050405020304" pitchFamily="18" charset="0"/>
              </a:rPr>
              <a:t>时返回该结点的指针；</a:t>
            </a:r>
            <a:endParaRPr lang="en-US" altLang="zh-CN" sz="2400" dirty="0">
              <a:solidFill>
                <a:srgbClr val="080808"/>
              </a:solidFill>
              <a:latin typeface="Times New Roman" panose="02020603050405020304" pitchFamily="18" charset="0"/>
            </a:endParaRPr>
          </a:p>
          <a:p>
            <a:pPr marL="1085850" lvl="1" indent="-342900" algn="just">
              <a:buFont typeface="Arial" panose="020B0604020202020204" pitchFamily="34" charset="0"/>
              <a:buChar char="•"/>
            </a:pPr>
            <a:r>
              <a:rPr lang="zh-CN" altLang="en-US" sz="2400" dirty="0">
                <a:solidFill>
                  <a:srgbClr val="080808"/>
                </a:solidFill>
                <a:latin typeface="Times New Roman" panose="02020603050405020304" pitchFamily="18" charset="0"/>
              </a:rPr>
              <a:t>若查找不到数据元素</a:t>
            </a:r>
            <a:r>
              <a:rPr lang="en-US" altLang="zh-CN" sz="2400" dirty="0">
                <a:solidFill>
                  <a:srgbClr val="080808"/>
                </a:solidFill>
                <a:latin typeface="Times New Roman" panose="02020603050405020304" pitchFamily="18" charset="0"/>
              </a:rPr>
              <a:t>x</a:t>
            </a:r>
            <a:r>
              <a:rPr lang="zh-CN" altLang="en-US" sz="2400" dirty="0">
                <a:solidFill>
                  <a:srgbClr val="080808"/>
                </a:solidFill>
                <a:latin typeface="Times New Roman" panose="02020603050405020304" pitchFamily="18" charset="0"/>
              </a:rPr>
              <a:t>时返回空指针。</a:t>
            </a:r>
          </a:p>
          <a:p>
            <a:pPr algn="just"/>
            <a:endParaRPr lang="en-US" altLang="zh-CN" sz="2400" dirty="0">
              <a:solidFill>
                <a:srgbClr val="080808"/>
              </a:solidFill>
              <a:latin typeface="Times New Roman" panose="02020603050405020304" pitchFamily="18" charset="0"/>
            </a:endParaRPr>
          </a:p>
          <a:p>
            <a:pPr algn="just"/>
            <a:r>
              <a:rPr lang="zh-CN" altLang="en-US" sz="2400" dirty="0">
                <a:solidFill>
                  <a:srgbClr val="080808"/>
                </a:solidFill>
                <a:latin typeface="Times New Roman" panose="02020603050405020304" pitchFamily="18" charset="0"/>
              </a:rPr>
              <a:t>查找函数等价于先序遍历，</a:t>
            </a:r>
            <a:r>
              <a:rPr lang="zh-CN" altLang="en-US" sz="2400" dirty="0">
                <a:solidFill>
                  <a:srgbClr val="0000FF"/>
                </a:solidFill>
                <a:latin typeface="Times New Roman" panose="02020603050405020304" pitchFamily="18" charset="0"/>
              </a:rPr>
              <a:t>此时查找结点的次序是：首先在根结点查找，然后在左子树查找，最后在右子树查找</a:t>
            </a:r>
            <a:r>
              <a:rPr lang="zh-CN" altLang="en-US" sz="2400" dirty="0">
                <a:solidFill>
                  <a:srgbClr val="080808"/>
                </a:solidFill>
                <a:latin typeface="Times New Roman" panose="02020603050405020304" pitchFamily="18" charset="0"/>
              </a:rPr>
              <a:t>。但是，</a:t>
            </a:r>
            <a:r>
              <a:rPr lang="zh-CN" altLang="en-US" sz="2400" dirty="0">
                <a:solidFill>
                  <a:srgbClr val="C00000"/>
                </a:solidFill>
                <a:latin typeface="Times New Roman" panose="02020603050405020304" pitchFamily="18" charset="0"/>
              </a:rPr>
              <a:t>和常规递归算法不同的是</a:t>
            </a:r>
            <a:r>
              <a:rPr lang="zh-CN" altLang="en-US" sz="2400" dirty="0">
                <a:solidFill>
                  <a:srgbClr val="080808"/>
                </a:solidFill>
                <a:latin typeface="Times New Roman" panose="02020603050405020304" pitchFamily="18" charset="0"/>
              </a:rPr>
              <a:t>，此函数当一个分支上的结点比较完仍未查找到数据元素</a:t>
            </a:r>
            <a:r>
              <a:rPr lang="en-US" altLang="zh-CN" sz="2400" dirty="0">
                <a:solidFill>
                  <a:srgbClr val="080808"/>
                </a:solidFill>
                <a:latin typeface="Times New Roman" panose="02020603050405020304" pitchFamily="18" charset="0"/>
              </a:rPr>
              <a:t>x</a:t>
            </a:r>
            <a:r>
              <a:rPr lang="zh-CN" altLang="en-US" sz="2400" dirty="0">
                <a:solidFill>
                  <a:srgbClr val="080808"/>
                </a:solidFill>
                <a:latin typeface="Times New Roman" panose="02020603050405020304" pitchFamily="18" charset="0"/>
              </a:rPr>
              <a:t>时，要</a:t>
            </a:r>
            <a:r>
              <a:rPr lang="zh-CN" altLang="en-US" sz="2400" dirty="0">
                <a:solidFill>
                  <a:srgbClr val="C00000"/>
                </a:solidFill>
                <a:latin typeface="Times New Roman" panose="02020603050405020304" pitchFamily="18" charset="0"/>
              </a:rPr>
              <a:t>返回</a:t>
            </a:r>
            <a:r>
              <a:rPr lang="zh-CN" altLang="en-US" sz="2400" dirty="0">
                <a:solidFill>
                  <a:srgbClr val="080808"/>
                </a:solidFill>
                <a:latin typeface="Times New Roman" panose="02020603050405020304" pitchFamily="18" charset="0"/>
              </a:rPr>
              <a:t>到该结点的双亲结点处继续查找。因此这是</a:t>
            </a:r>
            <a:r>
              <a:rPr lang="zh-CN" altLang="en-US" sz="2400" dirty="0">
                <a:solidFill>
                  <a:srgbClr val="C00000"/>
                </a:solidFill>
                <a:latin typeface="Times New Roman" panose="02020603050405020304" pitchFamily="18" charset="0"/>
              </a:rPr>
              <a:t>回溯算法</a:t>
            </a:r>
            <a:r>
              <a:rPr lang="zh-CN" altLang="en-US" sz="2400" dirty="0">
                <a:solidFill>
                  <a:srgbClr val="080808"/>
                </a:solidFill>
                <a:latin typeface="Times New Roman" panose="02020603050405020304" pitchFamily="18" charset="0"/>
              </a:rPr>
              <a:t>的一个应用。</a:t>
            </a:r>
          </a:p>
          <a:p>
            <a:pPr algn="just"/>
            <a:endParaRPr lang="en-US" altLang="zh-CN" sz="2400" dirty="0">
              <a:solidFill>
                <a:srgbClr val="080808"/>
              </a:solidFill>
              <a:latin typeface="Times New Roman" panose="02020603050405020304" pitchFamily="18" charset="0"/>
            </a:endParaRPr>
          </a:p>
        </p:txBody>
      </p:sp>
      <p:grpSp>
        <p:nvGrpSpPr>
          <p:cNvPr id="84995" name="Group 84"/>
          <p:cNvGrpSpPr>
            <a:grpSpLocks/>
          </p:cNvGrpSpPr>
          <p:nvPr/>
        </p:nvGrpSpPr>
        <p:grpSpPr bwMode="auto">
          <a:xfrm>
            <a:off x="7467601" y="4257675"/>
            <a:ext cx="2949575" cy="2700338"/>
            <a:chOff x="930" y="2067"/>
            <a:chExt cx="1990" cy="1849"/>
          </a:xfrm>
        </p:grpSpPr>
        <p:sp>
          <p:nvSpPr>
            <p:cNvPr id="84997" name="Oval 5"/>
            <p:cNvSpPr>
              <a:spLocks noChangeArrowheads="1"/>
            </p:cNvSpPr>
            <p:nvPr/>
          </p:nvSpPr>
          <p:spPr bwMode="auto">
            <a:xfrm>
              <a:off x="1732" y="21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4998" name="Text Box 6"/>
            <p:cNvSpPr txBox="1">
              <a:spLocks noChangeArrowheads="1"/>
            </p:cNvSpPr>
            <p:nvPr/>
          </p:nvSpPr>
          <p:spPr bwMode="auto">
            <a:xfrm>
              <a:off x="1731" y="2067"/>
              <a:ext cx="3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A</a:t>
              </a:r>
            </a:p>
            <a:p>
              <a:endParaRPr lang="en-US" altLang="zh-CN" sz="2400">
                <a:latin typeface="Times New Roman" panose="02020603050405020304" pitchFamily="18" charset="0"/>
                <a:ea typeface="宋体" panose="02010600030101010101" pitchFamily="2" charset="-122"/>
              </a:endParaRPr>
            </a:p>
          </p:txBody>
        </p:sp>
        <p:sp>
          <p:nvSpPr>
            <p:cNvPr id="84999" name="Oval 7"/>
            <p:cNvSpPr>
              <a:spLocks noChangeArrowheads="1"/>
            </p:cNvSpPr>
            <p:nvPr/>
          </p:nvSpPr>
          <p:spPr bwMode="auto">
            <a:xfrm>
              <a:off x="1254"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B</a:t>
              </a:r>
            </a:p>
          </p:txBody>
        </p:sp>
        <p:sp>
          <p:nvSpPr>
            <p:cNvPr id="85000" name="Text Box 8"/>
            <p:cNvSpPr txBox="1">
              <a:spLocks noChangeArrowheads="1"/>
            </p:cNvSpPr>
            <p:nvPr/>
          </p:nvSpPr>
          <p:spPr bwMode="auto">
            <a:xfrm>
              <a:off x="1233" y="2475"/>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5001" name="Oval 9"/>
            <p:cNvSpPr>
              <a:spLocks noChangeArrowheads="1"/>
            </p:cNvSpPr>
            <p:nvPr/>
          </p:nvSpPr>
          <p:spPr bwMode="auto">
            <a:xfrm>
              <a:off x="2243"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5002" name="Text Box 10"/>
            <p:cNvSpPr txBox="1">
              <a:spLocks noChangeArrowheads="1"/>
            </p:cNvSpPr>
            <p:nvPr/>
          </p:nvSpPr>
          <p:spPr bwMode="auto">
            <a:xfrm>
              <a:off x="2269" y="2492"/>
              <a:ext cx="371"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C</a:t>
              </a:r>
            </a:p>
            <a:p>
              <a:endParaRPr lang="en-US" altLang="zh-CN" sz="2400">
                <a:latin typeface="Times New Roman" panose="02020603050405020304" pitchFamily="18" charset="0"/>
                <a:ea typeface="宋体" panose="02010600030101010101" pitchFamily="2" charset="-122"/>
              </a:endParaRPr>
            </a:p>
          </p:txBody>
        </p:sp>
        <p:sp>
          <p:nvSpPr>
            <p:cNvPr id="85003" name="Line 11"/>
            <p:cNvSpPr>
              <a:spLocks noChangeShapeType="1"/>
            </p:cNvSpPr>
            <p:nvPr/>
          </p:nvSpPr>
          <p:spPr bwMode="auto">
            <a:xfrm flipH="1">
              <a:off x="1477" y="2250"/>
              <a:ext cx="263" cy="3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04" name="Text Box 12"/>
            <p:cNvSpPr txBox="1">
              <a:spLocks noChangeArrowheads="1"/>
            </p:cNvSpPr>
            <p:nvPr/>
          </p:nvSpPr>
          <p:spPr bwMode="auto">
            <a:xfrm>
              <a:off x="930" y="2972"/>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5005" name="Oval 13"/>
            <p:cNvSpPr>
              <a:spLocks noChangeArrowheads="1"/>
            </p:cNvSpPr>
            <p:nvPr/>
          </p:nvSpPr>
          <p:spPr bwMode="auto">
            <a:xfrm>
              <a:off x="1015" y="30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D</a:t>
              </a:r>
            </a:p>
          </p:txBody>
        </p:sp>
        <p:sp>
          <p:nvSpPr>
            <p:cNvPr id="85006" name="Text Box 14"/>
            <p:cNvSpPr txBox="1">
              <a:spLocks noChangeArrowheads="1"/>
            </p:cNvSpPr>
            <p:nvPr/>
          </p:nvSpPr>
          <p:spPr bwMode="auto">
            <a:xfrm>
              <a:off x="983" y="2978"/>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5007" name="Line 15"/>
            <p:cNvSpPr>
              <a:spLocks noChangeShapeType="1"/>
            </p:cNvSpPr>
            <p:nvPr/>
          </p:nvSpPr>
          <p:spPr bwMode="auto">
            <a:xfrm>
              <a:off x="2463" y="2750"/>
              <a:ext cx="156" cy="2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08" name="Oval 16"/>
            <p:cNvSpPr>
              <a:spLocks noChangeArrowheads="1"/>
            </p:cNvSpPr>
            <p:nvPr/>
          </p:nvSpPr>
          <p:spPr bwMode="auto">
            <a:xfrm>
              <a:off x="1927" y="3015"/>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5009" name="Text Box 17"/>
            <p:cNvSpPr txBox="1">
              <a:spLocks noChangeArrowheads="1"/>
            </p:cNvSpPr>
            <p:nvPr/>
          </p:nvSpPr>
          <p:spPr bwMode="auto">
            <a:xfrm>
              <a:off x="1933" y="2980"/>
              <a:ext cx="371"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E</a:t>
              </a:r>
            </a:p>
            <a:p>
              <a:endParaRPr lang="en-US" altLang="zh-CN" sz="2400">
                <a:latin typeface="Times New Roman" panose="02020603050405020304" pitchFamily="18" charset="0"/>
                <a:ea typeface="宋体" panose="02010600030101010101" pitchFamily="2" charset="-122"/>
              </a:endParaRPr>
            </a:p>
          </p:txBody>
        </p:sp>
        <p:sp>
          <p:nvSpPr>
            <p:cNvPr id="85010" name="Line 18"/>
            <p:cNvSpPr>
              <a:spLocks noChangeShapeType="1"/>
            </p:cNvSpPr>
            <p:nvPr/>
          </p:nvSpPr>
          <p:spPr bwMode="auto">
            <a:xfrm flipH="1">
              <a:off x="2079" y="2709"/>
              <a:ext cx="178" cy="30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11" name="Oval 20"/>
            <p:cNvSpPr>
              <a:spLocks noChangeArrowheads="1"/>
            </p:cNvSpPr>
            <p:nvPr/>
          </p:nvSpPr>
          <p:spPr bwMode="auto">
            <a:xfrm>
              <a:off x="2581" y="297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F</a:t>
              </a:r>
            </a:p>
          </p:txBody>
        </p:sp>
        <p:sp>
          <p:nvSpPr>
            <p:cNvPr id="85012" name="Text Box 21"/>
            <p:cNvSpPr txBox="1">
              <a:spLocks noChangeArrowheads="1"/>
            </p:cNvSpPr>
            <p:nvPr/>
          </p:nvSpPr>
          <p:spPr bwMode="auto">
            <a:xfrm>
              <a:off x="2549" y="2936"/>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5013" name="Text Box 22"/>
            <p:cNvSpPr txBox="1">
              <a:spLocks noChangeArrowheads="1"/>
            </p:cNvSpPr>
            <p:nvPr/>
          </p:nvSpPr>
          <p:spPr bwMode="auto">
            <a:xfrm>
              <a:off x="1155"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5014" name="Line 23"/>
            <p:cNvSpPr>
              <a:spLocks noChangeShapeType="1"/>
            </p:cNvSpPr>
            <p:nvPr/>
          </p:nvSpPr>
          <p:spPr bwMode="auto">
            <a:xfrm flipH="1">
              <a:off x="1134" y="2717"/>
              <a:ext cx="135" cy="2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15" name="Oval 24"/>
            <p:cNvSpPr>
              <a:spLocks noChangeArrowheads="1"/>
            </p:cNvSpPr>
            <p:nvPr/>
          </p:nvSpPr>
          <p:spPr bwMode="auto">
            <a:xfrm>
              <a:off x="1208" y="351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G</a:t>
              </a:r>
            </a:p>
          </p:txBody>
        </p:sp>
        <p:sp>
          <p:nvSpPr>
            <p:cNvPr id="85016" name="Text Box 25"/>
            <p:cNvSpPr txBox="1">
              <a:spLocks noChangeArrowheads="1"/>
            </p:cNvSpPr>
            <p:nvPr/>
          </p:nvSpPr>
          <p:spPr bwMode="auto">
            <a:xfrm>
              <a:off x="1177"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5017" name="Line 26"/>
            <p:cNvSpPr>
              <a:spLocks noChangeShapeType="1"/>
            </p:cNvSpPr>
            <p:nvPr/>
          </p:nvSpPr>
          <p:spPr bwMode="auto">
            <a:xfrm>
              <a:off x="1231" y="3257"/>
              <a:ext cx="125" cy="25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18" name="Line 27"/>
            <p:cNvSpPr>
              <a:spLocks noChangeShapeType="1"/>
            </p:cNvSpPr>
            <p:nvPr/>
          </p:nvSpPr>
          <p:spPr bwMode="auto">
            <a:xfrm>
              <a:off x="2010" y="2295"/>
              <a:ext cx="277" cy="27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6" name="圆角矩形 25"/>
          <p:cNvSpPr/>
          <p:nvPr/>
        </p:nvSpPr>
        <p:spPr>
          <a:xfrm>
            <a:off x="3503712" y="5494661"/>
            <a:ext cx="1871662" cy="865187"/>
          </a:xfrm>
          <a:prstGeom prst="round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a:solidFill>
                  <a:schemeClr val="bg1"/>
                </a:solidFill>
                <a:latin typeface="楷体_GB2312" pitchFamily="49" charset="-122"/>
              </a:rPr>
              <a:t>前序：</a:t>
            </a:r>
            <a:r>
              <a:rPr lang="en-US" altLang="zh-CN" sz="2000" dirty="0">
                <a:solidFill>
                  <a:schemeClr val="bg1"/>
                </a:solidFill>
                <a:latin typeface="楷体_GB2312" pitchFamily="49" charset="-122"/>
              </a:rPr>
              <a:t>D L R</a:t>
            </a:r>
            <a:endParaRPr lang="zh-CN" altLang="en-US" sz="2000" dirty="0">
              <a:solidFill>
                <a:schemeClr val="bg1"/>
              </a:solidFill>
              <a:latin typeface="楷体_GB2312" pitchFamily="49" charset="-122"/>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018" name="Group 84"/>
          <p:cNvGrpSpPr>
            <a:grpSpLocks/>
          </p:cNvGrpSpPr>
          <p:nvPr/>
        </p:nvGrpSpPr>
        <p:grpSpPr bwMode="auto">
          <a:xfrm>
            <a:off x="6528048" y="0"/>
            <a:ext cx="3251200" cy="3163888"/>
            <a:chOff x="930" y="2067"/>
            <a:chExt cx="1990" cy="1849"/>
          </a:xfrm>
        </p:grpSpPr>
        <p:sp>
          <p:nvSpPr>
            <p:cNvPr id="86070" name="Oval 5"/>
            <p:cNvSpPr>
              <a:spLocks noChangeArrowheads="1"/>
            </p:cNvSpPr>
            <p:nvPr/>
          </p:nvSpPr>
          <p:spPr bwMode="auto">
            <a:xfrm>
              <a:off x="1732" y="21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71" name="Text Box 6"/>
            <p:cNvSpPr txBox="1">
              <a:spLocks noChangeArrowheads="1"/>
            </p:cNvSpPr>
            <p:nvPr/>
          </p:nvSpPr>
          <p:spPr bwMode="auto">
            <a:xfrm>
              <a:off x="1731" y="2067"/>
              <a:ext cx="3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A</a:t>
              </a:r>
            </a:p>
            <a:p>
              <a:endParaRPr lang="en-US" altLang="zh-CN" sz="2400">
                <a:latin typeface="Times New Roman" panose="02020603050405020304" pitchFamily="18" charset="0"/>
                <a:ea typeface="宋体" panose="02010600030101010101" pitchFamily="2" charset="-122"/>
              </a:endParaRPr>
            </a:p>
          </p:txBody>
        </p:sp>
        <p:sp>
          <p:nvSpPr>
            <p:cNvPr id="86072" name="Oval 7"/>
            <p:cNvSpPr>
              <a:spLocks noChangeArrowheads="1"/>
            </p:cNvSpPr>
            <p:nvPr/>
          </p:nvSpPr>
          <p:spPr bwMode="auto">
            <a:xfrm>
              <a:off x="1254"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B</a:t>
              </a:r>
            </a:p>
          </p:txBody>
        </p:sp>
        <p:sp>
          <p:nvSpPr>
            <p:cNvPr id="86073" name="Text Box 8"/>
            <p:cNvSpPr txBox="1">
              <a:spLocks noChangeArrowheads="1"/>
            </p:cNvSpPr>
            <p:nvPr/>
          </p:nvSpPr>
          <p:spPr bwMode="auto">
            <a:xfrm>
              <a:off x="1233" y="2475"/>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74" name="Oval 9"/>
            <p:cNvSpPr>
              <a:spLocks noChangeArrowheads="1"/>
            </p:cNvSpPr>
            <p:nvPr/>
          </p:nvSpPr>
          <p:spPr bwMode="auto">
            <a:xfrm>
              <a:off x="2243" y="2514"/>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75" name="Text Box 10"/>
            <p:cNvSpPr txBox="1">
              <a:spLocks noChangeArrowheads="1"/>
            </p:cNvSpPr>
            <p:nvPr/>
          </p:nvSpPr>
          <p:spPr bwMode="auto">
            <a:xfrm>
              <a:off x="2269" y="2492"/>
              <a:ext cx="371"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dirty="0">
                  <a:latin typeface="Times New Roman" panose="02020603050405020304" pitchFamily="18" charset="0"/>
                  <a:ea typeface="宋体" panose="02010600030101010101" pitchFamily="2" charset="-122"/>
                </a:rPr>
                <a:t>C</a:t>
              </a:r>
            </a:p>
            <a:p>
              <a:endParaRPr lang="en-US" altLang="zh-CN" sz="2400" dirty="0">
                <a:latin typeface="Times New Roman" panose="02020603050405020304" pitchFamily="18" charset="0"/>
                <a:ea typeface="宋体" panose="02010600030101010101" pitchFamily="2" charset="-122"/>
              </a:endParaRPr>
            </a:p>
          </p:txBody>
        </p:sp>
        <p:sp>
          <p:nvSpPr>
            <p:cNvPr id="86076" name="Line 11"/>
            <p:cNvSpPr>
              <a:spLocks noChangeShapeType="1"/>
            </p:cNvSpPr>
            <p:nvPr/>
          </p:nvSpPr>
          <p:spPr bwMode="auto">
            <a:xfrm flipH="1">
              <a:off x="1477" y="2250"/>
              <a:ext cx="263" cy="3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77" name="Text Box 12"/>
            <p:cNvSpPr txBox="1">
              <a:spLocks noChangeArrowheads="1"/>
            </p:cNvSpPr>
            <p:nvPr/>
          </p:nvSpPr>
          <p:spPr bwMode="auto">
            <a:xfrm>
              <a:off x="930" y="2972"/>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78" name="Oval 13"/>
            <p:cNvSpPr>
              <a:spLocks noChangeArrowheads="1"/>
            </p:cNvSpPr>
            <p:nvPr/>
          </p:nvSpPr>
          <p:spPr bwMode="auto">
            <a:xfrm>
              <a:off x="1015" y="3007"/>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D</a:t>
              </a:r>
            </a:p>
          </p:txBody>
        </p:sp>
        <p:sp>
          <p:nvSpPr>
            <p:cNvPr id="86079" name="Text Box 14"/>
            <p:cNvSpPr txBox="1">
              <a:spLocks noChangeArrowheads="1"/>
            </p:cNvSpPr>
            <p:nvPr/>
          </p:nvSpPr>
          <p:spPr bwMode="auto">
            <a:xfrm>
              <a:off x="983" y="2978"/>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80" name="Line 15"/>
            <p:cNvSpPr>
              <a:spLocks noChangeShapeType="1"/>
            </p:cNvSpPr>
            <p:nvPr/>
          </p:nvSpPr>
          <p:spPr bwMode="auto">
            <a:xfrm>
              <a:off x="2463" y="2750"/>
              <a:ext cx="156" cy="2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81" name="Oval 16"/>
            <p:cNvSpPr>
              <a:spLocks noChangeArrowheads="1"/>
            </p:cNvSpPr>
            <p:nvPr/>
          </p:nvSpPr>
          <p:spPr bwMode="auto">
            <a:xfrm>
              <a:off x="1927" y="3015"/>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82" name="Text Box 17"/>
            <p:cNvSpPr txBox="1">
              <a:spLocks noChangeArrowheads="1"/>
            </p:cNvSpPr>
            <p:nvPr/>
          </p:nvSpPr>
          <p:spPr bwMode="auto">
            <a:xfrm>
              <a:off x="1933" y="2980"/>
              <a:ext cx="371"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E</a:t>
              </a:r>
            </a:p>
            <a:p>
              <a:endParaRPr lang="en-US" altLang="zh-CN" sz="2400">
                <a:latin typeface="Times New Roman" panose="02020603050405020304" pitchFamily="18" charset="0"/>
                <a:ea typeface="宋体" panose="02010600030101010101" pitchFamily="2" charset="-122"/>
              </a:endParaRPr>
            </a:p>
          </p:txBody>
        </p:sp>
        <p:sp>
          <p:nvSpPr>
            <p:cNvPr id="86083" name="Line 18"/>
            <p:cNvSpPr>
              <a:spLocks noChangeShapeType="1"/>
            </p:cNvSpPr>
            <p:nvPr/>
          </p:nvSpPr>
          <p:spPr bwMode="auto">
            <a:xfrm flipH="1">
              <a:off x="2079" y="2709"/>
              <a:ext cx="178" cy="30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84" name="Oval 20"/>
            <p:cNvSpPr>
              <a:spLocks noChangeArrowheads="1"/>
            </p:cNvSpPr>
            <p:nvPr/>
          </p:nvSpPr>
          <p:spPr bwMode="auto">
            <a:xfrm>
              <a:off x="2581" y="297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F</a:t>
              </a:r>
            </a:p>
          </p:txBody>
        </p:sp>
        <p:sp>
          <p:nvSpPr>
            <p:cNvPr id="86085" name="Text Box 21"/>
            <p:cNvSpPr txBox="1">
              <a:spLocks noChangeArrowheads="1"/>
            </p:cNvSpPr>
            <p:nvPr/>
          </p:nvSpPr>
          <p:spPr bwMode="auto">
            <a:xfrm>
              <a:off x="2549" y="2936"/>
              <a:ext cx="37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86" name="Text Box 22"/>
            <p:cNvSpPr txBox="1">
              <a:spLocks noChangeArrowheads="1"/>
            </p:cNvSpPr>
            <p:nvPr/>
          </p:nvSpPr>
          <p:spPr bwMode="auto">
            <a:xfrm>
              <a:off x="1155"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87" name="Line 23"/>
            <p:cNvSpPr>
              <a:spLocks noChangeShapeType="1"/>
            </p:cNvSpPr>
            <p:nvPr/>
          </p:nvSpPr>
          <p:spPr bwMode="auto">
            <a:xfrm flipH="1">
              <a:off x="1134" y="2717"/>
              <a:ext cx="135" cy="2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88" name="Oval 24"/>
            <p:cNvSpPr>
              <a:spLocks noChangeArrowheads="1"/>
            </p:cNvSpPr>
            <p:nvPr/>
          </p:nvSpPr>
          <p:spPr bwMode="auto">
            <a:xfrm>
              <a:off x="1208" y="3516"/>
              <a:ext cx="270" cy="26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G</a:t>
              </a:r>
            </a:p>
          </p:txBody>
        </p:sp>
        <p:sp>
          <p:nvSpPr>
            <p:cNvPr id="86089" name="Text Box 25"/>
            <p:cNvSpPr txBox="1">
              <a:spLocks noChangeArrowheads="1"/>
            </p:cNvSpPr>
            <p:nvPr/>
          </p:nvSpPr>
          <p:spPr bwMode="auto">
            <a:xfrm>
              <a:off x="1177" y="3476"/>
              <a:ext cx="37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90" name="Line 26"/>
            <p:cNvSpPr>
              <a:spLocks noChangeShapeType="1"/>
            </p:cNvSpPr>
            <p:nvPr/>
          </p:nvSpPr>
          <p:spPr bwMode="auto">
            <a:xfrm>
              <a:off x="1231" y="3257"/>
              <a:ext cx="125" cy="25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91" name="Line 27"/>
            <p:cNvSpPr>
              <a:spLocks noChangeShapeType="1"/>
            </p:cNvSpPr>
            <p:nvPr/>
          </p:nvSpPr>
          <p:spPr bwMode="auto">
            <a:xfrm>
              <a:off x="2010" y="2295"/>
              <a:ext cx="277" cy="27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6019" name="Oval 5"/>
          <p:cNvSpPr>
            <a:spLocks noChangeArrowheads="1"/>
          </p:cNvSpPr>
          <p:nvPr/>
        </p:nvSpPr>
        <p:spPr bwMode="auto">
          <a:xfrm>
            <a:off x="8091489" y="3914775"/>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20" name="Text Box 6"/>
          <p:cNvSpPr txBox="1">
            <a:spLocks noChangeArrowheads="1"/>
          </p:cNvSpPr>
          <p:nvPr/>
        </p:nvSpPr>
        <p:spPr bwMode="auto">
          <a:xfrm>
            <a:off x="8126413" y="3851275"/>
            <a:ext cx="5905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A</a:t>
            </a:r>
          </a:p>
          <a:p>
            <a:endParaRPr lang="en-US" altLang="zh-CN" sz="2400">
              <a:latin typeface="Times New Roman" panose="02020603050405020304" pitchFamily="18" charset="0"/>
              <a:ea typeface="宋体" panose="02010600030101010101" pitchFamily="2" charset="-122"/>
            </a:endParaRPr>
          </a:p>
        </p:txBody>
      </p:sp>
      <p:sp>
        <p:nvSpPr>
          <p:cNvPr id="86021" name="Oval 7"/>
          <p:cNvSpPr>
            <a:spLocks noChangeArrowheads="1"/>
          </p:cNvSpPr>
          <p:nvPr/>
        </p:nvSpPr>
        <p:spPr bwMode="auto">
          <a:xfrm>
            <a:off x="7350126" y="4594225"/>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B</a:t>
            </a:r>
          </a:p>
        </p:txBody>
      </p:sp>
      <p:sp>
        <p:nvSpPr>
          <p:cNvPr id="86022" name="Text Box 8"/>
          <p:cNvSpPr txBox="1">
            <a:spLocks noChangeArrowheads="1"/>
          </p:cNvSpPr>
          <p:nvPr/>
        </p:nvSpPr>
        <p:spPr bwMode="auto">
          <a:xfrm>
            <a:off x="7299326" y="4498976"/>
            <a:ext cx="588963"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23" name="Oval 9"/>
          <p:cNvSpPr>
            <a:spLocks noChangeArrowheads="1"/>
          </p:cNvSpPr>
          <p:nvPr/>
        </p:nvSpPr>
        <p:spPr bwMode="auto">
          <a:xfrm>
            <a:off x="8902701" y="4560889"/>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24" name="Text Box 10"/>
          <p:cNvSpPr txBox="1">
            <a:spLocks noChangeArrowheads="1"/>
          </p:cNvSpPr>
          <p:nvPr/>
        </p:nvSpPr>
        <p:spPr bwMode="auto">
          <a:xfrm>
            <a:off x="8943976" y="4525963"/>
            <a:ext cx="588963"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C</a:t>
            </a:r>
          </a:p>
          <a:p>
            <a:endParaRPr lang="en-US" altLang="zh-CN" sz="2400">
              <a:latin typeface="Times New Roman" panose="02020603050405020304" pitchFamily="18" charset="0"/>
              <a:ea typeface="宋体" panose="02010600030101010101" pitchFamily="2" charset="-122"/>
            </a:endParaRPr>
          </a:p>
        </p:txBody>
      </p:sp>
      <p:sp>
        <p:nvSpPr>
          <p:cNvPr id="86025" name="Line 11"/>
          <p:cNvSpPr>
            <a:spLocks noChangeShapeType="1"/>
          </p:cNvSpPr>
          <p:nvPr/>
        </p:nvSpPr>
        <p:spPr bwMode="auto">
          <a:xfrm flipH="1">
            <a:off x="7686676" y="4141788"/>
            <a:ext cx="417513" cy="5000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26" name="Text Box 12"/>
          <p:cNvSpPr txBox="1">
            <a:spLocks noChangeArrowheads="1"/>
          </p:cNvSpPr>
          <p:nvPr/>
        </p:nvSpPr>
        <p:spPr bwMode="auto">
          <a:xfrm>
            <a:off x="6818313" y="5287963"/>
            <a:ext cx="588962"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27" name="Oval 13"/>
          <p:cNvSpPr>
            <a:spLocks noChangeArrowheads="1"/>
          </p:cNvSpPr>
          <p:nvPr/>
        </p:nvSpPr>
        <p:spPr bwMode="auto">
          <a:xfrm>
            <a:off x="6953251" y="5360989"/>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D</a:t>
            </a:r>
          </a:p>
        </p:txBody>
      </p:sp>
      <p:sp>
        <p:nvSpPr>
          <p:cNvPr id="86028" name="Text Box 14"/>
          <p:cNvSpPr txBox="1">
            <a:spLocks noChangeArrowheads="1"/>
          </p:cNvSpPr>
          <p:nvPr/>
        </p:nvSpPr>
        <p:spPr bwMode="auto">
          <a:xfrm>
            <a:off x="6902451" y="5297488"/>
            <a:ext cx="588963"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29" name="Line 15"/>
          <p:cNvSpPr>
            <a:spLocks noChangeShapeType="1"/>
          </p:cNvSpPr>
          <p:nvPr/>
        </p:nvSpPr>
        <p:spPr bwMode="auto">
          <a:xfrm>
            <a:off x="9251950" y="4935539"/>
            <a:ext cx="247650" cy="420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30" name="Oval 16"/>
          <p:cNvSpPr>
            <a:spLocks noChangeArrowheads="1"/>
          </p:cNvSpPr>
          <p:nvPr/>
        </p:nvSpPr>
        <p:spPr bwMode="auto">
          <a:xfrm>
            <a:off x="8401051" y="5356225"/>
            <a:ext cx="428625" cy="42068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31" name="Text Box 17"/>
          <p:cNvSpPr txBox="1">
            <a:spLocks noChangeArrowheads="1"/>
          </p:cNvSpPr>
          <p:nvPr/>
        </p:nvSpPr>
        <p:spPr bwMode="auto">
          <a:xfrm>
            <a:off x="8410576" y="5368925"/>
            <a:ext cx="588963"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latin typeface="Times New Roman" panose="02020603050405020304" pitchFamily="18" charset="0"/>
                <a:ea typeface="宋体" panose="02010600030101010101" pitchFamily="2" charset="-122"/>
              </a:rPr>
              <a:t>E</a:t>
            </a:r>
          </a:p>
          <a:p>
            <a:endParaRPr lang="en-US" altLang="zh-CN" sz="2400">
              <a:latin typeface="Times New Roman" panose="02020603050405020304" pitchFamily="18" charset="0"/>
              <a:ea typeface="宋体" panose="02010600030101010101" pitchFamily="2" charset="-122"/>
            </a:endParaRPr>
          </a:p>
        </p:txBody>
      </p:sp>
      <p:sp>
        <p:nvSpPr>
          <p:cNvPr id="86032" name="Line 18"/>
          <p:cNvSpPr>
            <a:spLocks noChangeShapeType="1"/>
          </p:cNvSpPr>
          <p:nvPr/>
        </p:nvSpPr>
        <p:spPr bwMode="auto">
          <a:xfrm flipH="1">
            <a:off x="8642351" y="4870451"/>
            <a:ext cx="282575" cy="4857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33" name="Text Box 19"/>
          <p:cNvSpPr txBox="1">
            <a:spLocks noChangeArrowheads="1"/>
          </p:cNvSpPr>
          <p:nvPr/>
        </p:nvSpPr>
        <p:spPr bwMode="auto">
          <a:xfrm>
            <a:off x="8680451" y="5600700"/>
            <a:ext cx="58896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34" name="Oval 20"/>
          <p:cNvSpPr>
            <a:spLocks noChangeArrowheads="1"/>
          </p:cNvSpPr>
          <p:nvPr/>
        </p:nvSpPr>
        <p:spPr bwMode="auto">
          <a:xfrm>
            <a:off x="9439276" y="5294314"/>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F</a:t>
            </a:r>
          </a:p>
        </p:txBody>
      </p:sp>
      <p:sp>
        <p:nvSpPr>
          <p:cNvPr id="86035" name="Text Box 21"/>
          <p:cNvSpPr txBox="1">
            <a:spLocks noChangeArrowheads="1"/>
          </p:cNvSpPr>
          <p:nvPr/>
        </p:nvSpPr>
        <p:spPr bwMode="auto">
          <a:xfrm>
            <a:off x="9388476" y="5230813"/>
            <a:ext cx="588963"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36" name="Text Box 22"/>
          <p:cNvSpPr txBox="1">
            <a:spLocks noChangeArrowheads="1"/>
          </p:cNvSpPr>
          <p:nvPr/>
        </p:nvSpPr>
        <p:spPr bwMode="auto">
          <a:xfrm>
            <a:off x="7175501" y="6088063"/>
            <a:ext cx="58896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37" name="Line 23"/>
          <p:cNvSpPr>
            <a:spLocks noChangeShapeType="1"/>
          </p:cNvSpPr>
          <p:nvPr/>
        </p:nvSpPr>
        <p:spPr bwMode="auto">
          <a:xfrm flipH="1">
            <a:off x="7142163" y="4883151"/>
            <a:ext cx="214312" cy="4413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38" name="Oval 24"/>
          <p:cNvSpPr>
            <a:spLocks noChangeArrowheads="1"/>
          </p:cNvSpPr>
          <p:nvPr/>
        </p:nvSpPr>
        <p:spPr bwMode="auto">
          <a:xfrm>
            <a:off x="7259639" y="6151564"/>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400">
                <a:latin typeface="Times New Roman" panose="02020603050405020304" pitchFamily="18" charset="0"/>
              </a:rPr>
              <a:t>G</a:t>
            </a:r>
          </a:p>
        </p:txBody>
      </p:sp>
      <p:sp>
        <p:nvSpPr>
          <p:cNvPr id="86039" name="Text Box 25"/>
          <p:cNvSpPr txBox="1">
            <a:spLocks noChangeArrowheads="1"/>
          </p:cNvSpPr>
          <p:nvPr/>
        </p:nvSpPr>
        <p:spPr bwMode="auto">
          <a:xfrm>
            <a:off x="7210426" y="6088063"/>
            <a:ext cx="58896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000">
                <a:latin typeface="Times New Roman" panose="02020603050405020304" pitchFamily="18" charset="0"/>
                <a:ea typeface="宋体" panose="02010600030101010101" pitchFamily="2" charset="-122"/>
              </a:rPr>
              <a:t> </a:t>
            </a:r>
          </a:p>
          <a:p>
            <a:endParaRPr lang="en-US" altLang="zh-CN" sz="2400">
              <a:latin typeface="Times New Roman" panose="02020603050405020304" pitchFamily="18" charset="0"/>
              <a:ea typeface="宋体" panose="02010600030101010101" pitchFamily="2" charset="-122"/>
            </a:endParaRPr>
          </a:p>
        </p:txBody>
      </p:sp>
      <p:sp>
        <p:nvSpPr>
          <p:cNvPr id="86040" name="Line 26"/>
          <p:cNvSpPr>
            <a:spLocks noChangeShapeType="1"/>
          </p:cNvSpPr>
          <p:nvPr/>
        </p:nvSpPr>
        <p:spPr bwMode="auto">
          <a:xfrm>
            <a:off x="7296150" y="5740401"/>
            <a:ext cx="198438" cy="4111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41" name="Line 27"/>
          <p:cNvSpPr>
            <a:spLocks noChangeShapeType="1"/>
          </p:cNvSpPr>
          <p:nvPr/>
        </p:nvSpPr>
        <p:spPr bwMode="auto">
          <a:xfrm>
            <a:off x="8532814" y="4213226"/>
            <a:ext cx="439737" cy="4286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0" name="组合 39"/>
          <p:cNvGrpSpPr>
            <a:grpSpLocks/>
          </p:cNvGrpSpPr>
          <p:nvPr/>
        </p:nvGrpSpPr>
        <p:grpSpPr bwMode="auto">
          <a:xfrm>
            <a:off x="6667501" y="3429001"/>
            <a:ext cx="1928813" cy="500063"/>
            <a:chOff x="5402362" y="3359151"/>
            <a:chExt cx="1927390" cy="500518"/>
          </a:xfrm>
        </p:grpSpPr>
        <p:sp>
          <p:nvSpPr>
            <p:cNvPr id="86068" name="Text Box 55"/>
            <p:cNvSpPr txBox="1">
              <a:spLocks noChangeArrowheads="1"/>
            </p:cNvSpPr>
            <p:nvPr/>
          </p:nvSpPr>
          <p:spPr bwMode="auto">
            <a:xfrm>
              <a:off x="5402362" y="3359151"/>
              <a:ext cx="1927390" cy="400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find=NULL, bt </a:t>
              </a:r>
            </a:p>
          </p:txBody>
        </p:sp>
        <p:sp>
          <p:nvSpPr>
            <p:cNvPr id="86069" name="Line 56"/>
            <p:cNvSpPr>
              <a:spLocks noChangeShapeType="1"/>
            </p:cNvSpPr>
            <p:nvPr/>
          </p:nvSpPr>
          <p:spPr bwMode="auto">
            <a:xfrm>
              <a:off x="6929456" y="3716665"/>
              <a:ext cx="45685" cy="1430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53" name="Text Box 55"/>
          <p:cNvSpPr txBox="1">
            <a:spLocks noChangeArrowheads="1"/>
          </p:cNvSpPr>
          <p:nvPr/>
        </p:nvSpPr>
        <p:spPr bwMode="auto">
          <a:xfrm>
            <a:off x="6118225" y="4071938"/>
            <a:ext cx="1906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find=NULL, bt </a:t>
            </a:r>
          </a:p>
        </p:txBody>
      </p:sp>
      <p:sp>
        <p:nvSpPr>
          <p:cNvPr id="54" name="Line 56"/>
          <p:cNvSpPr>
            <a:spLocks noChangeShapeType="1"/>
          </p:cNvSpPr>
          <p:nvPr/>
        </p:nvSpPr>
        <p:spPr bwMode="auto">
          <a:xfrm flipH="1">
            <a:off x="7596189" y="4429126"/>
            <a:ext cx="71437" cy="1428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55" name="Text Box 55"/>
          <p:cNvSpPr txBox="1">
            <a:spLocks noChangeArrowheads="1"/>
          </p:cNvSpPr>
          <p:nvPr/>
        </p:nvSpPr>
        <p:spPr bwMode="auto">
          <a:xfrm>
            <a:off x="7469189" y="5715001"/>
            <a:ext cx="18430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bt, find=NULL</a:t>
            </a:r>
          </a:p>
          <a:p>
            <a:pPr eaLnBrk="1" hangingPunct="1"/>
            <a:endParaRPr lang="en-US" altLang="zh-CN" sz="2000">
              <a:latin typeface="Times New Roman" panose="02020603050405020304" pitchFamily="18" charset="0"/>
              <a:ea typeface="宋体" panose="02010600030101010101" pitchFamily="2" charset="-122"/>
            </a:endParaRPr>
          </a:p>
        </p:txBody>
      </p:sp>
      <p:sp>
        <p:nvSpPr>
          <p:cNvPr id="56" name="Text Box 55"/>
          <p:cNvSpPr txBox="1">
            <a:spLocks noChangeArrowheads="1"/>
          </p:cNvSpPr>
          <p:nvPr/>
        </p:nvSpPr>
        <p:spPr bwMode="auto">
          <a:xfrm>
            <a:off x="8882063" y="4000500"/>
            <a:ext cx="412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bt</a:t>
            </a:r>
          </a:p>
        </p:txBody>
      </p:sp>
      <p:grpSp>
        <p:nvGrpSpPr>
          <p:cNvPr id="57" name="Group 37"/>
          <p:cNvGrpSpPr>
            <a:grpSpLocks/>
          </p:cNvGrpSpPr>
          <p:nvPr/>
        </p:nvGrpSpPr>
        <p:grpSpPr bwMode="auto">
          <a:xfrm>
            <a:off x="7881938" y="4935538"/>
            <a:ext cx="577850" cy="506412"/>
            <a:chOff x="3334" y="2750"/>
            <a:chExt cx="364" cy="319"/>
          </a:xfrm>
        </p:grpSpPr>
        <p:sp>
          <p:nvSpPr>
            <p:cNvPr id="86066" name="Text Box 55"/>
            <p:cNvSpPr txBox="1">
              <a:spLocks noChangeArrowheads="1"/>
            </p:cNvSpPr>
            <p:nvPr/>
          </p:nvSpPr>
          <p:spPr bwMode="auto">
            <a:xfrm>
              <a:off x="3334" y="2750"/>
              <a:ext cx="26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bt</a:t>
              </a:r>
            </a:p>
          </p:txBody>
        </p:sp>
        <p:sp>
          <p:nvSpPr>
            <p:cNvPr id="86067" name="Line 56"/>
            <p:cNvSpPr>
              <a:spLocks noChangeShapeType="1"/>
            </p:cNvSpPr>
            <p:nvPr/>
          </p:nvSpPr>
          <p:spPr bwMode="auto">
            <a:xfrm rot="17869415" flipH="1">
              <a:off x="3560" y="2931"/>
              <a:ext cx="88" cy="1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grpSp>
        <p:nvGrpSpPr>
          <p:cNvPr id="60" name="组合 38"/>
          <p:cNvGrpSpPr>
            <a:grpSpLocks/>
          </p:cNvGrpSpPr>
          <p:nvPr/>
        </p:nvGrpSpPr>
        <p:grpSpPr bwMode="auto">
          <a:xfrm>
            <a:off x="8882064" y="2500313"/>
            <a:ext cx="2071687" cy="558800"/>
            <a:chOff x="5824849" y="2870129"/>
            <a:chExt cx="3988234" cy="558871"/>
          </a:xfrm>
        </p:grpSpPr>
        <p:sp>
          <p:nvSpPr>
            <p:cNvPr id="86064" name="Text Box 55"/>
            <p:cNvSpPr txBox="1">
              <a:spLocks noChangeArrowheads="1"/>
            </p:cNvSpPr>
            <p:nvPr/>
          </p:nvSpPr>
          <p:spPr bwMode="auto">
            <a:xfrm>
              <a:off x="5824849" y="2870129"/>
              <a:ext cx="3988234" cy="400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bt, find=NULL</a:t>
              </a:r>
            </a:p>
          </p:txBody>
        </p:sp>
        <p:sp>
          <p:nvSpPr>
            <p:cNvPr id="86065" name="Line 56"/>
            <p:cNvSpPr>
              <a:spLocks noChangeShapeType="1"/>
            </p:cNvSpPr>
            <p:nvPr/>
          </p:nvSpPr>
          <p:spPr bwMode="auto">
            <a:xfrm flipH="1">
              <a:off x="6015041" y="3235325"/>
              <a:ext cx="211138" cy="1936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86049" name="Oval 5"/>
          <p:cNvSpPr>
            <a:spLocks noChangeArrowheads="1"/>
          </p:cNvSpPr>
          <p:nvPr/>
        </p:nvSpPr>
        <p:spPr bwMode="auto">
          <a:xfrm>
            <a:off x="8715376" y="3001964"/>
            <a:ext cx="428625" cy="4206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lang="zh-CN" altLang="en-US" sz="2400">
              <a:latin typeface="Times New Roman" panose="02020603050405020304" pitchFamily="18" charset="0"/>
            </a:endParaRPr>
          </a:p>
        </p:txBody>
      </p:sp>
      <p:sp>
        <p:nvSpPr>
          <p:cNvPr id="86050" name="Line 11"/>
          <p:cNvSpPr>
            <a:spLocks noChangeShapeType="1"/>
          </p:cNvSpPr>
          <p:nvPr/>
        </p:nvSpPr>
        <p:spPr bwMode="auto">
          <a:xfrm flipH="1">
            <a:off x="8366126" y="3422651"/>
            <a:ext cx="417513" cy="5000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6051" name="组合 32"/>
          <p:cNvGrpSpPr>
            <a:grpSpLocks/>
          </p:cNvGrpSpPr>
          <p:nvPr/>
        </p:nvGrpSpPr>
        <p:grpSpPr bwMode="auto">
          <a:xfrm>
            <a:off x="8763001" y="3036888"/>
            <a:ext cx="360363" cy="360362"/>
            <a:chOff x="2976563" y="5626100"/>
            <a:chExt cx="585787" cy="590551"/>
          </a:xfrm>
        </p:grpSpPr>
        <p:sp>
          <p:nvSpPr>
            <p:cNvPr id="86060" name="Line 35"/>
            <p:cNvSpPr>
              <a:spLocks noChangeShapeType="1"/>
            </p:cNvSpPr>
            <p:nvPr/>
          </p:nvSpPr>
          <p:spPr bwMode="auto">
            <a:xfrm flipH="1">
              <a:off x="3086100" y="5726113"/>
              <a:ext cx="476250" cy="4778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61" name="Line 36"/>
            <p:cNvSpPr>
              <a:spLocks noChangeShapeType="1"/>
            </p:cNvSpPr>
            <p:nvPr/>
          </p:nvSpPr>
          <p:spPr bwMode="auto">
            <a:xfrm flipH="1">
              <a:off x="2994025" y="5675313"/>
              <a:ext cx="412750" cy="41751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62" name="Line 37"/>
            <p:cNvSpPr>
              <a:spLocks noChangeShapeType="1"/>
            </p:cNvSpPr>
            <p:nvPr/>
          </p:nvSpPr>
          <p:spPr bwMode="auto">
            <a:xfrm flipV="1">
              <a:off x="2976563" y="5626100"/>
              <a:ext cx="311150" cy="2984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63" name="Line 38"/>
            <p:cNvSpPr>
              <a:spLocks noChangeShapeType="1"/>
            </p:cNvSpPr>
            <p:nvPr/>
          </p:nvSpPr>
          <p:spPr bwMode="auto">
            <a:xfrm flipV="1">
              <a:off x="3268663" y="5967413"/>
              <a:ext cx="274638" cy="2492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0" name="组合 58"/>
          <p:cNvGrpSpPr>
            <a:grpSpLocks/>
          </p:cNvGrpSpPr>
          <p:nvPr/>
        </p:nvGrpSpPr>
        <p:grpSpPr bwMode="auto">
          <a:xfrm>
            <a:off x="5381625" y="4849813"/>
            <a:ext cx="1970088" cy="508000"/>
            <a:chOff x="5881027" y="4219471"/>
            <a:chExt cx="1969231" cy="508030"/>
          </a:xfrm>
        </p:grpSpPr>
        <p:sp>
          <p:nvSpPr>
            <p:cNvPr id="86058" name="Text Box 55"/>
            <p:cNvSpPr txBox="1">
              <a:spLocks noChangeArrowheads="1"/>
            </p:cNvSpPr>
            <p:nvPr/>
          </p:nvSpPr>
          <p:spPr bwMode="auto">
            <a:xfrm>
              <a:off x="5881027" y="4219471"/>
              <a:ext cx="1969231" cy="400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find=NULL, bt </a:t>
              </a:r>
            </a:p>
          </p:txBody>
        </p:sp>
        <p:sp>
          <p:nvSpPr>
            <p:cNvPr id="86059" name="Line 56"/>
            <p:cNvSpPr>
              <a:spLocks noChangeShapeType="1"/>
            </p:cNvSpPr>
            <p:nvPr/>
          </p:nvSpPr>
          <p:spPr bwMode="auto">
            <a:xfrm>
              <a:off x="7520011" y="4429051"/>
              <a:ext cx="45692" cy="298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73" name="Line 56"/>
          <p:cNvSpPr>
            <a:spLocks noChangeShapeType="1"/>
          </p:cNvSpPr>
          <p:nvPr/>
        </p:nvSpPr>
        <p:spPr bwMode="auto">
          <a:xfrm flipH="1">
            <a:off x="7627939" y="6000751"/>
            <a:ext cx="46037" cy="2143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74" name="Line 56"/>
          <p:cNvSpPr>
            <a:spLocks noChangeShapeType="1"/>
          </p:cNvSpPr>
          <p:nvPr/>
        </p:nvSpPr>
        <p:spPr bwMode="auto">
          <a:xfrm flipH="1">
            <a:off x="9096375" y="4357688"/>
            <a:ext cx="71438" cy="2143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75" name="Text Box 55"/>
          <p:cNvSpPr txBox="1">
            <a:spLocks noChangeArrowheads="1"/>
          </p:cNvSpPr>
          <p:nvPr/>
        </p:nvSpPr>
        <p:spPr bwMode="auto">
          <a:xfrm>
            <a:off x="4310064" y="5786438"/>
            <a:ext cx="2752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find=NULL, bt=NULL </a:t>
            </a:r>
          </a:p>
        </p:txBody>
      </p:sp>
      <p:sp>
        <p:nvSpPr>
          <p:cNvPr id="76" name="Text Box 55"/>
          <p:cNvSpPr txBox="1">
            <a:spLocks noChangeArrowheads="1"/>
          </p:cNvSpPr>
          <p:nvPr/>
        </p:nvSpPr>
        <p:spPr bwMode="auto">
          <a:xfrm>
            <a:off x="4462464" y="5938838"/>
            <a:ext cx="2752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en-US" altLang="zh-CN" sz="2000">
                <a:latin typeface="Times New Roman" panose="02020603050405020304" pitchFamily="18" charset="0"/>
                <a:ea typeface="宋体" panose="02010600030101010101" pitchFamily="2" charset="-122"/>
              </a:rPr>
              <a:t>find=NULL, bt=NULL </a:t>
            </a:r>
          </a:p>
        </p:txBody>
      </p:sp>
      <p:sp>
        <p:nvSpPr>
          <p:cNvPr id="86057" name="Rectangle 5"/>
          <p:cNvSpPr>
            <a:spLocks noChangeArrowheads="1"/>
          </p:cNvSpPr>
          <p:nvPr/>
        </p:nvSpPr>
        <p:spPr bwMode="auto">
          <a:xfrm>
            <a:off x="500798" y="797719"/>
            <a:ext cx="4843463" cy="447833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lnSpc>
                <a:spcPts val="1800"/>
              </a:lnSpc>
            </a:pPr>
            <a:r>
              <a:rPr lang="en-US" altLang="zh-CN" sz="1600" dirty="0" err="1">
                <a:latin typeface="Times New Roman" panose="02020603050405020304" pitchFamily="18" charset="0"/>
              </a:rPr>
              <a:t>BiTreeNode</a:t>
            </a:r>
            <a:r>
              <a:rPr lang="en-US" altLang="zh-CN" sz="1600" dirty="0">
                <a:latin typeface="Times New Roman" panose="02020603050405020304" pitchFamily="18" charset="0"/>
              </a:rPr>
              <a:t> *Search (</a:t>
            </a:r>
            <a:r>
              <a:rPr lang="en-US" altLang="zh-CN" sz="1600" dirty="0" err="1">
                <a:latin typeface="Times New Roman" panose="02020603050405020304" pitchFamily="18" charset="0"/>
              </a:rPr>
              <a:t>BiTreeNode</a:t>
            </a:r>
            <a:r>
              <a:rPr lang="en-US" altLang="zh-CN" sz="1600" dirty="0">
                <a:latin typeface="Times New Roman" panose="02020603050405020304" pitchFamily="18" charset="0"/>
              </a:rPr>
              <a:t> *</a:t>
            </a:r>
            <a:r>
              <a:rPr lang="en-US" altLang="zh-CN" sz="1600" dirty="0" err="1">
                <a:latin typeface="Times New Roman" panose="02020603050405020304" pitchFamily="18" charset="0"/>
              </a:rPr>
              <a:t>bt</a:t>
            </a:r>
            <a:r>
              <a:rPr lang="en-US" altLang="zh-CN" sz="1600" dirty="0">
                <a:latin typeface="Times New Roman" panose="02020603050405020304" pitchFamily="18" charset="0"/>
              </a:rPr>
              <a:t>, </a:t>
            </a:r>
            <a:r>
              <a:rPr lang="en-US" altLang="zh-CN" sz="1600" dirty="0" err="1">
                <a:latin typeface="Times New Roman" panose="02020603050405020304" pitchFamily="18" charset="0"/>
              </a:rPr>
              <a:t>DataType</a:t>
            </a:r>
            <a:r>
              <a:rPr lang="en-US" altLang="zh-CN" sz="1600" dirty="0">
                <a:latin typeface="Times New Roman" panose="02020603050405020304" pitchFamily="18" charset="0"/>
              </a:rPr>
              <a:t> x)</a:t>
            </a:r>
          </a:p>
          <a:p>
            <a:pPr algn="just">
              <a:lnSpc>
                <a:spcPts val="1800"/>
              </a:lnSpc>
            </a:pPr>
            <a:r>
              <a:rPr lang="en-US" altLang="zh-CN" sz="1600" dirty="0">
                <a:latin typeface="Times New Roman" panose="02020603050405020304" pitchFamily="18" charset="0"/>
              </a:rPr>
              <a:t>{     </a:t>
            </a:r>
            <a:r>
              <a:rPr lang="en-US" altLang="zh-CN" sz="1600" dirty="0" err="1">
                <a:latin typeface="Times New Roman" panose="02020603050405020304" pitchFamily="18" charset="0"/>
              </a:rPr>
              <a:t>BiTreeNode</a:t>
            </a:r>
            <a:r>
              <a:rPr lang="en-US" altLang="zh-CN" sz="1600" dirty="0">
                <a:latin typeface="Times New Roman" panose="02020603050405020304" pitchFamily="18" charset="0"/>
              </a:rPr>
              <a:t> *find=NULL;</a:t>
            </a:r>
          </a:p>
          <a:p>
            <a:pPr algn="just">
              <a:lnSpc>
                <a:spcPts val="1800"/>
              </a:lnSpc>
            </a:pPr>
            <a:r>
              <a:rPr lang="en-US" altLang="zh-CN" sz="1600" dirty="0">
                <a:latin typeface="Times New Roman" panose="02020603050405020304" pitchFamily="18" charset="0"/>
              </a:rPr>
              <a:t>       if (</a:t>
            </a:r>
            <a:r>
              <a:rPr lang="en-US" altLang="zh-CN" sz="1600" dirty="0" err="1">
                <a:latin typeface="Times New Roman" panose="02020603050405020304" pitchFamily="18" charset="0"/>
              </a:rPr>
              <a:t>bt</a:t>
            </a:r>
            <a:r>
              <a:rPr lang="en-US" altLang="zh-CN" sz="1600" dirty="0">
                <a:latin typeface="Times New Roman" panose="02020603050405020304" pitchFamily="18" charset="0"/>
              </a:rPr>
              <a:t> != NULL) </a:t>
            </a:r>
          </a:p>
          <a:p>
            <a:pPr algn="just">
              <a:lnSpc>
                <a:spcPts val="1800"/>
              </a:lnSpc>
            </a:pPr>
            <a:r>
              <a:rPr lang="en-US" altLang="zh-CN" sz="1600" dirty="0">
                <a:latin typeface="Times New Roman" panose="02020603050405020304" pitchFamily="18" charset="0"/>
              </a:rPr>
              <a:t>      {    if (</a:t>
            </a:r>
            <a:r>
              <a:rPr lang="en-US" altLang="zh-CN" sz="1600" dirty="0" err="1">
                <a:latin typeface="Times New Roman" panose="02020603050405020304" pitchFamily="18" charset="0"/>
              </a:rPr>
              <a:t>bt</a:t>
            </a:r>
            <a:r>
              <a:rPr lang="en-US" altLang="zh-CN" sz="1600" dirty="0">
                <a:latin typeface="Times New Roman" panose="02020603050405020304" pitchFamily="18" charset="0"/>
              </a:rPr>
              <a:t>-&gt;data == x)</a:t>
            </a:r>
          </a:p>
          <a:p>
            <a:pPr algn="just">
              <a:lnSpc>
                <a:spcPts val="1800"/>
              </a:lnSpc>
            </a:pPr>
            <a:r>
              <a:rPr lang="en-US" altLang="zh-CN" sz="1600" dirty="0">
                <a:latin typeface="Times New Roman" panose="02020603050405020304" pitchFamily="18" charset="0"/>
              </a:rPr>
              <a:t>                 find=</a:t>
            </a:r>
            <a:r>
              <a:rPr lang="en-US" altLang="zh-CN" sz="1600" dirty="0" err="1">
                <a:latin typeface="Times New Roman" panose="02020603050405020304" pitchFamily="18" charset="0"/>
              </a:rPr>
              <a:t>bt</a:t>
            </a:r>
            <a:r>
              <a:rPr lang="en-US" altLang="zh-CN" sz="1600" dirty="0">
                <a:latin typeface="Times New Roman" panose="02020603050405020304" pitchFamily="18" charset="0"/>
              </a:rPr>
              <a:t>; </a:t>
            </a:r>
            <a:endParaRPr lang="en-US" altLang="zh-CN" sz="1600" dirty="0"/>
          </a:p>
          <a:p>
            <a:pPr algn="just">
              <a:lnSpc>
                <a:spcPts val="1800"/>
              </a:lnSpc>
            </a:pPr>
            <a:r>
              <a:rPr lang="en-US" altLang="zh-CN" sz="1600" dirty="0">
                <a:latin typeface="Times New Roman" panose="02020603050405020304" pitchFamily="18" charset="0"/>
              </a:rPr>
              <a:t>            else</a:t>
            </a:r>
          </a:p>
          <a:p>
            <a:pPr algn="just">
              <a:lnSpc>
                <a:spcPts val="1800"/>
              </a:lnSpc>
            </a:pPr>
            <a:r>
              <a:rPr lang="en-US" altLang="zh-CN" sz="1600" dirty="0">
                <a:latin typeface="Times New Roman" panose="02020603050405020304" pitchFamily="18" charset="0"/>
              </a:rPr>
              <a:t>           {	</a:t>
            </a:r>
          </a:p>
          <a:p>
            <a:pPr algn="just">
              <a:lnSpc>
                <a:spcPts val="1800"/>
              </a:lnSpc>
            </a:pPr>
            <a:r>
              <a:rPr lang="en-US" altLang="zh-CN" sz="1600" dirty="0">
                <a:latin typeface="Times New Roman" panose="02020603050405020304" pitchFamily="18" charset="0"/>
              </a:rPr>
              <a:t>                 find=Search (</a:t>
            </a:r>
            <a:r>
              <a:rPr lang="en-US" altLang="zh-CN" sz="1600" dirty="0" err="1">
                <a:latin typeface="Times New Roman" panose="02020603050405020304" pitchFamily="18" charset="0"/>
              </a:rPr>
              <a:t>bt</a:t>
            </a:r>
            <a:r>
              <a:rPr lang="en-US" altLang="zh-CN" sz="1600" dirty="0">
                <a:latin typeface="Times New Roman" panose="02020603050405020304" pitchFamily="18" charset="0"/>
              </a:rPr>
              <a:t>-&gt;</a:t>
            </a:r>
            <a:r>
              <a:rPr lang="en-US" altLang="zh-CN" sz="1600" dirty="0" err="1">
                <a:latin typeface="Times New Roman" panose="02020603050405020304" pitchFamily="18" charset="0"/>
              </a:rPr>
              <a:t>leftChild</a:t>
            </a:r>
            <a:r>
              <a:rPr lang="en-US" altLang="zh-CN" sz="1600" dirty="0">
                <a:latin typeface="Times New Roman" panose="02020603050405020304" pitchFamily="18" charset="0"/>
              </a:rPr>
              <a:t>, x);</a:t>
            </a:r>
            <a:endParaRPr lang="zh-CN" altLang="en-US" sz="1600" dirty="0">
              <a:latin typeface="Times New Roman" panose="02020603050405020304" pitchFamily="18" charset="0"/>
            </a:endParaRPr>
          </a:p>
          <a:p>
            <a:pPr algn="just">
              <a:lnSpc>
                <a:spcPts val="1800"/>
              </a:lnSpc>
            </a:pPr>
            <a:r>
              <a:rPr lang="en-US" altLang="zh-CN" sz="1600" dirty="0">
                <a:latin typeface="Times New Roman" panose="02020603050405020304" pitchFamily="18" charset="0"/>
              </a:rPr>
              <a:t>                 if (find == NULL)</a:t>
            </a:r>
          </a:p>
          <a:p>
            <a:pPr algn="just">
              <a:lnSpc>
                <a:spcPts val="1800"/>
              </a:lnSpc>
            </a:pPr>
            <a:r>
              <a:rPr lang="en-US" altLang="zh-CN" sz="1600" dirty="0">
                <a:latin typeface="Times New Roman" panose="02020603050405020304" pitchFamily="18" charset="0"/>
              </a:rPr>
              <a:t>                 find=Search (</a:t>
            </a:r>
            <a:r>
              <a:rPr lang="en-US" altLang="zh-CN" sz="1600" dirty="0" err="1">
                <a:latin typeface="Times New Roman" panose="02020603050405020304" pitchFamily="18" charset="0"/>
              </a:rPr>
              <a:t>bt</a:t>
            </a:r>
            <a:r>
              <a:rPr lang="en-US" altLang="zh-CN" sz="1600" dirty="0">
                <a:latin typeface="Times New Roman" panose="02020603050405020304" pitchFamily="18" charset="0"/>
              </a:rPr>
              <a:t>-&gt;</a:t>
            </a:r>
            <a:r>
              <a:rPr lang="en-US" altLang="zh-CN" sz="1600" dirty="0" err="1">
                <a:latin typeface="Times New Roman" panose="02020603050405020304" pitchFamily="18" charset="0"/>
              </a:rPr>
              <a:t>rightChild</a:t>
            </a:r>
            <a:r>
              <a:rPr lang="en-US" altLang="zh-CN" sz="1600" dirty="0">
                <a:latin typeface="Times New Roman" panose="02020603050405020304" pitchFamily="18" charset="0"/>
              </a:rPr>
              <a:t>, x); </a:t>
            </a:r>
          </a:p>
          <a:p>
            <a:pPr algn="just">
              <a:lnSpc>
                <a:spcPts val="1800"/>
              </a:lnSpc>
            </a:pPr>
            <a:r>
              <a:rPr lang="en-US" altLang="zh-CN" sz="1600" dirty="0">
                <a:latin typeface="Times New Roman" panose="02020603050405020304" pitchFamily="18" charset="0"/>
              </a:rPr>
              <a:t>            }</a:t>
            </a:r>
          </a:p>
          <a:p>
            <a:pPr algn="just">
              <a:lnSpc>
                <a:spcPts val="1800"/>
              </a:lnSpc>
            </a:pPr>
            <a:r>
              <a:rPr lang="en-US" altLang="zh-CN" sz="1600" dirty="0">
                <a:latin typeface="Times New Roman" panose="02020603050405020304" pitchFamily="18" charset="0"/>
              </a:rPr>
              <a:t>       }</a:t>
            </a:r>
          </a:p>
          <a:p>
            <a:pPr algn="just">
              <a:lnSpc>
                <a:spcPts val="1800"/>
              </a:lnSpc>
            </a:pPr>
            <a:r>
              <a:rPr lang="en-US" altLang="zh-CN" sz="1600" dirty="0">
                <a:latin typeface="Times New Roman" panose="02020603050405020304" pitchFamily="18" charset="0"/>
              </a:rPr>
              <a:t>       return find;//</a:t>
            </a:r>
            <a:r>
              <a:rPr lang="zh-CN" altLang="en-US" sz="1600" dirty="0">
                <a:latin typeface="Times New Roman" panose="02020603050405020304" pitchFamily="18" charset="0"/>
              </a:rPr>
              <a:t>查找出口</a:t>
            </a:r>
          </a:p>
          <a:p>
            <a:pPr algn="just">
              <a:lnSpc>
                <a:spcPts val="1800"/>
              </a:lnSpc>
            </a:pPr>
            <a:r>
              <a:rPr lang="en-US" altLang="zh-CN" sz="1600" dirty="0">
                <a:latin typeface="Times New Roman" panose="02020603050405020304" pitchFamily="18" charset="0"/>
              </a:rPr>
              <a:t>}</a:t>
            </a:r>
          </a:p>
          <a:p>
            <a:pPr eaLnBrk="1" hangingPunct="1">
              <a:lnSpc>
                <a:spcPts val="1800"/>
              </a:lnSpc>
            </a:pPr>
            <a:r>
              <a:rPr lang="en-US" altLang="zh-CN" sz="1600" dirty="0">
                <a:latin typeface="Times New Roman" panose="02020603050405020304" pitchFamily="18" charset="0"/>
              </a:rPr>
              <a:t>main( )</a:t>
            </a:r>
          </a:p>
          <a:p>
            <a:pPr eaLnBrk="1" hangingPunct="1">
              <a:lnSpc>
                <a:spcPts val="1800"/>
              </a:lnSpc>
            </a:pPr>
            <a:r>
              <a:rPr lang="en-US" altLang="zh-CN" sz="1600" dirty="0">
                <a:latin typeface="Times New Roman" panose="02020603050405020304" pitchFamily="18" charset="0"/>
              </a:rPr>
              <a:t>{</a:t>
            </a:r>
            <a:r>
              <a:rPr lang="en-US" altLang="zh-CN" sz="1600" dirty="0" err="1">
                <a:latin typeface="Times New Roman" panose="02020603050405020304" pitchFamily="18" charset="0"/>
              </a:rPr>
              <a:t>BiTreeNode</a:t>
            </a:r>
            <a:r>
              <a:rPr lang="en-US" altLang="zh-CN" sz="1600" dirty="0">
                <a:latin typeface="Times New Roman" panose="02020603050405020304" pitchFamily="18" charset="0"/>
              </a:rPr>
              <a:t> *find;</a:t>
            </a:r>
          </a:p>
          <a:p>
            <a:pPr eaLnBrk="1" hangingPunct="1">
              <a:lnSpc>
                <a:spcPts val="1800"/>
              </a:lnSpc>
            </a:pPr>
            <a:r>
              <a:rPr lang="en-US" altLang="zh-CN" sz="1600" dirty="0">
                <a:latin typeface="Times New Roman" panose="02020603050405020304" pitchFamily="18" charset="0"/>
              </a:rPr>
              <a:t>  ……</a:t>
            </a:r>
          </a:p>
          <a:p>
            <a:pPr eaLnBrk="1" hangingPunct="1">
              <a:lnSpc>
                <a:spcPts val="1800"/>
              </a:lnSpc>
            </a:pPr>
            <a:r>
              <a:rPr lang="en-US" altLang="zh-CN" sz="1600" dirty="0">
                <a:latin typeface="Times New Roman" panose="02020603050405020304" pitchFamily="18" charset="0"/>
              </a:rPr>
              <a:t>  find=Search(root</a:t>
            </a:r>
            <a:r>
              <a:rPr lang="zh-CN" altLang="en-US" sz="1600" dirty="0">
                <a:latin typeface="Times New Roman" panose="02020603050405020304" pitchFamily="18" charset="0"/>
              </a:rPr>
              <a:t>，</a:t>
            </a:r>
            <a:r>
              <a:rPr lang="en-US" altLang="zh-CN" sz="1600" dirty="0">
                <a:latin typeface="Times New Roman" panose="02020603050405020304" pitchFamily="18" charset="0"/>
              </a:rPr>
              <a:t>’</a:t>
            </a:r>
            <a:r>
              <a:rPr lang="en-US" altLang="zh-CN" sz="1600" dirty="0">
                <a:solidFill>
                  <a:srgbClr val="0000CC"/>
                </a:solidFill>
                <a:latin typeface="Times New Roman" panose="02020603050405020304" pitchFamily="18" charset="0"/>
              </a:rPr>
              <a:t>E</a:t>
            </a:r>
            <a:r>
              <a:rPr lang="en-US" altLang="zh-CN" sz="1600" dirty="0">
                <a:latin typeface="Times New Roman" panose="02020603050405020304" pitchFamily="18" charset="0"/>
              </a:rPr>
              <a:t>’);  ……</a:t>
            </a:r>
          </a:p>
          <a:p>
            <a:pPr eaLnBrk="1" hangingPunct="1">
              <a:lnSpc>
                <a:spcPts val="1800"/>
              </a:lnSpc>
            </a:pPr>
            <a:r>
              <a:rPr lang="en-US" altLang="zh-CN" sz="1600" dirty="0">
                <a:latin typeface="Times New Roman" panose="02020603050405020304" pitchFamily="18" charset="0"/>
              </a:rPr>
              <a:t>}</a:t>
            </a:r>
          </a:p>
        </p:txBody>
      </p:sp>
      <p:sp>
        <p:nvSpPr>
          <p:cNvPr id="77" name="圆角矩形 76"/>
          <p:cNvSpPr/>
          <p:nvPr/>
        </p:nvSpPr>
        <p:spPr>
          <a:xfrm>
            <a:off x="1597641" y="5411898"/>
            <a:ext cx="1871662" cy="865187"/>
          </a:xfrm>
          <a:prstGeom prst="round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a:solidFill>
                  <a:schemeClr val="bg1"/>
                </a:solidFill>
                <a:latin typeface="楷体_GB2312" pitchFamily="49" charset="-122"/>
              </a:rPr>
              <a:t>前序：</a:t>
            </a:r>
            <a:r>
              <a:rPr lang="en-US" altLang="zh-CN" sz="2000" dirty="0">
                <a:solidFill>
                  <a:schemeClr val="bg1"/>
                </a:solidFill>
                <a:latin typeface="楷体_GB2312" pitchFamily="49" charset="-122"/>
              </a:rPr>
              <a:t>D L R</a:t>
            </a:r>
            <a:endParaRPr lang="zh-CN" altLang="en-US" sz="2000" dirty="0">
              <a:solidFill>
                <a:schemeClr val="bg1"/>
              </a:solidFill>
              <a:latin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down)">
                                      <p:cBhvr>
                                        <p:cTn id="7" dur="500"/>
                                        <p:tgtEl>
                                          <p:spTgt spid="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down)">
                                      <p:cBhvr>
                                        <p:cTn id="12" dur="500"/>
                                        <p:tgtEl>
                                          <p:spTgt spid="5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wipe(down)">
                                      <p:cBhvr>
                                        <p:cTn id="17" dur="500"/>
                                        <p:tgtEl>
                                          <p:spTgt spid="54"/>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wipe(down)">
                                      <p:cBhvr>
                                        <p:cTn id="20" dur="500"/>
                                        <p:tgtEl>
                                          <p:spTgt spid="5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blinds(horizontal)">
                                      <p:cBhvr>
                                        <p:cTn id="25" dur="500"/>
                                        <p:tgtEl>
                                          <p:spTgt spid="7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blinds(horizontal)">
                                      <p:cBhvr>
                                        <p:cTn id="30" dur="500"/>
                                        <p:tgtEl>
                                          <p:spTgt spid="7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blinds(horizontal)">
                                      <p:cBhvr>
                                        <p:cTn id="35" dur="500"/>
                                        <p:tgtEl>
                                          <p:spTgt spid="55"/>
                                        </p:tgtEl>
                                      </p:cBhvr>
                                    </p:animEffect>
                                  </p:childTnLst>
                                </p:cTn>
                              </p:par>
                            </p:childTnLst>
                          </p:cTn>
                        </p:par>
                        <p:par>
                          <p:cTn id="36" fill="hold" nodeType="afterGroup">
                            <p:stCondLst>
                              <p:cond delay="500"/>
                            </p:stCondLst>
                            <p:childTnLst>
                              <p:par>
                                <p:cTn id="37" presetID="22" presetClass="entr" presetSubtype="4" fill="hold" grpId="0" nodeType="afterEffect">
                                  <p:stCondLst>
                                    <p:cond delay="0"/>
                                  </p:stCondLst>
                                  <p:childTnLst>
                                    <p:set>
                                      <p:cBhvr>
                                        <p:cTn id="38" dur="1" fill="hold">
                                          <p:stCondLst>
                                            <p:cond delay="0"/>
                                          </p:stCondLst>
                                        </p:cTn>
                                        <p:tgtEl>
                                          <p:spTgt spid="73"/>
                                        </p:tgtEl>
                                        <p:attrNameLst>
                                          <p:attrName>style.visibility</p:attrName>
                                        </p:attrNameLst>
                                      </p:cBhvr>
                                      <p:to>
                                        <p:strVal val="visible"/>
                                      </p:to>
                                    </p:set>
                                    <p:animEffect transition="in" filter="wipe(down)">
                                      <p:cBhvr>
                                        <p:cTn id="39" dur="500"/>
                                        <p:tgtEl>
                                          <p:spTgt spid="73"/>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nodeType="click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blinds(horizontal)">
                                      <p:cBhvr>
                                        <p:cTn id="44" dur="500"/>
                                        <p:tgtEl>
                                          <p:spTgt spid="56"/>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74"/>
                                        </p:tgtEl>
                                        <p:attrNameLst>
                                          <p:attrName>style.visibility</p:attrName>
                                        </p:attrNameLst>
                                      </p:cBhvr>
                                      <p:to>
                                        <p:strVal val="visible"/>
                                      </p:to>
                                    </p:set>
                                    <p:animEffect transition="in" filter="wipe(down)">
                                      <p:cBhvr>
                                        <p:cTn id="53" dur="500"/>
                                        <p:tgtEl>
                                          <p:spTgt spid="74"/>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76"/>
                                        </p:tgtEl>
                                        <p:attrNameLst>
                                          <p:attrName>style.visibility</p:attrName>
                                        </p:attrNameLst>
                                      </p:cBhvr>
                                      <p:to>
                                        <p:strVal val="visible"/>
                                      </p:to>
                                    </p:set>
                                    <p:animEffect transition="in" filter="blinds(horizontal)">
                                      <p:cBhvr>
                                        <p:cTn id="58"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animBg="1"/>
      <p:bldP spid="55" grpId="0"/>
      <p:bldP spid="73" grpId="0" animBg="1"/>
      <p:bldP spid="74" grpId="0" animBg="1"/>
      <p:bldP spid="75" grpId="0"/>
      <p:bldP spid="7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4"/>
          <p:cNvSpPr>
            <a:spLocks noGrp="1" noChangeArrowheads="1"/>
          </p:cNvSpPr>
          <p:nvPr>
            <p:ph type="title"/>
          </p:nvPr>
        </p:nvSpPr>
        <p:spPr>
          <a:xfrm>
            <a:off x="263352" y="-5173"/>
            <a:ext cx="7560963" cy="795337"/>
          </a:xfrm>
        </p:spPr>
        <p:txBody>
          <a:bodyPr>
            <a:noAutofit/>
          </a:bodyPr>
          <a:lstStyle/>
          <a:p>
            <a:r>
              <a:rPr lang="zh-CN" altLang="en-US" sz="3600" b="1" dirty="0" smtClean="0">
                <a:ea typeface="华文新魏" panose="02010800040101010101" pitchFamily="2" charset="-122"/>
              </a:rPr>
              <a:t>利用二叉树</a:t>
            </a:r>
            <a:r>
              <a:rPr lang="zh-CN" altLang="en-US" sz="3600" b="1" u="sng" dirty="0" smtClean="0">
                <a:ea typeface="华文新魏" panose="02010800040101010101" pitchFamily="2" charset="-122"/>
              </a:rPr>
              <a:t>前序遍历</a:t>
            </a:r>
            <a:r>
              <a:rPr lang="zh-CN" altLang="en-US" sz="3600" b="1" dirty="0" smtClean="0">
                <a:ea typeface="华文新魏" panose="02010800040101010101" pitchFamily="2" charset="-122"/>
              </a:rPr>
              <a:t>建立二叉树</a:t>
            </a:r>
          </a:p>
        </p:txBody>
      </p:sp>
      <p:sp>
        <p:nvSpPr>
          <p:cNvPr id="165893" name="Rectangle 5"/>
          <p:cNvSpPr>
            <a:spLocks noGrp="1" noChangeArrowheads="1"/>
          </p:cNvSpPr>
          <p:nvPr>
            <p:ph idx="1"/>
          </p:nvPr>
        </p:nvSpPr>
        <p:spPr>
          <a:xfrm>
            <a:off x="1127448" y="1484784"/>
            <a:ext cx="10513168" cy="3886200"/>
          </a:xfrm>
        </p:spPr>
        <p:txBody>
          <a:bodyPr>
            <a:normAutofit/>
          </a:bodyPr>
          <a:lstStyle/>
          <a:p>
            <a:pPr>
              <a:lnSpc>
                <a:spcPct val="110000"/>
              </a:lnSpc>
              <a:buClr>
                <a:srgbClr val="800080"/>
              </a:buClr>
              <a:buSzPct val="50000"/>
              <a:defRPr/>
            </a:pPr>
            <a:r>
              <a:rPr lang="zh-CN" altLang="en-US" sz="3000" b="1" dirty="0">
                <a:solidFill>
                  <a:srgbClr val="000099"/>
                </a:solidFill>
                <a:latin typeface="Times New Roman" panose="02020603050405020304" pitchFamily="18" charset="0"/>
                <a:ea typeface="仿宋_GB2312" pitchFamily="49" charset="-122"/>
              </a:rPr>
              <a:t>以递归方式建立二叉树。</a:t>
            </a:r>
          </a:p>
          <a:p>
            <a:pPr>
              <a:lnSpc>
                <a:spcPct val="110000"/>
              </a:lnSpc>
              <a:buClr>
                <a:srgbClr val="800080"/>
              </a:buClr>
              <a:buSzPct val="50000"/>
              <a:defRPr/>
            </a:pPr>
            <a:r>
              <a:rPr lang="zh-CN" altLang="en-US" sz="3000" b="1" dirty="0">
                <a:solidFill>
                  <a:srgbClr val="000099"/>
                </a:solidFill>
                <a:latin typeface="Times New Roman" panose="02020603050405020304" pitchFamily="18" charset="0"/>
                <a:ea typeface="仿宋_GB2312" pitchFamily="49" charset="-122"/>
              </a:rPr>
              <a:t>输入结点值的顺序必须对应二叉树结点前序遍历的顺序。并约定以输入序列中不可能出现的值作为空结点的值以结束递归</a:t>
            </a:r>
            <a:r>
              <a:rPr lang="en-US" altLang="zh-CN" sz="3000" b="1" dirty="0">
                <a:solidFill>
                  <a:srgbClr val="000099"/>
                </a:solidFill>
                <a:latin typeface="Times New Roman" panose="02020603050405020304" pitchFamily="18" charset="0"/>
                <a:ea typeface="仿宋_GB2312" pitchFamily="49" charset="-122"/>
              </a:rPr>
              <a:t>, </a:t>
            </a:r>
            <a:r>
              <a:rPr lang="zh-CN" altLang="en-US" sz="3000" b="1" dirty="0">
                <a:solidFill>
                  <a:srgbClr val="000099"/>
                </a:solidFill>
                <a:latin typeface="Times New Roman" panose="02020603050405020304" pitchFamily="18" charset="0"/>
                <a:ea typeface="仿宋_GB2312" pitchFamily="49" charset="-122"/>
              </a:rPr>
              <a:t>此值在</a:t>
            </a:r>
            <a:r>
              <a:rPr lang="en-US" altLang="zh-CN" sz="3000" b="1" dirty="0" err="1">
                <a:solidFill>
                  <a:schemeClr val="tx2"/>
                </a:solidFill>
                <a:latin typeface="Times New Roman" panose="02020603050405020304" pitchFamily="18" charset="0"/>
                <a:ea typeface="仿宋_GB2312" pitchFamily="49" charset="-122"/>
              </a:rPr>
              <a:t>RefValue</a:t>
            </a:r>
            <a:r>
              <a:rPr lang="zh-CN" altLang="en-US" sz="3000" b="1" dirty="0">
                <a:solidFill>
                  <a:srgbClr val="000099"/>
                </a:solidFill>
                <a:latin typeface="Times New Roman" panose="02020603050405020304" pitchFamily="18" charset="0"/>
                <a:ea typeface="仿宋_GB2312" pitchFamily="49" charset="-122"/>
              </a:rPr>
              <a:t>中。例如用</a:t>
            </a:r>
            <a:r>
              <a:rPr lang="zh-CN" altLang="en-US" sz="3000" b="1" dirty="0">
                <a:solidFill>
                  <a:schemeClr val="tx2"/>
                </a:solidFill>
                <a:latin typeface="Times New Roman" panose="02020603050405020304" pitchFamily="18" charset="0"/>
                <a:ea typeface="仿宋_GB2312" pitchFamily="49" charset="-122"/>
              </a:rPr>
              <a:t>“</a:t>
            </a:r>
            <a:r>
              <a:rPr lang="en-US" altLang="zh-CN" sz="3000" b="1" dirty="0">
                <a:solidFill>
                  <a:schemeClr val="tx2"/>
                </a:solidFill>
                <a:latin typeface="Times New Roman" panose="02020603050405020304" pitchFamily="18" charset="0"/>
                <a:ea typeface="仿宋_GB2312" pitchFamily="49" charset="-122"/>
              </a:rPr>
              <a:t>@”</a:t>
            </a:r>
            <a:r>
              <a:rPr lang="zh-CN" altLang="en-US" sz="3000" b="1" dirty="0">
                <a:solidFill>
                  <a:srgbClr val="000099"/>
                </a:solidFill>
                <a:latin typeface="Times New Roman" panose="02020603050405020304" pitchFamily="18" charset="0"/>
                <a:ea typeface="仿宋_GB2312" pitchFamily="49" charset="-122"/>
              </a:rPr>
              <a:t>或用</a:t>
            </a:r>
            <a:r>
              <a:rPr lang="zh-CN" altLang="en-US" sz="3000" b="1" dirty="0">
                <a:solidFill>
                  <a:schemeClr val="tx2"/>
                </a:solidFill>
                <a:latin typeface="Times New Roman" panose="02020603050405020304" pitchFamily="18" charset="0"/>
                <a:ea typeface="仿宋_GB2312" pitchFamily="49" charset="-122"/>
              </a:rPr>
              <a:t>“</a:t>
            </a:r>
            <a:r>
              <a:rPr lang="en-US" altLang="zh-CN" sz="3000" b="1" dirty="0">
                <a:solidFill>
                  <a:schemeClr val="tx2"/>
                </a:solidFill>
                <a:latin typeface="Courier New" panose="02070309020205020404" pitchFamily="49" charset="0"/>
                <a:ea typeface="华文新魏" panose="02010800040101010101" pitchFamily="2" charset="-122"/>
              </a:rPr>
              <a:t>-</a:t>
            </a:r>
            <a:r>
              <a:rPr lang="en-US" altLang="zh-CN" sz="3000" b="1" dirty="0">
                <a:solidFill>
                  <a:schemeClr val="tx2"/>
                </a:solidFill>
                <a:latin typeface="Times New Roman" panose="02020603050405020304" pitchFamily="18" charset="0"/>
                <a:ea typeface="仿宋_GB2312" pitchFamily="49" charset="-122"/>
              </a:rPr>
              <a:t>1”</a:t>
            </a:r>
            <a:r>
              <a:rPr lang="zh-CN" altLang="en-US" sz="3000" b="1" dirty="0">
                <a:solidFill>
                  <a:srgbClr val="000099"/>
                </a:solidFill>
                <a:latin typeface="Times New Roman" panose="02020603050405020304" pitchFamily="18" charset="0"/>
                <a:ea typeface="仿宋_GB2312" pitchFamily="49" charset="-122"/>
              </a:rPr>
              <a:t>表示字符序列或正整数序列空结点</a:t>
            </a:r>
            <a:r>
              <a:rPr lang="zh-CN" altLang="en-US" sz="3000" b="1" dirty="0" smtClean="0">
                <a:solidFill>
                  <a:srgbClr val="000099"/>
                </a:solidFill>
                <a:latin typeface="Times New Roman" panose="02020603050405020304" pitchFamily="18" charset="0"/>
                <a:ea typeface="仿宋_GB2312" pitchFamily="49" charset="-122"/>
              </a:rPr>
              <a:t>。</a:t>
            </a:r>
            <a:endParaRPr lang="en-US" altLang="zh-CN" sz="3000" b="1" dirty="0" smtClean="0">
              <a:solidFill>
                <a:srgbClr val="000099"/>
              </a:solidFill>
              <a:latin typeface="Times New Roman" panose="02020603050405020304" pitchFamily="18" charset="0"/>
              <a:ea typeface="仿宋_GB2312" pitchFamily="49" charset="-122"/>
            </a:endParaRPr>
          </a:p>
          <a:p>
            <a:pPr>
              <a:lnSpc>
                <a:spcPct val="110000"/>
              </a:lnSpc>
              <a:buClr>
                <a:srgbClr val="800080"/>
              </a:buClr>
              <a:buSzPct val="50000"/>
              <a:defRPr/>
            </a:pPr>
            <a:r>
              <a:rPr lang="zh-CN" altLang="en-US" sz="3000" b="1" dirty="0">
                <a:solidFill>
                  <a:srgbClr val="000099"/>
                </a:solidFill>
                <a:latin typeface="Times New Roman" panose="02020603050405020304" pitchFamily="18" charset="0"/>
                <a:ea typeface="仿宋_GB2312" pitchFamily="49" charset="-122"/>
              </a:rPr>
              <a:t>输入的是</a:t>
            </a:r>
            <a:r>
              <a:rPr lang="zh-CN" altLang="en-US" sz="3000" b="1" u="sng" dirty="0">
                <a:solidFill>
                  <a:srgbClr val="0000CC"/>
                </a:solidFill>
                <a:latin typeface="Times New Roman" panose="02020603050405020304" pitchFamily="18" charset="0"/>
                <a:ea typeface="仿宋_GB2312" pitchFamily="49" charset="-122"/>
              </a:rPr>
              <a:t>扩展二叉树</a:t>
            </a:r>
            <a:r>
              <a:rPr lang="zh-CN" altLang="en-US" sz="3000" b="1" dirty="0" smtClean="0">
                <a:solidFill>
                  <a:srgbClr val="000099"/>
                </a:solidFill>
                <a:latin typeface="Times New Roman" panose="02020603050405020304" pitchFamily="18" charset="0"/>
                <a:ea typeface="仿宋_GB2312" pitchFamily="49" charset="-122"/>
              </a:rPr>
              <a:t>，当</a:t>
            </a:r>
            <a:r>
              <a:rPr lang="zh-CN" altLang="en-US" sz="3000" b="1" dirty="0">
                <a:solidFill>
                  <a:srgbClr val="000099"/>
                </a:solidFill>
                <a:latin typeface="Times New Roman" panose="02020603050405020304" pitchFamily="18" charset="0"/>
                <a:ea typeface="仿宋_GB2312" pitchFamily="49" charset="-122"/>
              </a:rPr>
              <a:t>输入</a:t>
            </a:r>
            <a:r>
              <a:rPr lang="zh-CN" altLang="en-US" sz="3000" b="1" dirty="0" smtClean="0">
                <a:solidFill>
                  <a:srgbClr val="000099"/>
                </a:solidFill>
                <a:latin typeface="Times New Roman" panose="02020603050405020304" pitchFamily="18" charset="0"/>
                <a:ea typeface="仿宋_GB2312" pitchFamily="49" charset="-122"/>
              </a:rPr>
              <a:t>“</a:t>
            </a:r>
            <a:r>
              <a:rPr lang="en-US" altLang="zh-CN" sz="3000" b="1" dirty="0">
                <a:solidFill>
                  <a:schemeClr val="tx2"/>
                </a:solidFill>
                <a:latin typeface="Times New Roman" panose="02020603050405020304" pitchFamily="18" charset="0"/>
                <a:ea typeface="仿宋_GB2312" pitchFamily="49" charset="-122"/>
              </a:rPr>
              <a:t>@</a:t>
            </a:r>
            <a:r>
              <a:rPr lang="en-US" altLang="zh-CN" sz="3000" b="1" dirty="0" smtClean="0">
                <a:solidFill>
                  <a:srgbClr val="000099"/>
                </a:solidFill>
                <a:latin typeface="Times New Roman" panose="02020603050405020304" pitchFamily="18" charset="0"/>
                <a:ea typeface="仿宋_GB2312" pitchFamily="49" charset="-122"/>
              </a:rPr>
              <a:t>”</a:t>
            </a:r>
            <a:r>
              <a:rPr lang="zh-CN" altLang="en-US" sz="3000" b="1" dirty="0">
                <a:solidFill>
                  <a:srgbClr val="000099"/>
                </a:solidFill>
                <a:latin typeface="Times New Roman" panose="02020603050405020304" pitchFamily="18" charset="0"/>
                <a:ea typeface="仿宋_GB2312" pitchFamily="49" charset="-122"/>
              </a:rPr>
              <a:t>时，指针指向</a:t>
            </a:r>
            <a:r>
              <a:rPr lang="en-US" altLang="zh-CN" sz="3000" b="1" dirty="0">
                <a:solidFill>
                  <a:srgbClr val="000099"/>
                </a:solidFill>
                <a:latin typeface="Times New Roman" panose="02020603050405020304" pitchFamily="18" charset="0"/>
                <a:ea typeface="仿宋_GB2312" pitchFamily="49" charset="-122"/>
              </a:rPr>
              <a:t>NULL</a:t>
            </a:r>
            <a:r>
              <a:rPr lang="zh-CN" altLang="en-US" sz="3000" b="1" dirty="0">
                <a:solidFill>
                  <a:srgbClr val="000099"/>
                </a:solidFill>
                <a:latin typeface="Times New Roman" panose="02020603050405020304" pitchFamily="18" charset="0"/>
                <a:ea typeface="仿宋_GB2312" pitchFamily="49" charset="-122"/>
              </a:rPr>
              <a:t>，说明是叶结点。</a:t>
            </a:r>
          </a:p>
        </p:txBody>
      </p:sp>
    </p:spTree>
  </p:cSld>
  <p:clrMapOvr>
    <a:masterClrMapping/>
  </p:clrMapOvr>
  <p:transition spd="slow"/>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14"/>
          <p:cNvSpPr>
            <a:spLocks noChangeArrowheads="1"/>
          </p:cNvSpPr>
          <p:nvPr/>
        </p:nvSpPr>
        <p:spPr bwMode="auto">
          <a:xfrm>
            <a:off x="2171701" y="692696"/>
            <a:ext cx="7777163" cy="1233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lnSpc>
                <a:spcPct val="110000"/>
              </a:lnSpc>
            </a:pPr>
            <a:r>
              <a:rPr lang="zh-CN" altLang="en-US" sz="3600" dirty="0">
                <a:solidFill>
                  <a:srgbClr val="CC3300"/>
                </a:solidFill>
                <a:latin typeface="Times New Roman" panose="02020603050405020304" pitchFamily="18" charset="0"/>
                <a:ea typeface="仿宋_GB2312" pitchFamily="49" charset="-122"/>
              </a:rPr>
              <a:t>如图所示的二叉树的前序遍历顺序为</a:t>
            </a:r>
            <a:endParaRPr lang="zh-CN" altLang="en-US" sz="3600" dirty="0">
              <a:solidFill>
                <a:schemeClr val="accent2"/>
              </a:solidFill>
              <a:latin typeface="Times New Roman" panose="02020603050405020304" pitchFamily="18" charset="0"/>
              <a:ea typeface="仿宋_GB2312" pitchFamily="49" charset="-122"/>
            </a:endParaRPr>
          </a:p>
          <a:p>
            <a:pPr algn="ctr">
              <a:lnSpc>
                <a:spcPct val="110000"/>
              </a:lnSpc>
            </a:pPr>
            <a:r>
              <a:rPr lang="en-US" altLang="zh-CN" sz="3200" dirty="0">
                <a:solidFill>
                  <a:srgbClr val="800080"/>
                </a:solidFill>
                <a:latin typeface="Times New Roman" panose="02020603050405020304" pitchFamily="18" charset="0"/>
                <a:ea typeface="仿宋_GB2312" pitchFamily="49" charset="-122"/>
              </a:rPr>
              <a:t>A B C @ @ D E @ G @ @ F @ @ @</a:t>
            </a:r>
          </a:p>
        </p:txBody>
      </p:sp>
      <p:grpSp>
        <p:nvGrpSpPr>
          <p:cNvPr id="88067" name="Group 52"/>
          <p:cNvGrpSpPr>
            <a:grpSpLocks/>
          </p:cNvGrpSpPr>
          <p:nvPr/>
        </p:nvGrpSpPr>
        <p:grpSpPr bwMode="auto">
          <a:xfrm>
            <a:off x="2787650" y="2505075"/>
            <a:ext cx="5157788" cy="4038600"/>
            <a:chOff x="1152" y="1344"/>
            <a:chExt cx="3024" cy="2544"/>
          </a:xfrm>
        </p:grpSpPr>
        <p:sp>
          <p:nvSpPr>
            <p:cNvPr id="88084" name="Line 2"/>
            <p:cNvSpPr>
              <a:spLocks noChangeShapeType="1"/>
            </p:cNvSpPr>
            <p:nvPr/>
          </p:nvSpPr>
          <p:spPr bwMode="auto">
            <a:xfrm flipH="1">
              <a:off x="2112" y="2832"/>
              <a:ext cx="336" cy="336"/>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5" name="Line 3"/>
            <p:cNvSpPr>
              <a:spLocks noChangeShapeType="1"/>
            </p:cNvSpPr>
            <p:nvPr/>
          </p:nvSpPr>
          <p:spPr bwMode="auto">
            <a:xfrm flipH="1">
              <a:off x="2592" y="3264"/>
              <a:ext cx="240" cy="384"/>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6" name="Line 4"/>
            <p:cNvSpPr>
              <a:spLocks noChangeShapeType="1"/>
            </p:cNvSpPr>
            <p:nvPr/>
          </p:nvSpPr>
          <p:spPr bwMode="auto">
            <a:xfrm>
              <a:off x="2976" y="3312"/>
              <a:ext cx="192" cy="336"/>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7" name="Line 5"/>
            <p:cNvSpPr>
              <a:spLocks noChangeShapeType="1"/>
            </p:cNvSpPr>
            <p:nvPr/>
          </p:nvSpPr>
          <p:spPr bwMode="auto">
            <a:xfrm flipH="1">
              <a:off x="1344" y="2448"/>
              <a:ext cx="192" cy="288"/>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8" name="Line 6"/>
            <p:cNvSpPr>
              <a:spLocks noChangeShapeType="1"/>
            </p:cNvSpPr>
            <p:nvPr/>
          </p:nvSpPr>
          <p:spPr bwMode="auto">
            <a:xfrm>
              <a:off x="1776" y="2448"/>
              <a:ext cx="192" cy="336"/>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9" name="Line 7"/>
            <p:cNvSpPr>
              <a:spLocks noChangeShapeType="1"/>
            </p:cNvSpPr>
            <p:nvPr/>
          </p:nvSpPr>
          <p:spPr bwMode="auto">
            <a:xfrm>
              <a:off x="3744" y="2880"/>
              <a:ext cx="240" cy="288"/>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0" name="Line 8"/>
            <p:cNvSpPr>
              <a:spLocks noChangeShapeType="1"/>
            </p:cNvSpPr>
            <p:nvPr/>
          </p:nvSpPr>
          <p:spPr bwMode="auto">
            <a:xfrm>
              <a:off x="3072" y="1584"/>
              <a:ext cx="384" cy="240"/>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1" name="Line 9"/>
            <p:cNvSpPr>
              <a:spLocks noChangeShapeType="1"/>
            </p:cNvSpPr>
            <p:nvPr/>
          </p:nvSpPr>
          <p:spPr bwMode="auto">
            <a:xfrm flipH="1">
              <a:off x="3408" y="2880"/>
              <a:ext cx="192" cy="288"/>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2" name="Line 10"/>
            <p:cNvSpPr>
              <a:spLocks noChangeShapeType="1"/>
            </p:cNvSpPr>
            <p:nvPr/>
          </p:nvSpPr>
          <p:spPr bwMode="auto">
            <a:xfrm>
              <a:off x="2592" y="2832"/>
              <a:ext cx="240"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3" name="Line 11"/>
            <p:cNvSpPr>
              <a:spLocks noChangeShapeType="1"/>
            </p:cNvSpPr>
            <p:nvPr/>
          </p:nvSpPr>
          <p:spPr bwMode="auto">
            <a:xfrm flipH="1">
              <a:off x="2544" y="2400"/>
              <a:ext cx="336"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4" name="Line 12"/>
            <p:cNvSpPr>
              <a:spLocks noChangeShapeType="1"/>
            </p:cNvSpPr>
            <p:nvPr/>
          </p:nvSpPr>
          <p:spPr bwMode="auto">
            <a:xfrm>
              <a:off x="2400" y="1920"/>
              <a:ext cx="1200" cy="76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5" name="Line 13"/>
            <p:cNvSpPr>
              <a:spLocks noChangeShapeType="1"/>
            </p:cNvSpPr>
            <p:nvPr/>
          </p:nvSpPr>
          <p:spPr bwMode="auto">
            <a:xfrm flipH="1">
              <a:off x="1680" y="1584"/>
              <a:ext cx="1152" cy="72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6" name="Oval 15"/>
            <p:cNvSpPr>
              <a:spLocks noChangeArrowheads="1"/>
            </p:cNvSpPr>
            <p:nvPr/>
          </p:nvSpPr>
          <p:spPr bwMode="auto">
            <a:xfrm>
              <a:off x="2784" y="1344"/>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097" name="Oval 16"/>
            <p:cNvSpPr>
              <a:spLocks noChangeArrowheads="1"/>
            </p:cNvSpPr>
            <p:nvPr/>
          </p:nvSpPr>
          <p:spPr bwMode="auto">
            <a:xfrm>
              <a:off x="2160" y="1728"/>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098" name="Oval 17"/>
            <p:cNvSpPr>
              <a:spLocks noChangeArrowheads="1"/>
            </p:cNvSpPr>
            <p:nvPr/>
          </p:nvSpPr>
          <p:spPr bwMode="auto">
            <a:xfrm>
              <a:off x="1488" y="2160"/>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099" name="Oval 18"/>
            <p:cNvSpPr>
              <a:spLocks noChangeArrowheads="1"/>
            </p:cNvSpPr>
            <p:nvPr/>
          </p:nvSpPr>
          <p:spPr bwMode="auto">
            <a:xfrm>
              <a:off x="3504" y="2592"/>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100" name="Oval 19"/>
            <p:cNvSpPr>
              <a:spLocks noChangeArrowheads="1"/>
            </p:cNvSpPr>
            <p:nvPr/>
          </p:nvSpPr>
          <p:spPr bwMode="auto">
            <a:xfrm>
              <a:off x="2832" y="2160"/>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101" name="Oval 20"/>
            <p:cNvSpPr>
              <a:spLocks noChangeArrowheads="1"/>
            </p:cNvSpPr>
            <p:nvPr/>
          </p:nvSpPr>
          <p:spPr bwMode="auto">
            <a:xfrm>
              <a:off x="2352" y="2592"/>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102" name="Oval 21"/>
            <p:cNvSpPr>
              <a:spLocks noChangeArrowheads="1"/>
            </p:cNvSpPr>
            <p:nvPr/>
          </p:nvSpPr>
          <p:spPr bwMode="auto">
            <a:xfrm>
              <a:off x="2736" y="3072"/>
              <a:ext cx="336" cy="336"/>
            </a:xfrm>
            <a:prstGeom prst="ellipse">
              <a:avLst/>
            </a:prstGeom>
            <a:solidFill>
              <a:srgbClr val="FFFFFF"/>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sz="2400">
                <a:solidFill>
                  <a:srgbClr val="CC3300"/>
                </a:solidFill>
                <a:latin typeface="Times New Roman" panose="02020603050405020304" pitchFamily="18" charset="0"/>
              </a:endParaRPr>
            </a:p>
          </p:txBody>
        </p:sp>
        <p:sp>
          <p:nvSpPr>
            <p:cNvPr id="88103" name="Text Box 22"/>
            <p:cNvSpPr txBox="1">
              <a:spLocks noChangeArrowheads="1"/>
            </p:cNvSpPr>
            <p:nvPr/>
          </p:nvSpPr>
          <p:spPr bwMode="auto">
            <a:xfrm>
              <a:off x="2784" y="1344"/>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a:t>
              </a:r>
              <a:endParaRPr lang="en-US" altLang="zh-CN" sz="2400">
                <a:latin typeface="Times New Roman" panose="02020603050405020304" pitchFamily="18" charset="0"/>
              </a:endParaRPr>
            </a:p>
          </p:txBody>
        </p:sp>
        <p:sp>
          <p:nvSpPr>
            <p:cNvPr id="88104" name="Text Box 23"/>
            <p:cNvSpPr txBox="1">
              <a:spLocks noChangeArrowheads="1"/>
            </p:cNvSpPr>
            <p:nvPr/>
          </p:nvSpPr>
          <p:spPr bwMode="auto">
            <a:xfrm>
              <a:off x="2160" y="1728"/>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B</a:t>
              </a:r>
              <a:endParaRPr lang="en-US" altLang="zh-CN" sz="2400">
                <a:latin typeface="Times New Roman" panose="02020603050405020304" pitchFamily="18" charset="0"/>
              </a:endParaRPr>
            </a:p>
          </p:txBody>
        </p:sp>
        <p:sp>
          <p:nvSpPr>
            <p:cNvPr id="88105" name="Text Box 24"/>
            <p:cNvSpPr txBox="1">
              <a:spLocks noChangeArrowheads="1"/>
            </p:cNvSpPr>
            <p:nvPr/>
          </p:nvSpPr>
          <p:spPr bwMode="auto">
            <a:xfrm>
              <a:off x="1488" y="2160"/>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C</a:t>
              </a:r>
              <a:endParaRPr lang="en-US" altLang="zh-CN" sz="2400">
                <a:latin typeface="Times New Roman" panose="02020603050405020304" pitchFamily="18" charset="0"/>
              </a:endParaRPr>
            </a:p>
          </p:txBody>
        </p:sp>
        <p:sp>
          <p:nvSpPr>
            <p:cNvPr id="88106" name="Text Box 25"/>
            <p:cNvSpPr txBox="1">
              <a:spLocks noChangeArrowheads="1"/>
            </p:cNvSpPr>
            <p:nvPr/>
          </p:nvSpPr>
          <p:spPr bwMode="auto">
            <a:xfrm>
              <a:off x="2832" y="2160"/>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D</a:t>
              </a:r>
              <a:endParaRPr lang="en-US" altLang="zh-CN" sz="2400">
                <a:latin typeface="Times New Roman" panose="02020603050405020304" pitchFamily="18" charset="0"/>
              </a:endParaRPr>
            </a:p>
          </p:txBody>
        </p:sp>
        <p:sp>
          <p:nvSpPr>
            <p:cNvPr id="88107" name="Text Box 26"/>
            <p:cNvSpPr txBox="1">
              <a:spLocks noChangeArrowheads="1"/>
            </p:cNvSpPr>
            <p:nvPr/>
          </p:nvSpPr>
          <p:spPr bwMode="auto">
            <a:xfrm>
              <a:off x="2352" y="2592"/>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E</a:t>
              </a:r>
              <a:endParaRPr lang="en-US" altLang="zh-CN" sz="2400">
                <a:latin typeface="Times New Roman" panose="02020603050405020304" pitchFamily="18" charset="0"/>
              </a:endParaRPr>
            </a:p>
          </p:txBody>
        </p:sp>
        <p:sp>
          <p:nvSpPr>
            <p:cNvPr id="88108" name="Text Box 27"/>
            <p:cNvSpPr txBox="1">
              <a:spLocks noChangeArrowheads="1"/>
            </p:cNvSpPr>
            <p:nvPr/>
          </p:nvSpPr>
          <p:spPr bwMode="auto">
            <a:xfrm>
              <a:off x="2736" y="3081"/>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G</a:t>
              </a:r>
              <a:endParaRPr lang="en-US" altLang="zh-CN" sz="2400">
                <a:latin typeface="Times New Roman" panose="02020603050405020304" pitchFamily="18" charset="0"/>
              </a:endParaRPr>
            </a:p>
          </p:txBody>
        </p:sp>
        <p:sp>
          <p:nvSpPr>
            <p:cNvPr id="88109" name="Text Box 28"/>
            <p:cNvSpPr txBox="1">
              <a:spLocks noChangeArrowheads="1"/>
            </p:cNvSpPr>
            <p:nvPr/>
          </p:nvSpPr>
          <p:spPr bwMode="auto">
            <a:xfrm>
              <a:off x="3504" y="2592"/>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F</a:t>
              </a:r>
              <a:endParaRPr lang="en-US" altLang="zh-CN" sz="2400">
                <a:latin typeface="Times New Roman" panose="02020603050405020304" pitchFamily="18" charset="0"/>
              </a:endParaRPr>
            </a:p>
          </p:txBody>
        </p:sp>
        <p:sp>
          <p:nvSpPr>
            <p:cNvPr id="88110" name="Text Box 29"/>
            <p:cNvSpPr txBox="1">
              <a:spLocks noChangeArrowheads="1"/>
            </p:cNvSpPr>
            <p:nvPr/>
          </p:nvSpPr>
          <p:spPr bwMode="auto">
            <a:xfrm>
              <a:off x="1152" y="2601"/>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1" name="Text Box 30"/>
            <p:cNvSpPr txBox="1">
              <a:spLocks noChangeArrowheads="1"/>
            </p:cNvSpPr>
            <p:nvPr/>
          </p:nvSpPr>
          <p:spPr bwMode="auto">
            <a:xfrm>
              <a:off x="1776" y="2601"/>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2" name="Text Box 31"/>
            <p:cNvSpPr txBox="1">
              <a:spLocks noChangeArrowheads="1"/>
            </p:cNvSpPr>
            <p:nvPr/>
          </p:nvSpPr>
          <p:spPr bwMode="auto">
            <a:xfrm>
              <a:off x="1920" y="3024"/>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3" name="Text Box 32"/>
            <p:cNvSpPr txBox="1">
              <a:spLocks noChangeArrowheads="1"/>
            </p:cNvSpPr>
            <p:nvPr/>
          </p:nvSpPr>
          <p:spPr bwMode="auto">
            <a:xfrm>
              <a:off x="2352" y="3561"/>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4" name="Text Box 33"/>
            <p:cNvSpPr txBox="1">
              <a:spLocks noChangeArrowheads="1"/>
            </p:cNvSpPr>
            <p:nvPr/>
          </p:nvSpPr>
          <p:spPr bwMode="auto">
            <a:xfrm>
              <a:off x="3024" y="3561"/>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5" name="Text Box 34"/>
            <p:cNvSpPr txBox="1">
              <a:spLocks noChangeArrowheads="1"/>
            </p:cNvSpPr>
            <p:nvPr/>
          </p:nvSpPr>
          <p:spPr bwMode="auto">
            <a:xfrm>
              <a:off x="3216" y="3033"/>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6" name="Text Box 35"/>
            <p:cNvSpPr txBox="1">
              <a:spLocks noChangeArrowheads="1"/>
            </p:cNvSpPr>
            <p:nvPr/>
          </p:nvSpPr>
          <p:spPr bwMode="auto">
            <a:xfrm>
              <a:off x="3840" y="3033"/>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sp>
          <p:nvSpPr>
            <p:cNvPr id="88117" name="Text Box 36"/>
            <p:cNvSpPr txBox="1">
              <a:spLocks noChangeArrowheads="1"/>
            </p:cNvSpPr>
            <p:nvPr/>
          </p:nvSpPr>
          <p:spPr bwMode="auto">
            <a:xfrm>
              <a:off x="3360" y="1689"/>
              <a:ext cx="33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t>@</a:t>
              </a:r>
              <a:endParaRPr lang="en-US" altLang="zh-CN" sz="2400">
                <a:latin typeface="Times New Roman" panose="02020603050405020304" pitchFamily="18" charset="0"/>
              </a:endParaRPr>
            </a:p>
          </p:txBody>
        </p:sp>
      </p:grpSp>
      <p:grpSp>
        <p:nvGrpSpPr>
          <p:cNvPr id="88068" name="Group 53"/>
          <p:cNvGrpSpPr>
            <a:grpSpLocks/>
          </p:cNvGrpSpPr>
          <p:nvPr/>
        </p:nvGrpSpPr>
        <p:grpSpPr bwMode="auto">
          <a:xfrm>
            <a:off x="2787651" y="1943646"/>
            <a:ext cx="6958013" cy="382588"/>
            <a:chOff x="796" y="1014"/>
            <a:chExt cx="4383" cy="241"/>
          </a:xfrm>
        </p:grpSpPr>
        <p:sp>
          <p:nvSpPr>
            <p:cNvPr id="88069" name="Line 37"/>
            <p:cNvSpPr>
              <a:spLocks noChangeShapeType="1"/>
            </p:cNvSpPr>
            <p:nvPr/>
          </p:nvSpPr>
          <p:spPr bwMode="auto">
            <a:xfrm>
              <a:off x="1036" y="1206"/>
              <a:ext cx="3764" cy="1"/>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0" name="Line 38"/>
            <p:cNvSpPr>
              <a:spLocks noChangeShapeType="1"/>
            </p:cNvSpPr>
            <p:nvPr/>
          </p:nvSpPr>
          <p:spPr bwMode="auto">
            <a:xfrm>
              <a:off x="1324" y="1158"/>
              <a:ext cx="825" cy="1"/>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1" name="Line 39"/>
            <p:cNvSpPr>
              <a:spLocks noChangeShapeType="1"/>
            </p:cNvSpPr>
            <p:nvPr/>
          </p:nvSpPr>
          <p:spPr bwMode="auto">
            <a:xfrm>
              <a:off x="1564" y="1014"/>
              <a:ext cx="220" cy="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2" name="Line 40"/>
            <p:cNvSpPr>
              <a:spLocks noChangeShapeType="1"/>
            </p:cNvSpPr>
            <p:nvPr/>
          </p:nvSpPr>
          <p:spPr bwMode="auto">
            <a:xfrm>
              <a:off x="1852" y="1014"/>
              <a:ext cx="206" cy="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3" name="Line 41"/>
            <p:cNvSpPr>
              <a:spLocks noChangeShapeType="1"/>
            </p:cNvSpPr>
            <p:nvPr/>
          </p:nvSpPr>
          <p:spPr bwMode="auto">
            <a:xfrm>
              <a:off x="2188" y="1158"/>
              <a:ext cx="2527" cy="1"/>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4" name="Line 42"/>
            <p:cNvSpPr>
              <a:spLocks noChangeShapeType="1"/>
            </p:cNvSpPr>
            <p:nvPr/>
          </p:nvSpPr>
          <p:spPr bwMode="auto">
            <a:xfrm>
              <a:off x="2428" y="1110"/>
              <a:ext cx="1392" cy="1"/>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5" name="Line 43"/>
            <p:cNvSpPr>
              <a:spLocks noChangeShapeType="1"/>
            </p:cNvSpPr>
            <p:nvPr/>
          </p:nvSpPr>
          <p:spPr bwMode="auto">
            <a:xfrm>
              <a:off x="2668" y="1062"/>
              <a:ext cx="206" cy="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6" name="Line 44"/>
            <p:cNvSpPr>
              <a:spLocks noChangeShapeType="1"/>
            </p:cNvSpPr>
            <p:nvPr/>
          </p:nvSpPr>
          <p:spPr bwMode="auto">
            <a:xfrm>
              <a:off x="2956" y="1062"/>
              <a:ext cx="825" cy="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7" name="Line 45"/>
            <p:cNvSpPr>
              <a:spLocks noChangeShapeType="1"/>
            </p:cNvSpPr>
            <p:nvPr/>
          </p:nvSpPr>
          <p:spPr bwMode="auto">
            <a:xfrm>
              <a:off x="3243" y="1014"/>
              <a:ext cx="219" cy="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8" name="Line 46"/>
            <p:cNvSpPr>
              <a:spLocks noChangeShapeType="1"/>
            </p:cNvSpPr>
            <p:nvPr/>
          </p:nvSpPr>
          <p:spPr bwMode="auto">
            <a:xfrm>
              <a:off x="3532" y="1014"/>
              <a:ext cx="206" cy="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9" name="Line 47"/>
            <p:cNvSpPr>
              <a:spLocks noChangeShapeType="1"/>
            </p:cNvSpPr>
            <p:nvPr/>
          </p:nvSpPr>
          <p:spPr bwMode="auto">
            <a:xfrm>
              <a:off x="3772" y="1110"/>
              <a:ext cx="825" cy="1"/>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0" name="Line 48"/>
            <p:cNvSpPr>
              <a:spLocks noChangeShapeType="1"/>
            </p:cNvSpPr>
            <p:nvPr/>
          </p:nvSpPr>
          <p:spPr bwMode="auto">
            <a:xfrm>
              <a:off x="4060" y="1014"/>
              <a:ext cx="206" cy="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1" name="Line 49"/>
            <p:cNvSpPr>
              <a:spLocks noChangeShapeType="1"/>
            </p:cNvSpPr>
            <p:nvPr/>
          </p:nvSpPr>
          <p:spPr bwMode="auto">
            <a:xfrm>
              <a:off x="4348" y="1014"/>
              <a:ext cx="206" cy="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2" name="Line 50"/>
            <p:cNvSpPr>
              <a:spLocks noChangeShapeType="1"/>
            </p:cNvSpPr>
            <p:nvPr/>
          </p:nvSpPr>
          <p:spPr bwMode="auto">
            <a:xfrm flipV="1">
              <a:off x="796" y="1254"/>
              <a:ext cx="4383" cy="1"/>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3" name="Line 51"/>
            <p:cNvSpPr>
              <a:spLocks noChangeShapeType="1"/>
            </p:cNvSpPr>
            <p:nvPr/>
          </p:nvSpPr>
          <p:spPr bwMode="auto">
            <a:xfrm>
              <a:off x="4636" y="1206"/>
              <a:ext cx="206" cy="1"/>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 name="圆角矩形标注 1"/>
          <p:cNvSpPr/>
          <p:nvPr/>
        </p:nvSpPr>
        <p:spPr>
          <a:xfrm>
            <a:off x="8746672" y="2793025"/>
            <a:ext cx="1813824" cy="919401"/>
          </a:xfrm>
          <a:prstGeom prst="wedgeRoundRectCallout">
            <a:avLst>
              <a:gd name="adj1" fmla="val -40985"/>
              <a:gd name="adj2" fmla="val -107666"/>
              <a:gd name="adj3" fmla="val 16667"/>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zh-CN" altLang="en-US" sz="2400" dirty="0">
                <a:solidFill>
                  <a:srgbClr val="0000FF"/>
                </a:solidFill>
              </a:rPr>
              <a:t>与顺序存储的区别</a:t>
            </a:r>
          </a:p>
        </p:txBody>
      </p:sp>
      <p:sp>
        <p:nvSpPr>
          <p:cNvPr id="55" name="矩形标注 54"/>
          <p:cNvSpPr/>
          <p:nvPr/>
        </p:nvSpPr>
        <p:spPr>
          <a:xfrm>
            <a:off x="8883652" y="5157192"/>
            <a:ext cx="3256230" cy="1700808"/>
          </a:xfrm>
          <a:prstGeom prst="wedgeRectCallout">
            <a:avLst>
              <a:gd name="adj1" fmla="val -73023"/>
              <a:gd name="adj2" fmla="val -5012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600" dirty="0"/>
              <a:t>作业</a:t>
            </a:r>
            <a:r>
              <a:rPr lang="en-US" altLang="zh-CN" sz="1600" dirty="0"/>
              <a:t>2</a:t>
            </a:r>
            <a:r>
              <a:rPr lang="zh-CN" altLang="en-US" sz="1600" dirty="0"/>
              <a:t>：写出该树的中序和后序遍历</a:t>
            </a:r>
            <a:r>
              <a:rPr lang="zh-CN" altLang="en-US" sz="1600" dirty="0" smtClean="0"/>
              <a:t>序列（包含虚空节点），然后试着基于这两种遍历序列</a:t>
            </a:r>
            <a:r>
              <a:rPr lang="zh-CN" altLang="en-US" sz="1600" u="sng" dirty="0" smtClean="0"/>
              <a:t>分别</a:t>
            </a:r>
            <a:r>
              <a:rPr lang="zh-CN" altLang="en-US" sz="1600" dirty="0" smtClean="0"/>
              <a:t>画出二叉树</a:t>
            </a:r>
            <a:r>
              <a:rPr lang="zh-CN" altLang="en-US" sz="1600" dirty="0"/>
              <a:t>的建立</a:t>
            </a:r>
            <a:r>
              <a:rPr lang="zh-CN" altLang="en-US" sz="1600" dirty="0" smtClean="0"/>
              <a:t>过程，如不能唯一创建，请给出反例并分析原因。</a:t>
            </a:r>
            <a:endParaRPr lang="en-US" altLang="zh-CN" sz="1600" dirty="0" smtClean="0"/>
          </a:p>
          <a:p>
            <a:pPr>
              <a:defRPr/>
            </a:pPr>
            <a:r>
              <a:rPr lang="en-US" altLang="zh-CN" sz="1600" u="sng" dirty="0" smtClean="0"/>
              <a:t>PS. </a:t>
            </a:r>
            <a:r>
              <a:rPr lang="zh-CN" altLang="en-US" sz="1600" u="sng" dirty="0" smtClean="0"/>
              <a:t>不要与作业</a:t>
            </a:r>
            <a:r>
              <a:rPr lang="en-US" altLang="zh-CN" sz="1600" u="sng" dirty="0" smtClean="0"/>
              <a:t>4</a:t>
            </a:r>
            <a:r>
              <a:rPr lang="zh-CN" altLang="en-US" sz="1600" u="sng" dirty="0" smtClean="0"/>
              <a:t>混淆了，此处每次仅需要一</a:t>
            </a:r>
            <a:r>
              <a:rPr lang="zh-CN" altLang="en-US" sz="1600" u="sng" smtClean="0"/>
              <a:t>个序列就可以</a:t>
            </a:r>
            <a:r>
              <a:rPr lang="zh-CN" altLang="en-US" sz="1600" u="sng" dirty="0" smtClean="0"/>
              <a:t>创建树。</a:t>
            </a:r>
            <a:endParaRPr lang="zh-CN" altLang="en-US" sz="1600" u="sng" dirty="0"/>
          </a:p>
        </p:txBody>
      </p:sp>
      <p:pic>
        <p:nvPicPr>
          <p:cNvPr id="56" name="图片 5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848528" y="3852069"/>
            <a:ext cx="115887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矩形 56">
            <a:hlinkClick r:id="rId3" action="ppaction://hlinksldjump"/>
          </p:cNvPr>
          <p:cNvSpPr/>
          <p:nvPr/>
        </p:nvSpPr>
        <p:spPr bwMode="auto">
          <a:xfrm>
            <a:off x="83840" y="6465460"/>
            <a:ext cx="1691680" cy="339551"/>
          </a:xfrm>
          <a:prstGeom prst="rect">
            <a:avLst/>
          </a:prstGeom>
          <a:solidFill>
            <a:schemeClr val="tx1"/>
          </a:solidFill>
          <a:ln>
            <a:noFill/>
          </a:ln>
          <a:effectLst/>
          <a:ex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eaLnBrk="1" hangingPunct="1"/>
            <a:r>
              <a:rPr lang="en-US" altLang="zh-CN" sz="2400" dirty="0" smtClean="0">
                <a:solidFill>
                  <a:schemeClr val="bg1"/>
                </a:solidFill>
              </a:rPr>
              <a:t>Next</a:t>
            </a:r>
            <a:endParaRPr lang="zh-CN" altLang="en-US" sz="2400" dirty="0">
              <a:solidFill>
                <a:schemeClr val="bg1"/>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grpId="0" nodeType="clickEffect">
                                  <p:stCondLst>
                                    <p:cond delay="0"/>
                                  </p:stCondLst>
                                  <p:childTnLst>
                                    <p:set>
                                      <p:cBhvr>
                                        <p:cTn id="13" dur="1" fill="hold">
                                          <p:stCondLst>
                                            <p:cond delay="0"/>
                                          </p:stCondLst>
                                        </p:cTn>
                                        <p:tgtEl>
                                          <p:spTgt spid="55"/>
                                        </p:tgtEl>
                                        <p:attrNameLst>
                                          <p:attrName>style.visibility</p:attrName>
                                        </p:attrNameLst>
                                      </p:cBhvr>
                                      <p:to>
                                        <p:strVal val="visible"/>
                                      </p:to>
                                    </p:set>
                                    <p:animEffect transition="in" filter="wipe(down)">
                                      <p:cBhvr>
                                        <p:cTn id="14" dur="580">
                                          <p:stCondLst>
                                            <p:cond delay="0"/>
                                          </p:stCondLst>
                                        </p:cTn>
                                        <p:tgtEl>
                                          <p:spTgt spid="55"/>
                                        </p:tgtEl>
                                      </p:cBhvr>
                                    </p:animEffect>
                                    <p:anim calcmode="lin" valueType="num">
                                      <p:cBhvr>
                                        <p:cTn id="15" dur="1822" tmFilter="0,0; 0.14,0.36; 0.43,0.73; 0.71,0.91; 1.0,1.0">
                                          <p:stCondLst>
                                            <p:cond delay="0"/>
                                          </p:stCondLst>
                                        </p:cTn>
                                        <p:tgtEl>
                                          <p:spTgt spid="55"/>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55"/>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55"/>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55"/>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55"/>
                                        </p:tgtEl>
                                        <p:attrNameLst>
                                          <p:attrName>ppt_y</p:attrName>
                                        </p:attrNameLst>
                                      </p:cBhvr>
                                      <p:tavLst>
                                        <p:tav tm="0" fmla="#ppt_y-sin(pi*$)/81">
                                          <p:val>
                                            <p:fltVal val="0"/>
                                          </p:val>
                                        </p:tav>
                                        <p:tav tm="100000">
                                          <p:val>
                                            <p:fltVal val="1"/>
                                          </p:val>
                                        </p:tav>
                                      </p:tavLst>
                                    </p:anim>
                                    <p:animScale>
                                      <p:cBhvr>
                                        <p:cTn id="20" dur="26">
                                          <p:stCondLst>
                                            <p:cond delay="650"/>
                                          </p:stCondLst>
                                        </p:cTn>
                                        <p:tgtEl>
                                          <p:spTgt spid="55"/>
                                        </p:tgtEl>
                                      </p:cBhvr>
                                      <p:to x="100000" y="60000"/>
                                    </p:animScale>
                                    <p:animScale>
                                      <p:cBhvr>
                                        <p:cTn id="21" dur="166" decel="50000">
                                          <p:stCondLst>
                                            <p:cond delay="676"/>
                                          </p:stCondLst>
                                        </p:cTn>
                                        <p:tgtEl>
                                          <p:spTgt spid="55"/>
                                        </p:tgtEl>
                                      </p:cBhvr>
                                      <p:to x="100000" y="100000"/>
                                    </p:animScale>
                                    <p:animScale>
                                      <p:cBhvr>
                                        <p:cTn id="22" dur="26">
                                          <p:stCondLst>
                                            <p:cond delay="1312"/>
                                          </p:stCondLst>
                                        </p:cTn>
                                        <p:tgtEl>
                                          <p:spTgt spid="55"/>
                                        </p:tgtEl>
                                      </p:cBhvr>
                                      <p:to x="100000" y="80000"/>
                                    </p:animScale>
                                    <p:animScale>
                                      <p:cBhvr>
                                        <p:cTn id="23" dur="166" decel="50000">
                                          <p:stCondLst>
                                            <p:cond delay="1338"/>
                                          </p:stCondLst>
                                        </p:cTn>
                                        <p:tgtEl>
                                          <p:spTgt spid="55"/>
                                        </p:tgtEl>
                                      </p:cBhvr>
                                      <p:to x="100000" y="100000"/>
                                    </p:animScale>
                                    <p:animScale>
                                      <p:cBhvr>
                                        <p:cTn id="24" dur="26">
                                          <p:stCondLst>
                                            <p:cond delay="1642"/>
                                          </p:stCondLst>
                                        </p:cTn>
                                        <p:tgtEl>
                                          <p:spTgt spid="55"/>
                                        </p:tgtEl>
                                      </p:cBhvr>
                                      <p:to x="100000" y="90000"/>
                                    </p:animScale>
                                    <p:animScale>
                                      <p:cBhvr>
                                        <p:cTn id="25" dur="166" decel="50000">
                                          <p:stCondLst>
                                            <p:cond delay="1668"/>
                                          </p:stCondLst>
                                        </p:cTn>
                                        <p:tgtEl>
                                          <p:spTgt spid="55"/>
                                        </p:tgtEl>
                                      </p:cBhvr>
                                      <p:to x="100000" y="100000"/>
                                    </p:animScale>
                                    <p:animScale>
                                      <p:cBhvr>
                                        <p:cTn id="26" dur="26">
                                          <p:stCondLst>
                                            <p:cond delay="1808"/>
                                          </p:stCondLst>
                                        </p:cTn>
                                        <p:tgtEl>
                                          <p:spTgt spid="55"/>
                                        </p:tgtEl>
                                      </p:cBhvr>
                                      <p:to x="100000" y="95000"/>
                                    </p:animScale>
                                    <p:animScale>
                                      <p:cBhvr>
                                        <p:cTn id="27" dur="166" decel="50000">
                                          <p:stCondLst>
                                            <p:cond delay="1834"/>
                                          </p:stCondLst>
                                        </p:cTn>
                                        <p:tgtEl>
                                          <p:spTgt spid="55"/>
                                        </p:tgtEl>
                                      </p:cBhvr>
                                      <p:to x="100000" y="100000"/>
                                    </p:animScale>
                                  </p:childTnLst>
                                </p:cTn>
                              </p:par>
                              <p:par>
                                <p:cTn id="28" presetID="26" presetClass="entr" presetSubtype="0" fill="hold" nodeType="with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wipe(down)">
                                      <p:cBhvr>
                                        <p:cTn id="30" dur="580">
                                          <p:stCondLst>
                                            <p:cond delay="0"/>
                                          </p:stCondLst>
                                        </p:cTn>
                                        <p:tgtEl>
                                          <p:spTgt spid="56"/>
                                        </p:tgtEl>
                                      </p:cBhvr>
                                    </p:animEffect>
                                    <p:anim calcmode="lin" valueType="num">
                                      <p:cBhvr>
                                        <p:cTn id="31" dur="1822" tmFilter="0,0; 0.14,0.36; 0.43,0.73; 0.71,0.91; 1.0,1.0">
                                          <p:stCondLst>
                                            <p:cond delay="0"/>
                                          </p:stCondLst>
                                        </p:cTn>
                                        <p:tgtEl>
                                          <p:spTgt spid="56"/>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56"/>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56"/>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56"/>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56"/>
                                        </p:tgtEl>
                                        <p:attrNameLst>
                                          <p:attrName>ppt_y</p:attrName>
                                        </p:attrNameLst>
                                      </p:cBhvr>
                                      <p:tavLst>
                                        <p:tav tm="0" fmla="#ppt_y-sin(pi*$)/81">
                                          <p:val>
                                            <p:fltVal val="0"/>
                                          </p:val>
                                        </p:tav>
                                        <p:tav tm="100000">
                                          <p:val>
                                            <p:fltVal val="1"/>
                                          </p:val>
                                        </p:tav>
                                      </p:tavLst>
                                    </p:anim>
                                    <p:animScale>
                                      <p:cBhvr>
                                        <p:cTn id="36" dur="26">
                                          <p:stCondLst>
                                            <p:cond delay="650"/>
                                          </p:stCondLst>
                                        </p:cTn>
                                        <p:tgtEl>
                                          <p:spTgt spid="56"/>
                                        </p:tgtEl>
                                      </p:cBhvr>
                                      <p:to x="100000" y="60000"/>
                                    </p:animScale>
                                    <p:animScale>
                                      <p:cBhvr>
                                        <p:cTn id="37" dur="166" decel="50000">
                                          <p:stCondLst>
                                            <p:cond delay="676"/>
                                          </p:stCondLst>
                                        </p:cTn>
                                        <p:tgtEl>
                                          <p:spTgt spid="56"/>
                                        </p:tgtEl>
                                      </p:cBhvr>
                                      <p:to x="100000" y="100000"/>
                                    </p:animScale>
                                    <p:animScale>
                                      <p:cBhvr>
                                        <p:cTn id="38" dur="26">
                                          <p:stCondLst>
                                            <p:cond delay="1312"/>
                                          </p:stCondLst>
                                        </p:cTn>
                                        <p:tgtEl>
                                          <p:spTgt spid="56"/>
                                        </p:tgtEl>
                                      </p:cBhvr>
                                      <p:to x="100000" y="80000"/>
                                    </p:animScale>
                                    <p:animScale>
                                      <p:cBhvr>
                                        <p:cTn id="39" dur="166" decel="50000">
                                          <p:stCondLst>
                                            <p:cond delay="1338"/>
                                          </p:stCondLst>
                                        </p:cTn>
                                        <p:tgtEl>
                                          <p:spTgt spid="56"/>
                                        </p:tgtEl>
                                      </p:cBhvr>
                                      <p:to x="100000" y="100000"/>
                                    </p:animScale>
                                    <p:animScale>
                                      <p:cBhvr>
                                        <p:cTn id="40" dur="26">
                                          <p:stCondLst>
                                            <p:cond delay="1642"/>
                                          </p:stCondLst>
                                        </p:cTn>
                                        <p:tgtEl>
                                          <p:spTgt spid="56"/>
                                        </p:tgtEl>
                                      </p:cBhvr>
                                      <p:to x="100000" y="90000"/>
                                    </p:animScale>
                                    <p:animScale>
                                      <p:cBhvr>
                                        <p:cTn id="41" dur="166" decel="50000">
                                          <p:stCondLst>
                                            <p:cond delay="1668"/>
                                          </p:stCondLst>
                                        </p:cTn>
                                        <p:tgtEl>
                                          <p:spTgt spid="56"/>
                                        </p:tgtEl>
                                      </p:cBhvr>
                                      <p:to x="100000" y="100000"/>
                                    </p:animScale>
                                    <p:animScale>
                                      <p:cBhvr>
                                        <p:cTn id="42" dur="26">
                                          <p:stCondLst>
                                            <p:cond delay="1808"/>
                                          </p:stCondLst>
                                        </p:cTn>
                                        <p:tgtEl>
                                          <p:spTgt spid="56"/>
                                        </p:tgtEl>
                                      </p:cBhvr>
                                      <p:to x="100000" y="95000"/>
                                    </p:animScale>
                                    <p:animScale>
                                      <p:cBhvr>
                                        <p:cTn id="43" dur="166" decel="50000">
                                          <p:stCondLst>
                                            <p:cond delay="1834"/>
                                          </p:stCondLst>
                                        </p:cTn>
                                        <p:tgtEl>
                                          <p:spTgt spid="5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1487488" y="1052736"/>
            <a:ext cx="8458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800" dirty="0">
                <a:latin typeface="Times New Roman" panose="02020603050405020304" pitchFamily="18" charset="0"/>
              </a:rPr>
              <a:t>前序遍历为：</a:t>
            </a:r>
            <a:r>
              <a:rPr lang="en-US" altLang="zh-CN" sz="2800" dirty="0">
                <a:latin typeface="Times New Roman" panose="02020603050405020304" pitchFamily="18" charset="0"/>
              </a:rPr>
              <a:t>ABDG@@H@@@CE@I@@F</a:t>
            </a:r>
            <a:r>
              <a:rPr lang="en-US" altLang="zh-CN" sz="2800" dirty="0" smtClean="0">
                <a:latin typeface="Times New Roman" panose="02020603050405020304" pitchFamily="18" charset="0"/>
              </a:rPr>
              <a:t>@@</a:t>
            </a:r>
            <a:endParaRPr lang="zh-CN" altLang="en-US" sz="2800" dirty="0">
              <a:latin typeface="Times New Roman" panose="02020603050405020304" pitchFamily="18" charset="0"/>
            </a:endParaRPr>
          </a:p>
        </p:txBody>
      </p:sp>
      <p:sp>
        <p:nvSpPr>
          <p:cNvPr id="22" name="标题 1"/>
          <p:cNvSpPr>
            <a:spLocks noGrp="1"/>
          </p:cNvSpPr>
          <p:nvPr>
            <p:ph type="title"/>
          </p:nvPr>
        </p:nvSpPr>
        <p:spPr>
          <a:xfrm>
            <a:off x="507596" y="50446"/>
            <a:ext cx="6696075" cy="708025"/>
          </a:xfrm>
        </p:spPr>
        <p:txBody>
          <a:bodyPr/>
          <a:lstStyle/>
          <a:p>
            <a:r>
              <a:rPr lang="zh-CN" altLang="en-US" dirty="0" smtClean="0"/>
              <a:t>课堂练习</a:t>
            </a:r>
          </a:p>
        </p:txBody>
      </p:sp>
      <p:pic>
        <p:nvPicPr>
          <p:cNvPr id="23"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76658" y="7533"/>
            <a:ext cx="2215342" cy="1475509"/>
          </a:xfrm>
        </p:spPr>
      </p:pic>
      <p:pic>
        <p:nvPicPr>
          <p:cNvPr id="211970" name="Picture 2" descr="https://images2015.cnblogs.com/blog/989340/201701/989340-20170125185252534-166609998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344" y="2293663"/>
            <a:ext cx="3816424" cy="3439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830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1970"/>
                                        </p:tgtEl>
                                        <p:attrNameLst>
                                          <p:attrName>style.visibility</p:attrName>
                                        </p:attrNameLst>
                                      </p:cBhvr>
                                      <p:to>
                                        <p:strVal val="visible"/>
                                      </p:to>
                                    </p:set>
                                    <p:animEffect transition="in" filter="fade">
                                      <p:cBhvr>
                                        <p:cTn id="7" dur="500"/>
                                        <p:tgtEl>
                                          <p:spTgt spid="2119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2"/>
          <p:cNvSpPr txBox="1">
            <a:spLocks noChangeArrowheads="1"/>
          </p:cNvSpPr>
          <p:nvPr/>
        </p:nvSpPr>
        <p:spPr bwMode="auto">
          <a:xfrm>
            <a:off x="1638300" y="88901"/>
            <a:ext cx="9258300" cy="61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5000"/>
              </a:lnSpc>
            </a:pPr>
            <a:r>
              <a:rPr lang="en-US" altLang="zh-CN" sz="3600">
                <a:solidFill>
                  <a:srgbClr val="CC3300"/>
                </a:solidFill>
                <a:latin typeface="Times New Roman" panose="02020603050405020304" pitchFamily="18" charset="0"/>
              </a:rPr>
              <a:t>    </a:t>
            </a:r>
            <a:endParaRPr lang="en-US" altLang="zh-CN" sz="3200">
              <a:latin typeface="Times New Roman" panose="02020603050405020304" pitchFamily="18" charset="0"/>
            </a:endParaRPr>
          </a:p>
        </p:txBody>
      </p:sp>
      <p:sp>
        <p:nvSpPr>
          <p:cNvPr id="89091" name="Rectangle 3"/>
          <p:cNvSpPr>
            <a:spLocks noChangeArrowheads="1"/>
          </p:cNvSpPr>
          <p:nvPr/>
        </p:nvSpPr>
        <p:spPr bwMode="auto">
          <a:xfrm>
            <a:off x="1600200" y="76201"/>
            <a:ext cx="590550" cy="55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5000"/>
              </a:lnSpc>
            </a:pPr>
            <a:r>
              <a:rPr lang="en-US" altLang="zh-CN" sz="3200">
                <a:solidFill>
                  <a:srgbClr val="CC3300"/>
                </a:solidFill>
                <a:latin typeface="Times New Roman" panose="02020603050405020304" pitchFamily="18" charset="0"/>
              </a:rPr>
              <a:t>    </a:t>
            </a:r>
          </a:p>
        </p:txBody>
      </p:sp>
      <p:sp>
        <p:nvSpPr>
          <p:cNvPr id="167942" name="Rectangle 6"/>
          <p:cNvSpPr>
            <a:spLocks noGrp="1" noChangeArrowheads="1"/>
          </p:cNvSpPr>
          <p:nvPr>
            <p:ph idx="1"/>
          </p:nvPr>
        </p:nvSpPr>
        <p:spPr>
          <a:xfrm>
            <a:off x="1775520" y="801836"/>
            <a:ext cx="8928347" cy="5651500"/>
          </a:xfrm>
        </p:spPr>
        <p:txBody>
          <a:bodyPr/>
          <a:lstStyle/>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 </a:t>
            </a:r>
            <a:r>
              <a:rPr lang="en-US" altLang="zh-CN" sz="2000" dirty="0" err="1">
                <a:latin typeface="Times New Roman" panose="02020603050405020304" pitchFamily="18" charset="0"/>
                <a:ea typeface="隶书" panose="02010509060101010101" pitchFamily="49" charset="-122"/>
              </a:rPr>
              <a:t>BinaryTree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err="1">
                <a:latin typeface="Times New Roman" panose="02020603050405020304" pitchFamily="18" charset="0"/>
                <a:ea typeface="隶书" panose="02010509060101010101" pitchFamily="49" charset="-122"/>
              </a:rPr>
              <a:t>CreateBinTree</a:t>
            </a:r>
            <a:r>
              <a:rPr lang="en-US" altLang="zh-CN" sz="2000"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ifstream</a:t>
            </a:r>
            <a:r>
              <a:rPr lang="en-US" altLang="zh-CN" sz="2000" b="1" dirty="0">
                <a:latin typeface="Times New Roman" panose="02020603050405020304" pitchFamily="18" charset="0"/>
                <a:ea typeface="隶书" panose="02010509060101010101" pitchFamily="49" charset="-122"/>
              </a:rPr>
              <a:t>&amp; </a:t>
            </a:r>
            <a:r>
              <a:rPr lang="en-US" altLang="zh-CN" sz="2000" dirty="0">
                <a:latin typeface="Times New Roman" panose="02020603050405020304" pitchFamily="18" charset="0"/>
                <a:ea typeface="隶书" panose="02010509060101010101" pitchFamily="49" charset="-122"/>
              </a:rPr>
              <a:t>in</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*&amp; </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私有函数</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以递归方式建立二叉树。</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T item</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in.</a:t>
            </a:r>
            <a:r>
              <a:rPr lang="en-US" altLang="zh-CN" sz="2000" b="1" dirty="0" err="1">
                <a:latin typeface="Times New Roman" panose="02020603050405020304" pitchFamily="18" charset="0"/>
                <a:ea typeface="隶书" panose="02010509060101010101" pitchFamily="49" charset="-122"/>
              </a:rPr>
              <a:t>eof</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未读完</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读入并建树</a:t>
            </a:r>
            <a:r>
              <a:rPr lang="zh-CN" altLang="en-US"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in</a:t>
            </a:r>
            <a:r>
              <a:rPr lang="en-US" altLang="zh-CN" sz="2000" b="1" dirty="0">
                <a:latin typeface="Times New Roman" panose="02020603050405020304" pitchFamily="18" charset="0"/>
                <a:ea typeface="隶书" panose="02010509060101010101" pitchFamily="49" charset="-122"/>
              </a:rPr>
              <a:t> &gt;&gt;</a:t>
            </a:r>
            <a:r>
              <a:rPr lang="en-US" altLang="zh-CN" sz="2000" dirty="0">
                <a:latin typeface="Times New Roman" panose="02020603050405020304" pitchFamily="18" charset="0"/>
                <a:ea typeface="隶书" panose="02010509060101010101" pitchFamily="49" charset="-122"/>
              </a:rPr>
              <a:t> item</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读入根结点的值</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(item != </a:t>
            </a:r>
            <a:r>
              <a:rPr lang="en-US" altLang="zh-CN" sz="2000" dirty="0" err="1">
                <a:latin typeface="Times New Roman" panose="02020603050405020304" pitchFamily="18" charset="0"/>
                <a:ea typeface="隶书" panose="02010509060101010101" pitchFamily="49" charset="-122"/>
              </a:rPr>
              <a:t>RefValue</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subTree</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new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(item)</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建立根结点</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cerr</a:t>
            </a:r>
            <a:r>
              <a:rPr lang="en-US" altLang="zh-CN" sz="2000" b="1" dirty="0">
                <a:latin typeface="Times New Roman" panose="02020603050405020304" pitchFamily="18" charset="0"/>
                <a:ea typeface="隶书" panose="02010509060101010101" pitchFamily="49" charset="-122"/>
              </a:rPr>
              <a:t> &lt;&lt; </a:t>
            </a:r>
            <a:r>
              <a:rPr lang="en-US" altLang="zh-CN" sz="2000" dirty="0">
                <a:latin typeface="Times New Roman" panose="02020603050405020304" pitchFamily="18" charset="0"/>
                <a:ea typeface="隶书" panose="02010509060101010101" pitchFamily="49" charset="-122"/>
              </a:rPr>
              <a:t>“</a:t>
            </a:r>
            <a:r>
              <a:rPr lang="zh-CN" altLang="en-US" sz="2000" dirty="0">
                <a:latin typeface="Times New Roman" panose="02020603050405020304" pitchFamily="18" charset="0"/>
                <a:ea typeface="隶书" panose="02010509060101010101" pitchFamily="49" charset="-122"/>
              </a:rPr>
              <a:t>存储分配错</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&lt;&lt; </a:t>
            </a:r>
            <a:r>
              <a:rPr lang="en-US" altLang="zh-CN" sz="2000" b="1" dirty="0" err="1">
                <a:latin typeface="Times New Roman" panose="02020603050405020304" pitchFamily="18" charset="0"/>
                <a:ea typeface="隶书" panose="02010509060101010101" pitchFamily="49" charset="-122"/>
              </a:rPr>
              <a:t>endl</a:t>
            </a:r>
            <a:r>
              <a:rPr lang="en-US" altLang="zh-CN" sz="2000" b="1" dirty="0">
                <a:latin typeface="Times New Roman" panose="02020603050405020304" pitchFamily="18" charset="0"/>
                <a:ea typeface="隶书" panose="02010509060101010101" pitchFamily="49" charset="-122"/>
              </a:rPr>
              <a:t>;  exit </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CreateBinTree</a:t>
            </a:r>
            <a:r>
              <a:rPr lang="en-US" altLang="zh-CN" sz="2000" dirty="0">
                <a:latin typeface="Times New Roman" panose="02020603050405020304" pitchFamily="18" charset="0"/>
                <a:ea typeface="隶书" panose="02010509060101010101" pitchFamily="49" charset="-122"/>
              </a:rPr>
              <a:t> (in</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递归建立左子树</a:t>
            </a:r>
          </a:p>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CreateBinTree</a:t>
            </a:r>
            <a:r>
              <a:rPr lang="en-US" altLang="zh-CN" sz="2000" dirty="0">
                <a:latin typeface="Times New Roman" panose="02020603050405020304" pitchFamily="18" charset="0"/>
                <a:ea typeface="隶书" panose="02010509060101010101" pitchFamily="49" charset="-122"/>
              </a:rPr>
              <a:t> (in</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递归建立右子树</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else </a:t>
            </a:r>
            <a:r>
              <a:rPr lang="en-US" altLang="zh-CN" sz="2000" dirty="0" err="1">
                <a:latin typeface="Times New Roman" panose="02020603050405020304" pitchFamily="18" charset="0"/>
                <a:ea typeface="隶书" panose="02010509060101010101" pitchFamily="49" charset="-122"/>
              </a:rPr>
              <a:t>subTree</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b="1" dirty="0">
                <a:solidFill>
                  <a:schemeClr val="tx2"/>
                </a:solidFill>
                <a:latin typeface="Times New Roman" panose="02020603050405020304" pitchFamily="18" charset="0"/>
                <a:ea typeface="隶书" panose="02010509060101010101" pitchFamily="49" charset="-122"/>
              </a:rPr>
              <a:t>封闭指向空子树的指针</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p:txBody>
      </p:sp>
      <p:sp>
        <p:nvSpPr>
          <p:cNvPr id="2" name="文本框 1"/>
          <p:cNvSpPr txBox="1"/>
          <p:nvPr/>
        </p:nvSpPr>
        <p:spPr>
          <a:xfrm>
            <a:off x="3503712" y="6090243"/>
            <a:ext cx="8454559" cy="461665"/>
          </a:xfrm>
          <a:prstGeom prst="rect">
            <a:avLst/>
          </a:prstGeom>
          <a:noFill/>
        </p:spPr>
        <p:txBody>
          <a:bodyPr wrap="none" rtlCol="0">
            <a:spAutoFit/>
          </a:bodyPr>
          <a:lstStyle/>
          <a:p>
            <a:r>
              <a:rPr lang="zh-CN" altLang="en-US" sz="2400" b="0" dirty="0" smtClean="0">
                <a:solidFill>
                  <a:srgbClr val="0000CC"/>
                </a:solidFill>
              </a:rPr>
              <a:t>是否可以</a:t>
            </a:r>
            <a:r>
              <a:rPr lang="zh-CN" altLang="en-US" sz="2400" b="0" dirty="0">
                <a:solidFill>
                  <a:srgbClr val="0000CC"/>
                </a:solidFill>
              </a:rPr>
              <a:t>基于</a:t>
            </a:r>
            <a:r>
              <a:rPr lang="zh-CN" altLang="en-US" sz="2400" b="0" dirty="0" smtClean="0">
                <a:solidFill>
                  <a:srgbClr val="0000CC"/>
                </a:solidFill>
              </a:rPr>
              <a:t>中</a:t>
            </a:r>
            <a:r>
              <a:rPr lang="en-US" altLang="zh-CN" sz="2400" b="0" dirty="0" smtClean="0">
                <a:solidFill>
                  <a:srgbClr val="0000CC"/>
                </a:solidFill>
              </a:rPr>
              <a:t>(?)/</a:t>
            </a:r>
            <a:r>
              <a:rPr lang="zh-CN" altLang="en-US" sz="2400" b="0" dirty="0" smtClean="0">
                <a:solidFill>
                  <a:srgbClr val="0000CC"/>
                </a:solidFill>
              </a:rPr>
              <a:t>后序</a:t>
            </a:r>
            <a:r>
              <a:rPr lang="en-US" altLang="zh-CN" sz="2400" b="0" dirty="0">
                <a:solidFill>
                  <a:srgbClr val="0000CC"/>
                </a:solidFill>
              </a:rPr>
              <a:t>(?)</a:t>
            </a:r>
            <a:r>
              <a:rPr lang="zh-CN" altLang="en-US" sz="2400" b="0" dirty="0" smtClean="0">
                <a:solidFill>
                  <a:srgbClr val="0000CC"/>
                </a:solidFill>
              </a:rPr>
              <a:t>遍历</a:t>
            </a:r>
            <a:r>
              <a:rPr lang="zh-CN" altLang="en-US" sz="2400" b="0" dirty="0">
                <a:solidFill>
                  <a:srgbClr val="0000CC"/>
                </a:solidFill>
              </a:rPr>
              <a:t>顺序</a:t>
            </a:r>
            <a:r>
              <a:rPr lang="zh-CN" altLang="en-US" sz="2400" b="0" dirty="0" smtClean="0">
                <a:solidFill>
                  <a:srgbClr val="0000CC"/>
                </a:solidFill>
              </a:rPr>
              <a:t>构建二叉树，请编程验证</a:t>
            </a:r>
            <a:endParaRPr lang="zh-CN" altLang="en-US" sz="2400" b="0" dirty="0">
              <a:solidFill>
                <a:srgbClr val="0000CC"/>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normAutofit fontScale="90000"/>
          </a:bodyPr>
          <a:lstStyle/>
          <a:p>
            <a:r>
              <a:rPr lang="en-US" altLang="zh-CN" smtClean="0"/>
              <a:t>Motivation</a:t>
            </a:r>
            <a:endParaRPr lang="zh-CN" altLang="en-US" smtClean="0"/>
          </a:p>
        </p:txBody>
      </p:sp>
      <p:pic>
        <p:nvPicPr>
          <p:cNvPr id="24579"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82964" y="925513"/>
            <a:ext cx="4968875"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矩形 4"/>
          <p:cNvSpPr>
            <a:spLocks noChangeArrowheads="1"/>
          </p:cNvSpPr>
          <p:nvPr/>
        </p:nvSpPr>
        <p:spPr bwMode="auto">
          <a:xfrm>
            <a:off x="2351089" y="4221164"/>
            <a:ext cx="79216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1800"/>
              <a:t>在游戏</a:t>
            </a:r>
            <a:r>
              <a:rPr lang="en-US" altLang="zh-CN" sz="1800"/>
              <a:t>/</a:t>
            </a:r>
            <a:r>
              <a:rPr lang="zh-CN" altLang="en-US" sz="1800"/>
              <a:t>人工智能中</a:t>
            </a:r>
            <a:r>
              <a:rPr lang="en-US" altLang="zh-CN" sz="1800"/>
              <a:t>,</a:t>
            </a:r>
            <a:r>
              <a:rPr lang="zh-CN" altLang="en-US" sz="1800"/>
              <a:t>通常有很多分类判断。例如，设主角的生命值</a:t>
            </a:r>
            <a:r>
              <a:rPr lang="en-US" altLang="zh-CN" sz="1800"/>
              <a:t>d,</a:t>
            </a:r>
            <a:r>
              <a:rPr lang="zh-CN" altLang="en-US" sz="1800"/>
              <a:t>在省略其他条件后</a:t>
            </a:r>
            <a:r>
              <a:rPr lang="en-US" altLang="zh-CN" sz="1800"/>
              <a:t>,</a:t>
            </a:r>
            <a:r>
              <a:rPr lang="zh-CN" altLang="en-US" sz="1800"/>
              <a:t>有这样的条件判定</a:t>
            </a:r>
            <a:r>
              <a:rPr lang="en-US" altLang="zh-CN" sz="1800"/>
              <a:t>:</a:t>
            </a:r>
            <a:r>
              <a:rPr lang="zh-CN" altLang="en-US" sz="1800"/>
              <a:t>当怪物碰到主角后</a:t>
            </a:r>
            <a:r>
              <a:rPr lang="en-US" altLang="zh-CN" sz="1800"/>
              <a:t>,</a:t>
            </a:r>
            <a:r>
              <a:rPr lang="zh-CN" altLang="en-US" sz="1800"/>
              <a:t>怪物的反应遵从下规则</a:t>
            </a:r>
            <a:r>
              <a:rPr lang="en-US" altLang="zh-CN" sz="1800"/>
              <a:t>:</a:t>
            </a:r>
            <a:r>
              <a:rPr lang="zh-CN" altLang="en-US" sz="1800"/>
              <a:t/>
            </a:r>
            <a:br>
              <a:rPr lang="zh-CN" altLang="en-US" sz="1800"/>
            </a:br>
            <a:r>
              <a:rPr lang="zh-CN" altLang="en-US" sz="1800"/>
              <a:t>　　根据条件</a:t>
            </a:r>
            <a:r>
              <a:rPr lang="en-US" altLang="zh-CN" sz="1800"/>
              <a:t>,</a:t>
            </a:r>
            <a:r>
              <a:rPr lang="zh-CN" altLang="en-US" sz="1800"/>
              <a:t>我们可以用如下普通算法来判定怪物的反应</a:t>
            </a:r>
            <a:r>
              <a:rPr lang="en-US" altLang="zh-CN" sz="1800"/>
              <a:t>:</a:t>
            </a:r>
            <a:endParaRPr lang="zh-CN" altLang="en-US" sz="1800"/>
          </a:p>
        </p:txBody>
      </p:sp>
      <p:sp>
        <p:nvSpPr>
          <p:cNvPr id="6" name="矩形 5"/>
          <p:cNvSpPr/>
          <p:nvPr/>
        </p:nvSpPr>
        <p:spPr>
          <a:xfrm>
            <a:off x="1558925" y="5229225"/>
            <a:ext cx="2952750" cy="1169988"/>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p>
            <a:pPr>
              <a:defRPr/>
            </a:pPr>
            <a:r>
              <a:rPr lang="en-US" altLang="zh-CN" sz="1400" dirty="0"/>
              <a:t>if(d&lt;100) state=</a:t>
            </a:r>
            <a:r>
              <a:rPr lang="zh-CN" altLang="en-US" sz="1400" dirty="0"/>
              <a:t>嘲笑</a:t>
            </a:r>
            <a:r>
              <a:rPr lang="en-US" altLang="zh-CN" sz="1400" dirty="0"/>
              <a:t>,</a:t>
            </a:r>
            <a:r>
              <a:rPr lang="zh-CN" altLang="en-US" sz="1400" dirty="0"/>
              <a:t>单挑</a:t>
            </a:r>
            <a:r>
              <a:rPr lang="en-US" altLang="zh-CN" sz="1400" dirty="0"/>
              <a:t>;</a:t>
            </a:r>
            <a:r>
              <a:rPr lang="zh-CN" altLang="en-US" sz="1400" dirty="0"/>
              <a:t/>
            </a:r>
            <a:br>
              <a:rPr lang="zh-CN" altLang="en-US" sz="1400" dirty="0"/>
            </a:br>
            <a:r>
              <a:rPr lang="en-US" altLang="zh-CN" sz="1400" dirty="0"/>
              <a:t>else if(d&lt;200) state=</a:t>
            </a:r>
            <a:r>
              <a:rPr lang="zh-CN" altLang="en-US" sz="1400" dirty="0"/>
              <a:t>单挑</a:t>
            </a:r>
            <a:r>
              <a:rPr lang="en-US" altLang="zh-CN" sz="1400" dirty="0"/>
              <a:t>;</a:t>
            </a:r>
            <a:r>
              <a:rPr lang="zh-CN" altLang="en-US" sz="1400" dirty="0"/>
              <a:t/>
            </a:r>
            <a:br>
              <a:rPr lang="zh-CN" altLang="en-US" sz="1400" dirty="0"/>
            </a:br>
            <a:r>
              <a:rPr lang="en-US" altLang="zh-CN" sz="1400" dirty="0"/>
              <a:t>else if(d&lt;300) state=</a:t>
            </a:r>
            <a:r>
              <a:rPr lang="zh-CN" altLang="en-US" sz="1400" dirty="0"/>
              <a:t>嗜血魔法</a:t>
            </a:r>
            <a:r>
              <a:rPr lang="en-US" altLang="zh-CN" sz="1400" dirty="0"/>
              <a:t>;</a:t>
            </a:r>
            <a:r>
              <a:rPr lang="zh-CN" altLang="en-US" sz="1400" dirty="0"/>
              <a:t/>
            </a:r>
            <a:br>
              <a:rPr lang="zh-CN" altLang="en-US" sz="1400" dirty="0"/>
            </a:br>
            <a:r>
              <a:rPr lang="en-US" altLang="zh-CN" sz="1400" dirty="0"/>
              <a:t>else if(d&lt;400) state=</a:t>
            </a:r>
            <a:r>
              <a:rPr lang="zh-CN" altLang="en-US" sz="1400" dirty="0"/>
              <a:t>呼唤同伴</a:t>
            </a:r>
            <a:r>
              <a:rPr lang="en-US" altLang="zh-CN" sz="1400" dirty="0"/>
              <a:t>;</a:t>
            </a:r>
            <a:r>
              <a:rPr lang="zh-CN" altLang="en-US" sz="1400" dirty="0"/>
              <a:t/>
            </a:r>
            <a:br>
              <a:rPr lang="zh-CN" altLang="en-US" sz="1400" dirty="0"/>
            </a:br>
            <a:r>
              <a:rPr lang="en-US" altLang="zh-CN" sz="1400" dirty="0"/>
              <a:t>else state=</a:t>
            </a:r>
            <a:r>
              <a:rPr lang="zh-CN" altLang="en-US" sz="1400" dirty="0"/>
              <a:t>逃跑</a:t>
            </a:r>
            <a:r>
              <a:rPr lang="en-US" altLang="zh-CN" sz="1400" dirty="0"/>
              <a:t>;</a:t>
            </a:r>
            <a:endParaRPr lang="zh-CN" altLang="en-US" sz="1400" dirty="0"/>
          </a:p>
        </p:txBody>
      </p:sp>
      <p:sp>
        <p:nvSpPr>
          <p:cNvPr id="7" name="矩形 6"/>
          <p:cNvSpPr/>
          <p:nvPr/>
        </p:nvSpPr>
        <p:spPr>
          <a:xfrm>
            <a:off x="6456363" y="5229225"/>
            <a:ext cx="4176712" cy="1169988"/>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p>
            <a:pPr>
              <a:defRPr/>
            </a:pPr>
            <a:r>
              <a:rPr lang="en-US" altLang="zh-CN" sz="1400" dirty="0"/>
              <a:t>if(d&gt;=200)&amp;&amp;(d&lt;300) state=</a:t>
            </a:r>
            <a:r>
              <a:rPr lang="zh-CN" altLang="en-US" sz="1400" dirty="0"/>
              <a:t>嗜血魔法</a:t>
            </a:r>
            <a:r>
              <a:rPr lang="en-US" altLang="zh-CN" sz="1400" dirty="0"/>
              <a:t>;</a:t>
            </a:r>
            <a:r>
              <a:rPr lang="zh-CN" altLang="en-US" sz="1400" dirty="0"/>
              <a:t/>
            </a:r>
            <a:br>
              <a:rPr lang="zh-CN" altLang="en-US" sz="1400" dirty="0"/>
            </a:br>
            <a:r>
              <a:rPr lang="en-US" altLang="zh-CN" sz="1400" dirty="0"/>
              <a:t>else if(d&gt;=300)&amp;&amp;(d&lt;500) state=</a:t>
            </a:r>
            <a:r>
              <a:rPr lang="zh-CN" altLang="en-US" sz="1400" dirty="0"/>
              <a:t>呼唤同伴</a:t>
            </a:r>
            <a:r>
              <a:rPr lang="en-US" altLang="zh-CN" sz="1400" dirty="0"/>
              <a:t>;</a:t>
            </a:r>
            <a:r>
              <a:rPr lang="zh-CN" altLang="en-US" sz="1400" dirty="0"/>
              <a:t/>
            </a:r>
            <a:br>
              <a:rPr lang="zh-CN" altLang="en-US" sz="1400" dirty="0"/>
            </a:br>
            <a:r>
              <a:rPr lang="en-US" altLang="zh-CN" sz="1400" dirty="0"/>
              <a:t>else if(d&gt;=100)&amp;&amp;(d&lt;200) state=</a:t>
            </a:r>
            <a:r>
              <a:rPr lang="zh-CN" altLang="en-US" sz="1400" dirty="0"/>
              <a:t>单挑</a:t>
            </a:r>
            <a:r>
              <a:rPr lang="en-US" altLang="zh-CN" sz="1400" dirty="0"/>
              <a:t>;</a:t>
            </a:r>
            <a:r>
              <a:rPr lang="zh-CN" altLang="en-US" sz="1400" dirty="0"/>
              <a:t/>
            </a:r>
            <a:br>
              <a:rPr lang="zh-CN" altLang="en-US" sz="1400" dirty="0"/>
            </a:br>
            <a:r>
              <a:rPr lang="en-US" altLang="zh-CN" sz="1400" dirty="0"/>
              <a:t>else if(d&lt;100) state=</a:t>
            </a:r>
            <a:r>
              <a:rPr lang="zh-CN" altLang="en-US" sz="1400" dirty="0"/>
              <a:t>嘲笑</a:t>
            </a:r>
            <a:r>
              <a:rPr lang="en-US" altLang="zh-CN" sz="1400" dirty="0"/>
              <a:t>,</a:t>
            </a:r>
            <a:r>
              <a:rPr lang="zh-CN" altLang="en-US" sz="1400" dirty="0"/>
              <a:t>单挑</a:t>
            </a:r>
            <a:r>
              <a:rPr lang="en-US" altLang="zh-CN" sz="1400" dirty="0"/>
              <a:t>;</a:t>
            </a:r>
            <a:r>
              <a:rPr lang="zh-CN" altLang="en-US" sz="1400" dirty="0"/>
              <a:t/>
            </a:r>
            <a:br>
              <a:rPr lang="zh-CN" altLang="en-US" sz="1400" dirty="0"/>
            </a:br>
            <a:r>
              <a:rPr lang="en-US" altLang="zh-CN" sz="1400" dirty="0"/>
              <a:t>else state=</a:t>
            </a:r>
            <a:r>
              <a:rPr lang="zh-CN" altLang="en-US" sz="1400" dirty="0"/>
              <a:t>逃跑</a:t>
            </a:r>
            <a:r>
              <a:rPr lang="en-US" altLang="zh-CN" sz="1400" dirty="0"/>
              <a:t>;</a:t>
            </a:r>
            <a:endParaRPr lang="zh-CN" altLang="en-US" sz="1400" dirty="0"/>
          </a:p>
        </p:txBody>
      </p:sp>
      <p:cxnSp>
        <p:nvCxnSpPr>
          <p:cNvPr id="9" name="直接箭头连接符 8"/>
          <p:cNvCxnSpPr/>
          <p:nvPr/>
        </p:nvCxnSpPr>
        <p:spPr>
          <a:xfrm>
            <a:off x="4656139" y="5949950"/>
            <a:ext cx="1800225" cy="0"/>
          </a:xfrm>
          <a:prstGeom prst="straightConnector1">
            <a:avLst/>
          </a:prstGeom>
          <a:ln w="19050">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11" name="矩形标注 10"/>
          <p:cNvSpPr/>
          <p:nvPr/>
        </p:nvSpPr>
        <p:spPr>
          <a:xfrm>
            <a:off x="4655840" y="5206950"/>
            <a:ext cx="1728192" cy="526306"/>
          </a:xfrm>
          <a:prstGeom prst="wedgeRectCallout">
            <a:avLst>
              <a:gd name="adj1" fmla="val -582"/>
              <a:gd name="adj2" fmla="val 90253"/>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800" dirty="0">
                <a:solidFill>
                  <a:srgbClr val="FFFF00"/>
                </a:solidFill>
              </a:rPr>
              <a:t>使用最优判定树</a:t>
            </a:r>
            <a:r>
              <a:rPr lang="en-US" altLang="zh-CN" sz="1800" dirty="0">
                <a:solidFill>
                  <a:srgbClr val="FFFF00"/>
                </a:solidFill>
              </a:rPr>
              <a:t>(</a:t>
            </a:r>
            <a:r>
              <a:rPr lang="zh-CN" altLang="en-US" sz="1800" dirty="0">
                <a:solidFill>
                  <a:srgbClr val="FFFF00"/>
                </a:solidFill>
              </a:rPr>
              <a:t>哈夫曼树</a:t>
            </a:r>
            <a:r>
              <a:rPr lang="en-US" altLang="zh-CN" sz="1800" dirty="0">
                <a:solidFill>
                  <a:srgbClr val="FFFF00"/>
                </a:solidFill>
              </a:rPr>
              <a:t>)</a:t>
            </a:r>
            <a:endParaRPr lang="zh-CN" altLang="en-US" sz="18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ChangeArrowheads="1"/>
          </p:cNvSpPr>
          <p:nvPr/>
        </p:nvSpPr>
        <p:spPr bwMode="auto">
          <a:xfrm>
            <a:off x="5867400" y="16303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0115" name="Rectangle 18"/>
          <p:cNvSpPr>
            <a:spLocks noChangeArrowheads="1"/>
          </p:cNvSpPr>
          <p:nvPr/>
        </p:nvSpPr>
        <p:spPr bwMode="auto">
          <a:xfrm>
            <a:off x="4876800" y="16303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0116" name="Line 19"/>
          <p:cNvSpPr>
            <a:spLocks noChangeShapeType="1"/>
          </p:cNvSpPr>
          <p:nvPr/>
        </p:nvSpPr>
        <p:spPr bwMode="auto">
          <a:xfrm>
            <a:off x="4876800" y="26670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17" name="Text Box 21"/>
          <p:cNvSpPr txBox="1">
            <a:spLocks noChangeArrowheads="1"/>
          </p:cNvSpPr>
          <p:nvPr/>
        </p:nvSpPr>
        <p:spPr bwMode="auto">
          <a:xfrm>
            <a:off x="5005389" y="2590800"/>
            <a:ext cx="3651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c</a:t>
            </a:r>
            <a:endParaRPr lang="en-US" altLang="zh-CN" sz="2400">
              <a:latin typeface="Times New Roman" panose="02020603050405020304" pitchFamily="18" charset="0"/>
            </a:endParaRPr>
          </a:p>
        </p:txBody>
      </p:sp>
      <p:grpSp>
        <p:nvGrpSpPr>
          <p:cNvPr id="90118" name="Group 62"/>
          <p:cNvGrpSpPr>
            <a:grpSpLocks/>
          </p:cNvGrpSpPr>
          <p:nvPr/>
        </p:nvGrpSpPr>
        <p:grpSpPr bwMode="auto">
          <a:xfrm>
            <a:off x="2206625" y="1627189"/>
            <a:ext cx="2160588" cy="2378075"/>
            <a:chOff x="430" y="1002"/>
            <a:chExt cx="1361" cy="1498"/>
          </a:xfrm>
        </p:grpSpPr>
        <p:sp>
          <p:nvSpPr>
            <p:cNvPr id="90150" name="Line 4"/>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51" name="Line 5"/>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52" name="Line 6"/>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53" name="Line 7"/>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992" name="Oval 8"/>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69993" name="Oval 9"/>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69994" name="Oval 10"/>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69995" name="Oval 11"/>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69996" name="Oval 12"/>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90159" name="Text Box 13"/>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90160" name="Text Box 14"/>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90161" name="Text Box 15"/>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90162" name="Text Box 16"/>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dirty="0">
                  <a:solidFill>
                    <a:srgbClr val="FFFFCC"/>
                  </a:solidFill>
                  <a:latin typeface="Times New Roman" panose="02020603050405020304" pitchFamily="18" charset="0"/>
                </a:rPr>
                <a:t>d</a:t>
              </a:r>
              <a:endParaRPr lang="en-US" altLang="zh-CN" sz="2400" dirty="0">
                <a:latin typeface="Times New Roman" panose="02020603050405020304" pitchFamily="18" charset="0"/>
              </a:endParaRPr>
            </a:p>
          </p:txBody>
        </p:sp>
        <p:sp>
          <p:nvSpPr>
            <p:cNvPr id="90163" name="Text Box 17"/>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90164" name="Line 20"/>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65" name="Line 22"/>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66" name="Line 23"/>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67" name="Line 24"/>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68" name="Line 25"/>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69" name="Line 26"/>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70" name="Line 27"/>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71" name="Line 28"/>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0119" name="Line 29"/>
          <p:cNvSpPr>
            <a:spLocks noChangeShapeType="1"/>
          </p:cNvSpPr>
          <p:nvPr/>
        </p:nvSpPr>
        <p:spPr bwMode="auto">
          <a:xfrm>
            <a:off x="48768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0" name="Line 30"/>
          <p:cNvSpPr>
            <a:spLocks noChangeShapeType="1"/>
          </p:cNvSpPr>
          <p:nvPr/>
        </p:nvSpPr>
        <p:spPr bwMode="auto">
          <a:xfrm>
            <a:off x="54864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1" name="Line 31"/>
          <p:cNvSpPr>
            <a:spLocks noChangeShapeType="1"/>
          </p:cNvSpPr>
          <p:nvPr/>
        </p:nvSpPr>
        <p:spPr bwMode="auto">
          <a:xfrm>
            <a:off x="4876800" y="3124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2" name="Line 32"/>
          <p:cNvSpPr>
            <a:spLocks noChangeShapeType="1"/>
          </p:cNvSpPr>
          <p:nvPr/>
        </p:nvSpPr>
        <p:spPr bwMode="auto">
          <a:xfrm>
            <a:off x="5867400" y="26670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3" name="Text Box 33"/>
          <p:cNvSpPr txBox="1">
            <a:spLocks noChangeArrowheads="1"/>
          </p:cNvSpPr>
          <p:nvPr/>
        </p:nvSpPr>
        <p:spPr bwMode="auto">
          <a:xfrm>
            <a:off x="5984875" y="2133600"/>
            <a:ext cx="38735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d</a:t>
            </a:r>
          </a:p>
          <a:p>
            <a:pPr algn="ctr"/>
            <a:r>
              <a:rPr lang="en-US" altLang="zh-CN" sz="3200" i="1">
                <a:latin typeface="Times New Roman" panose="02020603050405020304" pitchFamily="18" charset="0"/>
              </a:rPr>
              <a:t>c</a:t>
            </a:r>
            <a:endParaRPr lang="en-US" altLang="zh-CN" sz="2400">
              <a:latin typeface="Times New Roman" panose="02020603050405020304" pitchFamily="18" charset="0"/>
            </a:endParaRPr>
          </a:p>
        </p:txBody>
      </p:sp>
      <p:sp>
        <p:nvSpPr>
          <p:cNvPr id="90124" name="Line 34"/>
          <p:cNvSpPr>
            <a:spLocks noChangeShapeType="1"/>
          </p:cNvSpPr>
          <p:nvPr/>
        </p:nvSpPr>
        <p:spPr bwMode="auto">
          <a:xfrm>
            <a:off x="58674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5" name="Line 35"/>
          <p:cNvSpPr>
            <a:spLocks noChangeShapeType="1"/>
          </p:cNvSpPr>
          <p:nvPr/>
        </p:nvSpPr>
        <p:spPr bwMode="auto">
          <a:xfrm>
            <a:off x="64770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6" name="Line 36"/>
          <p:cNvSpPr>
            <a:spLocks noChangeShapeType="1"/>
          </p:cNvSpPr>
          <p:nvPr/>
        </p:nvSpPr>
        <p:spPr bwMode="auto">
          <a:xfrm>
            <a:off x="5867400" y="3124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7" name="Line 37"/>
          <p:cNvSpPr>
            <a:spLocks noChangeShapeType="1"/>
          </p:cNvSpPr>
          <p:nvPr/>
        </p:nvSpPr>
        <p:spPr bwMode="auto">
          <a:xfrm>
            <a:off x="5867400" y="22098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8" name="Rectangle 38"/>
          <p:cNvSpPr>
            <a:spLocks noChangeArrowheads="1"/>
          </p:cNvSpPr>
          <p:nvPr/>
        </p:nvSpPr>
        <p:spPr bwMode="auto">
          <a:xfrm>
            <a:off x="6858000" y="16303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0129" name="Line 39"/>
          <p:cNvSpPr>
            <a:spLocks noChangeShapeType="1"/>
          </p:cNvSpPr>
          <p:nvPr/>
        </p:nvSpPr>
        <p:spPr bwMode="auto">
          <a:xfrm>
            <a:off x="6858000" y="26670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0" name="Text Box 40"/>
          <p:cNvSpPr txBox="1">
            <a:spLocks noChangeArrowheads="1"/>
          </p:cNvSpPr>
          <p:nvPr/>
        </p:nvSpPr>
        <p:spPr bwMode="auto">
          <a:xfrm>
            <a:off x="6986589" y="2590800"/>
            <a:ext cx="3651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c</a:t>
            </a:r>
            <a:endParaRPr lang="en-US" altLang="zh-CN" sz="2400">
              <a:latin typeface="Times New Roman" panose="02020603050405020304" pitchFamily="18" charset="0"/>
            </a:endParaRPr>
          </a:p>
        </p:txBody>
      </p:sp>
      <p:sp>
        <p:nvSpPr>
          <p:cNvPr id="90131" name="Line 41"/>
          <p:cNvSpPr>
            <a:spLocks noChangeShapeType="1"/>
          </p:cNvSpPr>
          <p:nvPr/>
        </p:nvSpPr>
        <p:spPr bwMode="auto">
          <a:xfrm>
            <a:off x="68580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2" name="Line 42"/>
          <p:cNvSpPr>
            <a:spLocks noChangeShapeType="1"/>
          </p:cNvSpPr>
          <p:nvPr/>
        </p:nvSpPr>
        <p:spPr bwMode="auto">
          <a:xfrm>
            <a:off x="74676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3" name="Line 43"/>
          <p:cNvSpPr>
            <a:spLocks noChangeShapeType="1"/>
          </p:cNvSpPr>
          <p:nvPr/>
        </p:nvSpPr>
        <p:spPr bwMode="auto">
          <a:xfrm>
            <a:off x="6858000" y="3124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4" name="Rectangle 44"/>
          <p:cNvSpPr>
            <a:spLocks noChangeArrowheads="1"/>
          </p:cNvSpPr>
          <p:nvPr/>
        </p:nvSpPr>
        <p:spPr bwMode="auto">
          <a:xfrm>
            <a:off x="7848600" y="16303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0135" name="Line 45"/>
          <p:cNvSpPr>
            <a:spLocks noChangeShapeType="1"/>
          </p:cNvSpPr>
          <p:nvPr/>
        </p:nvSpPr>
        <p:spPr bwMode="auto">
          <a:xfrm>
            <a:off x="7848600" y="26670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6" name="Line 46"/>
          <p:cNvSpPr>
            <a:spLocks noChangeShapeType="1"/>
          </p:cNvSpPr>
          <p:nvPr/>
        </p:nvSpPr>
        <p:spPr bwMode="auto">
          <a:xfrm>
            <a:off x="78486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7" name="Line 47"/>
          <p:cNvSpPr>
            <a:spLocks noChangeShapeType="1"/>
          </p:cNvSpPr>
          <p:nvPr/>
        </p:nvSpPr>
        <p:spPr bwMode="auto">
          <a:xfrm>
            <a:off x="84582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8" name="Line 48"/>
          <p:cNvSpPr>
            <a:spLocks noChangeShapeType="1"/>
          </p:cNvSpPr>
          <p:nvPr/>
        </p:nvSpPr>
        <p:spPr bwMode="auto">
          <a:xfrm>
            <a:off x="7848600" y="3124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39" name="Text Box 49"/>
          <p:cNvSpPr txBox="1">
            <a:spLocks noChangeArrowheads="1"/>
          </p:cNvSpPr>
          <p:nvPr/>
        </p:nvSpPr>
        <p:spPr bwMode="auto">
          <a:xfrm>
            <a:off x="4737100" y="3289300"/>
            <a:ext cx="901700" cy="265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访问</a:t>
            </a:r>
          </a:p>
          <a:p>
            <a:pPr algn="ctr"/>
            <a:r>
              <a:rPr lang="en-US" altLang="zh-CN" sz="2800" i="1">
                <a:latin typeface="Times New Roman" panose="02020603050405020304" pitchFamily="18" charset="0"/>
                <a:ea typeface="仿宋_GB2312" pitchFamily="49" charset="-122"/>
              </a:rPr>
              <a:t>a</a:t>
            </a:r>
            <a:endParaRPr lang="en-US" altLang="zh-CN" sz="2800">
              <a:latin typeface="Times New Roman" panose="02020603050405020304" pitchFamily="18" charset="0"/>
              <a:ea typeface="仿宋_GB2312" pitchFamily="49" charset="-122"/>
            </a:endParaRPr>
          </a:p>
          <a:p>
            <a:pPr algn="ctr"/>
            <a:r>
              <a:rPr lang="zh-CN" altLang="en-US" sz="2800">
                <a:solidFill>
                  <a:schemeClr val="tx2"/>
                </a:solidFill>
                <a:latin typeface="Times New Roman" panose="02020603050405020304" pitchFamily="18" charset="0"/>
                <a:ea typeface="仿宋_GB2312" pitchFamily="49" charset="-122"/>
              </a:rPr>
              <a:t>进栈</a:t>
            </a:r>
          </a:p>
          <a:p>
            <a:pPr algn="ctr"/>
            <a:r>
              <a:rPr lang="en-US" altLang="zh-CN" sz="2800" i="1">
                <a:latin typeface="Times New Roman" panose="02020603050405020304" pitchFamily="18" charset="0"/>
                <a:ea typeface="仿宋_GB2312" pitchFamily="49" charset="-122"/>
              </a:rPr>
              <a:t>c</a:t>
            </a:r>
          </a:p>
          <a:p>
            <a:pPr algn="ctr"/>
            <a:r>
              <a:rPr lang="zh-CN" altLang="en-US" sz="2800">
                <a:solidFill>
                  <a:schemeClr val="tx2"/>
                </a:solidFill>
                <a:latin typeface="Times New Roman" panose="02020603050405020304" pitchFamily="18" charset="0"/>
                <a:ea typeface="仿宋_GB2312" pitchFamily="49" charset="-122"/>
              </a:rPr>
              <a:t>左进</a:t>
            </a:r>
            <a:endParaRPr lang="zh-CN" altLang="en-US" sz="2800" i="1">
              <a:solidFill>
                <a:schemeClr val="accent2"/>
              </a:solidFill>
              <a:latin typeface="Times New Roman" panose="02020603050405020304" pitchFamily="18" charset="0"/>
              <a:ea typeface="仿宋_GB2312" pitchFamily="49" charset="-122"/>
            </a:endParaRPr>
          </a:p>
          <a:p>
            <a:pPr algn="ctr"/>
            <a:r>
              <a:rPr lang="en-US" altLang="zh-CN" sz="2800" i="1">
                <a:latin typeface="Times New Roman" panose="02020603050405020304" pitchFamily="18" charset="0"/>
                <a:ea typeface="仿宋_GB2312" pitchFamily="49" charset="-122"/>
              </a:rPr>
              <a:t>b</a:t>
            </a:r>
            <a:endParaRPr lang="en-US" altLang="zh-CN" sz="2800">
              <a:latin typeface="Times New Roman" panose="02020603050405020304" pitchFamily="18" charset="0"/>
              <a:ea typeface="仿宋_GB2312" pitchFamily="49" charset="-122"/>
            </a:endParaRPr>
          </a:p>
        </p:txBody>
      </p:sp>
      <p:sp>
        <p:nvSpPr>
          <p:cNvPr id="90140" name="Text Box 50"/>
          <p:cNvSpPr txBox="1">
            <a:spLocks noChangeArrowheads="1"/>
          </p:cNvSpPr>
          <p:nvPr/>
        </p:nvSpPr>
        <p:spPr bwMode="auto">
          <a:xfrm>
            <a:off x="5727700" y="3289300"/>
            <a:ext cx="901700" cy="265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访问</a:t>
            </a:r>
          </a:p>
          <a:p>
            <a:pPr algn="ctr"/>
            <a:r>
              <a:rPr lang="en-US" altLang="zh-CN" sz="2800" i="1">
                <a:latin typeface="Times New Roman" panose="02020603050405020304" pitchFamily="18" charset="0"/>
                <a:ea typeface="仿宋_GB2312" pitchFamily="49" charset="-122"/>
              </a:rPr>
              <a:t>b</a:t>
            </a:r>
            <a:endParaRPr lang="en-US" altLang="zh-CN" sz="2800">
              <a:latin typeface="Times New Roman" panose="02020603050405020304" pitchFamily="18" charset="0"/>
              <a:ea typeface="仿宋_GB2312" pitchFamily="49" charset="-122"/>
            </a:endParaRPr>
          </a:p>
          <a:p>
            <a:pPr algn="ctr"/>
            <a:r>
              <a:rPr lang="zh-CN" altLang="en-US" sz="2800">
                <a:solidFill>
                  <a:schemeClr val="tx2"/>
                </a:solidFill>
                <a:latin typeface="Times New Roman" panose="02020603050405020304" pitchFamily="18" charset="0"/>
                <a:ea typeface="仿宋_GB2312" pitchFamily="49" charset="-122"/>
              </a:rPr>
              <a:t>进栈</a:t>
            </a:r>
          </a:p>
          <a:p>
            <a:pPr algn="ctr"/>
            <a:r>
              <a:rPr lang="en-US" altLang="zh-CN" sz="2800" i="1">
                <a:latin typeface="Times New Roman" panose="02020603050405020304" pitchFamily="18" charset="0"/>
                <a:ea typeface="仿宋_GB2312" pitchFamily="49" charset="-122"/>
              </a:rPr>
              <a:t>d</a:t>
            </a:r>
          </a:p>
          <a:p>
            <a:pPr algn="ctr"/>
            <a:r>
              <a:rPr lang="zh-CN" altLang="en-US" sz="2800">
                <a:solidFill>
                  <a:schemeClr val="tx2"/>
                </a:solidFill>
                <a:latin typeface="Times New Roman" panose="02020603050405020304" pitchFamily="18" charset="0"/>
                <a:ea typeface="仿宋_GB2312" pitchFamily="49" charset="-122"/>
              </a:rPr>
              <a:t>左进</a:t>
            </a:r>
            <a:endParaRPr lang="zh-CN" altLang="en-US" sz="2800" i="1">
              <a:solidFill>
                <a:schemeClr val="accent2"/>
              </a:solidFill>
              <a:latin typeface="Times New Roman" panose="02020603050405020304" pitchFamily="18" charset="0"/>
              <a:ea typeface="仿宋_GB2312" pitchFamily="49" charset="-122"/>
            </a:endParaRPr>
          </a:p>
          <a:p>
            <a:pPr algn="ctr"/>
            <a:r>
              <a:rPr lang="zh-CN" altLang="en-US" sz="2800" i="1">
                <a:latin typeface="Times New Roman" panose="02020603050405020304" pitchFamily="18" charset="0"/>
                <a:ea typeface="仿宋_GB2312" pitchFamily="49" charset="-122"/>
              </a:rPr>
              <a:t>空</a:t>
            </a:r>
            <a:endParaRPr lang="zh-CN" altLang="en-US" sz="2800">
              <a:latin typeface="Times New Roman" panose="02020603050405020304" pitchFamily="18" charset="0"/>
              <a:ea typeface="仿宋_GB2312" pitchFamily="49" charset="-122"/>
            </a:endParaRPr>
          </a:p>
        </p:txBody>
      </p:sp>
      <p:sp>
        <p:nvSpPr>
          <p:cNvPr id="90141" name="Text Box 51"/>
          <p:cNvSpPr txBox="1">
            <a:spLocks noChangeArrowheads="1"/>
          </p:cNvSpPr>
          <p:nvPr/>
        </p:nvSpPr>
        <p:spPr bwMode="auto">
          <a:xfrm>
            <a:off x="6718300" y="3289300"/>
            <a:ext cx="901700" cy="265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a:t>
            </a:r>
          </a:p>
          <a:p>
            <a:pPr algn="ctr"/>
            <a:r>
              <a:rPr lang="en-US" altLang="zh-CN" sz="2800" i="1">
                <a:latin typeface="Times New Roman" panose="02020603050405020304" pitchFamily="18" charset="0"/>
                <a:ea typeface="仿宋_GB2312" pitchFamily="49" charset="-122"/>
              </a:rPr>
              <a:t>d</a:t>
            </a:r>
            <a:endParaRPr lang="en-US" altLang="zh-CN" sz="2800">
              <a:latin typeface="Times New Roman" panose="02020603050405020304" pitchFamily="18" charset="0"/>
              <a:ea typeface="仿宋_GB2312" pitchFamily="49" charset="-122"/>
            </a:endParaRPr>
          </a:p>
          <a:p>
            <a:pPr algn="ctr"/>
            <a:r>
              <a:rPr lang="zh-CN" altLang="en-US" sz="2800">
                <a:solidFill>
                  <a:schemeClr val="tx2"/>
                </a:solidFill>
                <a:latin typeface="Times New Roman" panose="02020603050405020304" pitchFamily="18" charset="0"/>
                <a:ea typeface="仿宋_GB2312" pitchFamily="49" charset="-122"/>
              </a:rPr>
              <a:t>访问</a:t>
            </a:r>
          </a:p>
          <a:p>
            <a:pPr algn="ctr"/>
            <a:r>
              <a:rPr lang="en-US" altLang="zh-CN" sz="2800" i="1">
                <a:latin typeface="Times New Roman" panose="02020603050405020304" pitchFamily="18" charset="0"/>
                <a:ea typeface="仿宋_GB2312" pitchFamily="49" charset="-122"/>
              </a:rPr>
              <a:t>d</a:t>
            </a:r>
          </a:p>
          <a:p>
            <a:pPr algn="ctr"/>
            <a:r>
              <a:rPr lang="zh-CN" altLang="en-US" sz="2800">
                <a:solidFill>
                  <a:schemeClr val="tx2"/>
                </a:solidFill>
                <a:latin typeface="Times New Roman" panose="02020603050405020304" pitchFamily="18" charset="0"/>
                <a:ea typeface="仿宋_GB2312" pitchFamily="49" charset="-122"/>
              </a:rPr>
              <a:t>左进</a:t>
            </a:r>
            <a:endParaRPr lang="zh-CN" altLang="en-US" sz="2800" i="1">
              <a:solidFill>
                <a:schemeClr val="accent2"/>
              </a:solidFill>
              <a:latin typeface="Times New Roman" panose="02020603050405020304" pitchFamily="18" charset="0"/>
              <a:ea typeface="仿宋_GB2312" pitchFamily="49" charset="-122"/>
            </a:endParaRPr>
          </a:p>
          <a:p>
            <a:pPr algn="ctr"/>
            <a:r>
              <a:rPr lang="zh-CN" altLang="en-US" sz="2800" i="1">
                <a:latin typeface="Times New Roman" panose="02020603050405020304" pitchFamily="18" charset="0"/>
                <a:ea typeface="仿宋_GB2312" pitchFamily="49" charset="-122"/>
              </a:rPr>
              <a:t>空</a:t>
            </a:r>
            <a:endParaRPr lang="zh-CN" altLang="en-US" sz="2800">
              <a:latin typeface="Times New Roman" panose="02020603050405020304" pitchFamily="18" charset="0"/>
              <a:ea typeface="仿宋_GB2312" pitchFamily="49" charset="-122"/>
            </a:endParaRPr>
          </a:p>
        </p:txBody>
      </p:sp>
      <p:sp>
        <p:nvSpPr>
          <p:cNvPr id="90142" name="Text Box 52"/>
          <p:cNvSpPr txBox="1">
            <a:spLocks noChangeArrowheads="1"/>
          </p:cNvSpPr>
          <p:nvPr/>
        </p:nvSpPr>
        <p:spPr bwMode="auto">
          <a:xfrm>
            <a:off x="7708900" y="3289300"/>
            <a:ext cx="901700" cy="265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a:t>
            </a:r>
          </a:p>
          <a:p>
            <a:pPr algn="ctr"/>
            <a:r>
              <a:rPr lang="en-US" altLang="zh-CN" sz="2800" i="1">
                <a:latin typeface="Times New Roman" panose="02020603050405020304" pitchFamily="18" charset="0"/>
                <a:ea typeface="仿宋_GB2312" pitchFamily="49" charset="-122"/>
              </a:rPr>
              <a:t>c</a:t>
            </a:r>
            <a:endParaRPr lang="en-US" altLang="zh-CN" sz="2800">
              <a:latin typeface="Times New Roman" panose="02020603050405020304" pitchFamily="18" charset="0"/>
              <a:ea typeface="仿宋_GB2312" pitchFamily="49" charset="-122"/>
            </a:endParaRPr>
          </a:p>
          <a:p>
            <a:pPr algn="ctr"/>
            <a:r>
              <a:rPr lang="zh-CN" altLang="en-US" sz="2800">
                <a:solidFill>
                  <a:schemeClr val="tx2"/>
                </a:solidFill>
                <a:latin typeface="Times New Roman" panose="02020603050405020304" pitchFamily="18" charset="0"/>
                <a:ea typeface="仿宋_GB2312" pitchFamily="49" charset="-122"/>
              </a:rPr>
              <a:t>访问</a:t>
            </a:r>
          </a:p>
          <a:p>
            <a:pPr algn="ctr"/>
            <a:r>
              <a:rPr lang="en-US" altLang="zh-CN" sz="2800" i="1">
                <a:latin typeface="Times New Roman" panose="02020603050405020304" pitchFamily="18" charset="0"/>
                <a:ea typeface="仿宋_GB2312" pitchFamily="49" charset="-122"/>
              </a:rPr>
              <a:t>c</a:t>
            </a:r>
          </a:p>
          <a:p>
            <a:pPr algn="ctr"/>
            <a:r>
              <a:rPr lang="zh-CN" altLang="en-US" sz="2800">
                <a:solidFill>
                  <a:schemeClr val="tx2"/>
                </a:solidFill>
                <a:latin typeface="Times New Roman" panose="02020603050405020304" pitchFamily="18" charset="0"/>
                <a:ea typeface="仿宋_GB2312" pitchFamily="49" charset="-122"/>
              </a:rPr>
              <a:t>左进</a:t>
            </a:r>
            <a:endParaRPr lang="zh-CN" altLang="en-US" sz="2800" i="1">
              <a:solidFill>
                <a:schemeClr val="accent2"/>
              </a:solidFill>
              <a:latin typeface="Times New Roman" panose="02020603050405020304" pitchFamily="18" charset="0"/>
              <a:ea typeface="仿宋_GB2312" pitchFamily="49" charset="-122"/>
            </a:endParaRPr>
          </a:p>
          <a:p>
            <a:pPr algn="ctr"/>
            <a:r>
              <a:rPr lang="en-US" altLang="zh-CN" sz="2800" i="1">
                <a:latin typeface="Times New Roman" panose="02020603050405020304" pitchFamily="18" charset="0"/>
                <a:ea typeface="仿宋_GB2312" pitchFamily="49" charset="-122"/>
              </a:rPr>
              <a:t>e</a:t>
            </a:r>
            <a:endParaRPr lang="en-US" altLang="zh-CN" sz="2800">
              <a:latin typeface="Times New Roman" panose="02020603050405020304" pitchFamily="18" charset="0"/>
              <a:ea typeface="仿宋_GB2312" pitchFamily="49" charset="-122"/>
            </a:endParaRPr>
          </a:p>
        </p:txBody>
      </p:sp>
      <p:sp>
        <p:nvSpPr>
          <p:cNvPr id="90143" name="Text Box 53"/>
          <p:cNvSpPr txBox="1">
            <a:spLocks noChangeArrowheads="1"/>
          </p:cNvSpPr>
          <p:nvPr/>
        </p:nvSpPr>
        <p:spPr bwMode="auto">
          <a:xfrm>
            <a:off x="8699500" y="3289300"/>
            <a:ext cx="901700" cy="265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访问</a:t>
            </a:r>
          </a:p>
          <a:p>
            <a:pPr algn="ctr"/>
            <a:r>
              <a:rPr lang="en-US" altLang="zh-CN" sz="2800" i="1">
                <a:latin typeface="Times New Roman" panose="02020603050405020304" pitchFamily="18" charset="0"/>
                <a:ea typeface="仿宋_GB2312" pitchFamily="49" charset="-122"/>
              </a:rPr>
              <a:t>e</a:t>
            </a:r>
            <a:endParaRPr lang="en-US" altLang="zh-CN" sz="2800">
              <a:latin typeface="Times New Roman" panose="02020603050405020304" pitchFamily="18" charset="0"/>
              <a:ea typeface="仿宋_GB2312" pitchFamily="49" charset="-122"/>
            </a:endParaRPr>
          </a:p>
          <a:p>
            <a:pPr algn="ctr"/>
            <a:r>
              <a:rPr lang="zh-CN" altLang="en-US" sz="2800">
                <a:solidFill>
                  <a:schemeClr val="tx2"/>
                </a:solidFill>
                <a:latin typeface="Times New Roman" panose="02020603050405020304" pitchFamily="18" charset="0"/>
                <a:ea typeface="仿宋_GB2312" pitchFamily="49" charset="-122"/>
              </a:rPr>
              <a:t>左进</a:t>
            </a:r>
            <a:endParaRPr lang="zh-CN" altLang="en-US" sz="2800" i="1">
              <a:solidFill>
                <a:schemeClr val="accent2"/>
              </a:solidFill>
              <a:latin typeface="Times New Roman" panose="02020603050405020304" pitchFamily="18" charset="0"/>
              <a:ea typeface="仿宋_GB2312" pitchFamily="49" charset="-122"/>
            </a:endParaRPr>
          </a:p>
          <a:p>
            <a:pPr algn="ctr"/>
            <a:r>
              <a:rPr lang="zh-CN" altLang="en-US" sz="2800" i="1">
                <a:latin typeface="Times New Roman" panose="02020603050405020304" pitchFamily="18" charset="0"/>
                <a:ea typeface="仿宋_GB2312" pitchFamily="49" charset="-122"/>
              </a:rPr>
              <a:t>空</a:t>
            </a:r>
          </a:p>
          <a:p>
            <a:pPr algn="ctr"/>
            <a:r>
              <a:rPr lang="zh-CN" altLang="en-US" sz="2800">
                <a:solidFill>
                  <a:schemeClr val="tx2"/>
                </a:solidFill>
                <a:latin typeface="Times New Roman" panose="02020603050405020304" pitchFamily="18" charset="0"/>
                <a:ea typeface="仿宋_GB2312" pitchFamily="49" charset="-122"/>
              </a:rPr>
              <a:t>栈空</a:t>
            </a:r>
          </a:p>
          <a:p>
            <a:pPr algn="ctr"/>
            <a:r>
              <a:rPr lang="zh-CN" altLang="en-US" sz="2800">
                <a:solidFill>
                  <a:schemeClr val="tx2"/>
                </a:solidFill>
                <a:latin typeface="Times New Roman" panose="02020603050405020304" pitchFamily="18" charset="0"/>
                <a:ea typeface="仿宋_GB2312" pitchFamily="49" charset="-122"/>
              </a:rPr>
              <a:t>结束</a:t>
            </a:r>
            <a:endParaRPr lang="zh-CN" altLang="en-US" sz="2800">
              <a:latin typeface="Times New Roman" panose="02020603050405020304" pitchFamily="18" charset="0"/>
              <a:ea typeface="仿宋_GB2312" pitchFamily="49" charset="-122"/>
            </a:endParaRPr>
          </a:p>
        </p:txBody>
      </p:sp>
      <p:sp>
        <p:nvSpPr>
          <p:cNvPr id="90144" name="Rectangle 54"/>
          <p:cNvSpPr>
            <a:spLocks noChangeArrowheads="1"/>
          </p:cNvSpPr>
          <p:nvPr/>
        </p:nvSpPr>
        <p:spPr bwMode="auto">
          <a:xfrm>
            <a:off x="8839200" y="16303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0145" name="Line 55"/>
          <p:cNvSpPr>
            <a:spLocks noChangeShapeType="1"/>
          </p:cNvSpPr>
          <p:nvPr/>
        </p:nvSpPr>
        <p:spPr bwMode="auto">
          <a:xfrm>
            <a:off x="8839200" y="26670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46" name="Line 56"/>
          <p:cNvSpPr>
            <a:spLocks noChangeShapeType="1"/>
          </p:cNvSpPr>
          <p:nvPr/>
        </p:nvSpPr>
        <p:spPr bwMode="auto">
          <a:xfrm>
            <a:off x="88392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47" name="Line 57"/>
          <p:cNvSpPr>
            <a:spLocks noChangeShapeType="1"/>
          </p:cNvSpPr>
          <p:nvPr/>
        </p:nvSpPr>
        <p:spPr bwMode="auto">
          <a:xfrm>
            <a:off x="9448800" y="16002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48" name="Line 58"/>
          <p:cNvSpPr>
            <a:spLocks noChangeShapeType="1"/>
          </p:cNvSpPr>
          <p:nvPr/>
        </p:nvSpPr>
        <p:spPr bwMode="auto">
          <a:xfrm>
            <a:off x="8839200" y="3124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49" name="Rectangle 59"/>
          <p:cNvSpPr>
            <a:spLocks noGrp="1" noChangeArrowheads="1"/>
          </p:cNvSpPr>
          <p:nvPr>
            <p:ph type="title"/>
          </p:nvPr>
        </p:nvSpPr>
        <p:spPr>
          <a:xfrm>
            <a:off x="439738" y="-23185"/>
            <a:ext cx="6811962" cy="835025"/>
          </a:xfrm>
        </p:spPr>
        <p:txBody>
          <a:bodyPr>
            <a:normAutofit fontScale="90000"/>
          </a:bodyPr>
          <a:lstStyle/>
          <a:p>
            <a:r>
              <a:rPr lang="zh-CN" altLang="en-US" b="1" dirty="0" smtClean="0">
                <a:ea typeface="华文新魏" panose="02010800040101010101" pitchFamily="2" charset="-122"/>
              </a:rPr>
              <a:t>利用栈的前序遍历非递归算法</a:t>
            </a:r>
          </a:p>
        </p:txBody>
      </p:sp>
      <p:cxnSp>
        <p:nvCxnSpPr>
          <p:cNvPr id="3" name="直接箭头连接符 2"/>
          <p:cNvCxnSpPr/>
          <p:nvPr/>
        </p:nvCxnSpPr>
        <p:spPr bwMode="auto">
          <a:xfrm flipH="1" flipV="1">
            <a:off x="4291014" y="3068960"/>
            <a:ext cx="787326" cy="1764008"/>
          </a:xfrm>
          <a:prstGeom prst="straightConnector1">
            <a:avLst/>
          </a:prstGeom>
          <a:ln>
            <a:solidFill>
              <a:srgbClr val="00B050"/>
            </a:solidFill>
            <a:tailEnd type="triangle"/>
          </a:ln>
          <a:extLst/>
        </p:spPr>
        <p:style>
          <a:lnRef idx="3">
            <a:schemeClr val="dk1"/>
          </a:lnRef>
          <a:fillRef idx="0">
            <a:schemeClr val="dk1"/>
          </a:fillRef>
          <a:effectRef idx="2">
            <a:schemeClr val="dk1"/>
          </a:effectRef>
          <a:fontRef idx="minor">
            <a:schemeClr val="tx1"/>
          </a:fontRef>
        </p:style>
      </p:cxnSp>
      <p:cxnSp>
        <p:nvCxnSpPr>
          <p:cNvPr id="5" name="肘形连接符 4"/>
          <p:cNvCxnSpPr/>
          <p:nvPr/>
        </p:nvCxnSpPr>
        <p:spPr bwMode="auto">
          <a:xfrm rot="10800000">
            <a:off x="2279578" y="2996952"/>
            <a:ext cx="2798763" cy="2718592"/>
          </a:xfrm>
          <a:prstGeom prst="bentConnector3">
            <a:avLst>
              <a:gd name="adj1" fmla="val 100264"/>
            </a:avLst>
          </a:prstGeom>
          <a:ln>
            <a:solidFill>
              <a:srgbClr val="00B050"/>
            </a:solidFill>
            <a:tailEnd type="triangle"/>
          </a:ln>
          <a:extLst/>
        </p:spPr>
        <p:style>
          <a:lnRef idx="3">
            <a:schemeClr val="dk1"/>
          </a:lnRef>
          <a:fillRef idx="0">
            <a:schemeClr val="dk1"/>
          </a:fillRef>
          <a:effectRef idx="2">
            <a:schemeClr val="dk1"/>
          </a:effectRef>
          <a:fontRef idx="minor">
            <a:schemeClr val="tx1"/>
          </a:fontRef>
        </p:style>
      </p:cxnSp>
      <p:sp>
        <p:nvSpPr>
          <p:cNvPr id="63" name="云形标注 62"/>
          <p:cNvSpPr/>
          <p:nvPr/>
        </p:nvSpPr>
        <p:spPr>
          <a:xfrm>
            <a:off x="7392144" y="-49078"/>
            <a:ext cx="3168352" cy="1592937"/>
          </a:xfrm>
          <a:prstGeom prst="cloudCallout">
            <a:avLst>
              <a:gd name="adj1" fmla="val -55394"/>
              <a:gd name="adj2" fmla="val 57727"/>
            </a:avLst>
          </a:prstGeom>
          <a:ln>
            <a:solidFill>
              <a:srgbClr val="0000CC"/>
            </a:solidFill>
          </a:ln>
        </p:spPr>
        <p:txBody>
          <a:bodyPr wrap="square" lIns="0" tIns="0" rIns="0" bIns="0" rtlCol="0" anchor="ctr">
            <a:spAutoFit/>
          </a:bodyPr>
          <a:lstStyle/>
          <a:p>
            <a:pPr algn="just"/>
            <a:r>
              <a:rPr lang="zh-CN" altLang="en-US" sz="2000" dirty="0" smtClean="0">
                <a:solidFill>
                  <a:srgbClr val="0000FF"/>
                </a:solidFill>
              </a:rPr>
              <a:t>根节点直接访问，未压栈。</a:t>
            </a:r>
            <a:r>
              <a:rPr lang="zh-CN" altLang="en-US" sz="2400" u="sng" dirty="0" smtClean="0">
                <a:solidFill>
                  <a:srgbClr val="0000FF"/>
                </a:solidFill>
              </a:rPr>
              <a:t>遇到</a:t>
            </a:r>
            <a:r>
              <a:rPr lang="en-US" altLang="zh-CN" sz="2400" u="sng" dirty="0">
                <a:solidFill>
                  <a:srgbClr val="0000FF"/>
                </a:solidFill>
              </a:rPr>
              <a:t>NULL</a:t>
            </a:r>
            <a:r>
              <a:rPr lang="zh-CN" altLang="en-US" sz="2400" u="sng" dirty="0">
                <a:solidFill>
                  <a:srgbClr val="0000FF"/>
                </a:solidFill>
              </a:rPr>
              <a:t>退栈访问</a:t>
            </a:r>
            <a:endParaRPr lang="zh-CN" altLang="en-US" sz="2000" u="sng" dirty="0">
              <a:solidFill>
                <a:srgbClr val="0000FF"/>
              </a:solidFill>
            </a:endParaRPr>
          </a:p>
        </p:txBody>
      </p:sp>
      <p:sp>
        <p:nvSpPr>
          <p:cNvPr id="2" name="椭圆形标注 1"/>
          <p:cNvSpPr/>
          <p:nvPr/>
        </p:nvSpPr>
        <p:spPr bwMode="auto">
          <a:xfrm>
            <a:off x="9690100" y="3618365"/>
            <a:ext cx="1440160" cy="863077"/>
          </a:xfrm>
          <a:prstGeom prst="wedgeEllipseCallout">
            <a:avLst>
              <a:gd name="adj1" fmla="val -50609"/>
              <a:gd name="adj2" fmla="val 44233"/>
            </a:avLst>
          </a:prstGeom>
          <a:ln/>
          <a:extLst/>
        </p:spPr>
        <p:style>
          <a:lnRef idx="2">
            <a:schemeClr val="accent5">
              <a:shade val="50000"/>
            </a:schemeClr>
          </a:lnRef>
          <a:fillRef idx="1">
            <a:schemeClr val="accent5"/>
          </a:fillRef>
          <a:effectRef idx="0">
            <a:schemeClr val="accent5"/>
          </a:effectRef>
          <a:fontRef idx="minor">
            <a:schemeClr val="lt1"/>
          </a:fontRef>
        </p:style>
        <p:txBody>
          <a:bodyPr rtlCol="0" anchor="b"/>
          <a:lstStyle/>
          <a:p>
            <a:pPr algn="ctr" eaLnBrk="1" hangingPunct="1"/>
            <a:r>
              <a:rPr lang="zh-CN" altLang="en-US" sz="2000" dirty="0" smtClean="0">
                <a:solidFill>
                  <a:schemeClr val="bg1"/>
                </a:solidFill>
                <a:ea typeface="黑体" panose="02010609060101010101" pitchFamily="49" charset="-122"/>
              </a:rPr>
              <a:t>右孩子进栈</a:t>
            </a:r>
            <a:endParaRPr lang="zh-CN" altLang="en-US" sz="2000" dirty="0">
              <a:solidFill>
                <a:schemeClr val="bg1"/>
              </a:solidFill>
              <a:ea typeface="黑体" panose="02010609060101010101" pitchFamily="49" charset="-122"/>
            </a:endParaRPr>
          </a:p>
        </p:txBody>
      </p:sp>
      <p:sp>
        <p:nvSpPr>
          <p:cNvPr id="4" name="文本框 3"/>
          <p:cNvSpPr txBox="1"/>
          <p:nvPr/>
        </p:nvSpPr>
        <p:spPr>
          <a:xfrm>
            <a:off x="47328" y="1268760"/>
            <a:ext cx="720080" cy="4893647"/>
          </a:xfrm>
          <a:prstGeom prst="rect">
            <a:avLst/>
          </a:prstGeom>
          <a:noFill/>
        </p:spPr>
        <p:txBody>
          <a:bodyPr wrap="square" rtlCol="0">
            <a:spAutoFit/>
          </a:bodyPr>
          <a:lstStyle/>
          <a:p>
            <a:r>
              <a:rPr lang="zh-CN" altLang="en-US" sz="2400" b="0" dirty="0" smtClean="0">
                <a:solidFill>
                  <a:srgbClr val="C00000"/>
                </a:solidFill>
              </a:rPr>
              <a:t>遇到</a:t>
            </a:r>
            <a:r>
              <a:rPr lang="en-US" altLang="zh-CN" sz="2400" b="0" dirty="0" smtClean="0">
                <a:solidFill>
                  <a:srgbClr val="C00000"/>
                </a:solidFill>
              </a:rPr>
              <a:t>NULL</a:t>
            </a:r>
            <a:r>
              <a:rPr lang="zh-CN" altLang="en-US" sz="2400" b="0" dirty="0" smtClean="0">
                <a:solidFill>
                  <a:srgbClr val="C00000"/>
                </a:solidFill>
              </a:rPr>
              <a:t>退栈</a:t>
            </a:r>
            <a:r>
              <a:rPr lang="en-US" altLang="zh-CN" sz="2400" b="0" dirty="0" smtClean="0">
                <a:solidFill>
                  <a:srgbClr val="C00000"/>
                </a:solidFill>
              </a:rPr>
              <a:t>==</a:t>
            </a:r>
            <a:r>
              <a:rPr lang="zh-CN" altLang="en-US" sz="2400" b="0" dirty="0" smtClean="0">
                <a:solidFill>
                  <a:srgbClr val="C00000"/>
                </a:solidFill>
              </a:rPr>
              <a:t>返回到上一层</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anim calcmode="lin" valueType="num">
                                      <p:cBhvr>
                                        <p:cTn id="13" dur="250" fill="hold"/>
                                        <p:tgtEl>
                                          <p:spTgt spid="5"/>
                                        </p:tgtEl>
                                        <p:attrNameLst>
                                          <p:attrName>ppt_x</p:attrName>
                                        </p:attrNameLst>
                                      </p:cBhvr>
                                      <p:tavLst>
                                        <p:tav tm="0">
                                          <p:val>
                                            <p:strVal val="#ppt_x"/>
                                          </p:val>
                                        </p:tav>
                                        <p:tav tm="100000">
                                          <p:val>
                                            <p:strVal val="#ppt_x"/>
                                          </p:val>
                                        </p:tav>
                                      </p:tavLst>
                                    </p:anim>
                                    <p:anim calcmode="lin" valueType="num">
                                      <p:cBhvr>
                                        <p:cTn id="14" dur="2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anim calcmode="lin" valueType="num">
                                      <p:cBhvr>
                                        <p:cTn id="20" dur="750" fill="hold"/>
                                        <p:tgtEl>
                                          <p:spTgt spid="2"/>
                                        </p:tgtEl>
                                        <p:attrNameLst>
                                          <p:attrName>ppt_x</p:attrName>
                                        </p:attrNameLst>
                                      </p:cBhvr>
                                      <p:tavLst>
                                        <p:tav tm="0">
                                          <p:val>
                                            <p:strVal val="#ppt_x"/>
                                          </p:val>
                                        </p:tav>
                                        <p:tav tm="100000">
                                          <p:val>
                                            <p:strVal val="#ppt_x"/>
                                          </p:val>
                                        </p:tav>
                                      </p:tavLst>
                                    </p:anim>
                                    <p:anim calcmode="lin" valueType="num">
                                      <p:cBhvr>
                                        <p:cTn id="21" dur="75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wipe(down)">
                                      <p:cBhvr>
                                        <p:cTn id="26" dur="250"/>
                                        <p:tgtEl>
                                          <p:spTgt spid="63"/>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barn(inVertical)">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2" grpId="0" animBg="1"/>
      <p:bldP spid="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479376" y="-99392"/>
            <a:ext cx="6741318" cy="847725"/>
          </a:xfrm>
        </p:spPr>
        <p:txBody>
          <a:bodyPr>
            <a:normAutofit/>
          </a:bodyPr>
          <a:lstStyle/>
          <a:p>
            <a:r>
              <a:rPr lang="zh-CN" altLang="en-US" sz="3600" b="1" dirty="0" smtClean="0">
                <a:ea typeface="华文新魏" panose="02010800040101010101" pitchFamily="2" charset="-122"/>
              </a:rPr>
              <a:t>利用栈的前序遍历非递归算法</a:t>
            </a:r>
          </a:p>
        </p:txBody>
      </p:sp>
      <p:sp>
        <p:nvSpPr>
          <p:cNvPr id="352259" name="Rectangle 3"/>
          <p:cNvSpPr>
            <a:spLocks noGrp="1" noChangeArrowheads="1"/>
          </p:cNvSpPr>
          <p:nvPr>
            <p:ph idx="1"/>
          </p:nvPr>
        </p:nvSpPr>
        <p:spPr>
          <a:xfrm>
            <a:off x="1538088" y="1099642"/>
            <a:ext cx="8229600" cy="4968875"/>
          </a:xfrm>
        </p:spPr>
        <p:txBody>
          <a:bodyPr>
            <a:normAutofit lnSpcReduction="10000"/>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a:t>
            </a:r>
            <a:r>
              <a:rPr lang="en-US" altLang="zh-CN" sz="2000" dirty="0">
                <a:latin typeface="Times New Roman" panose="02020603050405020304" pitchFamily="18" charset="0"/>
                <a:ea typeface="隶书" panose="02010509060101010101" pitchFamily="49" charset="-122"/>
              </a:rPr>
              <a:t> T</a:t>
            </a:r>
            <a:r>
              <a:rPr lang="en-US" altLang="zh-CN" sz="2000" b="1" dirty="0">
                <a:latin typeface="Times New Roman" panose="02020603050405020304" pitchFamily="18" charset="0"/>
                <a:ea typeface="隶书" panose="02010509060101010101" pitchFamily="49" charset="-122"/>
              </a:rPr>
              <a:t>&gt;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 </a:t>
            </a:r>
            <a:r>
              <a:rPr lang="en-US" altLang="zh-CN" sz="2000" dirty="0" err="1">
                <a:latin typeface="Times New Roman" panose="02020603050405020304" pitchFamily="18" charset="0"/>
                <a:ea typeface="隶书" panose="02010509060101010101" pitchFamily="49" charset="-122"/>
              </a:rPr>
              <a:t>BinaryTree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dirty="0" err="1">
                <a:latin typeface="Times New Roman" panose="02020603050405020304" pitchFamily="18" charset="0"/>
                <a:ea typeface="隶书" panose="02010509060101010101" pitchFamily="49" charset="-122"/>
              </a:rPr>
              <a:t>PreOrder</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void </a:t>
            </a:r>
            <a:r>
              <a:rPr lang="en-US" altLang="zh-CN" sz="2000" dirty="0">
                <a:latin typeface="Times New Roman" panose="02020603050405020304" pitchFamily="18" charset="0"/>
                <a:ea typeface="隶书" panose="02010509060101010101" pitchFamily="49" charset="-122"/>
              </a:rPr>
              <a:t>(*visit)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t) )</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stack&lt;</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&gt;*&gt; </a:t>
            </a:r>
            <a:r>
              <a:rPr lang="en-US" altLang="zh-CN" sz="2000" dirty="0">
                <a:latin typeface="Times New Roman" panose="02020603050405020304" pitchFamily="18" charset="0"/>
                <a:ea typeface="隶书" panose="02010509060101010101" pitchFamily="49" charset="-122"/>
              </a:rPr>
              <a:t>S</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p = root</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S.Push</a:t>
            </a:r>
            <a:r>
              <a:rPr lang="en-US" altLang="zh-CN" sz="2000" dirty="0">
                <a:latin typeface="Times New Roman" panose="02020603050405020304" pitchFamily="18" charset="0"/>
                <a:ea typeface="隶书" panose="02010509060101010101" pitchFamily="49" charset="-122"/>
              </a:rPr>
              <a:t> (NULL)</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(p != NULL)</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u="sng" dirty="0" smtClean="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visit(p</a:t>
            </a:r>
            <a:r>
              <a:rPr lang="en-US" altLang="zh-CN" sz="2000"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b="1"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访问结点</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 != NULL)</a:t>
            </a:r>
          </a:p>
          <a:p>
            <a:pPr>
              <a:lnSpc>
                <a:spcPct val="105000"/>
              </a:lnSpc>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S.Push</a:t>
            </a:r>
            <a:r>
              <a:rPr lang="en-US" altLang="zh-CN" sz="2000" dirty="0">
                <a:latin typeface="Times New Roman" panose="02020603050405020304" pitchFamily="18" charset="0"/>
                <a:ea typeface="隶书" panose="02010509060101010101" pitchFamily="49" charset="-122"/>
              </a:rPr>
              <a:t> (p</a:t>
            </a:r>
            <a:r>
              <a:rPr lang="en-US" altLang="zh-CN" sz="2000" dirty="0">
                <a:latin typeface="楷体_GB2312" pitchFamily="49" charset="-122"/>
              </a:rPr>
              <a:t>-</a:t>
            </a:r>
            <a:r>
              <a:rPr lang="en-US" altLang="zh-CN" sz="2000" b="1"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预留右指针在栈中</a:t>
            </a:r>
            <a:endParaRPr lang="en-US" altLang="zh-CN" sz="2000"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 != NULL) </a:t>
            </a:r>
          </a:p>
          <a:p>
            <a:pPr>
              <a:lnSpc>
                <a:spcPct val="105000"/>
              </a:lnSpc>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p =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进左子树</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else </a:t>
            </a:r>
            <a:r>
              <a:rPr lang="en-US" altLang="zh-CN" sz="2000" dirty="0" err="1">
                <a:latin typeface="Times New Roman" panose="02020603050405020304" pitchFamily="18" charset="0"/>
                <a:ea typeface="隶书" panose="02010509060101010101" pitchFamily="49" charset="-122"/>
              </a:rPr>
              <a:t>S.Pop</a:t>
            </a:r>
            <a:r>
              <a:rPr lang="en-US" altLang="zh-CN" sz="2000" dirty="0">
                <a:latin typeface="Times New Roman" panose="02020603050405020304" pitchFamily="18" charset="0"/>
                <a:ea typeface="隶书" panose="02010509060101010101" pitchFamily="49" charset="-122"/>
              </a:rPr>
              <a:t>(p)</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左子树为空</a:t>
            </a:r>
          </a:p>
          <a:p>
            <a:pPr>
              <a:lnSpc>
                <a:spcPct val="105000"/>
              </a:lnSpc>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endParaRPr lang="zh-CN" altLang="en-US" sz="2000" b="1" dirty="0">
              <a:latin typeface="Times New Roman" panose="02020603050405020304" pitchFamily="18" charset="0"/>
              <a:ea typeface="隶书" panose="02010509060101010101" pitchFamily="49" charset="-122"/>
            </a:endParaRPr>
          </a:p>
        </p:txBody>
      </p:sp>
      <p:sp>
        <p:nvSpPr>
          <p:cNvPr id="2" name="云形标注 1"/>
          <p:cNvSpPr/>
          <p:nvPr/>
        </p:nvSpPr>
        <p:spPr>
          <a:xfrm>
            <a:off x="7071120" y="2428819"/>
            <a:ext cx="3059832" cy="1686639"/>
          </a:xfrm>
          <a:prstGeom prst="cloudCallout">
            <a:avLst>
              <a:gd name="adj1" fmla="val -62692"/>
              <a:gd name="adj2" fmla="val 27929"/>
            </a:avLst>
          </a:prstGeom>
          <a:ln>
            <a:solidFill>
              <a:srgbClr val="FF0000"/>
            </a:solidFill>
          </a:ln>
        </p:spPr>
        <p:txBody>
          <a:bodyPr lIns="0" tIns="0" rIns="0" bIns="0" rtlCol="0" anchor="ctr">
            <a:spAutoFit/>
          </a:bodyPr>
          <a:lstStyle/>
          <a:p>
            <a:pPr algn="just"/>
            <a:r>
              <a:rPr lang="zh-CN" altLang="en-US" sz="2400" b="0" dirty="0">
                <a:solidFill>
                  <a:srgbClr val="FF0000"/>
                </a:solidFill>
              </a:rPr>
              <a:t>中</a:t>
            </a:r>
            <a:r>
              <a:rPr lang="en-US" altLang="zh-CN" sz="2400" b="0" dirty="0">
                <a:solidFill>
                  <a:srgbClr val="FF0000"/>
                </a:solidFill>
              </a:rPr>
              <a:t>/</a:t>
            </a:r>
            <a:r>
              <a:rPr lang="zh-CN" altLang="en-US" sz="2400" b="0" dirty="0">
                <a:solidFill>
                  <a:srgbClr val="FF0000"/>
                </a:solidFill>
              </a:rPr>
              <a:t>后序遍历是否只是简单的移动这句话？</a:t>
            </a:r>
          </a:p>
        </p:txBody>
      </p:sp>
      <p:grpSp>
        <p:nvGrpSpPr>
          <p:cNvPr id="5" name="Group 62"/>
          <p:cNvGrpSpPr>
            <a:grpSpLocks/>
          </p:cNvGrpSpPr>
          <p:nvPr/>
        </p:nvGrpSpPr>
        <p:grpSpPr bwMode="auto">
          <a:xfrm>
            <a:off x="9119988" y="186829"/>
            <a:ext cx="2160588" cy="2378075"/>
            <a:chOff x="430" y="1002"/>
            <a:chExt cx="1361" cy="1498"/>
          </a:xfrm>
        </p:grpSpPr>
        <p:sp>
          <p:nvSpPr>
            <p:cNvPr id="6" name="Line 4"/>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5"/>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6"/>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7"/>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Oval 8"/>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1" name="Oval 9"/>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2" name="Oval 10"/>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3" name="Oval 11"/>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4" name="Oval 12"/>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5" name="Text Box 13"/>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16" name="Text Box 14"/>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17" name="Text Box 15"/>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18" name="Text Box 16"/>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dirty="0">
                  <a:solidFill>
                    <a:srgbClr val="FFFFCC"/>
                  </a:solidFill>
                  <a:latin typeface="Times New Roman" panose="02020603050405020304" pitchFamily="18" charset="0"/>
                </a:rPr>
                <a:t>d</a:t>
              </a:r>
              <a:endParaRPr lang="en-US" altLang="zh-CN" sz="2400" dirty="0">
                <a:latin typeface="Times New Roman" panose="02020603050405020304" pitchFamily="18" charset="0"/>
              </a:endParaRPr>
            </a:p>
          </p:txBody>
        </p:sp>
        <p:sp>
          <p:nvSpPr>
            <p:cNvPr id="19" name="Text Box 17"/>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20" name="Line 20"/>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22"/>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3"/>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4"/>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5"/>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6"/>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7"/>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8"/>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 name="Rectangle 4"/>
          <p:cNvSpPr txBox="1">
            <a:spLocks noChangeArrowheads="1"/>
          </p:cNvSpPr>
          <p:nvPr/>
        </p:nvSpPr>
        <p:spPr>
          <a:xfrm>
            <a:off x="7356277" y="4797152"/>
            <a:ext cx="4860403" cy="2038698"/>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Bef>
                <a:spcPct val="0"/>
              </a:spcBef>
              <a:spcAft>
                <a:spcPts val="0"/>
              </a:spcAft>
              <a:buFont typeface="Wingdings" panose="05000000000000000000" pitchFamily="2" charset="2"/>
              <a:buNone/>
              <a:defRPr/>
            </a:pPr>
            <a:r>
              <a:rPr kumimoji="0" lang="en-US" altLang="zh-CN" sz="1400" b="1" dirty="0" smtClean="0">
                <a:latin typeface="Times New Roman" panose="02020603050405020304" pitchFamily="18" charset="0"/>
                <a:ea typeface="隶书" panose="02010509060101010101" pitchFamily="49" charset="-122"/>
              </a:rPr>
              <a:t>template &lt;class </a:t>
            </a:r>
            <a:r>
              <a:rPr kumimoji="0" lang="en-US" altLang="zh-CN" sz="1400" b="0" dirty="0" smtClean="0">
                <a:latin typeface="Times New Roman" panose="02020603050405020304" pitchFamily="18" charset="0"/>
                <a:ea typeface="隶书" panose="02010509060101010101" pitchFamily="49" charset="-122"/>
              </a:rPr>
              <a:t>T</a:t>
            </a:r>
            <a:r>
              <a:rPr kumimoji="0" lang="en-US" altLang="zh-CN" sz="1400" b="1" dirty="0" smtClean="0">
                <a:latin typeface="Times New Roman" panose="02020603050405020304" pitchFamily="18" charset="0"/>
                <a:ea typeface="隶书" panose="02010509060101010101" pitchFamily="49" charset="-122"/>
              </a:rPr>
              <a:t>&gt;</a:t>
            </a:r>
          </a:p>
          <a:p>
            <a:pPr fontAlgn="auto">
              <a:spcBef>
                <a:spcPct val="0"/>
              </a:spcBef>
              <a:spcAft>
                <a:spcPts val="0"/>
              </a:spcAft>
              <a:buFont typeface="Wingdings" panose="05000000000000000000" pitchFamily="2" charset="2"/>
              <a:buNone/>
              <a:defRPr/>
            </a:pPr>
            <a:r>
              <a:rPr kumimoji="0" lang="en-US" altLang="zh-CN" sz="1400" b="1" dirty="0" smtClean="0">
                <a:latin typeface="Times New Roman" panose="02020603050405020304" pitchFamily="18" charset="0"/>
                <a:ea typeface="隶书" panose="02010509060101010101" pitchFamily="49" charset="-122"/>
              </a:rPr>
              <a:t>void </a:t>
            </a:r>
            <a:r>
              <a:rPr kumimoji="0" lang="en-US" altLang="zh-CN" sz="1400" b="0" dirty="0" err="1" smtClean="0">
                <a:latin typeface="Times New Roman" panose="02020603050405020304" pitchFamily="18" charset="0"/>
                <a:ea typeface="隶书" panose="02010509060101010101" pitchFamily="49" charset="-122"/>
              </a:rPr>
              <a:t>BinaryTree</a:t>
            </a:r>
            <a:r>
              <a:rPr kumimoji="0" lang="en-US" altLang="zh-CN" sz="1400" b="1" dirty="0" smtClean="0">
                <a:latin typeface="Times New Roman" panose="02020603050405020304" pitchFamily="18" charset="0"/>
                <a:ea typeface="隶书" panose="02010509060101010101" pitchFamily="49" charset="-122"/>
              </a:rPr>
              <a:t>&lt;</a:t>
            </a:r>
            <a:r>
              <a:rPr kumimoji="0" lang="en-US" altLang="zh-CN" sz="1400" b="0" dirty="0" smtClean="0">
                <a:latin typeface="Times New Roman" panose="02020603050405020304" pitchFamily="18" charset="0"/>
                <a:ea typeface="隶书" panose="02010509060101010101" pitchFamily="49" charset="-122"/>
              </a:rPr>
              <a:t>T</a:t>
            </a:r>
            <a:r>
              <a:rPr kumimoji="0" lang="en-US" altLang="zh-CN" sz="1400" b="1" dirty="0" smtClean="0">
                <a:latin typeface="Times New Roman" panose="02020603050405020304" pitchFamily="18" charset="0"/>
                <a:ea typeface="隶书" panose="02010509060101010101" pitchFamily="49" charset="-122"/>
              </a:rPr>
              <a:t>&gt;::</a:t>
            </a:r>
            <a:r>
              <a:rPr kumimoji="0" lang="en-US" altLang="zh-CN" sz="1400" b="0" dirty="0" err="1" smtClean="0">
                <a:latin typeface="Times New Roman" panose="02020603050405020304" pitchFamily="18" charset="0"/>
                <a:ea typeface="隶书" panose="02010509060101010101" pitchFamily="49" charset="-122"/>
              </a:rPr>
              <a:t>PreOrder</a:t>
            </a:r>
            <a:r>
              <a:rPr kumimoji="0" lang="en-US" altLang="zh-CN" sz="1400" b="0" dirty="0" smtClean="0">
                <a:latin typeface="Times New Roman" panose="02020603050405020304" pitchFamily="18" charset="0"/>
                <a:ea typeface="隶书" panose="02010509060101010101" pitchFamily="49" charset="-122"/>
              </a:rPr>
              <a:t> (</a:t>
            </a:r>
            <a:r>
              <a:rPr kumimoji="0" lang="en-US" altLang="zh-CN" sz="1400" b="0" dirty="0" err="1" smtClean="0">
                <a:latin typeface="Times New Roman" panose="02020603050405020304" pitchFamily="18" charset="0"/>
                <a:ea typeface="隶书" panose="02010509060101010101" pitchFamily="49" charset="-122"/>
              </a:rPr>
              <a:t>BinTreeNode</a:t>
            </a:r>
            <a:r>
              <a:rPr kumimoji="0" lang="en-US" altLang="zh-CN" sz="1400" b="1" dirty="0" smtClean="0">
                <a:latin typeface="Times New Roman" panose="02020603050405020304" pitchFamily="18" charset="0"/>
                <a:ea typeface="隶书" panose="02010509060101010101" pitchFamily="49" charset="-122"/>
              </a:rPr>
              <a:t>&lt;</a:t>
            </a:r>
            <a:r>
              <a:rPr kumimoji="0" lang="en-US" altLang="zh-CN" sz="1400" b="0" dirty="0" smtClean="0">
                <a:latin typeface="Times New Roman" panose="02020603050405020304" pitchFamily="18" charset="0"/>
                <a:ea typeface="隶书" panose="02010509060101010101" pitchFamily="49" charset="-122"/>
              </a:rPr>
              <a:t>T</a:t>
            </a:r>
            <a:r>
              <a:rPr kumimoji="0" lang="en-US" altLang="zh-CN" sz="1400" b="1" dirty="0" smtClean="0">
                <a:latin typeface="Times New Roman" panose="02020603050405020304" pitchFamily="18" charset="0"/>
                <a:ea typeface="隶书" panose="02010509060101010101" pitchFamily="49" charset="-122"/>
              </a:rPr>
              <a:t>&gt; * </a:t>
            </a:r>
            <a:r>
              <a:rPr kumimoji="0" lang="en-US" altLang="zh-CN" sz="1400" b="0" dirty="0" err="1" smtClean="0">
                <a:latin typeface="Times New Roman" panose="02020603050405020304" pitchFamily="18" charset="0"/>
                <a:ea typeface="隶书" panose="02010509060101010101" pitchFamily="49" charset="-122"/>
              </a:rPr>
              <a:t>subTree</a:t>
            </a:r>
            <a:r>
              <a:rPr kumimoji="0" lang="en-US" altLang="zh-CN" sz="1400" b="1" dirty="0" smtClean="0">
                <a:latin typeface="Times New Roman" panose="02020603050405020304" pitchFamily="18" charset="0"/>
                <a:ea typeface="隶书" panose="02010509060101010101" pitchFamily="49" charset="-122"/>
              </a:rPr>
              <a:t>, void </a:t>
            </a:r>
            <a:r>
              <a:rPr kumimoji="0" lang="en-US" altLang="zh-CN" sz="1400" b="0" dirty="0" smtClean="0">
                <a:latin typeface="Times New Roman" panose="02020603050405020304" pitchFamily="18" charset="0"/>
                <a:ea typeface="隶书" panose="02010509060101010101" pitchFamily="49" charset="-122"/>
              </a:rPr>
              <a:t>(*visit)</a:t>
            </a:r>
            <a:r>
              <a:rPr kumimoji="0" lang="en-US" altLang="zh-CN" sz="1400" b="1" dirty="0" smtClean="0">
                <a:latin typeface="Times New Roman" panose="02020603050405020304" pitchFamily="18" charset="0"/>
                <a:ea typeface="隶书" panose="02010509060101010101" pitchFamily="49" charset="-122"/>
              </a:rPr>
              <a:t> </a:t>
            </a:r>
            <a:r>
              <a:rPr kumimoji="0" lang="en-US" altLang="zh-CN" sz="1400" b="0" dirty="0" smtClean="0">
                <a:latin typeface="Times New Roman" panose="02020603050405020304" pitchFamily="18" charset="0"/>
                <a:ea typeface="隶书" panose="02010509060101010101" pitchFamily="49" charset="-122"/>
              </a:rPr>
              <a:t>(</a:t>
            </a:r>
            <a:r>
              <a:rPr kumimoji="0" lang="en-US" altLang="zh-CN" sz="1400" b="0" dirty="0" err="1" smtClean="0">
                <a:latin typeface="Times New Roman" panose="02020603050405020304" pitchFamily="18" charset="0"/>
                <a:ea typeface="隶书" panose="02010509060101010101" pitchFamily="49" charset="-122"/>
              </a:rPr>
              <a:t>BinTreeNode</a:t>
            </a:r>
            <a:r>
              <a:rPr kumimoji="0" lang="en-US" altLang="zh-CN" sz="1400" b="1" dirty="0" smtClean="0">
                <a:latin typeface="Times New Roman" panose="02020603050405020304" pitchFamily="18" charset="0"/>
                <a:ea typeface="隶书" panose="02010509060101010101" pitchFamily="49" charset="-122"/>
              </a:rPr>
              <a:t>&lt;T&gt; *</a:t>
            </a:r>
            <a:r>
              <a:rPr kumimoji="0" lang="en-US" altLang="zh-CN" sz="1400" b="0" dirty="0" smtClean="0">
                <a:latin typeface="Times New Roman" panose="02020603050405020304" pitchFamily="18" charset="0"/>
                <a:ea typeface="隶书" panose="02010509060101010101" pitchFamily="49" charset="-122"/>
              </a:rPr>
              <a:t>t))</a:t>
            </a:r>
            <a:r>
              <a:rPr kumimoji="0" lang="en-US" altLang="zh-CN" sz="1400" b="1" dirty="0" smtClean="0">
                <a:latin typeface="Times New Roman" panose="02020603050405020304" pitchFamily="18" charset="0"/>
                <a:ea typeface="隶书" panose="02010509060101010101" pitchFamily="49" charset="-122"/>
              </a:rPr>
              <a:t> {</a:t>
            </a:r>
          </a:p>
          <a:p>
            <a:pPr fontAlgn="auto">
              <a:spcBef>
                <a:spcPct val="0"/>
              </a:spcBef>
              <a:spcAft>
                <a:spcPts val="0"/>
              </a:spcAft>
              <a:buFont typeface="Wingdings" panose="05000000000000000000" pitchFamily="2" charset="2"/>
              <a:buNone/>
              <a:defRPr/>
            </a:pPr>
            <a:r>
              <a:rPr kumimoji="0" lang="en-US" altLang="zh-CN" sz="1400" b="1" dirty="0" smtClean="0">
                <a:latin typeface="Times New Roman" panose="02020603050405020304" pitchFamily="18" charset="0"/>
                <a:ea typeface="隶书" panose="02010509060101010101" pitchFamily="49" charset="-122"/>
              </a:rPr>
              <a:t>     if </a:t>
            </a:r>
            <a:r>
              <a:rPr kumimoji="0" lang="en-US" altLang="zh-CN" sz="1400" b="0" dirty="0" smtClean="0">
                <a:latin typeface="Times New Roman" panose="02020603050405020304" pitchFamily="18" charset="0"/>
                <a:ea typeface="隶书" panose="02010509060101010101" pitchFamily="49" charset="-122"/>
              </a:rPr>
              <a:t>(</a:t>
            </a:r>
            <a:r>
              <a:rPr kumimoji="0" lang="en-US" altLang="zh-CN" sz="1400" b="0" dirty="0" err="1" smtClean="0">
                <a:latin typeface="Times New Roman" panose="02020603050405020304" pitchFamily="18" charset="0"/>
                <a:ea typeface="隶书" panose="02010509060101010101" pitchFamily="49" charset="-122"/>
              </a:rPr>
              <a:t>subTree</a:t>
            </a:r>
            <a:r>
              <a:rPr kumimoji="0" lang="en-US" altLang="zh-CN" sz="1400" b="0" dirty="0" smtClean="0">
                <a:latin typeface="Times New Roman" panose="02020603050405020304" pitchFamily="18" charset="0"/>
                <a:ea typeface="隶书" panose="02010509060101010101" pitchFamily="49" charset="-122"/>
              </a:rPr>
              <a:t> != NULL)</a:t>
            </a:r>
            <a:r>
              <a:rPr kumimoji="0" lang="en-US" altLang="zh-CN" sz="1400" b="1" dirty="0" smtClean="0">
                <a:latin typeface="Times New Roman" panose="02020603050405020304" pitchFamily="18" charset="0"/>
                <a:ea typeface="隶书" panose="02010509060101010101" pitchFamily="49" charset="-122"/>
              </a:rPr>
              <a:t> {</a:t>
            </a:r>
          </a:p>
          <a:p>
            <a:pPr fontAlgn="auto">
              <a:spcBef>
                <a:spcPct val="0"/>
              </a:spcBef>
              <a:spcAft>
                <a:spcPts val="0"/>
              </a:spcAft>
              <a:buFont typeface="Wingdings" panose="05000000000000000000" pitchFamily="2" charset="2"/>
              <a:buNone/>
              <a:defRPr/>
            </a:pPr>
            <a:r>
              <a:rPr kumimoji="0" lang="en-US" altLang="zh-CN" sz="1400" b="1" dirty="0" smtClean="0">
                <a:latin typeface="Times New Roman" panose="02020603050405020304" pitchFamily="18" charset="0"/>
                <a:ea typeface="隶书" panose="02010509060101010101" pitchFamily="49" charset="-122"/>
              </a:rPr>
              <a:t>		</a:t>
            </a:r>
            <a:r>
              <a:rPr kumimoji="0" lang="en-US" altLang="zh-CN" sz="1400" b="0" dirty="0" smtClean="0">
                <a:latin typeface="Times New Roman" panose="02020603050405020304" pitchFamily="18" charset="0"/>
                <a:ea typeface="隶书" panose="02010509060101010101" pitchFamily="49" charset="-122"/>
              </a:rPr>
              <a:t>visit (</a:t>
            </a:r>
            <a:r>
              <a:rPr kumimoji="0" lang="en-US" altLang="zh-CN" sz="1400" b="0" dirty="0" err="1" smtClean="0">
                <a:latin typeface="Times New Roman" panose="02020603050405020304" pitchFamily="18" charset="0"/>
                <a:ea typeface="隶书" panose="02010509060101010101" pitchFamily="49" charset="-122"/>
              </a:rPr>
              <a:t>subTree</a:t>
            </a:r>
            <a:r>
              <a:rPr kumimoji="0" lang="en-US" altLang="zh-CN" sz="1400" b="0" dirty="0" smtClean="0">
                <a:latin typeface="Times New Roman" panose="02020603050405020304" pitchFamily="18" charset="0"/>
                <a:ea typeface="隶书" panose="02010509060101010101" pitchFamily="49" charset="-122"/>
              </a:rPr>
              <a:t>)</a:t>
            </a:r>
            <a:r>
              <a:rPr kumimoji="0" lang="en-US" altLang="zh-CN" sz="1400" b="1" dirty="0" smtClean="0">
                <a:latin typeface="Times New Roman" panose="02020603050405020304" pitchFamily="18" charset="0"/>
                <a:ea typeface="隶书" panose="02010509060101010101" pitchFamily="49" charset="-122"/>
              </a:rPr>
              <a:t>;		</a:t>
            </a:r>
            <a:r>
              <a:rPr kumimoji="0" lang="en-US" altLang="zh-CN" sz="1400" b="1" dirty="0" smtClean="0">
                <a:solidFill>
                  <a:schemeClr val="tx2"/>
                </a:solidFill>
                <a:latin typeface="Times New Roman" panose="02020603050405020304" pitchFamily="18" charset="0"/>
                <a:ea typeface="隶书" panose="02010509060101010101" pitchFamily="49" charset="-122"/>
              </a:rPr>
              <a:t>//</a:t>
            </a:r>
            <a:r>
              <a:rPr kumimoji="0" lang="zh-CN" altLang="en-US" sz="1400" b="0" dirty="0" smtClean="0">
                <a:solidFill>
                  <a:schemeClr val="tx2"/>
                </a:solidFill>
                <a:latin typeface="Times New Roman" panose="02020603050405020304" pitchFamily="18" charset="0"/>
                <a:ea typeface="隶书" panose="02010509060101010101" pitchFamily="49" charset="-122"/>
              </a:rPr>
              <a:t>访问根结点</a:t>
            </a:r>
          </a:p>
          <a:p>
            <a:pPr fontAlgn="auto">
              <a:spcBef>
                <a:spcPct val="0"/>
              </a:spcBef>
              <a:spcAft>
                <a:spcPts val="0"/>
              </a:spcAft>
              <a:buFont typeface="Wingdings" panose="05000000000000000000" pitchFamily="2" charset="2"/>
              <a:buNone/>
              <a:defRPr/>
            </a:pPr>
            <a:r>
              <a:rPr kumimoji="0" lang="zh-CN" altLang="en-US" sz="1400" b="1" dirty="0" smtClean="0">
                <a:latin typeface="Times New Roman" panose="02020603050405020304" pitchFamily="18" charset="0"/>
                <a:ea typeface="隶书" panose="02010509060101010101" pitchFamily="49" charset="-122"/>
              </a:rPr>
              <a:t>		</a:t>
            </a:r>
            <a:r>
              <a:rPr kumimoji="0" lang="en-US" altLang="zh-CN" sz="1400" b="0" dirty="0" err="1" smtClean="0">
                <a:latin typeface="Times New Roman" panose="02020603050405020304" pitchFamily="18" charset="0"/>
                <a:ea typeface="隶书" panose="02010509060101010101" pitchFamily="49" charset="-122"/>
              </a:rPr>
              <a:t>PreOrder</a:t>
            </a:r>
            <a:r>
              <a:rPr kumimoji="0" lang="en-US" altLang="zh-CN" sz="1400" b="0" dirty="0" smtClean="0">
                <a:latin typeface="Times New Roman" panose="02020603050405020304" pitchFamily="18" charset="0"/>
                <a:ea typeface="隶书" panose="02010509060101010101" pitchFamily="49" charset="-122"/>
              </a:rPr>
              <a:t> (</a:t>
            </a:r>
            <a:r>
              <a:rPr kumimoji="0" lang="en-US" altLang="zh-CN" sz="1400" b="0" dirty="0" err="1" smtClean="0">
                <a:latin typeface="Times New Roman" panose="02020603050405020304" pitchFamily="18" charset="0"/>
                <a:ea typeface="隶书" panose="02010509060101010101" pitchFamily="49" charset="-122"/>
              </a:rPr>
              <a:t>subTree</a:t>
            </a:r>
            <a:r>
              <a:rPr kumimoji="0" lang="en-US" altLang="zh-CN" sz="1400" b="0" dirty="0" smtClean="0">
                <a:latin typeface="楷体_GB2312" pitchFamily="49" charset="-122"/>
              </a:rPr>
              <a:t>-&gt;</a:t>
            </a:r>
            <a:r>
              <a:rPr kumimoji="0" lang="en-US" altLang="zh-CN" sz="1400" b="0" dirty="0" err="1" smtClean="0">
                <a:latin typeface="Times New Roman" panose="02020603050405020304" pitchFamily="18" charset="0"/>
                <a:ea typeface="隶书" panose="02010509060101010101" pitchFamily="49" charset="-122"/>
              </a:rPr>
              <a:t>leftChild</a:t>
            </a:r>
            <a:r>
              <a:rPr kumimoji="0" lang="en-US" altLang="zh-CN" sz="1400" b="1" dirty="0" smtClean="0">
                <a:latin typeface="Times New Roman" panose="02020603050405020304" pitchFamily="18" charset="0"/>
                <a:ea typeface="隶书" panose="02010509060101010101" pitchFamily="49" charset="-122"/>
              </a:rPr>
              <a:t>, </a:t>
            </a:r>
            <a:r>
              <a:rPr kumimoji="0" lang="en-US" altLang="zh-CN" sz="1400" b="0" dirty="0" smtClean="0">
                <a:latin typeface="Times New Roman" panose="02020603050405020304" pitchFamily="18" charset="0"/>
                <a:ea typeface="隶书" panose="02010509060101010101" pitchFamily="49" charset="-122"/>
              </a:rPr>
              <a:t>visit)</a:t>
            </a:r>
            <a:r>
              <a:rPr kumimoji="0" lang="en-US" altLang="zh-CN" sz="1400" b="1" dirty="0" smtClean="0">
                <a:latin typeface="Times New Roman" panose="02020603050405020304" pitchFamily="18" charset="0"/>
                <a:ea typeface="隶书" panose="02010509060101010101" pitchFamily="49" charset="-122"/>
              </a:rPr>
              <a:t>;	</a:t>
            </a:r>
            <a:r>
              <a:rPr kumimoji="0" lang="en-US" altLang="zh-CN" sz="1400" b="1" dirty="0" smtClean="0">
                <a:solidFill>
                  <a:schemeClr val="tx2"/>
                </a:solidFill>
                <a:latin typeface="Times New Roman" panose="02020603050405020304" pitchFamily="18" charset="0"/>
                <a:ea typeface="隶书" panose="02010509060101010101" pitchFamily="49" charset="-122"/>
              </a:rPr>
              <a:t>//</a:t>
            </a:r>
            <a:r>
              <a:rPr kumimoji="0" lang="zh-CN" altLang="en-US" sz="1400" b="0" dirty="0" smtClean="0">
                <a:solidFill>
                  <a:schemeClr val="tx2"/>
                </a:solidFill>
                <a:latin typeface="Times New Roman" panose="02020603050405020304" pitchFamily="18" charset="0"/>
                <a:ea typeface="隶书" panose="02010509060101010101" pitchFamily="49" charset="-122"/>
              </a:rPr>
              <a:t>遍历左子树</a:t>
            </a:r>
          </a:p>
          <a:p>
            <a:pPr fontAlgn="auto">
              <a:spcBef>
                <a:spcPct val="0"/>
              </a:spcBef>
              <a:spcAft>
                <a:spcPts val="0"/>
              </a:spcAft>
              <a:buFont typeface="Wingdings" panose="05000000000000000000" pitchFamily="2" charset="2"/>
              <a:buNone/>
              <a:defRPr/>
            </a:pPr>
            <a:r>
              <a:rPr kumimoji="0" lang="zh-CN" altLang="en-US" sz="1400" b="1" dirty="0" smtClean="0">
                <a:latin typeface="Times New Roman" panose="02020603050405020304" pitchFamily="18" charset="0"/>
                <a:ea typeface="隶书" panose="02010509060101010101" pitchFamily="49" charset="-122"/>
              </a:rPr>
              <a:t>		</a:t>
            </a:r>
            <a:r>
              <a:rPr kumimoji="0" lang="en-US" altLang="zh-CN" sz="1400" b="0" dirty="0" err="1" smtClean="0">
                <a:latin typeface="Times New Roman" panose="02020603050405020304" pitchFamily="18" charset="0"/>
                <a:ea typeface="隶书" panose="02010509060101010101" pitchFamily="49" charset="-122"/>
              </a:rPr>
              <a:t>PreOrder</a:t>
            </a:r>
            <a:r>
              <a:rPr kumimoji="0" lang="en-US" altLang="zh-CN" sz="1400" b="0" dirty="0" smtClean="0">
                <a:latin typeface="Times New Roman" panose="02020603050405020304" pitchFamily="18" charset="0"/>
                <a:ea typeface="隶书" panose="02010509060101010101" pitchFamily="49" charset="-122"/>
              </a:rPr>
              <a:t> (</a:t>
            </a:r>
            <a:r>
              <a:rPr kumimoji="0" lang="en-US" altLang="zh-CN" sz="1400" b="0" dirty="0" err="1" smtClean="0">
                <a:latin typeface="Times New Roman" panose="02020603050405020304" pitchFamily="18" charset="0"/>
                <a:ea typeface="隶书" panose="02010509060101010101" pitchFamily="49" charset="-122"/>
              </a:rPr>
              <a:t>subTree</a:t>
            </a:r>
            <a:r>
              <a:rPr kumimoji="0" lang="en-US" altLang="zh-CN" sz="1400" b="0" dirty="0" smtClean="0">
                <a:latin typeface="楷体_GB2312" pitchFamily="49" charset="-122"/>
              </a:rPr>
              <a:t>-&gt;</a:t>
            </a:r>
            <a:r>
              <a:rPr kumimoji="0" lang="en-US" altLang="zh-CN" sz="1400" b="0" dirty="0" err="1" smtClean="0">
                <a:latin typeface="Times New Roman" panose="02020603050405020304" pitchFamily="18" charset="0"/>
                <a:ea typeface="隶书" panose="02010509060101010101" pitchFamily="49" charset="-122"/>
              </a:rPr>
              <a:t>rightChild</a:t>
            </a:r>
            <a:r>
              <a:rPr kumimoji="0" lang="en-US" altLang="zh-CN" sz="1400" b="1" dirty="0" smtClean="0">
                <a:latin typeface="Times New Roman" panose="02020603050405020304" pitchFamily="18" charset="0"/>
                <a:ea typeface="隶书" panose="02010509060101010101" pitchFamily="49" charset="-122"/>
              </a:rPr>
              <a:t>, </a:t>
            </a:r>
            <a:r>
              <a:rPr kumimoji="0" lang="en-US" altLang="zh-CN" sz="1400" b="0" dirty="0" smtClean="0">
                <a:latin typeface="Times New Roman" panose="02020603050405020304" pitchFamily="18" charset="0"/>
                <a:ea typeface="隶书" panose="02010509060101010101" pitchFamily="49" charset="-122"/>
              </a:rPr>
              <a:t>visit)</a:t>
            </a:r>
            <a:r>
              <a:rPr kumimoji="0" lang="en-US" altLang="zh-CN" sz="1400" b="1" dirty="0" smtClean="0">
                <a:latin typeface="Times New Roman" panose="02020603050405020304" pitchFamily="18" charset="0"/>
                <a:ea typeface="隶书" panose="02010509060101010101" pitchFamily="49" charset="-122"/>
              </a:rPr>
              <a:t>;	</a:t>
            </a:r>
            <a:r>
              <a:rPr kumimoji="0" lang="en-US" altLang="zh-CN" sz="1400" b="1" dirty="0" smtClean="0">
                <a:solidFill>
                  <a:schemeClr val="tx2"/>
                </a:solidFill>
                <a:latin typeface="Times New Roman" panose="02020603050405020304" pitchFamily="18" charset="0"/>
                <a:ea typeface="隶书" panose="02010509060101010101" pitchFamily="49" charset="-122"/>
              </a:rPr>
              <a:t>//</a:t>
            </a:r>
            <a:r>
              <a:rPr kumimoji="0" lang="zh-CN" altLang="en-US" sz="1400" b="0" dirty="0" smtClean="0">
                <a:solidFill>
                  <a:schemeClr val="tx2"/>
                </a:solidFill>
                <a:latin typeface="Times New Roman" panose="02020603050405020304" pitchFamily="18" charset="0"/>
                <a:ea typeface="隶书" panose="02010509060101010101" pitchFamily="49" charset="-122"/>
              </a:rPr>
              <a:t>遍历右子树</a:t>
            </a:r>
          </a:p>
          <a:p>
            <a:pPr fontAlgn="auto">
              <a:spcBef>
                <a:spcPct val="0"/>
              </a:spcBef>
              <a:spcAft>
                <a:spcPts val="0"/>
              </a:spcAft>
              <a:buFont typeface="Wingdings" panose="05000000000000000000" pitchFamily="2" charset="2"/>
              <a:buNone/>
              <a:defRPr/>
            </a:pPr>
            <a:r>
              <a:rPr kumimoji="0" lang="zh-CN" altLang="en-US" sz="1400" b="1" dirty="0" smtClean="0">
                <a:latin typeface="Times New Roman" panose="02020603050405020304" pitchFamily="18" charset="0"/>
                <a:ea typeface="隶书" panose="02010509060101010101" pitchFamily="49" charset="-122"/>
              </a:rPr>
              <a:t>	 </a:t>
            </a:r>
            <a:r>
              <a:rPr kumimoji="0" lang="en-US" altLang="zh-CN" sz="1400" b="1" dirty="0" smtClean="0">
                <a:latin typeface="Times New Roman" panose="02020603050405020304" pitchFamily="18" charset="0"/>
                <a:ea typeface="隶书" panose="02010509060101010101" pitchFamily="49" charset="-122"/>
              </a:rPr>
              <a:t>}</a:t>
            </a:r>
          </a:p>
          <a:p>
            <a:pPr fontAlgn="auto">
              <a:spcBef>
                <a:spcPct val="0"/>
              </a:spcBef>
              <a:spcAft>
                <a:spcPts val="0"/>
              </a:spcAft>
              <a:buFont typeface="Wingdings" panose="05000000000000000000" pitchFamily="2" charset="2"/>
              <a:buNone/>
              <a:defRPr/>
            </a:pPr>
            <a:r>
              <a:rPr kumimoji="0" lang="en-US" altLang="zh-CN" sz="1400" b="1" dirty="0" smtClean="0">
                <a:latin typeface="Times New Roman" panose="02020603050405020304" pitchFamily="18" charset="0"/>
                <a:ea typeface="隶书" panose="02010509060101010101" pitchFamily="49" charset="-122"/>
              </a:rPr>
              <a:t>};</a:t>
            </a:r>
            <a:endParaRPr kumimoji="0" lang="en-US" altLang="zh-CN" sz="14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500"/>
                                        <p:tgtEl>
                                          <p:spTgt spid="28"/>
                                        </p:tgtEl>
                                      </p:cBhvr>
                                    </p:animEffect>
                                    <p:anim calcmode="lin" valueType="num">
                                      <p:cBhvr>
                                        <p:cTn id="15" dur="500" fill="hold"/>
                                        <p:tgtEl>
                                          <p:spTgt spid="28"/>
                                        </p:tgtEl>
                                        <p:attrNameLst>
                                          <p:attrName>ppt_x</p:attrName>
                                        </p:attrNameLst>
                                      </p:cBhvr>
                                      <p:tavLst>
                                        <p:tav tm="0">
                                          <p:val>
                                            <p:strVal val="#ppt_x"/>
                                          </p:val>
                                        </p:tav>
                                        <p:tav tm="100000">
                                          <p:val>
                                            <p:strVal val="#ppt_x"/>
                                          </p:val>
                                        </p:tav>
                                      </p:tavLst>
                                    </p:anim>
                                    <p:anim calcmode="lin" valueType="num">
                                      <p:cBhvr>
                                        <p:cTn id="16" dur="5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62"/>
          <p:cNvGrpSpPr>
            <a:grpSpLocks/>
          </p:cNvGrpSpPr>
          <p:nvPr/>
        </p:nvGrpSpPr>
        <p:grpSpPr bwMode="auto">
          <a:xfrm>
            <a:off x="1631504" y="692697"/>
            <a:ext cx="2160588" cy="2378075"/>
            <a:chOff x="430" y="1002"/>
            <a:chExt cx="1361" cy="1498"/>
          </a:xfrm>
        </p:grpSpPr>
        <p:sp>
          <p:nvSpPr>
            <p:cNvPr id="5" name="Line 4"/>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5"/>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6"/>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7"/>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Oval 8"/>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0" name="Oval 9"/>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1" name="Oval 10"/>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2" name="Oval 11"/>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3" name="Oval 12"/>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4" name="Text Box 13"/>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15" name="Text Box 14"/>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16" name="Text Box 15"/>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17" name="Text Box 16"/>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18" name="Text Box 17"/>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19" name="Line 20"/>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22"/>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23"/>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4"/>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5"/>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6"/>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7"/>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8"/>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7" name="Rectangle 54"/>
          <p:cNvSpPr>
            <a:spLocks noChangeArrowheads="1"/>
          </p:cNvSpPr>
          <p:nvPr/>
        </p:nvSpPr>
        <p:spPr bwMode="auto">
          <a:xfrm>
            <a:off x="4588271" y="1149898"/>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8" name="Line 55"/>
          <p:cNvSpPr>
            <a:spLocks noChangeShapeType="1"/>
          </p:cNvSpPr>
          <p:nvPr/>
        </p:nvSpPr>
        <p:spPr bwMode="auto">
          <a:xfrm>
            <a:off x="4588271" y="2211686"/>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56"/>
          <p:cNvSpPr>
            <a:spLocks noChangeShapeType="1"/>
          </p:cNvSpPr>
          <p:nvPr/>
        </p:nvSpPr>
        <p:spPr bwMode="auto">
          <a:xfrm>
            <a:off x="4588271" y="1119734"/>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57"/>
          <p:cNvSpPr>
            <a:spLocks noChangeShapeType="1"/>
          </p:cNvSpPr>
          <p:nvPr/>
        </p:nvSpPr>
        <p:spPr bwMode="auto">
          <a:xfrm>
            <a:off x="5197871" y="1119734"/>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58"/>
          <p:cNvSpPr>
            <a:spLocks noChangeShapeType="1"/>
          </p:cNvSpPr>
          <p:nvPr/>
        </p:nvSpPr>
        <p:spPr bwMode="auto">
          <a:xfrm>
            <a:off x="4588271" y="264373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Rectangle 3"/>
          <p:cNvSpPr txBox="1">
            <a:spLocks noChangeArrowheads="1"/>
          </p:cNvSpPr>
          <p:nvPr/>
        </p:nvSpPr>
        <p:spPr bwMode="auto">
          <a:xfrm>
            <a:off x="767408" y="3140968"/>
            <a:ext cx="4619551" cy="37170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template &lt;class</a:t>
            </a:r>
            <a:r>
              <a:rPr lang="en-US" altLang="zh-CN" sz="1400" b="0" dirty="0">
                <a:latin typeface="Times New Roman" panose="02020603050405020304" pitchFamily="18" charset="0"/>
                <a:ea typeface="隶书" panose="02010509060101010101" pitchFamily="49" charset="-122"/>
              </a:rPr>
              <a:t> T</a:t>
            </a:r>
            <a:r>
              <a:rPr lang="en-US" altLang="zh-CN" sz="1400" dirty="0">
                <a:latin typeface="Times New Roman" panose="02020603050405020304" pitchFamily="18" charset="0"/>
                <a:ea typeface="隶书" panose="02010509060101010101" pitchFamily="49" charset="-122"/>
              </a:rPr>
              <a:t>&gt; //</a:t>
            </a:r>
            <a:r>
              <a:rPr lang="zh-CN" altLang="en-US" sz="1400" dirty="0">
                <a:latin typeface="Times New Roman" panose="02020603050405020304" pitchFamily="18" charset="0"/>
                <a:ea typeface="隶书" panose="02010509060101010101" pitchFamily="49" charset="-122"/>
              </a:rPr>
              <a:t>基于栈的中序非递归？</a:t>
            </a:r>
            <a:endParaRPr lang="en-US" altLang="zh-CN" sz="1400" dirty="0">
              <a:latin typeface="Times New Roman" panose="02020603050405020304" pitchFamily="18" charset="0"/>
              <a:ea typeface="隶书" panose="02010509060101010101" pitchFamily="49" charset="-122"/>
            </a:endParaRP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void </a:t>
            </a:r>
            <a:r>
              <a:rPr lang="en-US" altLang="zh-CN" sz="1400" b="0" dirty="0" err="1">
                <a:latin typeface="Times New Roman" panose="02020603050405020304" pitchFamily="18" charset="0"/>
                <a:ea typeface="隶书" panose="02010509060101010101" pitchFamily="49" charset="-122"/>
              </a:rPr>
              <a:t>BinaryTree</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a:t>
            </a:r>
          </a:p>
          <a:p>
            <a:pPr>
              <a:lnSpc>
                <a:spcPts val="1680"/>
              </a:lnSpc>
              <a:spcBef>
                <a:spcPct val="5000"/>
              </a:spcBef>
              <a:buFont typeface="Wingdings" panose="05000000000000000000" pitchFamily="2" charset="2"/>
              <a:buNone/>
              <a:defRPr/>
            </a:pPr>
            <a:r>
              <a:rPr lang="en-US" altLang="zh-CN" sz="1400" b="0" dirty="0" err="1">
                <a:latin typeface="Times New Roman" panose="02020603050405020304" pitchFamily="18" charset="0"/>
                <a:ea typeface="隶书" panose="02010509060101010101" pitchFamily="49" charset="-122"/>
              </a:rPr>
              <a:t>PreOrder</a:t>
            </a:r>
            <a:r>
              <a:rPr lang="en-US" altLang="zh-CN" sz="1400" b="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void </a:t>
            </a:r>
            <a:r>
              <a:rPr lang="en-US" altLang="zh-CN" sz="1400" b="0" dirty="0">
                <a:latin typeface="Times New Roman" panose="02020603050405020304" pitchFamily="18" charset="0"/>
                <a:ea typeface="隶书" panose="02010509060101010101" pitchFamily="49" charset="-122"/>
              </a:rPr>
              <a:t>(*visit) (</a:t>
            </a:r>
            <a:r>
              <a:rPr lang="en-US" altLang="zh-CN" sz="1400" b="0" dirty="0" err="1">
                <a:latin typeface="Times New Roman" panose="02020603050405020304" pitchFamily="18" charset="0"/>
                <a:ea typeface="隶书" panose="02010509060101010101" pitchFamily="49" charset="-122"/>
              </a:rPr>
              <a:t>BinTreeNode</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 *</a:t>
            </a:r>
            <a:r>
              <a:rPr lang="en-US" altLang="zh-CN" sz="1400" b="0" dirty="0">
                <a:latin typeface="Times New Roman" panose="02020603050405020304" pitchFamily="18" charset="0"/>
                <a:ea typeface="隶书" panose="02010509060101010101" pitchFamily="49" charset="-122"/>
              </a:rPr>
              <a:t>t) )</a:t>
            </a:r>
            <a:r>
              <a:rPr lang="en-US" altLang="zh-CN" sz="1400" dirty="0">
                <a:latin typeface="Times New Roman" panose="02020603050405020304" pitchFamily="18" charset="0"/>
                <a:ea typeface="隶书" panose="02010509060101010101" pitchFamily="49" charset="-122"/>
              </a:rPr>
              <a:t> {</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stack&lt;</a:t>
            </a:r>
            <a:r>
              <a:rPr lang="en-US" altLang="zh-CN" sz="1400" b="0" dirty="0" err="1">
                <a:latin typeface="Times New Roman" panose="02020603050405020304" pitchFamily="18" charset="0"/>
                <a:ea typeface="隶书" panose="02010509060101010101" pitchFamily="49" charset="-122"/>
              </a:rPr>
              <a:t>BinTreeNode</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&gt;*&gt; </a:t>
            </a:r>
            <a:r>
              <a:rPr lang="en-US" altLang="zh-CN" sz="1400" b="0" dirty="0">
                <a:latin typeface="Times New Roman" panose="02020603050405020304" pitchFamily="18" charset="0"/>
                <a:ea typeface="隶书" panose="02010509060101010101" pitchFamily="49" charset="-122"/>
              </a:rPr>
              <a:t>S</a:t>
            </a:r>
            <a:r>
              <a:rPr lang="en-US" altLang="zh-CN" sz="1400" dirty="0">
                <a:latin typeface="Times New Roman" panose="02020603050405020304" pitchFamily="18" charset="0"/>
                <a:ea typeface="隶书" panose="02010509060101010101" pitchFamily="49" charset="-122"/>
              </a:rPr>
              <a:t>;</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BinTreeNode</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 *</a:t>
            </a:r>
            <a:r>
              <a:rPr lang="en-US" altLang="zh-CN" sz="1400" b="0" dirty="0">
                <a:latin typeface="Times New Roman" panose="02020603050405020304" pitchFamily="18" charset="0"/>
                <a:ea typeface="隶书" panose="02010509060101010101" pitchFamily="49" charset="-122"/>
              </a:rPr>
              <a:t>p = root</a:t>
            </a:r>
            <a:r>
              <a:rPr lang="en-US" altLang="zh-CN" sz="1400" dirty="0">
                <a:latin typeface="Times New Roman" panose="02020603050405020304" pitchFamily="18" charset="0"/>
                <a:ea typeface="隶书" panose="02010509060101010101" pitchFamily="49" charset="-122"/>
              </a:rPr>
              <a:t>; </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S.Push</a:t>
            </a:r>
            <a:r>
              <a:rPr lang="en-US" altLang="zh-CN" sz="1400" b="0" dirty="0">
                <a:latin typeface="Times New Roman" panose="02020603050405020304" pitchFamily="18" charset="0"/>
                <a:ea typeface="隶书" panose="02010509060101010101" pitchFamily="49" charset="-122"/>
              </a:rPr>
              <a:t> (NULL)</a:t>
            </a:r>
            <a:r>
              <a:rPr lang="en-US" altLang="zh-CN" sz="1400" dirty="0">
                <a:latin typeface="Times New Roman" panose="02020603050405020304" pitchFamily="18" charset="0"/>
                <a:ea typeface="隶书" panose="02010509060101010101" pitchFamily="49" charset="-122"/>
              </a:rPr>
              <a:t>;</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dirty="0" smtClean="0">
                <a:latin typeface="Times New Roman" panose="02020603050405020304" pitchFamily="18" charset="0"/>
                <a:ea typeface="隶书" panose="02010509060101010101" pitchFamily="49" charset="-122"/>
              </a:rPr>
              <a:t>    while </a:t>
            </a:r>
            <a:r>
              <a:rPr lang="en-US" altLang="zh-CN" sz="1400" b="0" dirty="0">
                <a:latin typeface="Times New Roman" panose="02020603050405020304" pitchFamily="18" charset="0"/>
                <a:ea typeface="隶书" panose="02010509060101010101" pitchFamily="49" charset="-122"/>
              </a:rPr>
              <a:t>(p != NULL)</a:t>
            </a:r>
            <a:r>
              <a:rPr lang="en-US" altLang="zh-CN" sz="1400" dirty="0">
                <a:latin typeface="Times New Roman" panose="02020603050405020304" pitchFamily="18" charset="0"/>
                <a:ea typeface="隶书" panose="02010509060101010101" pitchFamily="49" charset="-122"/>
              </a:rPr>
              <a:t> {</a:t>
            </a:r>
          </a:p>
          <a:p>
            <a:pPr>
              <a:lnSpc>
                <a:spcPts val="1680"/>
              </a:lnSpc>
              <a:spcBef>
                <a:spcPct val="5000"/>
              </a:spcBef>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if </a:t>
            </a:r>
            <a:r>
              <a:rPr lang="en-US" altLang="zh-CN" sz="1400" b="0" dirty="0">
                <a:latin typeface="Times New Roman" panose="02020603050405020304" pitchFamily="18" charset="0"/>
                <a:ea typeface="隶书" panose="02010509060101010101" pitchFamily="49" charset="-122"/>
              </a:rPr>
              <a:t>(p</a:t>
            </a:r>
            <a:r>
              <a:rPr lang="en-US" altLang="zh-CN" sz="1400" b="0" dirty="0">
                <a:latin typeface="楷体_GB2312" pitchFamily="49" charset="-122"/>
              </a:rPr>
              <a:t>-&gt;</a:t>
            </a:r>
            <a:r>
              <a:rPr lang="en-US" altLang="zh-CN" sz="1400" b="0" dirty="0" err="1">
                <a:latin typeface="Times New Roman" panose="02020603050405020304" pitchFamily="18" charset="0"/>
                <a:ea typeface="隶书" panose="02010509060101010101" pitchFamily="49" charset="-122"/>
              </a:rPr>
              <a:t>rightChild</a:t>
            </a:r>
            <a:r>
              <a:rPr lang="en-US" altLang="zh-CN" sz="1400" b="0" dirty="0">
                <a:latin typeface="Times New Roman" panose="02020603050405020304" pitchFamily="18" charset="0"/>
                <a:ea typeface="隶书" panose="02010509060101010101" pitchFamily="49" charset="-122"/>
              </a:rPr>
              <a:t> != NULL)</a:t>
            </a:r>
          </a:p>
          <a:p>
            <a:pPr>
              <a:lnSpc>
                <a:spcPts val="1680"/>
              </a:lnSpc>
              <a:spcBef>
                <a:spcPct val="5000"/>
              </a:spcBef>
              <a:buNone/>
              <a:defRPr/>
            </a:pPr>
            <a:r>
              <a:rPr lang="en-US" altLang="zh-CN" sz="1400" b="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b="0" dirty="0">
                <a:solidFill>
                  <a:schemeClr val="tx2"/>
                </a:solidFill>
                <a:latin typeface="Times New Roman" panose="02020603050405020304" pitchFamily="18" charset="0"/>
                <a:ea typeface="隶书" panose="02010509060101010101" pitchFamily="49" charset="-122"/>
              </a:rPr>
              <a:t>预留右指针在栈中</a:t>
            </a:r>
            <a:endParaRPr lang="en-US" altLang="zh-CN" sz="1400" b="0" dirty="0">
              <a:solidFill>
                <a:schemeClr val="tx2"/>
              </a:solidFill>
              <a:latin typeface="Times New Roman" panose="02020603050405020304" pitchFamily="18" charset="0"/>
              <a:ea typeface="隶书" panose="02010509060101010101" pitchFamily="49" charset="-122"/>
            </a:endParaRPr>
          </a:p>
          <a:p>
            <a:pPr>
              <a:lnSpc>
                <a:spcPts val="1680"/>
              </a:lnSpc>
              <a:spcBef>
                <a:spcPct val="5000"/>
              </a:spcBef>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S.Push</a:t>
            </a:r>
            <a:r>
              <a:rPr lang="en-US" altLang="zh-CN" sz="1400" b="0" dirty="0">
                <a:latin typeface="Times New Roman" panose="02020603050405020304" pitchFamily="18" charset="0"/>
                <a:ea typeface="隶书" panose="02010509060101010101" pitchFamily="49" charset="-122"/>
              </a:rPr>
              <a:t> (p</a:t>
            </a:r>
            <a:r>
              <a:rPr lang="en-US" altLang="zh-CN" sz="1400" b="0" dirty="0">
                <a:latin typeface="楷体_GB2312" pitchFamily="49" charset="-122"/>
              </a:rPr>
              <a:t>-</a:t>
            </a:r>
            <a:r>
              <a:rPr lang="en-US" altLang="zh-CN" sz="1400" dirty="0">
                <a:latin typeface="楷体_GB2312" pitchFamily="49" charset="-122"/>
              </a:rPr>
              <a:t>&gt;</a:t>
            </a:r>
            <a:r>
              <a:rPr lang="en-US" altLang="zh-CN" sz="1400" b="0" dirty="0" err="1">
                <a:latin typeface="Times New Roman" panose="02020603050405020304" pitchFamily="18" charset="0"/>
                <a:ea typeface="隶书" panose="02010509060101010101" pitchFamily="49" charset="-122"/>
              </a:rPr>
              <a:t>rightChild</a:t>
            </a:r>
            <a:r>
              <a:rPr lang="en-US" altLang="zh-CN" sz="1400" b="0" dirty="0">
                <a:latin typeface="Times New Roman" panose="02020603050405020304" pitchFamily="18" charset="0"/>
                <a:ea typeface="隶书" panose="02010509060101010101" pitchFamily="49" charset="-122"/>
              </a:rPr>
              <a:t>)</a:t>
            </a:r>
            <a:r>
              <a:rPr lang="en-US" altLang="zh-CN" sz="1400" dirty="0">
                <a:latin typeface="Times New Roman" panose="02020603050405020304" pitchFamily="18" charset="0"/>
                <a:ea typeface="隶书" panose="02010509060101010101" pitchFamily="49" charset="-122"/>
              </a:rPr>
              <a:t>; </a:t>
            </a:r>
          </a:p>
          <a:p>
            <a:pPr>
              <a:lnSpc>
                <a:spcPts val="1680"/>
              </a:lnSpc>
              <a:spcBef>
                <a:spcPct val="5000"/>
              </a:spcBef>
              <a:buNone/>
              <a:defRPr/>
            </a:pPr>
            <a:r>
              <a:rPr lang="en-US" altLang="zh-CN" sz="1400" dirty="0">
                <a:solidFill>
                  <a:srgbClr val="FF0000"/>
                </a:solidFill>
                <a:latin typeface="Times New Roman" panose="02020603050405020304" pitchFamily="18" charset="0"/>
                <a:ea typeface="隶书" panose="02010509060101010101" pitchFamily="49" charset="-122"/>
              </a:rPr>
              <a:t>	      </a:t>
            </a:r>
            <a:r>
              <a:rPr lang="en-US" altLang="zh-CN" sz="1400" b="0" dirty="0">
                <a:solidFill>
                  <a:srgbClr val="FF0000"/>
                </a:solidFill>
                <a:latin typeface="Times New Roman" panose="02020603050405020304" pitchFamily="18" charset="0"/>
                <a:ea typeface="隶书" panose="02010509060101010101" pitchFamily="49" charset="-122"/>
              </a:rPr>
              <a:t>visit(p)</a:t>
            </a:r>
            <a:r>
              <a:rPr lang="en-US" altLang="zh-CN" sz="1400" dirty="0">
                <a:solidFill>
                  <a:srgbClr val="FF0000"/>
                </a:solidFill>
                <a:latin typeface="Times New Roman" panose="02020603050405020304" pitchFamily="18" charset="0"/>
                <a:ea typeface="隶书" panose="02010509060101010101" pitchFamily="49" charset="-122"/>
              </a:rPr>
              <a:t>;                      	   //</a:t>
            </a:r>
            <a:r>
              <a:rPr lang="zh-CN" altLang="en-US" sz="1400" b="0" dirty="0">
                <a:solidFill>
                  <a:srgbClr val="FF0000"/>
                </a:solidFill>
                <a:latin typeface="Times New Roman" panose="02020603050405020304" pitchFamily="18" charset="0"/>
                <a:ea typeface="隶书" panose="02010509060101010101" pitchFamily="49" charset="-122"/>
              </a:rPr>
              <a:t>访问结点</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if </a:t>
            </a:r>
            <a:r>
              <a:rPr lang="en-US" altLang="zh-CN" sz="1400" b="0" dirty="0">
                <a:latin typeface="Times New Roman" panose="02020603050405020304" pitchFamily="18" charset="0"/>
                <a:ea typeface="隶书" panose="02010509060101010101" pitchFamily="49" charset="-122"/>
              </a:rPr>
              <a:t>(p</a:t>
            </a:r>
            <a:r>
              <a:rPr lang="en-US" altLang="zh-CN" sz="1400" b="0" dirty="0">
                <a:latin typeface="楷体_GB2312" pitchFamily="49" charset="-122"/>
              </a:rPr>
              <a:t>-&gt;</a:t>
            </a:r>
            <a:r>
              <a:rPr lang="en-US" altLang="zh-CN" sz="1400" b="0" dirty="0" err="1">
                <a:latin typeface="Times New Roman" panose="02020603050405020304" pitchFamily="18" charset="0"/>
                <a:ea typeface="隶书" panose="02010509060101010101" pitchFamily="49" charset="-122"/>
              </a:rPr>
              <a:t>leftChild</a:t>
            </a:r>
            <a:r>
              <a:rPr lang="en-US" altLang="zh-CN" sz="1400" b="0" dirty="0">
                <a:latin typeface="Times New Roman" panose="02020603050405020304" pitchFamily="18" charset="0"/>
                <a:ea typeface="隶书" panose="02010509060101010101" pitchFamily="49" charset="-122"/>
              </a:rPr>
              <a:t> != NULL) </a:t>
            </a:r>
          </a:p>
          <a:p>
            <a:pPr>
              <a:lnSpc>
                <a:spcPts val="1680"/>
              </a:lnSpc>
              <a:spcBef>
                <a:spcPct val="5000"/>
              </a:spcBef>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               	p = p</a:t>
            </a:r>
            <a:r>
              <a:rPr lang="en-US" altLang="zh-CN" sz="1400" b="0" dirty="0">
                <a:latin typeface="楷体_GB2312" pitchFamily="49" charset="-122"/>
              </a:rPr>
              <a:t>-&gt;</a:t>
            </a:r>
            <a:r>
              <a:rPr lang="en-US" altLang="zh-CN" sz="1400" b="0" dirty="0" err="1">
                <a:latin typeface="Times New Roman" panose="02020603050405020304" pitchFamily="18" charset="0"/>
                <a:ea typeface="隶书" panose="02010509060101010101" pitchFamily="49" charset="-122"/>
              </a:rPr>
              <a:t>leftChild</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b="0" dirty="0">
                <a:solidFill>
                  <a:schemeClr val="tx2"/>
                </a:solidFill>
                <a:latin typeface="Times New Roman" panose="02020603050405020304" pitchFamily="18" charset="0"/>
                <a:ea typeface="隶书" panose="02010509060101010101" pitchFamily="49" charset="-122"/>
              </a:rPr>
              <a:t>进左子树</a:t>
            </a:r>
          </a:p>
          <a:p>
            <a:pPr>
              <a:lnSpc>
                <a:spcPts val="1680"/>
              </a:lnSpc>
              <a:spcBef>
                <a:spcPct val="5000"/>
              </a:spcBef>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else </a:t>
            </a:r>
            <a:r>
              <a:rPr lang="en-US" altLang="zh-CN" sz="1400" b="0" dirty="0" err="1">
                <a:latin typeface="Times New Roman" panose="02020603050405020304" pitchFamily="18" charset="0"/>
                <a:ea typeface="隶书" panose="02010509060101010101" pitchFamily="49" charset="-122"/>
              </a:rPr>
              <a:t>S.Pop</a:t>
            </a:r>
            <a:r>
              <a:rPr lang="en-US" altLang="zh-CN" sz="1400" b="0" dirty="0">
                <a:latin typeface="Times New Roman" panose="02020603050405020304" pitchFamily="18" charset="0"/>
                <a:ea typeface="隶书" panose="02010509060101010101" pitchFamily="49" charset="-122"/>
              </a:rPr>
              <a:t>(p)</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b="0" dirty="0">
                <a:solidFill>
                  <a:schemeClr val="tx2"/>
                </a:solidFill>
                <a:latin typeface="Times New Roman" panose="02020603050405020304" pitchFamily="18" charset="0"/>
                <a:ea typeface="隶书" panose="02010509060101010101" pitchFamily="49" charset="-122"/>
              </a:rPr>
              <a:t>左子树为空</a:t>
            </a:r>
          </a:p>
          <a:p>
            <a:pPr>
              <a:lnSpc>
                <a:spcPts val="1680"/>
              </a:lnSpc>
              <a:spcBef>
                <a:spcPct val="5000"/>
              </a:spcBef>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a:t>
            </a:r>
            <a:endParaRPr lang="zh-CN" altLang="en-US" sz="1400" dirty="0">
              <a:latin typeface="Times New Roman" panose="02020603050405020304" pitchFamily="18" charset="0"/>
              <a:ea typeface="隶书" panose="02010509060101010101" pitchFamily="49" charset="-122"/>
            </a:endParaRPr>
          </a:p>
        </p:txBody>
      </p:sp>
      <p:sp>
        <p:nvSpPr>
          <p:cNvPr id="33" name="Rectangle 54"/>
          <p:cNvSpPr>
            <a:spLocks noChangeArrowheads="1"/>
          </p:cNvSpPr>
          <p:nvPr/>
        </p:nvSpPr>
        <p:spPr bwMode="auto">
          <a:xfrm>
            <a:off x="5558408" y="1143076"/>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4" name="Line 55"/>
          <p:cNvSpPr>
            <a:spLocks noChangeShapeType="1"/>
          </p:cNvSpPr>
          <p:nvPr/>
        </p:nvSpPr>
        <p:spPr bwMode="auto">
          <a:xfrm>
            <a:off x="5558408" y="220486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56"/>
          <p:cNvSpPr>
            <a:spLocks noChangeShapeType="1"/>
          </p:cNvSpPr>
          <p:nvPr/>
        </p:nvSpPr>
        <p:spPr bwMode="auto">
          <a:xfrm>
            <a:off x="5558408" y="1112912"/>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57"/>
          <p:cNvSpPr>
            <a:spLocks noChangeShapeType="1"/>
          </p:cNvSpPr>
          <p:nvPr/>
        </p:nvSpPr>
        <p:spPr bwMode="auto">
          <a:xfrm>
            <a:off x="6168008" y="1112912"/>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58"/>
          <p:cNvSpPr>
            <a:spLocks noChangeShapeType="1"/>
          </p:cNvSpPr>
          <p:nvPr/>
        </p:nvSpPr>
        <p:spPr bwMode="auto">
          <a:xfrm>
            <a:off x="5558408" y="2636912"/>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Rectangle 54"/>
          <p:cNvSpPr>
            <a:spLocks noChangeArrowheads="1"/>
          </p:cNvSpPr>
          <p:nvPr/>
        </p:nvSpPr>
        <p:spPr bwMode="auto">
          <a:xfrm>
            <a:off x="6494512" y="1154908"/>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9" name="Line 55"/>
          <p:cNvSpPr>
            <a:spLocks noChangeShapeType="1"/>
          </p:cNvSpPr>
          <p:nvPr/>
        </p:nvSpPr>
        <p:spPr bwMode="auto">
          <a:xfrm>
            <a:off x="6494512" y="2216696"/>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56"/>
          <p:cNvSpPr>
            <a:spLocks noChangeShapeType="1"/>
          </p:cNvSpPr>
          <p:nvPr/>
        </p:nvSpPr>
        <p:spPr bwMode="auto">
          <a:xfrm>
            <a:off x="6494512" y="1124744"/>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57"/>
          <p:cNvSpPr>
            <a:spLocks noChangeShapeType="1"/>
          </p:cNvSpPr>
          <p:nvPr/>
        </p:nvSpPr>
        <p:spPr bwMode="auto">
          <a:xfrm>
            <a:off x="7104112" y="1124744"/>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58"/>
          <p:cNvSpPr>
            <a:spLocks noChangeShapeType="1"/>
          </p:cNvSpPr>
          <p:nvPr/>
        </p:nvSpPr>
        <p:spPr bwMode="auto">
          <a:xfrm>
            <a:off x="6494512" y="264874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Rectangle 54"/>
          <p:cNvSpPr>
            <a:spLocks noChangeArrowheads="1"/>
          </p:cNvSpPr>
          <p:nvPr/>
        </p:nvSpPr>
        <p:spPr bwMode="auto">
          <a:xfrm>
            <a:off x="7392144" y="1154908"/>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4" name="Line 55"/>
          <p:cNvSpPr>
            <a:spLocks noChangeShapeType="1"/>
          </p:cNvSpPr>
          <p:nvPr/>
        </p:nvSpPr>
        <p:spPr bwMode="auto">
          <a:xfrm>
            <a:off x="7392144" y="2216696"/>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56"/>
          <p:cNvSpPr>
            <a:spLocks noChangeShapeType="1"/>
          </p:cNvSpPr>
          <p:nvPr/>
        </p:nvSpPr>
        <p:spPr bwMode="auto">
          <a:xfrm>
            <a:off x="7392144" y="1124744"/>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57"/>
          <p:cNvSpPr>
            <a:spLocks noChangeShapeType="1"/>
          </p:cNvSpPr>
          <p:nvPr/>
        </p:nvSpPr>
        <p:spPr bwMode="auto">
          <a:xfrm>
            <a:off x="8001744" y="1124744"/>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58"/>
          <p:cNvSpPr>
            <a:spLocks noChangeShapeType="1"/>
          </p:cNvSpPr>
          <p:nvPr/>
        </p:nvSpPr>
        <p:spPr bwMode="auto">
          <a:xfrm>
            <a:off x="7392144" y="264874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Rectangle 54"/>
          <p:cNvSpPr>
            <a:spLocks noChangeArrowheads="1"/>
          </p:cNvSpPr>
          <p:nvPr/>
        </p:nvSpPr>
        <p:spPr bwMode="auto">
          <a:xfrm>
            <a:off x="8294712" y="1143076"/>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49" name="Line 55"/>
          <p:cNvSpPr>
            <a:spLocks noChangeShapeType="1"/>
          </p:cNvSpPr>
          <p:nvPr/>
        </p:nvSpPr>
        <p:spPr bwMode="auto">
          <a:xfrm>
            <a:off x="8294712" y="220486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56"/>
          <p:cNvSpPr>
            <a:spLocks noChangeShapeType="1"/>
          </p:cNvSpPr>
          <p:nvPr/>
        </p:nvSpPr>
        <p:spPr bwMode="auto">
          <a:xfrm>
            <a:off x="8294712" y="1112912"/>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57"/>
          <p:cNvSpPr>
            <a:spLocks noChangeShapeType="1"/>
          </p:cNvSpPr>
          <p:nvPr/>
        </p:nvSpPr>
        <p:spPr bwMode="auto">
          <a:xfrm>
            <a:off x="8904312" y="1112912"/>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58"/>
          <p:cNvSpPr>
            <a:spLocks noChangeShapeType="1"/>
          </p:cNvSpPr>
          <p:nvPr/>
        </p:nvSpPr>
        <p:spPr bwMode="auto">
          <a:xfrm>
            <a:off x="8294712" y="2636912"/>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Rectangle 54"/>
          <p:cNvSpPr>
            <a:spLocks noChangeArrowheads="1"/>
          </p:cNvSpPr>
          <p:nvPr/>
        </p:nvSpPr>
        <p:spPr bwMode="auto">
          <a:xfrm>
            <a:off x="9230816" y="1143076"/>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54" name="Line 55"/>
          <p:cNvSpPr>
            <a:spLocks noChangeShapeType="1"/>
          </p:cNvSpPr>
          <p:nvPr/>
        </p:nvSpPr>
        <p:spPr bwMode="auto">
          <a:xfrm>
            <a:off x="9230816" y="220486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56"/>
          <p:cNvSpPr>
            <a:spLocks noChangeShapeType="1"/>
          </p:cNvSpPr>
          <p:nvPr/>
        </p:nvSpPr>
        <p:spPr bwMode="auto">
          <a:xfrm>
            <a:off x="9230816" y="1112912"/>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57"/>
          <p:cNvSpPr>
            <a:spLocks noChangeShapeType="1"/>
          </p:cNvSpPr>
          <p:nvPr/>
        </p:nvSpPr>
        <p:spPr bwMode="auto">
          <a:xfrm>
            <a:off x="9840416" y="1112912"/>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58"/>
          <p:cNvSpPr>
            <a:spLocks noChangeShapeType="1"/>
          </p:cNvSpPr>
          <p:nvPr/>
        </p:nvSpPr>
        <p:spPr bwMode="auto">
          <a:xfrm>
            <a:off x="9230816" y="2636912"/>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55"/>
          <p:cNvSpPr>
            <a:spLocks noChangeShapeType="1"/>
          </p:cNvSpPr>
          <p:nvPr/>
        </p:nvSpPr>
        <p:spPr bwMode="auto">
          <a:xfrm>
            <a:off x="4583832" y="1779638"/>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55"/>
          <p:cNvSpPr>
            <a:spLocks noChangeShapeType="1"/>
          </p:cNvSpPr>
          <p:nvPr/>
        </p:nvSpPr>
        <p:spPr bwMode="auto">
          <a:xfrm>
            <a:off x="5553969" y="1772816"/>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55"/>
          <p:cNvSpPr>
            <a:spLocks noChangeShapeType="1"/>
          </p:cNvSpPr>
          <p:nvPr/>
        </p:nvSpPr>
        <p:spPr bwMode="auto">
          <a:xfrm>
            <a:off x="6490073" y="1784648"/>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Line 55"/>
          <p:cNvSpPr>
            <a:spLocks noChangeShapeType="1"/>
          </p:cNvSpPr>
          <p:nvPr/>
        </p:nvSpPr>
        <p:spPr bwMode="auto">
          <a:xfrm>
            <a:off x="7387705" y="1784648"/>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Line 55"/>
          <p:cNvSpPr>
            <a:spLocks noChangeShapeType="1"/>
          </p:cNvSpPr>
          <p:nvPr/>
        </p:nvSpPr>
        <p:spPr bwMode="auto">
          <a:xfrm>
            <a:off x="8290273" y="1772816"/>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55"/>
          <p:cNvSpPr>
            <a:spLocks noChangeShapeType="1"/>
          </p:cNvSpPr>
          <p:nvPr/>
        </p:nvSpPr>
        <p:spPr bwMode="auto">
          <a:xfrm>
            <a:off x="9226377" y="1772816"/>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Line 55"/>
          <p:cNvSpPr>
            <a:spLocks noChangeShapeType="1"/>
          </p:cNvSpPr>
          <p:nvPr/>
        </p:nvSpPr>
        <p:spPr bwMode="auto">
          <a:xfrm>
            <a:off x="4583832" y="134759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Line 55"/>
          <p:cNvSpPr>
            <a:spLocks noChangeShapeType="1"/>
          </p:cNvSpPr>
          <p:nvPr/>
        </p:nvSpPr>
        <p:spPr bwMode="auto">
          <a:xfrm>
            <a:off x="5553969" y="1340768"/>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 name="Line 55"/>
          <p:cNvSpPr>
            <a:spLocks noChangeShapeType="1"/>
          </p:cNvSpPr>
          <p:nvPr/>
        </p:nvSpPr>
        <p:spPr bwMode="auto">
          <a:xfrm>
            <a:off x="6490073" y="1352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 name="Line 55"/>
          <p:cNvSpPr>
            <a:spLocks noChangeShapeType="1"/>
          </p:cNvSpPr>
          <p:nvPr/>
        </p:nvSpPr>
        <p:spPr bwMode="auto">
          <a:xfrm>
            <a:off x="7387705" y="1352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 name="Line 55"/>
          <p:cNvSpPr>
            <a:spLocks noChangeShapeType="1"/>
          </p:cNvSpPr>
          <p:nvPr/>
        </p:nvSpPr>
        <p:spPr bwMode="auto">
          <a:xfrm>
            <a:off x="8290273" y="1340768"/>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 name="Line 55"/>
          <p:cNvSpPr>
            <a:spLocks noChangeShapeType="1"/>
          </p:cNvSpPr>
          <p:nvPr/>
        </p:nvSpPr>
        <p:spPr bwMode="auto">
          <a:xfrm>
            <a:off x="9226377" y="1340768"/>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 name="Rectangle 117"/>
          <p:cNvSpPr>
            <a:spLocks noGrp="1" noChangeArrowheads="1"/>
          </p:cNvSpPr>
          <p:nvPr>
            <p:ph type="title"/>
          </p:nvPr>
        </p:nvSpPr>
        <p:spPr>
          <a:xfrm>
            <a:off x="623392" y="34766"/>
            <a:ext cx="6073775" cy="669925"/>
          </a:xfrm>
        </p:spPr>
        <p:txBody>
          <a:bodyPr/>
          <a:lstStyle/>
          <a:p>
            <a:r>
              <a:rPr lang="zh-CN" altLang="en-US" sz="3200" b="1" dirty="0">
                <a:ea typeface="华文新魏" panose="02010800040101010101" pitchFamily="2" charset="-122"/>
              </a:rPr>
              <a:t>利用栈的中序遍历非递归算法？</a:t>
            </a:r>
          </a:p>
        </p:txBody>
      </p:sp>
      <p:sp>
        <p:nvSpPr>
          <p:cNvPr id="76" name="矩形标注 75"/>
          <p:cNvSpPr/>
          <p:nvPr/>
        </p:nvSpPr>
        <p:spPr>
          <a:xfrm>
            <a:off x="9336361" y="4675395"/>
            <a:ext cx="2844626" cy="1172035"/>
          </a:xfrm>
          <a:prstGeom prst="wedgeRectCallout">
            <a:avLst>
              <a:gd name="adj1" fmla="val -37618"/>
              <a:gd name="adj2" fmla="val 10314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t>作业</a:t>
            </a:r>
            <a:r>
              <a:rPr lang="en-US" altLang="zh-CN" sz="1600" dirty="0"/>
              <a:t>3</a:t>
            </a:r>
            <a:r>
              <a:rPr lang="zh-CN" altLang="en-US" sz="1600" dirty="0" smtClean="0"/>
              <a:t>：基于本页面中两种错误的非递归</a:t>
            </a:r>
            <a:r>
              <a:rPr lang="zh-CN" altLang="en-US" sz="1600" smtClean="0"/>
              <a:t>遍历算法分别写出</a:t>
            </a:r>
            <a:r>
              <a:rPr lang="zh-CN" altLang="en-US" sz="1600" dirty="0"/>
              <a:t>遍历序列并画出遍历过程中栈的变化情况</a:t>
            </a:r>
          </a:p>
        </p:txBody>
      </p:sp>
      <p:pic>
        <p:nvPicPr>
          <p:cNvPr id="77" name="图片 7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62481" y="3356992"/>
            <a:ext cx="115887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Rectangle 3"/>
          <p:cNvSpPr txBox="1">
            <a:spLocks noChangeArrowheads="1"/>
          </p:cNvSpPr>
          <p:nvPr/>
        </p:nvSpPr>
        <p:spPr bwMode="auto">
          <a:xfrm>
            <a:off x="5748387" y="3140968"/>
            <a:ext cx="4087589" cy="3672408"/>
          </a:xfrm>
          <a:prstGeom prst="rect">
            <a:avLst/>
          </a:prstGeom>
          <a:noFill/>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0"/>
              </a:lnSpc>
              <a:spcBef>
                <a:spcPct val="5000"/>
              </a:spcBef>
              <a:buNone/>
              <a:defRPr/>
            </a:pPr>
            <a:r>
              <a:rPr lang="en-US" altLang="zh-CN" sz="1400" dirty="0">
                <a:latin typeface="Times New Roman" panose="02020603050405020304" pitchFamily="18" charset="0"/>
                <a:ea typeface="隶书" panose="02010509060101010101" pitchFamily="49" charset="-122"/>
              </a:rPr>
              <a:t>template &lt;class</a:t>
            </a:r>
            <a:r>
              <a:rPr lang="en-US" altLang="zh-CN" sz="1400" b="0" dirty="0">
                <a:latin typeface="Times New Roman" panose="02020603050405020304" pitchFamily="18" charset="0"/>
                <a:ea typeface="隶书" panose="02010509060101010101" pitchFamily="49" charset="-122"/>
              </a:rPr>
              <a:t> T</a:t>
            </a:r>
            <a:r>
              <a:rPr lang="en-US" altLang="zh-CN" sz="1400" dirty="0">
                <a:latin typeface="Times New Roman" panose="02020603050405020304" pitchFamily="18" charset="0"/>
                <a:ea typeface="隶书" panose="02010509060101010101" pitchFamily="49" charset="-122"/>
              </a:rPr>
              <a:t>&gt; //</a:t>
            </a:r>
            <a:r>
              <a:rPr lang="zh-CN" altLang="en-US" sz="1400" dirty="0">
                <a:latin typeface="Times New Roman" panose="02020603050405020304" pitchFamily="18" charset="0"/>
                <a:ea typeface="隶书" panose="02010509060101010101" pitchFamily="49" charset="-122"/>
              </a:rPr>
              <a:t>基于栈的后序非递归？</a:t>
            </a:r>
            <a:endParaRPr lang="en-US" altLang="zh-CN" sz="1400" dirty="0">
              <a:latin typeface="Times New Roman" panose="02020603050405020304" pitchFamily="18" charset="0"/>
              <a:ea typeface="隶书" panose="02010509060101010101" pitchFamily="49" charset="-122"/>
            </a:endParaRP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void </a:t>
            </a:r>
            <a:r>
              <a:rPr lang="en-US" altLang="zh-CN" sz="1400" b="0" dirty="0" err="1">
                <a:latin typeface="Times New Roman" panose="02020603050405020304" pitchFamily="18" charset="0"/>
                <a:ea typeface="隶书" panose="02010509060101010101" pitchFamily="49" charset="-122"/>
              </a:rPr>
              <a:t>BinaryTree</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a:t>
            </a:r>
          </a:p>
          <a:p>
            <a:pPr>
              <a:lnSpc>
                <a:spcPts val="1680"/>
              </a:lnSpc>
              <a:spcBef>
                <a:spcPct val="5000"/>
              </a:spcBef>
              <a:buFont typeface="Wingdings" panose="05000000000000000000" pitchFamily="2" charset="2"/>
              <a:buNone/>
              <a:defRPr/>
            </a:pPr>
            <a:r>
              <a:rPr lang="en-US" altLang="zh-CN" sz="1400" b="0" dirty="0" err="1">
                <a:latin typeface="Times New Roman" panose="02020603050405020304" pitchFamily="18" charset="0"/>
                <a:ea typeface="隶书" panose="02010509060101010101" pitchFamily="49" charset="-122"/>
              </a:rPr>
              <a:t>PreOrder</a:t>
            </a:r>
            <a:r>
              <a:rPr lang="en-US" altLang="zh-CN" sz="1400" b="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void </a:t>
            </a:r>
            <a:r>
              <a:rPr lang="en-US" altLang="zh-CN" sz="1400" b="0" dirty="0">
                <a:latin typeface="Times New Roman" panose="02020603050405020304" pitchFamily="18" charset="0"/>
                <a:ea typeface="隶书" panose="02010509060101010101" pitchFamily="49" charset="-122"/>
              </a:rPr>
              <a:t>(*visit) (</a:t>
            </a:r>
            <a:r>
              <a:rPr lang="en-US" altLang="zh-CN" sz="1400" b="0" dirty="0" err="1">
                <a:latin typeface="Times New Roman" panose="02020603050405020304" pitchFamily="18" charset="0"/>
                <a:ea typeface="隶书" panose="02010509060101010101" pitchFamily="49" charset="-122"/>
              </a:rPr>
              <a:t>BinTreeNode</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 *</a:t>
            </a:r>
            <a:r>
              <a:rPr lang="en-US" altLang="zh-CN" sz="1400" b="0" dirty="0">
                <a:latin typeface="Times New Roman" panose="02020603050405020304" pitchFamily="18" charset="0"/>
                <a:ea typeface="隶书" panose="02010509060101010101" pitchFamily="49" charset="-122"/>
              </a:rPr>
              <a:t>t) )</a:t>
            </a:r>
            <a:r>
              <a:rPr lang="en-US" altLang="zh-CN" sz="1400" dirty="0">
                <a:latin typeface="Times New Roman" panose="02020603050405020304" pitchFamily="18" charset="0"/>
                <a:ea typeface="隶书" panose="02010509060101010101" pitchFamily="49" charset="-122"/>
              </a:rPr>
              <a:t> {</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b="0" dirty="0">
                <a:latin typeface="Times New Roman" panose="02020603050405020304" pitchFamily="18" charset="0"/>
                <a:ea typeface="隶书" panose="02010509060101010101" pitchFamily="49" charset="-122"/>
              </a:rPr>
              <a:t>stack&lt;</a:t>
            </a:r>
            <a:r>
              <a:rPr lang="en-US" altLang="zh-CN" sz="1400" b="0" dirty="0" err="1">
                <a:latin typeface="Times New Roman" panose="02020603050405020304" pitchFamily="18" charset="0"/>
                <a:ea typeface="隶书" panose="02010509060101010101" pitchFamily="49" charset="-122"/>
              </a:rPr>
              <a:t>BinTreeNode</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&gt;*&gt; </a:t>
            </a:r>
            <a:r>
              <a:rPr lang="en-US" altLang="zh-CN" sz="1400" b="0" dirty="0">
                <a:latin typeface="Times New Roman" panose="02020603050405020304" pitchFamily="18" charset="0"/>
                <a:ea typeface="隶书" panose="02010509060101010101" pitchFamily="49" charset="-122"/>
              </a:rPr>
              <a:t>S</a:t>
            </a:r>
            <a:r>
              <a:rPr lang="en-US" altLang="zh-CN" sz="1400" dirty="0">
                <a:latin typeface="Times New Roman" panose="02020603050405020304" pitchFamily="18" charset="0"/>
                <a:ea typeface="隶书" panose="02010509060101010101" pitchFamily="49" charset="-122"/>
              </a:rPr>
              <a:t>;</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BinTreeNode</a:t>
            </a:r>
            <a:r>
              <a:rPr lang="en-US" altLang="zh-CN" sz="1400" dirty="0">
                <a:latin typeface="Times New Roman" panose="02020603050405020304" pitchFamily="18" charset="0"/>
                <a:ea typeface="隶书" panose="02010509060101010101" pitchFamily="49" charset="-122"/>
              </a:rPr>
              <a:t>&lt;</a:t>
            </a:r>
            <a:r>
              <a:rPr lang="en-US" altLang="zh-CN" sz="1400" b="0" dirty="0">
                <a:latin typeface="Times New Roman" panose="02020603050405020304" pitchFamily="18" charset="0"/>
                <a:ea typeface="隶书" panose="02010509060101010101" pitchFamily="49" charset="-122"/>
              </a:rPr>
              <a:t>T</a:t>
            </a:r>
            <a:r>
              <a:rPr lang="en-US" altLang="zh-CN" sz="1400" dirty="0">
                <a:latin typeface="Times New Roman" panose="02020603050405020304" pitchFamily="18" charset="0"/>
                <a:ea typeface="隶书" panose="02010509060101010101" pitchFamily="49" charset="-122"/>
              </a:rPr>
              <a:t>&gt; *</a:t>
            </a:r>
            <a:r>
              <a:rPr lang="en-US" altLang="zh-CN" sz="1400" b="0" dirty="0">
                <a:latin typeface="Times New Roman" panose="02020603050405020304" pitchFamily="18" charset="0"/>
                <a:ea typeface="隶书" panose="02010509060101010101" pitchFamily="49" charset="-122"/>
              </a:rPr>
              <a:t>p = root</a:t>
            </a:r>
            <a:r>
              <a:rPr lang="en-US" altLang="zh-CN" sz="1400" dirty="0">
                <a:latin typeface="Times New Roman" panose="02020603050405020304" pitchFamily="18" charset="0"/>
                <a:ea typeface="隶书" panose="02010509060101010101" pitchFamily="49" charset="-122"/>
              </a:rPr>
              <a:t>; </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S.Push</a:t>
            </a:r>
            <a:r>
              <a:rPr lang="en-US" altLang="zh-CN" sz="1400" b="0" dirty="0">
                <a:latin typeface="Times New Roman" panose="02020603050405020304" pitchFamily="18" charset="0"/>
                <a:ea typeface="隶书" panose="02010509060101010101" pitchFamily="49" charset="-122"/>
              </a:rPr>
              <a:t> (NULL)</a:t>
            </a:r>
            <a:r>
              <a:rPr lang="en-US" altLang="zh-CN" sz="1400" dirty="0">
                <a:latin typeface="Times New Roman" panose="02020603050405020304" pitchFamily="18" charset="0"/>
                <a:ea typeface="隶书" panose="02010509060101010101" pitchFamily="49" charset="-122"/>
              </a:rPr>
              <a:t>;</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while </a:t>
            </a:r>
            <a:r>
              <a:rPr lang="en-US" altLang="zh-CN" sz="1400" b="0" dirty="0">
                <a:latin typeface="Times New Roman" panose="02020603050405020304" pitchFamily="18" charset="0"/>
                <a:ea typeface="隶书" panose="02010509060101010101" pitchFamily="49" charset="-122"/>
              </a:rPr>
              <a:t>(p != NULL)</a:t>
            </a:r>
            <a:r>
              <a:rPr lang="en-US" altLang="zh-CN" sz="1400" dirty="0">
                <a:latin typeface="Times New Roman" panose="02020603050405020304" pitchFamily="18" charset="0"/>
                <a:ea typeface="隶书" panose="02010509060101010101" pitchFamily="49" charset="-122"/>
              </a:rPr>
              <a:t> {</a:t>
            </a:r>
          </a:p>
          <a:p>
            <a:pPr>
              <a:lnSpc>
                <a:spcPts val="1680"/>
              </a:lnSpc>
              <a:spcBef>
                <a:spcPct val="5000"/>
              </a:spcBef>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if </a:t>
            </a:r>
            <a:r>
              <a:rPr lang="en-US" altLang="zh-CN" sz="1400" b="0" dirty="0">
                <a:latin typeface="Times New Roman" panose="02020603050405020304" pitchFamily="18" charset="0"/>
                <a:ea typeface="隶书" panose="02010509060101010101" pitchFamily="49" charset="-122"/>
              </a:rPr>
              <a:t>(p</a:t>
            </a:r>
            <a:r>
              <a:rPr lang="en-US" altLang="zh-CN" sz="1400" b="0" dirty="0">
                <a:latin typeface="楷体_GB2312" pitchFamily="49" charset="-122"/>
              </a:rPr>
              <a:t>-&gt;</a:t>
            </a:r>
            <a:r>
              <a:rPr lang="en-US" altLang="zh-CN" sz="1400" b="0" dirty="0" err="1">
                <a:latin typeface="Times New Roman" panose="02020603050405020304" pitchFamily="18" charset="0"/>
                <a:ea typeface="隶书" panose="02010509060101010101" pitchFamily="49" charset="-122"/>
              </a:rPr>
              <a:t>rightChild</a:t>
            </a:r>
            <a:r>
              <a:rPr lang="en-US" altLang="zh-CN" sz="1400" b="0" dirty="0">
                <a:latin typeface="Times New Roman" panose="02020603050405020304" pitchFamily="18" charset="0"/>
                <a:ea typeface="隶书" panose="02010509060101010101" pitchFamily="49" charset="-122"/>
              </a:rPr>
              <a:t> != NULL)</a:t>
            </a:r>
          </a:p>
          <a:p>
            <a:pPr>
              <a:lnSpc>
                <a:spcPts val="1680"/>
              </a:lnSpc>
              <a:spcBef>
                <a:spcPct val="5000"/>
              </a:spcBef>
              <a:buNone/>
              <a:defRPr/>
            </a:pPr>
            <a:r>
              <a:rPr lang="en-US" altLang="zh-CN" sz="1400" b="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b="0" dirty="0">
                <a:solidFill>
                  <a:schemeClr val="tx2"/>
                </a:solidFill>
                <a:latin typeface="Times New Roman" panose="02020603050405020304" pitchFamily="18" charset="0"/>
                <a:ea typeface="隶书" panose="02010509060101010101" pitchFamily="49" charset="-122"/>
              </a:rPr>
              <a:t>预留右指针在栈中</a:t>
            </a:r>
            <a:endParaRPr lang="en-US" altLang="zh-CN" sz="1400" b="0" dirty="0">
              <a:solidFill>
                <a:schemeClr val="tx2"/>
              </a:solidFill>
              <a:latin typeface="Times New Roman" panose="02020603050405020304" pitchFamily="18" charset="0"/>
              <a:ea typeface="隶书" panose="02010509060101010101" pitchFamily="49" charset="-122"/>
            </a:endParaRPr>
          </a:p>
          <a:p>
            <a:pPr>
              <a:lnSpc>
                <a:spcPts val="1680"/>
              </a:lnSpc>
              <a:spcBef>
                <a:spcPct val="5000"/>
              </a:spcBef>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               	</a:t>
            </a:r>
            <a:r>
              <a:rPr lang="en-US" altLang="zh-CN" sz="1400" b="0" dirty="0" err="1">
                <a:latin typeface="Times New Roman" panose="02020603050405020304" pitchFamily="18" charset="0"/>
                <a:ea typeface="隶书" panose="02010509060101010101" pitchFamily="49" charset="-122"/>
              </a:rPr>
              <a:t>S.Push</a:t>
            </a:r>
            <a:r>
              <a:rPr lang="en-US" altLang="zh-CN" sz="1400" b="0" dirty="0">
                <a:latin typeface="Times New Roman" panose="02020603050405020304" pitchFamily="18" charset="0"/>
                <a:ea typeface="隶书" panose="02010509060101010101" pitchFamily="49" charset="-122"/>
              </a:rPr>
              <a:t> (p</a:t>
            </a:r>
            <a:r>
              <a:rPr lang="en-US" altLang="zh-CN" sz="1400" b="0" dirty="0">
                <a:latin typeface="楷体_GB2312" pitchFamily="49" charset="-122"/>
              </a:rPr>
              <a:t>-</a:t>
            </a:r>
            <a:r>
              <a:rPr lang="en-US" altLang="zh-CN" sz="1400" dirty="0">
                <a:latin typeface="楷体_GB2312" pitchFamily="49" charset="-122"/>
              </a:rPr>
              <a:t>&gt;</a:t>
            </a:r>
            <a:r>
              <a:rPr lang="en-US" altLang="zh-CN" sz="1400" b="0" dirty="0" err="1">
                <a:latin typeface="Times New Roman" panose="02020603050405020304" pitchFamily="18" charset="0"/>
                <a:ea typeface="隶书" panose="02010509060101010101" pitchFamily="49" charset="-122"/>
              </a:rPr>
              <a:t>rightChild</a:t>
            </a:r>
            <a:r>
              <a:rPr lang="en-US" altLang="zh-CN" sz="1400" b="0" dirty="0">
                <a:latin typeface="Times New Roman" panose="02020603050405020304" pitchFamily="18" charset="0"/>
                <a:ea typeface="隶书" panose="02010509060101010101" pitchFamily="49" charset="-122"/>
              </a:rPr>
              <a:t>)</a:t>
            </a:r>
            <a:r>
              <a:rPr lang="en-US" altLang="zh-CN" sz="1400" dirty="0">
                <a:latin typeface="Times New Roman" panose="02020603050405020304" pitchFamily="18" charset="0"/>
                <a:ea typeface="隶书" panose="02010509060101010101" pitchFamily="49" charset="-122"/>
              </a:rPr>
              <a:t>; </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	      if </a:t>
            </a:r>
            <a:r>
              <a:rPr lang="en-US" altLang="zh-CN" sz="1400" b="0" dirty="0">
                <a:latin typeface="Times New Roman" panose="02020603050405020304" pitchFamily="18" charset="0"/>
                <a:ea typeface="隶书" panose="02010509060101010101" pitchFamily="49" charset="-122"/>
              </a:rPr>
              <a:t>(p</a:t>
            </a:r>
            <a:r>
              <a:rPr lang="en-US" altLang="zh-CN" sz="1400" b="0" dirty="0">
                <a:latin typeface="楷体_GB2312" pitchFamily="49" charset="-122"/>
              </a:rPr>
              <a:t>-&gt;</a:t>
            </a:r>
            <a:r>
              <a:rPr lang="en-US" altLang="zh-CN" sz="1400" b="0" dirty="0" err="1">
                <a:latin typeface="Times New Roman" panose="02020603050405020304" pitchFamily="18" charset="0"/>
                <a:ea typeface="隶书" panose="02010509060101010101" pitchFamily="49" charset="-122"/>
              </a:rPr>
              <a:t>leftChild</a:t>
            </a:r>
            <a:r>
              <a:rPr lang="en-US" altLang="zh-CN" sz="1400" b="0" dirty="0">
                <a:latin typeface="Times New Roman" panose="02020603050405020304" pitchFamily="18" charset="0"/>
                <a:ea typeface="隶书" panose="02010509060101010101" pitchFamily="49" charset="-122"/>
              </a:rPr>
              <a:t> != NULL) </a:t>
            </a:r>
          </a:p>
          <a:p>
            <a:pPr>
              <a:lnSpc>
                <a:spcPts val="1680"/>
              </a:lnSpc>
              <a:spcBef>
                <a:spcPct val="5000"/>
              </a:spcBef>
              <a:buFont typeface="Wingdings" panose="05000000000000000000" pitchFamily="2" charset="2"/>
              <a:buNone/>
              <a:defRPr/>
            </a:pPr>
            <a:r>
              <a:rPr lang="en-US" altLang="zh-CN" sz="1400" b="0" dirty="0">
                <a:latin typeface="Times New Roman" panose="02020603050405020304" pitchFamily="18" charset="0"/>
                <a:ea typeface="隶书" panose="02010509060101010101" pitchFamily="49" charset="-122"/>
              </a:rPr>
              <a:t>               	p = p</a:t>
            </a:r>
            <a:r>
              <a:rPr lang="en-US" altLang="zh-CN" sz="1400" b="0" dirty="0">
                <a:latin typeface="楷体_GB2312" pitchFamily="49" charset="-122"/>
              </a:rPr>
              <a:t>-&gt;</a:t>
            </a:r>
            <a:r>
              <a:rPr lang="en-US" altLang="zh-CN" sz="1400" b="0" dirty="0" err="1">
                <a:latin typeface="Times New Roman" panose="02020603050405020304" pitchFamily="18" charset="0"/>
                <a:ea typeface="隶书" panose="02010509060101010101" pitchFamily="49" charset="-122"/>
              </a:rPr>
              <a:t>leftChild</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b="0" dirty="0">
                <a:solidFill>
                  <a:schemeClr val="tx2"/>
                </a:solidFill>
                <a:latin typeface="Times New Roman" panose="02020603050405020304" pitchFamily="18" charset="0"/>
                <a:ea typeface="隶书" panose="02010509060101010101" pitchFamily="49" charset="-122"/>
              </a:rPr>
              <a:t>进左子树</a:t>
            </a:r>
          </a:p>
          <a:p>
            <a:pPr>
              <a:lnSpc>
                <a:spcPts val="1680"/>
              </a:lnSpc>
              <a:spcBef>
                <a:spcPct val="5000"/>
              </a:spcBef>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else </a:t>
            </a:r>
            <a:r>
              <a:rPr lang="en-US" altLang="zh-CN" sz="1400" b="0" dirty="0" err="1">
                <a:latin typeface="Times New Roman" panose="02020603050405020304" pitchFamily="18" charset="0"/>
                <a:ea typeface="隶书" panose="02010509060101010101" pitchFamily="49" charset="-122"/>
              </a:rPr>
              <a:t>S.Pop</a:t>
            </a:r>
            <a:r>
              <a:rPr lang="en-US" altLang="zh-CN" sz="1400" b="0" dirty="0">
                <a:latin typeface="Times New Roman" panose="02020603050405020304" pitchFamily="18" charset="0"/>
                <a:ea typeface="隶书" panose="02010509060101010101" pitchFamily="49" charset="-122"/>
              </a:rPr>
              <a:t>(p)</a:t>
            </a:r>
            <a:r>
              <a:rPr lang="en-US" altLang="zh-CN" sz="1400" dirty="0">
                <a:latin typeface="Times New Roman" panose="02020603050405020304" pitchFamily="18" charset="0"/>
                <a:ea typeface="隶书" panose="02010509060101010101" pitchFamily="49" charset="-122"/>
              </a:rPr>
              <a:t>;		</a:t>
            </a:r>
            <a:r>
              <a:rPr lang="en-US" altLang="zh-CN" sz="1400" dirty="0">
                <a:solidFill>
                  <a:schemeClr val="tx2"/>
                </a:solidFill>
                <a:latin typeface="Times New Roman" panose="02020603050405020304" pitchFamily="18" charset="0"/>
                <a:ea typeface="隶书" panose="02010509060101010101" pitchFamily="49" charset="-122"/>
              </a:rPr>
              <a:t>//</a:t>
            </a:r>
            <a:r>
              <a:rPr lang="zh-CN" altLang="en-US" sz="1400" b="0" dirty="0">
                <a:solidFill>
                  <a:schemeClr val="tx2"/>
                </a:solidFill>
                <a:latin typeface="Times New Roman" panose="02020603050405020304" pitchFamily="18" charset="0"/>
                <a:ea typeface="隶书" panose="02010509060101010101" pitchFamily="49" charset="-122"/>
              </a:rPr>
              <a:t>左子树为空</a:t>
            </a:r>
            <a:endParaRPr lang="en-US" altLang="zh-CN" sz="1400" b="0" dirty="0">
              <a:solidFill>
                <a:schemeClr val="tx2"/>
              </a:solidFill>
              <a:latin typeface="Times New Roman" panose="02020603050405020304" pitchFamily="18" charset="0"/>
              <a:ea typeface="隶书" panose="02010509060101010101" pitchFamily="49" charset="-122"/>
            </a:endParaRPr>
          </a:p>
          <a:p>
            <a:pPr>
              <a:lnSpc>
                <a:spcPts val="1680"/>
              </a:lnSpc>
              <a:spcBef>
                <a:spcPct val="5000"/>
              </a:spcBef>
              <a:buNone/>
              <a:defRPr/>
            </a:pPr>
            <a:r>
              <a:rPr lang="en-US" altLang="zh-CN" sz="1400" dirty="0">
                <a:solidFill>
                  <a:srgbClr val="FF0000"/>
                </a:solidFill>
                <a:latin typeface="Times New Roman" panose="02020603050405020304" pitchFamily="18" charset="0"/>
                <a:ea typeface="隶书" panose="02010509060101010101" pitchFamily="49" charset="-122"/>
              </a:rPr>
              <a:t>	      </a:t>
            </a:r>
            <a:r>
              <a:rPr lang="en-US" altLang="zh-CN" sz="1400" b="0" dirty="0">
                <a:solidFill>
                  <a:srgbClr val="FF0000"/>
                </a:solidFill>
                <a:latin typeface="Times New Roman" panose="02020603050405020304" pitchFamily="18" charset="0"/>
                <a:ea typeface="隶书" panose="02010509060101010101" pitchFamily="49" charset="-122"/>
              </a:rPr>
              <a:t>visit(p)</a:t>
            </a:r>
            <a:r>
              <a:rPr lang="en-US" altLang="zh-CN" sz="1400" dirty="0">
                <a:solidFill>
                  <a:srgbClr val="FF0000"/>
                </a:solidFill>
                <a:latin typeface="Times New Roman" panose="02020603050405020304" pitchFamily="18" charset="0"/>
                <a:ea typeface="隶书" panose="02010509060101010101" pitchFamily="49" charset="-122"/>
              </a:rPr>
              <a:t>;                      	   //</a:t>
            </a:r>
            <a:r>
              <a:rPr lang="zh-CN" altLang="en-US" sz="1400" b="0" dirty="0">
                <a:solidFill>
                  <a:srgbClr val="FF0000"/>
                </a:solidFill>
                <a:latin typeface="Times New Roman" panose="02020603050405020304" pitchFamily="18" charset="0"/>
                <a:ea typeface="隶书" panose="02010509060101010101" pitchFamily="49" charset="-122"/>
              </a:rPr>
              <a:t>访问结点</a:t>
            </a:r>
          </a:p>
          <a:p>
            <a:pPr>
              <a:lnSpc>
                <a:spcPts val="1680"/>
              </a:lnSpc>
              <a:spcBef>
                <a:spcPct val="5000"/>
              </a:spcBef>
              <a:buFont typeface="Wingdings" panose="05000000000000000000" pitchFamily="2" charset="2"/>
              <a:buNone/>
              <a:defRPr/>
            </a:pPr>
            <a:r>
              <a:rPr lang="zh-CN" altLang="en-US" sz="1400" dirty="0">
                <a:latin typeface="Times New Roman" panose="02020603050405020304" pitchFamily="18" charset="0"/>
                <a:ea typeface="隶书" panose="02010509060101010101" pitchFamily="49" charset="-122"/>
              </a:rPr>
              <a:t>     </a:t>
            </a:r>
            <a:r>
              <a:rPr lang="en-US" altLang="zh-CN" sz="1400" dirty="0">
                <a:latin typeface="Times New Roman" panose="02020603050405020304" pitchFamily="18" charset="0"/>
                <a:ea typeface="隶书" panose="02010509060101010101" pitchFamily="49" charset="-122"/>
              </a:rPr>
              <a:t>}</a:t>
            </a:r>
          </a:p>
          <a:p>
            <a:pPr>
              <a:lnSpc>
                <a:spcPts val="1680"/>
              </a:lnSpc>
              <a:spcBef>
                <a:spcPct val="5000"/>
              </a:spcBef>
              <a:buFont typeface="Wingdings" panose="05000000000000000000" pitchFamily="2" charset="2"/>
              <a:buNone/>
              <a:defRPr/>
            </a:pPr>
            <a:r>
              <a:rPr lang="en-US" altLang="zh-CN" sz="1400" dirty="0">
                <a:latin typeface="Times New Roman" panose="02020603050405020304" pitchFamily="18" charset="0"/>
                <a:ea typeface="隶书" panose="02010509060101010101" pitchFamily="49" charset="-122"/>
              </a:rPr>
              <a:t>};</a:t>
            </a:r>
            <a:endParaRPr lang="zh-CN" altLang="en-US" sz="1400" dirty="0">
              <a:latin typeface="Times New Roman" panose="02020603050405020304" pitchFamily="18" charset="0"/>
              <a:ea typeface="隶书" panose="02010509060101010101" pitchFamily="49" charset="-122"/>
            </a:endParaRPr>
          </a:p>
        </p:txBody>
      </p:sp>
      <p:pic>
        <p:nvPicPr>
          <p:cNvPr id="2" name="图片 1"/>
          <p:cNvPicPr>
            <a:picLocks noChangeAspect="1"/>
          </p:cNvPicPr>
          <p:nvPr/>
        </p:nvPicPr>
        <p:blipFill>
          <a:blip r:embed="rId3"/>
          <a:stretch>
            <a:fillRect/>
          </a:stretch>
        </p:blipFill>
        <p:spPr>
          <a:xfrm>
            <a:off x="16810" y="4437112"/>
            <a:ext cx="938784" cy="1410319"/>
          </a:xfrm>
          <a:prstGeom prst="rect">
            <a:avLst/>
          </a:prstGeom>
        </p:spPr>
      </p:pic>
      <p:cxnSp>
        <p:nvCxnSpPr>
          <p:cNvPr id="58" name="直接连接符 57"/>
          <p:cNvCxnSpPr/>
          <p:nvPr/>
        </p:nvCxnSpPr>
        <p:spPr>
          <a:xfrm flipH="1">
            <a:off x="767408" y="3140968"/>
            <a:ext cx="4619551" cy="37170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767408" y="3140968"/>
            <a:ext cx="4619551" cy="37170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735961" y="3140968"/>
            <a:ext cx="4100015" cy="36724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5724921" y="3140968"/>
            <a:ext cx="4111055" cy="36724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2730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500"/>
                                        <p:tgtEl>
                                          <p:spTgt spid="7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79"/>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8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6" presetClass="entr" presetSubtype="0" fill="hold" grpId="0" nodeType="clickEffect">
                                  <p:stCondLst>
                                    <p:cond delay="0"/>
                                  </p:stCondLst>
                                  <p:childTnLst>
                                    <p:set>
                                      <p:cBhvr>
                                        <p:cTn id="23" dur="1" fill="hold">
                                          <p:stCondLst>
                                            <p:cond delay="0"/>
                                          </p:stCondLst>
                                        </p:cTn>
                                        <p:tgtEl>
                                          <p:spTgt spid="76"/>
                                        </p:tgtEl>
                                        <p:attrNameLst>
                                          <p:attrName>style.visibility</p:attrName>
                                        </p:attrNameLst>
                                      </p:cBhvr>
                                      <p:to>
                                        <p:strVal val="visible"/>
                                      </p:to>
                                    </p:set>
                                    <p:animEffect transition="in" filter="wipe(down)">
                                      <p:cBhvr>
                                        <p:cTn id="24" dur="289">
                                          <p:stCondLst>
                                            <p:cond delay="0"/>
                                          </p:stCondLst>
                                        </p:cTn>
                                        <p:tgtEl>
                                          <p:spTgt spid="76"/>
                                        </p:tgtEl>
                                      </p:cBhvr>
                                    </p:animEffect>
                                    <p:anim calcmode="lin" valueType="num">
                                      <p:cBhvr>
                                        <p:cTn id="25" dur="911" tmFilter="0,0; 0.14,0.36; 0.43,0.73; 0.71,0.91; 1.0,1.0">
                                          <p:stCondLst>
                                            <p:cond delay="0"/>
                                          </p:stCondLst>
                                        </p:cTn>
                                        <p:tgtEl>
                                          <p:spTgt spid="76"/>
                                        </p:tgtEl>
                                        <p:attrNameLst>
                                          <p:attrName>ppt_x</p:attrName>
                                        </p:attrNameLst>
                                      </p:cBhvr>
                                      <p:tavLst>
                                        <p:tav tm="0">
                                          <p:val>
                                            <p:strVal val="#ppt_x-0.25"/>
                                          </p:val>
                                        </p:tav>
                                        <p:tav tm="100000">
                                          <p:val>
                                            <p:strVal val="#ppt_x"/>
                                          </p:val>
                                        </p:tav>
                                      </p:tavLst>
                                    </p:anim>
                                    <p:anim calcmode="lin" valueType="num">
                                      <p:cBhvr>
                                        <p:cTn id="26" dur="332" tmFilter="0.0,0.0; 0.25,0.07; 0.50,0.2; 0.75,0.467; 1.0,1.0">
                                          <p:stCondLst>
                                            <p:cond delay="0"/>
                                          </p:stCondLst>
                                        </p:cTn>
                                        <p:tgtEl>
                                          <p:spTgt spid="76"/>
                                        </p:tgtEl>
                                        <p:attrNameLst>
                                          <p:attrName>ppt_y</p:attrName>
                                        </p:attrNameLst>
                                      </p:cBhvr>
                                      <p:tavLst>
                                        <p:tav tm="0" fmla="#ppt_y-sin(pi*$)/3">
                                          <p:val>
                                            <p:fltVal val="0.5"/>
                                          </p:val>
                                        </p:tav>
                                        <p:tav tm="100000">
                                          <p:val>
                                            <p:fltVal val="1"/>
                                          </p:val>
                                        </p:tav>
                                      </p:tavLst>
                                    </p:anim>
                                    <p:anim calcmode="lin" valueType="num">
                                      <p:cBhvr>
                                        <p:cTn id="27" dur="332" tmFilter="0, 0; 0.125,0.2665; 0.25,0.4; 0.375,0.465; 0.5,0.5;  0.625,0.535; 0.75,0.6; 0.875,0.7335; 1,1">
                                          <p:stCondLst>
                                            <p:cond delay="332"/>
                                          </p:stCondLst>
                                        </p:cTn>
                                        <p:tgtEl>
                                          <p:spTgt spid="76"/>
                                        </p:tgtEl>
                                        <p:attrNameLst>
                                          <p:attrName>ppt_y</p:attrName>
                                        </p:attrNameLst>
                                      </p:cBhvr>
                                      <p:tavLst>
                                        <p:tav tm="0" fmla="#ppt_y-sin(pi*$)/9">
                                          <p:val>
                                            <p:fltVal val="0"/>
                                          </p:val>
                                        </p:tav>
                                        <p:tav tm="100000">
                                          <p:val>
                                            <p:fltVal val="1"/>
                                          </p:val>
                                        </p:tav>
                                      </p:tavLst>
                                    </p:anim>
                                    <p:anim calcmode="lin" valueType="num">
                                      <p:cBhvr>
                                        <p:cTn id="28" dur="167" tmFilter="0, 0; 0.125,0.2665; 0.25,0.4; 0.375,0.465; 0.5,0.5;  0.625,0.535; 0.75,0.6; 0.875,0.7335; 1,1">
                                          <p:stCondLst>
                                            <p:cond delay="661"/>
                                          </p:stCondLst>
                                        </p:cTn>
                                        <p:tgtEl>
                                          <p:spTgt spid="76"/>
                                        </p:tgtEl>
                                        <p:attrNameLst>
                                          <p:attrName>ppt_y</p:attrName>
                                        </p:attrNameLst>
                                      </p:cBhvr>
                                      <p:tavLst>
                                        <p:tav tm="0" fmla="#ppt_y-sin(pi*$)/27">
                                          <p:val>
                                            <p:fltVal val="0"/>
                                          </p:val>
                                        </p:tav>
                                        <p:tav tm="100000">
                                          <p:val>
                                            <p:fltVal val="1"/>
                                          </p:val>
                                        </p:tav>
                                      </p:tavLst>
                                    </p:anim>
                                    <p:anim calcmode="lin" valueType="num">
                                      <p:cBhvr>
                                        <p:cTn id="29" dur="83" tmFilter="0, 0; 0.125,0.2665; 0.25,0.4; 0.375,0.465; 0.5,0.5;  0.625,0.535; 0.75,0.6; 0.875,0.7335; 1,1">
                                          <p:stCondLst>
                                            <p:cond delay="828"/>
                                          </p:stCondLst>
                                        </p:cTn>
                                        <p:tgtEl>
                                          <p:spTgt spid="76"/>
                                        </p:tgtEl>
                                        <p:attrNameLst>
                                          <p:attrName>ppt_y</p:attrName>
                                        </p:attrNameLst>
                                      </p:cBhvr>
                                      <p:tavLst>
                                        <p:tav tm="0" fmla="#ppt_y-sin(pi*$)/81">
                                          <p:val>
                                            <p:fltVal val="0"/>
                                          </p:val>
                                        </p:tav>
                                        <p:tav tm="100000">
                                          <p:val>
                                            <p:fltVal val="1"/>
                                          </p:val>
                                        </p:tav>
                                      </p:tavLst>
                                    </p:anim>
                                    <p:animScale>
                                      <p:cBhvr>
                                        <p:cTn id="30" dur="13">
                                          <p:stCondLst>
                                            <p:cond delay="325"/>
                                          </p:stCondLst>
                                        </p:cTn>
                                        <p:tgtEl>
                                          <p:spTgt spid="76"/>
                                        </p:tgtEl>
                                      </p:cBhvr>
                                      <p:to x="100000" y="60000"/>
                                    </p:animScale>
                                    <p:animScale>
                                      <p:cBhvr>
                                        <p:cTn id="31" dur="83" decel="50000">
                                          <p:stCondLst>
                                            <p:cond delay="337"/>
                                          </p:stCondLst>
                                        </p:cTn>
                                        <p:tgtEl>
                                          <p:spTgt spid="76"/>
                                        </p:tgtEl>
                                      </p:cBhvr>
                                      <p:to x="100000" y="100000"/>
                                    </p:animScale>
                                    <p:animScale>
                                      <p:cBhvr>
                                        <p:cTn id="32" dur="13">
                                          <p:stCondLst>
                                            <p:cond delay="656"/>
                                          </p:stCondLst>
                                        </p:cTn>
                                        <p:tgtEl>
                                          <p:spTgt spid="76"/>
                                        </p:tgtEl>
                                      </p:cBhvr>
                                      <p:to x="100000" y="80000"/>
                                    </p:animScale>
                                    <p:animScale>
                                      <p:cBhvr>
                                        <p:cTn id="33" dur="83" decel="50000">
                                          <p:stCondLst>
                                            <p:cond delay="669"/>
                                          </p:stCondLst>
                                        </p:cTn>
                                        <p:tgtEl>
                                          <p:spTgt spid="76"/>
                                        </p:tgtEl>
                                      </p:cBhvr>
                                      <p:to x="100000" y="100000"/>
                                    </p:animScale>
                                    <p:animScale>
                                      <p:cBhvr>
                                        <p:cTn id="34" dur="13">
                                          <p:stCondLst>
                                            <p:cond delay="821"/>
                                          </p:stCondLst>
                                        </p:cTn>
                                        <p:tgtEl>
                                          <p:spTgt spid="76"/>
                                        </p:tgtEl>
                                      </p:cBhvr>
                                      <p:to x="100000" y="90000"/>
                                    </p:animScale>
                                    <p:animScale>
                                      <p:cBhvr>
                                        <p:cTn id="35" dur="83" decel="50000">
                                          <p:stCondLst>
                                            <p:cond delay="835"/>
                                          </p:stCondLst>
                                        </p:cTn>
                                        <p:tgtEl>
                                          <p:spTgt spid="76"/>
                                        </p:tgtEl>
                                      </p:cBhvr>
                                      <p:to x="100000" y="100000"/>
                                    </p:animScale>
                                    <p:animScale>
                                      <p:cBhvr>
                                        <p:cTn id="36" dur="13">
                                          <p:stCondLst>
                                            <p:cond delay="904"/>
                                          </p:stCondLst>
                                        </p:cTn>
                                        <p:tgtEl>
                                          <p:spTgt spid="76"/>
                                        </p:tgtEl>
                                      </p:cBhvr>
                                      <p:to x="100000" y="95000"/>
                                    </p:animScale>
                                    <p:animScale>
                                      <p:cBhvr>
                                        <p:cTn id="37" dur="83" decel="50000">
                                          <p:stCondLst>
                                            <p:cond delay="917"/>
                                          </p:stCondLst>
                                        </p:cTn>
                                        <p:tgtEl>
                                          <p:spTgt spid="76"/>
                                        </p:tgtEl>
                                      </p:cBhvr>
                                      <p:to x="100000" y="100000"/>
                                    </p:animScale>
                                  </p:childTnLst>
                                </p:cTn>
                              </p:par>
                              <p:par>
                                <p:cTn id="38" presetID="26" presetClass="entr" presetSubtype="0" fill="hold" nodeType="withEffect">
                                  <p:stCondLst>
                                    <p:cond delay="0"/>
                                  </p:stCondLst>
                                  <p:childTnLst>
                                    <p:set>
                                      <p:cBhvr>
                                        <p:cTn id="39" dur="1" fill="hold">
                                          <p:stCondLst>
                                            <p:cond delay="0"/>
                                          </p:stCondLst>
                                        </p:cTn>
                                        <p:tgtEl>
                                          <p:spTgt spid="77"/>
                                        </p:tgtEl>
                                        <p:attrNameLst>
                                          <p:attrName>style.visibility</p:attrName>
                                        </p:attrNameLst>
                                      </p:cBhvr>
                                      <p:to>
                                        <p:strVal val="visible"/>
                                      </p:to>
                                    </p:set>
                                    <p:animEffect transition="in" filter="wipe(down)">
                                      <p:cBhvr>
                                        <p:cTn id="40" dur="289">
                                          <p:stCondLst>
                                            <p:cond delay="0"/>
                                          </p:stCondLst>
                                        </p:cTn>
                                        <p:tgtEl>
                                          <p:spTgt spid="77"/>
                                        </p:tgtEl>
                                      </p:cBhvr>
                                    </p:animEffect>
                                    <p:anim calcmode="lin" valueType="num">
                                      <p:cBhvr>
                                        <p:cTn id="41" dur="911" tmFilter="0,0; 0.14,0.36; 0.43,0.73; 0.71,0.91; 1.0,1.0">
                                          <p:stCondLst>
                                            <p:cond delay="0"/>
                                          </p:stCondLst>
                                        </p:cTn>
                                        <p:tgtEl>
                                          <p:spTgt spid="77"/>
                                        </p:tgtEl>
                                        <p:attrNameLst>
                                          <p:attrName>ppt_x</p:attrName>
                                        </p:attrNameLst>
                                      </p:cBhvr>
                                      <p:tavLst>
                                        <p:tav tm="0">
                                          <p:val>
                                            <p:strVal val="#ppt_x-0.25"/>
                                          </p:val>
                                        </p:tav>
                                        <p:tav tm="100000">
                                          <p:val>
                                            <p:strVal val="#ppt_x"/>
                                          </p:val>
                                        </p:tav>
                                      </p:tavLst>
                                    </p:anim>
                                    <p:anim calcmode="lin" valueType="num">
                                      <p:cBhvr>
                                        <p:cTn id="42" dur="332" tmFilter="0.0,0.0; 0.25,0.07; 0.50,0.2; 0.75,0.467; 1.0,1.0">
                                          <p:stCondLst>
                                            <p:cond delay="0"/>
                                          </p:stCondLst>
                                        </p:cTn>
                                        <p:tgtEl>
                                          <p:spTgt spid="77"/>
                                        </p:tgtEl>
                                        <p:attrNameLst>
                                          <p:attrName>ppt_y</p:attrName>
                                        </p:attrNameLst>
                                      </p:cBhvr>
                                      <p:tavLst>
                                        <p:tav tm="0" fmla="#ppt_y-sin(pi*$)/3">
                                          <p:val>
                                            <p:fltVal val="0.5"/>
                                          </p:val>
                                        </p:tav>
                                        <p:tav tm="100000">
                                          <p:val>
                                            <p:fltVal val="1"/>
                                          </p:val>
                                        </p:tav>
                                      </p:tavLst>
                                    </p:anim>
                                    <p:anim calcmode="lin" valueType="num">
                                      <p:cBhvr>
                                        <p:cTn id="43" dur="332" tmFilter="0, 0; 0.125,0.2665; 0.25,0.4; 0.375,0.465; 0.5,0.5;  0.625,0.535; 0.75,0.6; 0.875,0.7335; 1,1">
                                          <p:stCondLst>
                                            <p:cond delay="332"/>
                                          </p:stCondLst>
                                        </p:cTn>
                                        <p:tgtEl>
                                          <p:spTgt spid="77"/>
                                        </p:tgtEl>
                                        <p:attrNameLst>
                                          <p:attrName>ppt_y</p:attrName>
                                        </p:attrNameLst>
                                      </p:cBhvr>
                                      <p:tavLst>
                                        <p:tav tm="0" fmla="#ppt_y-sin(pi*$)/9">
                                          <p:val>
                                            <p:fltVal val="0"/>
                                          </p:val>
                                        </p:tav>
                                        <p:tav tm="100000">
                                          <p:val>
                                            <p:fltVal val="1"/>
                                          </p:val>
                                        </p:tav>
                                      </p:tavLst>
                                    </p:anim>
                                    <p:anim calcmode="lin" valueType="num">
                                      <p:cBhvr>
                                        <p:cTn id="44" dur="167" tmFilter="0, 0; 0.125,0.2665; 0.25,0.4; 0.375,0.465; 0.5,0.5;  0.625,0.535; 0.75,0.6; 0.875,0.7335; 1,1">
                                          <p:stCondLst>
                                            <p:cond delay="661"/>
                                          </p:stCondLst>
                                        </p:cTn>
                                        <p:tgtEl>
                                          <p:spTgt spid="77"/>
                                        </p:tgtEl>
                                        <p:attrNameLst>
                                          <p:attrName>ppt_y</p:attrName>
                                        </p:attrNameLst>
                                      </p:cBhvr>
                                      <p:tavLst>
                                        <p:tav tm="0" fmla="#ppt_y-sin(pi*$)/27">
                                          <p:val>
                                            <p:fltVal val="0"/>
                                          </p:val>
                                        </p:tav>
                                        <p:tav tm="100000">
                                          <p:val>
                                            <p:fltVal val="1"/>
                                          </p:val>
                                        </p:tav>
                                      </p:tavLst>
                                    </p:anim>
                                    <p:anim calcmode="lin" valueType="num">
                                      <p:cBhvr>
                                        <p:cTn id="45" dur="83" tmFilter="0, 0; 0.125,0.2665; 0.25,0.4; 0.375,0.465; 0.5,0.5;  0.625,0.535; 0.75,0.6; 0.875,0.7335; 1,1">
                                          <p:stCondLst>
                                            <p:cond delay="828"/>
                                          </p:stCondLst>
                                        </p:cTn>
                                        <p:tgtEl>
                                          <p:spTgt spid="77"/>
                                        </p:tgtEl>
                                        <p:attrNameLst>
                                          <p:attrName>ppt_y</p:attrName>
                                        </p:attrNameLst>
                                      </p:cBhvr>
                                      <p:tavLst>
                                        <p:tav tm="0" fmla="#ppt_y-sin(pi*$)/81">
                                          <p:val>
                                            <p:fltVal val="0"/>
                                          </p:val>
                                        </p:tav>
                                        <p:tav tm="100000">
                                          <p:val>
                                            <p:fltVal val="1"/>
                                          </p:val>
                                        </p:tav>
                                      </p:tavLst>
                                    </p:anim>
                                    <p:animScale>
                                      <p:cBhvr>
                                        <p:cTn id="46" dur="13">
                                          <p:stCondLst>
                                            <p:cond delay="325"/>
                                          </p:stCondLst>
                                        </p:cTn>
                                        <p:tgtEl>
                                          <p:spTgt spid="77"/>
                                        </p:tgtEl>
                                      </p:cBhvr>
                                      <p:to x="100000" y="60000"/>
                                    </p:animScale>
                                    <p:animScale>
                                      <p:cBhvr>
                                        <p:cTn id="47" dur="83" decel="50000">
                                          <p:stCondLst>
                                            <p:cond delay="337"/>
                                          </p:stCondLst>
                                        </p:cTn>
                                        <p:tgtEl>
                                          <p:spTgt spid="77"/>
                                        </p:tgtEl>
                                      </p:cBhvr>
                                      <p:to x="100000" y="100000"/>
                                    </p:animScale>
                                    <p:animScale>
                                      <p:cBhvr>
                                        <p:cTn id="48" dur="13">
                                          <p:stCondLst>
                                            <p:cond delay="656"/>
                                          </p:stCondLst>
                                        </p:cTn>
                                        <p:tgtEl>
                                          <p:spTgt spid="77"/>
                                        </p:tgtEl>
                                      </p:cBhvr>
                                      <p:to x="100000" y="80000"/>
                                    </p:animScale>
                                    <p:animScale>
                                      <p:cBhvr>
                                        <p:cTn id="49" dur="83" decel="50000">
                                          <p:stCondLst>
                                            <p:cond delay="669"/>
                                          </p:stCondLst>
                                        </p:cTn>
                                        <p:tgtEl>
                                          <p:spTgt spid="77"/>
                                        </p:tgtEl>
                                      </p:cBhvr>
                                      <p:to x="100000" y="100000"/>
                                    </p:animScale>
                                    <p:animScale>
                                      <p:cBhvr>
                                        <p:cTn id="50" dur="13">
                                          <p:stCondLst>
                                            <p:cond delay="821"/>
                                          </p:stCondLst>
                                        </p:cTn>
                                        <p:tgtEl>
                                          <p:spTgt spid="77"/>
                                        </p:tgtEl>
                                      </p:cBhvr>
                                      <p:to x="100000" y="90000"/>
                                    </p:animScale>
                                    <p:animScale>
                                      <p:cBhvr>
                                        <p:cTn id="51" dur="83" decel="50000">
                                          <p:stCondLst>
                                            <p:cond delay="835"/>
                                          </p:stCondLst>
                                        </p:cTn>
                                        <p:tgtEl>
                                          <p:spTgt spid="77"/>
                                        </p:tgtEl>
                                      </p:cBhvr>
                                      <p:to x="100000" y="100000"/>
                                    </p:animScale>
                                    <p:animScale>
                                      <p:cBhvr>
                                        <p:cTn id="52" dur="13">
                                          <p:stCondLst>
                                            <p:cond delay="904"/>
                                          </p:stCondLst>
                                        </p:cTn>
                                        <p:tgtEl>
                                          <p:spTgt spid="77"/>
                                        </p:tgtEl>
                                      </p:cBhvr>
                                      <p:to x="100000" y="95000"/>
                                    </p:animScale>
                                    <p:animScale>
                                      <p:cBhvr>
                                        <p:cTn id="53" dur="83" decel="50000">
                                          <p:stCondLst>
                                            <p:cond delay="917"/>
                                          </p:stCondLst>
                                        </p:cTn>
                                        <p:tgtEl>
                                          <p:spTgt spid="7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ChangeArrowheads="1"/>
          </p:cNvSpPr>
          <p:nvPr/>
        </p:nvSpPr>
        <p:spPr bwMode="auto">
          <a:xfrm>
            <a:off x="5867400" y="14017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163" name="Text Box 13"/>
          <p:cNvSpPr txBox="1">
            <a:spLocks noChangeArrowheads="1"/>
          </p:cNvSpPr>
          <p:nvPr/>
        </p:nvSpPr>
        <p:spPr bwMode="auto">
          <a:xfrm>
            <a:off x="3028950" y="1279525"/>
            <a:ext cx="38735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92164" name="Text Box 15"/>
          <p:cNvSpPr txBox="1">
            <a:spLocks noChangeArrowheads="1"/>
          </p:cNvSpPr>
          <p:nvPr/>
        </p:nvSpPr>
        <p:spPr bwMode="auto">
          <a:xfrm>
            <a:off x="3806826" y="2041525"/>
            <a:ext cx="3651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92165" name="Text Box 16"/>
          <p:cNvSpPr txBox="1">
            <a:spLocks noChangeArrowheads="1"/>
          </p:cNvSpPr>
          <p:nvPr/>
        </p:nvSpPr>
        <p:spPr bwMode="auto">
          <a:xfrm>
            <a:off x="2724150" y="3078164"/>
            <a:ext cx="38100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92166" name="Text Box 17"/>
          <p:cNvSpPr txBox="1">
            <a:spLocks noChangeArrowheads="1"/>
          </p:cNvSpPr>
          <p:nvPr/>
        </p:nvSpPr>
        <p:spPr bwMode="auto">
          <a:xfrm>
            <a:off x="3409950" y="3032125"/>
            <a:ext cx="2286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92167" name="Rectangle 18"/>
          <p:cNvSpPr>
            <a:spLocks noChangeArrowheads="1"/>
          </p:cNvSpPr>
          <p:nvPr/>
        </p:nvSpPr>
        <p:spPr bwMode="auto">
          <a:xfrm>
            <a:off x="4876800" y="14017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168" name="Line 19"/>
          <p:cNvSpPr>
            <a:spLocks noChangeShapeType="1"/>
          </p:cNvSpPr>
          <p:nvPr/>
        </p:nvSpPr>
        <p:spPr bwMode="auto">
          <a:xfrm>
            <a:off x="4876800" y="2438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69" name="Text Box 21"/>
          <p:cNvSpPr txBox="1">
            <a:spLocks noChangeArrowheads="1"/>
          </p:cNvSpPr>
          <p:nvPr/>
        </p:nvSpPr>
        <p:spPr bwMode="auto">
          <a:xfrm>
            <a:off x="5006975" y="1949450"/>
            <a:ext cx="361950"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latin typeface="Times New Roman" panose="02020603050405020304" pitchFamily="18" charset="0"/>
              </a:rPr>
              <a:t>b</a:t>
            </a:r>
          </a:p>
          <a:p>
            <a:pPr algn="ctr"/>
            <a:r>
              <a:rPr lang="en-US" altLang="zh-CN" sz="2800" i="1">
                <a:latin typeface="Times New Roman" panose="02020603050405020304" pitchFamily="18" charset="0"/>
              </a:rPr>
              <a:t>a</a:t>
            </a:r>
            <a:endParaRPr lang="en-US" altLang="zh-CN" sz="2400">
              <a:latin typeface="Times New Roman" panose="02020603050405020304" pitchFamily="18" charset="0"/>
            </a:endParaRPr>
          </a:p>
        </p:txBody>
      </p:sp>
      <p:sp>
        <p:nvSpPr>
          <p:cNvPr id="92170" name="Line 29"/>
          <p:cNvSpPr>
            <a:spLocks noChangeShapeType="1"/>
          </p:cNvSpPr>
          <p:nvPr/>
        </p:nvSpPr>
        <p:spPr bwMode="auto">
          <a:xfrm>
            <a:off x="48768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1" name="Line 30"/>
          <p:cNvSpPr>
            <a:spLocks noChangeShapeType="1"/>
          </p:cNvSpPr>
          <p:nvPr/>
        </p:nvSpPr>
        <p:spPr bwMode="auto">
          <a:xfrm>
            <a:off x="54864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2" name="Line 31"/>
          <p:cNvSpPr>
            <a:spLocks noChangeShapeType="1"/>
          </p:cNvSpPr>
          <p:nvPr/>
        </p:nvSpPr>
        <p:spPr bwMode="auto">
          <a:xfrm>
            <a:off x="4876800" y="2895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3" name="Line 32"/>
          <p:cNvSpPr>
            <a:spLocks noChangeShapeType="1"/>
          </p:cNvSpPr>
          <p:nvPr/>
        </p:nvSpPr>
        <p:spPr bwMode="auto">
          <a:xfrm>
            <a:off x="5867400" y="2438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4" name="Text Box 33"/>
          <p:cNvSpPr txBox="1">
            <a:spLocks noChangeArrowheads="1"/>
          </p:cNvSpPr>
          <p:nvPr/>
        </p:nvSpPr>
        <p:spPr bwMode="auto">
          <a:xfrm>
            <a:off x="5984875" y="2362200"/>
            <a:ext cx="38735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a</a:t>
            </a:r>
            <a:endParaRPr lang="en-US" altLang="zh-CN" sz="2400">
              <a:latin typeface="Times New Roman" panose="02020603050405020304" pitchFamily="18" charset="0"/>
            </a:endParaRPr>
          </a:p>
        </p:txBody>
      </p:sp>
      <p:sp>
        <p:nvSpPr>
          <p:cNvPr id="92175" name="Line 34"/>
          <p:cNvSpPr>
            <a:spLocks noChangeShapeType="1"/>
          </p:cNvSpPr>
          <p:nvPr/>
        </p:nvSpPr>
        <p:spPr bwMode="auto">
          <a:xfrm>
            <a:off x="58674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6" name="Line 35"/>
          <p:cNvSpPr>
            <a:spLocks noChangeShapeType="1"/>
          </p:cNvSpPr>
          <p:nvPr/>
        </p:nvSpPr>
        <p:spPr bwMode="auto">
          <a:xfrm>
            <a:off x="64770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7" name="Line 36"/>
          <p:cNvSpPr>
            <a:spLocks noChangeShapeType="1"/>
          </p:cNvSpPr>
          <p:nvPr/>
        </p:nvSpPr>
        <p:spPr bwMode="auto">
          <a:xfrm>
            <a:off x="5867400" y="2895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8" name="Line 37"/>
          <p:cNvSpPr>
            <a:spLocks noChangeShapeType="1"/>
          </p:cNvSpPr>
          <p:nvPr/>
        </p:nvSpPr>
        <p:spPr bwMode="auto">
          <a:xfrm>
            <a:off x="5867400" y="1981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9" name="Rectangle 38"/>
          <p:cNvSpPr>
            <a:spLocks noChangeArrowheads="1"/>
          </p:cNvSpPr>
          <p:nvPr/>
        </p:nvSpPr>
        <p:spPr bwMode="auto">
          <a:xfrm>
            <a:off x="6858000" y="14017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180" name="Line 39"/>
          <p:cNvSpPr>
            <a:spLocks noChangeShapeType="1"/>
          </p:cNvSpPr>
          <p:nvPr/>
        </p:nvSpPr>
        <p:spPr bwMode="auto">
          <a:xfrm>
            <a:off x="6858000" y="2438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1" name="Text Box 40"/>
          <p:cNvSpPr txBox="1">
            <a:spLocks noChangeArrowheads="1"/>
          </p:cNvSpPr>
          <p:nvPr/>
        </p:nvSpPr>
        <p:spPr bwMode="auto">
          <a:xfrm>
            <a:off x="6975475" y="1905000"/>
            <a:ext cx="38735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d</a:t>
            </a:r>
          </a:p>
          <a:p>
            <a:pPr algn="ctr"/>
            <a:r>
              <a:rPr lang="en-US" altLang="zh-CN" sz="3200" i="1">
                <a:latin typeface="Times New Roman" panose="02020603050405020304" pitchFamily="18" charset="0"/>
              </a:rPr>
              <a:t>a</a:t>
            </a:r>
            <a:endParaRPr lang="en-US" altLang="zh-CN" sz="2400">
              <a:latin typeface="Times New Roman" panose="02020603050405020304" pitchFamily="18" charset="0"/>
            </a:endParaRPr>
          </a:p>
        </p:txBody>
      </p:sp>
      <p:sp>
        <p:nvSpPr>
          <p:cNvPr id="92182" name="Line 41"/>
          <p:cNvSpPr>
            <a:spLocks noChangeShapeType="1"/>
          </p:cNvSpPr>
          <p:nvPr/>
        </p:nvSpPr>
        <p:spPr bwMode="auto">
          <a:xfrm>
            <a:off x="68580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3" name="Line 42"/>
          <p:cNvSpPr>
            <a:spLocks noChangeShapeType="1"/>
          </p:cNvSpPr>
          <p:nvPr/>
        </p:nvSpPr>
        <p:spPr bwMode="auto">
          <a:xfrm>
            <a:off x="74676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4" name="Line 43"/>
          <p:cNvSpPr>
            <a:spLocks noChangeShapeType="1"/>
          </p:cNvSpPr>
          <p:nvPr/>
        </p:nvSpPr>
        <p:spPr bwMode="auto">
          <a:xfrm>
            <a:off x="6858000" y="2895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5" name="Rectangle 44"/>
          <p:cNvSpPr>
            <a:spLocks noChangeArrowheads="1"/>
          </p:cNvSpPr>
          <p:nvPr/>
        </p:nvSpPr>
        <p:spPr bwMode="auto">
          <a:xfrm>
            <a:off x="7848600" y="14017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186" name="Line 45"/>
          <p:cNvSpPr>
            <a:spLocks noChangeShapeType="1"/>
          </p:cNvSpPr>
          <p:nvPr/>
        </p:nvSpPr>
        <p:spPr bwMode="auto">
          <a:xfrm>
            <a:off x="7848600" y="2438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7" name="Line 46"/>
          <p:cNvSpPr>
            <a:spLocks noChangeShapeType="1"/>
          </p:cNvSpPr>
          <p:nvPr/>
        </p:nvSpPr>
        <p:spPr bwMode="auto">
          <a:xfrm>
            <a:off x="78486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8" name="Line 47"/>
          <p:cNvSpPr>
            <a:spLocks noChangeShapeType="1"/>
          </p:cNvSpPr>
          <p:nvPr/>
        </p:nvSpPr>
        <p:spPr bwMode="auto">
          <a:xfrm>
            <a:off x="84582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9" name="Line 48"/>
          <p:cNvSpPr>
            <a:spLocks noChangeShapeType="1"/>
          </p:cNvSpPr>
          <p:nvPr/>
        </p:nvSpPr>
        <p:spPr bwMode="auto">
          <a:xfrm>
            <a:off x="7848600" y="2895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0" name="Rectangle 49"/>
          <p:cNvSpPr>
            <a:spLocks noChangeArrowheads="1"/>
          </p:cNvSpPr>
          <p:nvPr/>
        </p:nvSpPr>
        <p:spPr bwMode="auto">
          <a:xfrm>
            <a:off x="8839200" y="14017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191" name="Line 50"/>
          <p:cNvSpPr>
            <a:spLocks noChangeShapeType="1"/>
          </p:cNvSpPr>
          <p:nvPr/>
        </p:nvSpPr>
        <p:spPr bwMode="auto">
          <a:xfrm>
            <a:off x="8839200" y="2438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2" name="Line 51"/>
          <p:cNvSpPr>
            <a:spLocks noChangeShapeType="1"/>
          </p:cNvSpPr>
          <p:nvPr/>
        </p:nvSpPr>
        <p:spPr bwMode="auto">
          <a:xfrm>
            <a:off x="88392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3" name="Line 52"/>
          <p:cNvSpPr>
            <a:spLocks noChangeShapeType="1"/>
          </p:cNvSpPr>
          <p:nvPr/>
        </p:nvSpPr>
        <p:spPr bwMode="auto">
          <a:xfrm>
            <a:off x="9448800" y="13716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4" name="Line 53"/>
          <p:cNvSpPr>
            <a:spLocks noChangeShapeType="1"/>
          </p:cNvSpPr>
          <p:nvPr/>
        </p:nvSpPr>
        <p:spPr bwMode="auto">
          <a:xfrm>
            <a:off x="8839200" y="28956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5" name="Line 54"/>
          <p:cNvSpPr>
            <a:spLocks noChangeShapeType="1"/>
          </p:cNvSpPr>
          <p:nvPr/>
        </p:nvSpPr>
        <p:spPr bwMode="auto">
          <a:xfrm>
            <a:off x="4876800" y="1981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6" name="Line 55"/>
          <p:cNvSpPr>
            <a:spLocks noChangeShapeType="1"/>
          </p:cNvSpPr>
          <p:nvPr/>
        </p:nvSpPr>
        <p:spPr bwMode="auto">
          <a:xfrm>
            <a:off x="6858000" y="1981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7" name="Text Box 56"/>
          <p:cNvSpPr txBox="1">
            <a:spLocks noChangeArrowheads="1"/>
          </p:cNvSpPr>
          <p:nvPr/>
        </p:nvSpPr>
        <p:spPr bwMode="auto">
          <a:xfrm>
            <a:off x="7994650" y="2362200"/>
            <a:ext cx="38735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a</a:t>
            </a:r>
            <a:endParaRPr lang="en-US" altLang="zh-CN" sz="2400">
              <a:latin typeface="Times New Roman" panose="02020603050405020304" pitchFamily="18" charset="0"/>
            </a:endParaRPr>
          </a:p>
        </p:txBody>
      </p:sp>
      <p:sp>
        <p:nvSpPr>
          <p:cNvPr id="92198" name="Text Box 57"/>
          <p:cNvSpPr txBox="1">
            <a:spLocks noChangeArrowheads="1"/>
          </p:cNvSpPr>
          <p:nvPr/>
        </p:nvSpPr>
        <p:spPr bwMode="auto">
          <a:xfrm>
            <a:off x="4737100" y="2986088"/>
            <a:ext cx="9017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左空</a:t>
            </a:r>
            <a:endParaRPr lang="zh-CN" altLang="en-US" sz="2400">
              <a:latin typeface="Times New Roman" panose="02020603050405020304" pitchFamily="18" charset="0"/>
            </a:endParaRPr>
          </a:p>
        </p:txBody>
      </p:sp>
      <p:sp>
        <p:nvSpPr>
          <p:cNvPr id="92199" name="Text Box 58"/>
          <p:cNvSpPr txBox="1">
            <a:spLocks noChangeArrowheads="1"/>
          </p:cNvSpPr>
          <p:nvPr/>
        </p:nvSpPr>
        <p:spPr bwMode="auto">
          <a:xfrm>
            <a:off x="5727700" y="2971800"/>
            <a:ext cx="901700"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a:t>
            </a:r>
          </a:p>
          <a:p>
            <a:pPr algn="ctr"/>
            <a:r>
              <a:rPr lang="zh-CN" altLang="en-US" sz="2800">
                <a:solidFill>
                  <a:schemeClr val="tx2"/>
                </a:solidFill>
                <a:latin typeface="Times New Roman" panose="02020603050405020304" pitchFamily="18" charset="0"/>
                <a:ea typeface="仿宋_GB2312" pitchFamily="49" charset="-122"/>
              </a:rPr>
              <a:t>访问</a:t>
            </a:r>
            <a:endParaRPr lang="zh-CN" altLang="en-US" sz="2400">
              <a:latin typeface="Times New Roman" panose="02020603050405020304" pitchFamily="18" charset="0"/>
            </a:endParaRPr>
          </a:p>
        </p:txBody>
      </p:sp>
      <p:sp>
        <p:nvSpPr>
          <p:cNvPr id="92200" name="Text Box 59"/>
          <p:cNvSpPr txBox="1">
            <a:spLocks noChangeArrowheads="1"/>
          </p:cNvSpPr>
          <p:nvPr/>
        </p:nvSpPr>
        <p:spPr bwMode="auto">
          <a:xfrm>
            <a:off x="6718300" y="2986088"/>
            <a:ext cx="9017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左空</a:t>
            </a:r>
            <a:endParaRPr lang="zh-CN" altLang="en-US" sz="2400">
              <a:latin typeface="Times New Roman" panose="02020603050405020304" pitchFamily="18" charset="0"/>
            </a:endParaRPr>
          </a:p>
        </p:txBody>
      </p:sp>
      <p:sp>
        <p:nvSpPr>
          <p:cNvPr id="92201" name="Text Box 60"/>
          <p:cNvSpPr txBox="1">
            <a:spLocks noChangeArrowheads="1"/>
          </p:cNvSpPr>
          <p:nvPr/>
        </p:nvSpPr>
        <p:spPr bwMode="auto">
          <a:xfrm>
            <a:off x="7708900" y="2971800"/>
            <a:ext cx="901700"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a:t>
            </a:r>
          </a:p>
          <a:p>
            <a:pPr algn="ctr"/>
            <a:r>
              <a:rPr lang="zh-CN" altLang="en-US" sz="2800">
                <a:solidFill>
                  <a:schemeClr val="tx2"/>
                </a:solidFill>
                <a:latin typeface="Times New Roman" panose="02020603050405020304" pitchFamily="18" charset="0"/>
                <a:ea typeface="仿宋_GB2312" pitchFamily="49" charset="-122"/>
              </a:rPr>
              <a:t>访问</a:t>
            </a:r>
            <a:endParaRPr lang="zh-CN" altLang="en-US" sz="2400">
              <a:latin typeface="Times New Roman" panose="02020603050405020304" pitchFamily="18" charset="0"/>
            </a:endParaRPr>
          </a:p>
        </p:txBody>
      </p:sp>
      <p:sp>
        <p:nvSpPr>
          <p:cNvPr id="92202" name="Text Box 61"/>
          <p:cNvSpPr txBox="1">
            <a:spLocks noChangeArrowheads="1"/>
          </p:cNvSpPr>
          <p:nvPr/>
        </p:nvSpPr>
        <p:spPr bwMode="auto">
          <a:xfrm>
            <a:off x="8699500" y="2971800"/>
            <a:ext cx="901700"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a:t>
            </a:r>
          </a:p>
          <a:p>
            <a:pPr algn="ctr"/>
            <a:r>
              <a:rPr lang="zh-CN" altLang="en-US" sz="2800">
                <a:solidFill>
                  <a:schemeClr val="tx2"/>
                </a:solidFill>
                <a:latin typeface="Times New Roman" panose="02020603050405020304" pitchFamily="18" charset="0"/>
                <a:ea typeface="仿宋_GB2312" pitchFamily="49" charset="-122"/>
              </a:rPr>
              <a:t>访问</a:t>
            </a:r>
            <a:endParaRPr lang="zh-CN" altLang="en-US" sz="2400">
              <a:latin typeface="Times New Roman" panose="02020603050405020304" pitchFamily="18" charset="0"/>
            </a:endParaRPr>
          </a:p>
        </p:txBody>
      </p:sp>
      <p:sp>
        <p:nvSpPr>
          <p:cNvPr id="92203" name="Rectangle 62"/>
          <p:cNvSpPr>
            <a:spLocks noChangeArrowheads="1"/>
          </p:cNvSpPr>
          <p:nvPr/>
        </p:nvSpPr>
        <p:spPr bwMode="auto">
          <a:xfrm>
            <a:off x="2438400" y="39925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204" name="Line 63"/>
          <p:cNvSpPr>
            <a:spLocks noChangeShapeType="1"/>
          </p:cNvSpPr>
          <p:nvPr/>
        </p:nvSpPr>
        <p:spPr bwMode="auto">
          <a:xfrm>
            <a:off x="2438400" y="5029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05" name="Line 64"/>
          <p:cNvSpPr>
            <a:spLocks noChangeShapeType="1"/>
          </p:cNvSpPr>
          <p:nvPr/>
        </p:nvSpPr>
        <p:spPr bwMode="auto">
          <a:xfrm>
            <a:off x="24384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06" name="Line 65"/>
          <p:cNvSpPr>
            <a:spLocks noChangeShapeType="1"/>
          </p:cNvSpPr>
          <p:nvPr/>
        </p:nvSpPr>
        <p:spPr bwMode="auto">
          <a:xfrm>
            <a:off x="30480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07" name="Line 66"/>
          <p:cNvSpPr>
            <a:spLocks noChangeShapeType="1"/>
          </p:cNvSpPr>
          <p:nvPr/>
        </p:nvSpPr>
        <p:spPr bwMode="auto">
          <a:xfrm>
            <a:off x="2438400" y="5486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08" name="Text Box 67"/>
          <p:cNvSpPr txBox="1">
            <a:spLocks noChangeArrowheads="1"/>
          </p:cNvSpPr>
          <p:nvPr/>
        </p:nvSpPr>
        <p:spPr bwMode="auto">
          <a:xfrm>
            <a:off x="2286000" y="5576888"/>
            <a:ext cx="9017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左空</a:t>
            </a:r>
            <a:endParaRPr lang="zh-CN" altLang="en-US" sz="2400">
              <a:latin typeface="Times New Roman" panose="02020603050405020304" pitchFamily="18" charset="0"/>
            </a:endParaRPr>
          </a:p>
        </p:txBody>
      </p:sp>
      <p:sp>
        <p:nvSpPr>
          <p:cNvPr id="92209" name="Text Box 68"/>
          <p:cNvSpPr txBox="1">
            <a:spLocks noChangeArrowheads="1"/>
          </p:cNvSpPr>
          <p:nvPr/>
        </p:nvSpPr>
        <p:spPr bwMode="auto">
          <a:xfrm>
            <a:off x="2590801" y="4495800"/>
            <a:ext cx="365125"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e</a:t>
            </a:r>
          </a:p>
          <a:p>
            <a:pPr algn="ctr"/>
            <a:r>
              <a:rPr lang="en-US" altLang="zh-CN" sz="3200" i="1">
                <a:latin typeface="Times New Roman" panose="02020603050405020304" pitchFamily="18" charset="0"/>
              </a:rPr>
              <a:t>c</a:t>
            </a:r>
            <a:endParaRPr lang="en-US" altLang="zh-CN" sz="2400">
              <a:latin typeface="Times New Roman" panose="02020603050405020304" pitchFamily="18" charset="0"/>
            </a:endParaRPr>
          </a:p>
        </p:txBody>
      </p:sp>
      <p:sp>
        <p:nvSpPr>
          <p:cNvPr id="92210" name="Line 69"/>
          <p:cNvSpPr>
            <a:spLocks noChangeShapeType="1"/>
          </p:cNvSpPr>
          <p:nvPr/>
        </p:nvSpPr>
        <p:spPr bwMode="auto">
          <a:xfrm>
            <a:off x="2438400" y="45720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1" name="Rectangle 70"/>
          <p:cNvSpPr>
            <a:spLocks noChangeArrowheads="1"/>
          </p:cNvSpPr>
          <p:nvPr/>
        </p:nvSpPr>
        <p:spPr bwMode="auto">
          <a:xfrm>
            <a:off x="3733800" y="39925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212" name="Line 71"/>
          <p:cNvSpPr>
            <a:spLocks noChangeShapeType="1"/>
          </p:cNvSpPr>
          <p:nvPr/>
        </p:nvSpPr>
        <p:spPr bwMode="auto">
          <a:xfrm>
            <a:off x="3733800" y="5029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3" name="Line 72"/>
          <p:cNvSpPr>
            <a:spLocks noChangeShapeType="1"/>
          </p:cNvSpPr>
          <p:nvPr/>
        </p:nvSpPr>
        <p:spPr bwMode="auto">
          <a:xfrm>
            <a:off x="37338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4" name="Line 73"/>
          <p:cNvSpPr>
            <a:spLocks noChangeShapeType="1"/>
          </p:cNvSpPr>
          <p:nvPr/>
        </p:nvSpPr>
        <p:spPr bwMode="auto">
          <a:xfrm>
            <a:off x="43434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5" name="Line 74"/>
          <p:cNvSpPr>
            <a:spLocks noChangeShapeType="1"/>
          </p:cNvSpPr>
          <p:nvPr/>
        </p:nvSpPr>
        <p:spPr bwMode="auto">
          <a:xfrm>
            <a:off x="3733800" y="5486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6" name="Rectangle 75"/>
          <p:cNvSpPr>
            <a:spLocks noChangeArrowheads="1"/>
          </p:cNvSpPr>
          <p:nvPr/>
        </p:nvSpPr>
        <p:spPr bwMode="auto">
          <a:xfrm>
            <a:off x="5029200" y="39925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217" name="Line 76"/>
          <p:cNvSpPr>
            <a:spLocks noChangeShapeType="1"/>
          </p:cNvSpPr>
          <p:nvPr/>
        </p:nvSpPr>
        <p:spPr bwMode="auto">
          <a:xfrm>
            <a:off x="5029200" y="5029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8" name="Line 77"/>
          <p:cNvSpPr>
            <a:spLocks noChangeShapeType="1"/>
          </p:cNvSpPr>
          <p:nvPr/>
        </p:nvSpPr>
        <p:spPr bwMode="auto">
          <a:xfrm>
            <a:off x="50292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9" name="Line 78"/>
          <p:cNvSpPr>
            <a:spLocks noChangeShapeType="1"/>
          </p:cNvSpPr>
          <p:nvPr/>
        </p:nvSpPr>
        <p:spPr bwMode="auto">
          <a:xfrm>
            <a:off x="56388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0" name="Line 79"/>
          <p:cNvSpPr>
            <a:spLocks noChangeShapeType="1"/>
          </p:cNvSpPr>
          <p:nvPr/>
        </p:nvSpPr>
        <p:spPr bwMode="auto">
          <a:xfrm>
            <a:off x="5029200" y="5486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1" name="Rectangle 80"/>
          <p:cNvSpPr>
            <a:spLocks noChangeArrowheads="1"/>
          </p:cNvSpPr>
          <p:nvPr/>
        </p:nvSpPr>
        <p:spPr bwMode="auto">
          <a:xfrm>
            <a:off x="6324600" y="39925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222" name="Line 81"/>
          <p:cNvSpPr>
            <a:spLocks noChangeShapeType="1"/>
          </p:cNvSpPr>
          <p:nvPr/>
        </p:nvSpPr>
        <p:spPr bwMode="auto">
          <a:xfrm>
            <a:off x="6324600" y="5029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3" name="Line 82"/>
          <p:cNvSpPr>
            <a:spLocks noChangeShapeType="1"/>
          </p:cNvSpPr>
          <p:nvPr/>
        </p:nvSpPr>
        <p:spPr bwMode="auto">
          <a:xfrm>
            <a:off x="63246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4" name="Line 83"/>
          <p:cNvSpPr>
            <a:spLocks noChangeShapeType="1"/>
          </p:cNvSpPr>
          <p:nvPr/>
        </p:nvSpPr>
        <p:spPr bwMode="auto">
          <a:xfrm>
            <a:off x="69342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5" name="Line 84"/>
          <p:cNvSpPr>
            <a:spLocks noChangeShapeType="1"/>
          </p:cNvSpPr>
          <p:nvPr/>
        </p:nvSpPr>
        <p:spPr bwMode="auto">
          <a:xfrm>
            <a:off x="6324600" y="54864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6" name="Text Box 85"/>
          <p:cNvSpPr txBox="1">
            <a:spLocks noChangeArrowheads="1"/>
          </p:cNvSpPr>
          <p:nvPr/>
        </p:nvSpPr>
        <p:spPr bwMode="auto">
          <a:xfrm>
            <a:off x="3124200" y="5576888"/>
            <a:ext cx="18161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退栈访问</a:t>
            </a:r>
            <a:endParaRPr lang="zh-CN" altLang="en-US" sz="2400">
              <a:latin typeface="Times New Roman" panose="02020603050405020304" pitchFamily="18" charset="0"/>
            </a:endParaRPr>
          </a:p>
        </p:txBody>
      </p:sp>
      <p:sp>
        <p:nvSpPr>
          <p:cNvPr id="92227" name="Text Box 86"/>
          <p:cNvSpPr txBox="1">
            <a:spLocks noChangeArrowheads="1"/>
          </p:cNvSpPr>
          <p:nvPr/>
        </p:nvSpPr>
        <p:spPr bwMode="auto">
          <a:xfrm>
            <a:off x="3886201" y="4953000"/>
            <a:ext cx="3651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c</a:t>
            </a:r>
            <a:endParaRPr lang="en-US" altLang="zh-CN" sz="2400">
              <a:latin typeface="Times New Roman" panose="02020603050405020304" pitchFamily="18" charset="0"/>
            </a:endParaRPr>
          </a:p>
        </p:txBody>
      </p:sp>
      <p:sp>
        <p:nvSpPr>
          <p:cNvPr id="92228" name="Text Box 87"/>
          <p:cNvSpPr txBox="1">
            <a:spLocks noChangeArrowheads="1"/>
          </p:cNvSpPr>
          <p:nvPr/>
        </p:nvSpPr>
        <p:spPr bwMode="auto">
          <a:xfrm>
            <a:off x="5181601" y="4953000"/>
            <a:ext cx="3651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latin typeface="Times New Roman" panose="02020603050405020304" pitchFamily="18" charset="0"/>
              </a:rPr>
              <a:t>c</a:t>
            </a:r>
            <a:endParaRPr lang="en-US" altLang="zh-CN" sz="2400">
              <a:latin typeface="Times New Roman" panose="02020603050405020304" pitchFamily="18" charset="0"/>
            </a:endParaRPr>
          </a:p>
        </p:txBody>
      </p:sp>
      <p:sp>
        <p:nvSpPr>
          <p:cNvPr id="92229" name="Text Box 88"/>
          <p:cNvSpPr txBox="1">
            <a:spLocks noChangeArrowheads="1"/>
          </p:cNvSpPr>
          <p:nvPr/>
        </p:nvSpPr>
        <p:spPr bwMode="auto">
          <a:xfrm>
            <a:off x="4889500" y="5576888"/>
            <a:ext cx="9017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右空</a:t>
            </a:r>
            <a:endParaRPr lang="zh-CN" altLang="en-US" sz="2400">
              <a:latin typeface="Times New Roman" panose="02020603050405020304" pitchFamily="18" charset="0"/>
            </a:endParaRPr>
          </a:p>
        </p:txBody>
      </p:sp>
      <p:sp>
        <p:nvSpPr>
          <p:cNvPr id="92230" name="Text Box 89"/>
          <p:cNvSpPr txBox="1">
            <a:spLocks noChangeArrowheads="1"/>
          </p:cNvSpPr>
          <p:nvPr/>
        </p:nvSpPr>
        <p:spPr bwMode="auto">
          <a:xfrm>
            <a:off x="5638800" y="5576888"/>
            <a:ext cx="37973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zh-CN" altLang="en-US" sz="2800">
                <a:solidFill>
                  <a:schemeClr val="tx2"/>
                </a:solidFill>
                <a:latin typeface="Times New Roman" panose="02020603050405020304" pitchFamily="18" charset="0"/>
                <a:ea typeface="仿宋_GB2312" pitchFamily="49" charset="-122"/>
              </a:rPr>
              <a:t>退栈访问    栈空结束</a:t>
            </a:r>
            <a:endParaRPr lang="zh-CN" altLang="en-US" sz="2400">
              <a:latin typeface="Times New Roman" panose="02020603050405020304" pitchFamily="18" charset="0"/>
            </a:endParaRPr>
          </a:p>
        </p:txBody>
      </p:sp>
      <p:sp>
        <p:nvSpPr>
          <p:cNvPr id="92231" name="Rectangle 90"/>
          <p:cNvSpPr>
            <a:spLocks noChangeArrowheads="1"/>
          </p:cNvSpPr>
          <p:nvPr/>
        </p:nvSpPr>
        <p:spPr bwMode="auto">
          <a:xfrm>
            <a:off x="8077200" y="3992564"/>
            <a:ext cx="609600" cy="1493837"/>
          </a:xfrm>
          <a:prstGeom prst="rect">
            <a:avLst/>
          </a:prstGeom>
          <a:solidFill>
            <a:srgbClr val="FFFFCC"/>
          </a:solidFill>
          <a:ln>
            <a:noFill/>
          </a:ln>
          <a:effectLst>
            <a:outerShdw dist="107763" dir="2700000" algn="ctr" rotWithShape="0">
              <a:schemeClr val="bg2"/>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2232" name="Line 91"/>
          <p:cNvSpPr>
            <a:spLocks noChangeShapeType="1"/>
          </p:cNvSpPr>
          <p:nvPr/>
        </p:nvSpPr>
        <p:spPr bwMode="auto">
          <a:xfrm>
            <a:off x="8077200" y="5029200"/>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33" name="Line 92"/>
          <p:cNvSpPr>
            <a:spLocks noChangeShapeType="1"/>
          </p:cNvSpPr>
          <p:nvPr/>
        </p:nvSpPr>
        <p:spPr bwMode="auto">
          <a:xfrm>
            <a:off x="80772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34" name="Line 93"/>
          <p:cNvSpPr>
            <a:spLocks noChangeShapeType="1"/>
          </p:cNvSpPr>
          <p:nvPr/>
        </p:nvSpPr>
        <p:spPr bwMode="auto">
          <a:xfrm>
            <a:off x="8686800" y="3962400"/>
            <a:ext cx="0" cy="152400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2235" name="Group 94"/>
          <p:cNvGrpSpPr>
            <a:grpSpLocks/>
          </p:cNvGrpSpPr>
          <p:nvPr/>
        </p:nvGrpSpPr>
        <p:grpSpPr bwMode="auto">
          <a:xfrm>
            <a:off x="2316164" y="1266826"/>
            <a:ext cx="2160587" cy="2378075"/>
            <a:chOff x="430" y="1002"/>
            <a:chExt cx="1361" cy="1498"/>
          </a:xfrm>
        </p:grpSpPr>
        <p:sp>
          <p:nvSpPr>
            <p:cNvPr id="92237" name="Line 95"/>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38" name="Line 96"/>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39" name="Line 97"/>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40" name="Line 98"/>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155" name="Oval 99"/>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73156" name="Oval 100"/>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3157" name="Oval 101"/>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3158" name="Oval 102"/>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3159" name="Oval 103"/>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92246" name="Text Box 104"/>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92247" name="Text Box 105"/>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92248" name="Text Box 106"/>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92249" name="Text Box 107"/>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92250" name="Text Box 108"/>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92251" name="Line 109"/>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2" name="Line 110"/>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3" name="Line 111"/>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4" name="Line 112"/>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5" name="Line 113"/>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6" name="Line 114"/>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7" name="Line 115"/>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8" name="Line 116"/>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2236" name="Rectangle 117"/>
          <p:cNvSpPr>
            <a:spLocks noGrp="1" noChangeArrowheads="1"/>
          </p:cNvSpPr>
          <p:nvPr>
            <p:ph type="title"/>
          </p:nvPr>
        </p:nvSpPr>
        <p:spPr>
          <a:xfrm>
            <a:off x="555626" y="23019"/>
            <a:ext cx="6073775" cy="669925"/>
          </a:xfrm>
        </p:spPr>
        <p:txBody>
          <a:bodyPr/>
          <a:lstStyle/>
          <a:p>
            <a:r>
              <a:rPr lang="zh-CN" altLang="en-US" sz="3200" b="1" dirty="0">
                <a:ea typeface="华文新魏" panose="02010800040101010101" pitchFamily="2" charset="-122"/>
              </a:rPr>
              <a:t>利用栈的中序遍历非递归算法</a:t>
            </a:r>
          </a:p>
        </p:txBody>
      </p:sp>
      <p:sp>
        <p:nvSpPr>
          <p:cNvPr id="2" name="云形标注 1"/>
          <p:cNvSpPr/>
          <p:nvPr/>
        </p:nvSpPr>
        <p:spPr>
          <a:xfrm>
            <a:off x="6359327" y="377755"/>
            <a:ext cx="3076773" cy="937022"/>
          </a:xfrm>
          <a:prstGeom prst="cloudCallout">
            <a:avLst>
              <a:gd name="adj1" fmla="val -55394"/>
              <a:gd name="adj2" fmla="val 57727"/>
            </a:avLst>
          </a:prstGeom>
          <a:ln>
            <a:solidFill>
              <a:srgbClr val="0000CC"/>
            </a:solidFill>
          </a:ln>
        </p:spPr>
        <p:txBody>
          <a:bodyPr wrap="square" lIns="0" tIns="0" rIns="0" bIns="0" rtlCol="0" anchor="ctr">
            <a:spAutoFit/>
          </a:bodyPr>
          <a:lstStyle/>
          <a:p>
            <a:pPr algn="ctr"/>
            <a:r>
              <a:rPr lang="zh-CN" altLang="en-US" sz="2000" dirty="0">
                <a:solidFill>
                  <a:srgbClr val="0000FF"/>
                </a:solidFill>
              </a:rPr>
              <a:t>第一次遇到</a:t>
            </a:r>
            <a:r>
              <a:rPr lang="en-US" altLang="zh-CN" sz="2000" dirty="0">
                <a:solidFill>
                  <a:srgbClr val="0000FF"/>
                </a:solidFill>
              </a:rPr>
              <a:t>NULL</a:t>
            </a:r>
            <a:r>
              <a:rPr lang="zh-CN" altLang="en-US" sz="2000" dirty="0">
                <a:solidFill>
                  <a:srgbClr val="0000FF"/>
                </a:solidFill>
              </a:rPr>
              <a:t>退</a:t>
            </a:r>
            <a:r>
              <a:rPr lang="zh-CN" altLang="en-US" sz="2000" dirty="0" smtClean="0">
                <a:solidFill>
                  <a:srgbClr val="0000FF"/>
                </a:solidFill>
              </a:rPr>
              <a:t>栈并访问</a:t>
            </a:r>
            <a:endParaRPr lang="zh-CN" altLang="en-US" sz="2000" dirty="0">
              <a:solidFill>
                <a:srgbClr val="0000FF"/>
              </a:solidFill>
            </a:endParaRPr>
          </a:p>
        </p:txBody>
      </p:sp>
      <p:sp>
        <p:nvSpPr>
          <p:cNvPr id="100" name="椭圆形标注 99"/>
          <p:cNvSpPr/>
          <p:nvPr/>
        </p:nvSpPr>
        <p:spPr bwMode="auto">
          <a:xfrm>
            <a:off x="375760" y="1549661"/>
            <a:ext cx="1440160" cy="863077"/>
          </a:xfrm>
          <a:prstGeom prst="wedgeEllipseCallout">
            <a:avLst>
              <a:gd name="adj1" fmla="val 58862"/>
              <a:gd name="adj2" fmla="val 47156"/>
            </a:avLst>
          </a:prstGeom>
          <a:ln/>
          <a:extLst/>
        </p:spPr>
        <p:style>
          <a:lnRef idx="2">
            <a:schemeClr val="accent5">
              <a:shade val="50000"/>
            </a:schemeClr>
          </a:lnRef>
          <a:fillRef idx="1">
            <a:schemeClr val="accent5"/>
          </a:fillRef>
          <a:effectRef idx="0">
            <a:schemeClr val="accent5"/>
          </a:effectRef>
          <a:fontRef idx="minor">
            <a:schemeClr val="lt1"/>
          </a:fontRef>
        </p:style>
        <p:txBody>
          <a:bodyPr rtlCol="0" anchor="b"/>
          <a:lstStyle/>
          <a:p>
            <a:pPr algn="ctr" eaLnBrk="1" hangingPunct="1"/>
            <a:r>
              <a:rPr lang="zh-CN" altLang="en-US" sz="2000" dirty="0" smtClean="0">
                <a:solidFill>
                  <a:schemeClr val="bg1"/>
                </a:solidFill>
                <a:ea typeface="黑体" panose="02010609060101010101" pitchFamily="49" charset="-122"/>
              </a:rPr>
              <a:t>左孩子进栈</a:t>
            </a:r>
            <a:endParaRPr lang="zh-CN" altLang="en-US" sz="2000" dirty="0">
              <a:solidFill>
                <a:schemeClr val="bg1"/>
              </a:solidFill>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anim calcmode="lin" valueType="num">
                                      <p:cBhvr>
                                        <p:cTn id="8" dur="500" fill="hold"/>
                                        <p:tgtEl>
                                          <p:spTgt spid="100"/>
                                        </p:tgtEl>
                                        <p:attrNameLst>
                                          <p:attrName>ppt_x</p:attrName>
                                        </p:attrNameLst>
                                      </p:cBhvr>
                                      <p:tavLst>
                                        <p:tav tm="0">
                                          <p:val>
                                            <p:strVal val="#ppt_x"/>
                                          </p:val>
                                        </p:tav>
                                        <p:tav tm="100000">
                                          <p:val>
                                            <p:strVal val="#ppt_x"/>
                                          </p:val>
                                        </p:tav>
                                      </p:tavLst>
                                    </p:anim>
                                    <p:anim calcmode="lin" valueType="num">
                                      <p:cBhvr>
                                        <p:cTn id="9" dur="500" fill="hold"/>
                                        <p:tgtEl>
                                          <p:spTgt spid="10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0"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Rectangle 4"/>
          <p:cNvSpPr>
            <a:spLocks noGrp="1" noChangeArrowheads="1"/>
          </p:cNvSpPr>
          <p:nvPr>
            <p:ph type="title"/>
          </p:nvPr>
        </p:nvSpPr>
        <p:spPr>
          <a:xfrm>
            <a:off x="794692" y="0"/>
            <a:ext cx="6096000" cy="776287"/>
          </a:xfrm>
        </p:spPr>
        <p:txBody>
          <a:bodyPr/>
          <a:lstStyle/>
          <a:p>
            <a:r>
              <a:rPr lang="zh-CN" altLang="en-US" sz="3200" b="1" dirty="0">
                <a:ea typeface="华文新魏" panose="02010800040101010101" pitchFamily="2" charset="-122"/>
              </a:rPr>
              <a:t>利用栈的中序遍历非递归算法</a:t>
            </a:r>
          </a:p>
        </p:txBody>
      </p:sp>
      <p:sp>
        <p:nvSpPr>
          <p:cNvPr id="171013" name="Rectangle 5"/>
          <p:cNvSpPr>
            <a:spLocks noGrp="1" noChangeArrowheads="1"/>
          </p:cNvSpPr>
          <p:nvPr>
            <p:ph idx="1"/>
          </p:nvPr>
        </p:nvSpPr>
        <p:spPr>
          <a:xfrm>
            <a:off x="913804" y="1220867"/>
            <a:ext cx="8229600" cy="5040312"/>
          </a:xfrm>
        </p:spPr>
        <p:txBody>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 </a:t>
            </a:r>
            <a:r>
              <a:rPr lang="en-US" altLang="zh-CN" sz="2000" dirty="0" err="1">
                <a:latin typeface="Times New Roman" panose="02020603050405020304" pitchFamily="18" charset="0"/>
                <a:ea typeface="隶书" panose="02010509060101010101" pitchFamily="49" charset="-122"/>
              </a:rPr>
              <a:t>BinaryTree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err="1">
                <a:latin typeface="Times New Roman" panose="02020603050405020304" pitchFamily="18" charset="0"/>
                <a:ea typeface="隶书" panose="02010509060101010101" pitchFamily="49" charset="-122"/>
              </a:rPr>
              <a:t>InOrder</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void </a:t>
            </a:r>
            <a:r>
              <a:rPr lang="en-US" altLang="zh-CN" sz="2000" dirty="0">
                <a:latin typeface="Times New Roman" panose="02020603050405020304" pitchFamily="18" charset="0"/>
                <a:ea typeface="隶书" panose="02010509060101010101" pitchFamily="49" charset="-122"/>
              </a:rPr>
              <a:t>(*visit)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stack&lt;</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&gt;*&gt; </a:t>
            </a:r>
            <a:r>
              <a:rPr lang="en-US" altLang="zh-CN" sz="2000" dirty="0">
                <a:latin typeface="Times New Roman" panose="02020603050405020304" pitchFamily="18" charset="0"/>
                <a:ea typeface="隶书" panose="02010509060101010101" pitchFamily="49" charset="-122"/>
              </a:rPr>
              <a:t>S</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rPr>
              <a:t>BinTreeNode</a:t>
            </a:r>
            <a:r>
              <a:rPr lang="en-US" altLang="zh-CN" sz="2000" b="1" dirty="0">
                <a:latin typeface="Times New Roman" panose="02020603050405020304" pitchFamily="18" charset="0"/>
              </a:rPr>
              <a:t>&lt;</a:t>
            </a:r>
            <a:r>
              <a:rPr lang="en-US" altLang="zh-CN" sz="2000" dirty="0">
                <a:latin typeface="Times New Roman" panose="02020603050405020304" pitchFamily="18" charset="0"/>
              </a:rPr>
              <a:t>T</a:t>
            </a:r>
            <a:r>
              <a:rPr lang="en-US" altLang="zh-CN" sz="2000" b="1" dirty="0">
                <a:latin typeface="Times New Roman" panose="02020603050405020304" pitchFamily="18" charset="0"/>
              </a:rPr>
              <a:t>&gt; *</a:t>
            </a:r>
            <a:r>
              <a:rPr lang="en-US" altLang="zh-CN" sz="2000" dirty="0">
                <a:latin typeface="Times New Roman" panose="02020603050405020304" pitchFamily="18" charset="0"/>
              </a:rPr>
              <a:t>p = root</a:t>
            </a:r>
            <a:r>
              <a:rPr lang="en-US" altLang="zh-CN" sz="2000" b="1" dirty="0">
                <a:latin typeface="Times New Roman" panose="02020603050405020304" pitchFamily="18" charset="0"/>
              </a:rPr>
              <a:t>;</a:t>
            </a:r>
            <a:r>
              <a:rPr lang="en-US" altLang="zh-CN" sz="2000" dirty="0"/>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do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(p != NULL)</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遍历指针向左下移动</a:t>
            </a: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S.Push</a:t>
            </a:r>
            <a:r>
              <a:rPr lang="en-US" altLang="zh-CN" sz="2000" dirty="0">
                <a:latin typeface="Times New Roman" panose="02020603050405020304" pitchFamily="18" charset="0"/>
                <a:ea typeface="隶书" panose="02010509060101010101" pitchFamily="49" charset="-122"/>
              </a:rPr>
              <a:t> (p)</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该子树沿途结点进栈</a:t>
            </a: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 =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S.IsEmpty</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栈不空时退栈</a:t>
            </a: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u="sng"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S.Pop</a:t>
            </a:r>
            <a:r>
              <a:rPr lang="en-US" altLang="zh-CN" sz="2000"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(p)</a:t>
            </a:r>
            <a:r>
              <a:rPr lang="en-US" altLang="zh-CN" sz="2000" b="1"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visit (p)</a:t>
            </a:r>
            <a:r>
              <a:rPr lang="en-US" altLang="zh-CN" sz="2000" b="1"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退栈</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访问</a:t>
            </a: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 =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遍历指针进到右子女</a:t>
            </a: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 while </a:t>
            </a:r>
            <a:r>
              <a:rPr lang="en-US" altLang="zh-CN" sz="2000" dirty="0">
                <a:latin typeface="Times New Roman" panose="02020603050405020304" pitchFamily="18" charset="0"/>
                <a:ea typeface="隶书" panose="02010509060101010101" pitchFamily="49" charset="-122"/>
              </a:rPr>
              <a:t>(p != NULL </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S.IsEmpty</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endParaRPr lang="en-US" altLang="zh-CN" sz="2000" dirty="0">
              <a:latin typeface="Times New Roman" panose="02020603050405020304" pitchFamily="18" charset="0"/>
              <a:ea typeface="隶书" panose="02010509060101010101" pitchFamily="49" charset="-122"/>
            </a:endParaRPr>
          </a:p>
        </p:txBody>
      </p:sp>
      <p:sp>
        <p:nvSpPr>
          <p:cNvPr id="4" name="云形标注 3"/>
          <p:cNvSpPr/>
          <p:nvPr/>
        </p:nvSpPr>
        <p:spPr>
          <a:xfrm>
            <a:off x="6888089" y="5171363"/>
            <a:ext cx="3755985" cy="1686639"/>
          </a:xfrm>
          <a:prstGeom prst="cloudCallout">
            <a:avLst>
              <a:gd name="adj1" fmla="val -57233"/>
              <a:gd name="adj2" fmla="val -61733"/>
            </a:avLst>
          </a:prstGeom>
          <a:ln>
            <a:solidFill>
              <a:srgbClr val="FF0000"/>
            </a:solidFill>
          </a:ln>
        </p:spPr>
        <p:txBody>
          <a:bodyPr lIns="0" tIns="0" rIns="0" bIns="0" rtlCol="0" anchor="ctr">
            <a:spAutoFit/>
          </a:bodyPr>
          <a:lstStyle/>
          <a:p>
            <a:pPr algn="just"/>
            <a:r>
              <a:rPr lang="zh-CN" altLang="en-US" sz="2400" b="0" dirty="0">
                <a:solidFill>
                  <a:srgbClr val="FF0000"/>
                </a:solidFill>
              </a:rPr>
              <a:t>与前序遍历的非递归算法完全不同！思考后序遍历？</a:t>
            </a:r>
          </a:p>
        </p:txBody>
      </p:sp>
      <p:sp>
        <p:nvSpPr>
          <p:cNvPr id="2" name="文本框 1"/>
          <p:cNvSpPr txBox="1"/>
          <p:nvPr/>
        </p:nvSpPr>
        <p:spPr>
          <a:xfrm>
            <a:off x="983432" y="3013077"/>
            <a:ext cx="553998" cy="1080120"/>
          </a:xfrm>
          <a:prstGeom prst="rect">
            <a:avLst/>
          </a:prstGeom>
          <a:noFill/>
          <a:ln>
            <a:solidFill>
              <a:srgbClr val="0000CC"/>
            </a:solidFill>
          </a:ln>
        </p:spPr>
        <p:txBody>
          <a:bodyPr vert="eaVert" wrap="square" rtlCol="0">
            <a:spAutoFit/>
          </a:bodyPr>
          <a:lstStyle/>
          <a:p>
            <a:r>
              <a:rPr lang="zh-CN" altLang="en-US" sz="2400" b="0" dirty="0" smtClean="0">
                <a:solidFill>
                  <a:srgbClr val="0000CC"/>
                </a:solidFill>
              </a:rPr>
              <a:t>左到底</a:t>
            </a:r>
          </a:p>
        </p:txBody>
      </p:sp>
      <p:sp>
        <p:nvSpPr>
          <p:cNvPr id="30" name="Rectangle 4"/>
          <p:cNvSpPr txBox="1">
            <a:spLocks noChangeArrowheads="1"/>
          </p:cNvSpPr>
          <p:nvPr/>
        </p:nvSpPr>
        <p:spPr>
          <a:xfrm>
            <a:off x="7511480" y="-3968"/>
            <a:ext cx="4680520" cy="2947045"/>
          </a:xfrm>
          <a:prstGeom prst="rect">
            <a:avLst/>
          </a:prstGeom>
          <a:solidFill>
            <a:schemeClr val="bg1"/>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Bef>
                <a:spcPct val="0"/>
              </a:spcBef>
              <a:spcAft>
                <a:spcPts val="0"/>
              </a:spcAft>
              <a:buFont typeface="Wingdings" panose="05000000000000000000" pitchFamily="2" charset="2"/>
              <a:buNone/>
              <a:defRPr/>
            </a:pPr>
            <a:r>
              <a:rPr kumimoji="0" lang="en-US" altLang="zh-CN" sz="1400" b="1" dirty="0" smtClean="0">
                <a:latin typeface="Times New Roman" panose="02020603050405020304" pitchFamily="18" charset="0"/>
                <a:ea typeface="隶书" panose="02010509060101010101" pitchFamily="49" charset="-122"/>
              </a:rPr>
              <a:t>template &lt;class </a:t>
            </a:r>
            <a:r>
              <a:rPr kumimoji="0" lang="en-US" altLang="zh-CN" sz="1400" b="0" dirty="0" smtClean="0">
                <a:latin typeface="Times New Roman" panose="02020603050405020304" pitchFamily="18" charset="0"/>
                <a:ea typeface="隶书" panose="02010509060101010101" pitchFamily="49" charset="-122"/>
              </a:rPr>
              <a:t>T</a:t>
            </a:r>
            <a:r>
              <a:rPr kumimoji="0" lang="en-US" altLang="zh-CN" sz="1400" b="1" dirty="0" smtClean="0">
                <a:latin typeface="Times New Roman" panose="02020603050405020304" pitchFamily="18" charset="0"/>
                <a:ea typeface="隶书" panose="02010509060101010101" pitchFamily="49" charset="-122"/>
              </a:rPr>
              <a:t>&gt;</a:t>
            </a:r>
          </a:p>
          <a:p>
            <a:pPr fontAlgn="auto">
              <a:spcBef>
                <a:spcPct val="0"/>
              </a:spcBef>
              <a:spcAft>
                <a:spcPts val="0"/>
              </a:spcAft>
              <a:buFont typeface="Wingdings" panose="05000000000000000000" pitchFamily="2" charset="2"/>
              <a:buNone/>
              <a:defRPr/>
            </a:pPr>
            <a:r>
              <a:rPr kumimoji="0" lang="en-US" altLang="zh-CN" sz="1400" b="1" dirty="0" smtClean="0">
                <a:latin typeface="Times New Roman" panose="02020603050405020304" pitchFamily="18" charset="0"/>
                <a:ea typeface="隶书" panose="02010509060101010101" pitchFamily="49" charset="-122"/>
              </a:rPr>
              <a:t>void </a:t>
            </a:r>
            <a:r>
              <a:rPr kumimoji="0" lang="en-US" altLang="zh-CN" sz="1400" b="0" dirty="0" err="1" smtClean="0">
                <a:latin typeface="Times New Roman" panose="02020603050405020304" pitchFamily="18" charset="0"/>
                <a:ea typeface="隶书" panose="02010509060101010101" pitchFamily="49" charset="-122"/>
              </a:rPr>
              <a:t>BinaryTree</a:t>
            </a:r>
            <a:r>
              <a:rPr kumimoji="0" lang="en-US" altLang="zh-CN" sz="1400" b="1" dirty="0" smtClean="0">
                <a:latin typeface="Times New Roman" panose="02020603050405020304" pitchFamily="18" charset="0"/>
                <a:ea typeface="隶书" panose="02010509060101010101" pitchFamily="49" charset="-122"/>
              </a:rPr>
              <a:t>&lt;</a:t>
            </a:r>
            <a:r>
              <a:rPr kumimoji="0" lang="en-US" altLang="zh-CN" sz="1400" b="0" dirty="0" smtClean="0">
                <a:latin typeface="Times New Roman" panose="02020603050405020304" pitchFamily="18" charset="0"/>
                <a:ea typeface="隶书" panose="02010509060101010101" pitchFamily="49" charset="-122"/>
              </a:rPr>
              <a:t>T</a:t>
            </a:r>
            <a:r>
              <a:rPr kumimoji="0" lang="en-US" altLang="zh-CN" sz="1400" b="1" dirty="0" smtClean="0">
                <a:latin typeface="Times New Roman" panose="02020603050405020304" pitchFamily="18" charset="0"/>
                <a:ea typeface="隶书" panose="02010509060101010101" pitchFamily="49" charset="-122"/>
              </a:rPr>
              <a:t>&gt;::</a:t>
            </a:r>
            <a:r>
              <a:rPr kumimoji="0" lang="en-US" altLang="zh-CN" sz="1400" b="0" dirty="0" err="1" smtClean="0">
                <a:latin typeface="Times New Roman" panose="02020603050405020304" pitchFamily="18" charset="0"/>
                <a:ea typeface="隶书" panose="02010509060101010101" pitchFamily="49" charset="-122"/>
              </a:rPr>
              <a:t>InOrder</a:t>
            </a:r>
            <a:r>
              <a:rPr kumimoji="0" lang="en-US" altLang="zh-CN" sz="1400" b="0" dirty="0" smtClean="0">
                <a:latin typeface="Times New Roman" panose="02020603050405020304" pitchFamily="18" charset="0"/>
                <a:ea typeface="隶书" panose="02010509060101010101" pitchFamily="49" charset="-122"/>
              </a:rPr>
              <a:t> (</a:t>
            </a:r>
            <a:r>
              <a:rPr kumimoji="0" lang="en-US" altLang="zh-CN" sz="1400" b="0" dirty="0" err="1" smtClean="0">
                <a:latin typeface="Times New Roman" panose="02020603050405020304" pitchFamily="18" charset="0"/>
                <a:ea typeface="隶书" panose="02010509060101010101" pitchFamily="49" charset="-122"/>
              </a:rPr>
              <a:t>BinTreeNode</a:t>
            </a:r>
            <a:r>
              <a:rPr kumimoji="0" lang="en-US" altLang="zh-CN" sz="1400" b="1" dirty="0" smtClean="0">
                <a:latin typeface="Times New Roman" panose="02020603050405020304" pitchFamily="18" charset="0"/>
                <a:ea typeface="隶书" panose="02010509060101010101" pitchFamily="49" charset="-122"/>
              </a:rPr>
              <a:t>&lt;</a:t>
            </a:r>
            <a:r>
              <a:rPr kumimoji="0" lang="en-US" altLang="zh-CN" sz="1400" b="0" dirty="0" smtClean="0">
                <a:latin typeface="Times New Roman" panose="02020603050405020304" pitchFamily="18" charset="0"/>
                <a:ea typeface="隶书" panose="02010509060101010101" pitchFamily="49" charset="-122"/>
              </a:rPr>
              <a:t>T</a:t>
            </a:r>
            <a:r>
              <a:rPr kumimoji="0" lang="en-US" altLang="zh-CN" sz="1400" b="1" dirty="0" smtClean="0">
                <a:latin typeface="Times New Roman" panose="02020603050405020304" pitchFamily="18" charset="0"/>
                <a:ea typeface="隶书" panose="02010509060101010101" pitchFamily="49" charset="-122"/>
              </a:rPr>
              <a:t>&gt; * </a:t>
            </a:r>
            <a:r>
              <a:rPr kumimoji="0" lang="en-US" altLang="zh-CN" sz="1400" b="0" dirty="0" err="1" smtClean="0">
                <a:latin typeface="Times New Roman" panose="02020603050405020304" pitchFamily="18" charset="0"/>
                <a:ea typeface="隶书" panose="02010509060101010101" pitchFamily="49" charset="-122"/>
              </a:rPr>
              <a:t>subTree</a:t>
            </a:r>
            <a:r>
              <a:rPr kumimoji="0" lang="en-US" altLang="zh-CN" sz="1400" b="1" dirty="0" smtClean="0">
                <a:latin typeface="Times New Roman" panose="02020603050405020304" pitchFamily="18" charset="0"/>
                <a:ea typeface="隶书" panose="02010509060101010101" pitchFamily="49" charset="-122"/>
              </a:rPr>
              <a:t>, void </a:t>
            </a:r>
            <a:r>
              <a:rPr kumimoji="0" lang="en-US" altLang="zh-CN" sz="1400" b="0" dirty="0" smtClean="0">
                <a:latin typeface="Times New Roman" panose="02020603050405020304" pitchFamily="18" charset="0"/>
                <a:ea typeface="隶书" panose="02010509060101010101" pitchFamily="49" charset="-122"/>
              </a:rPr>
              <a:t>(*visit) (</a:t>
            </a:r>
            <a:r>
              <a:rPr kumimoji="0" lang="en-US" altLang="zh-CN" sz="1400" b="0" dirty="0" err="1" smtClean="0">
                <a:latin typeface="Times New Roman" panose="02020603050405020304" pitchFamily="18" charset="0"/>
                <a:ea typeface="隶书" panose="02010509060101010101" pitchFamily="49" charset="-122"/>
              </a:rPr>
              <a:t>BinTreeNode</a:t>
            </a:r>
            <a:r>
              <a:rPr kumimoji="0" lang="en-US" altLang="zh-CN" sz="1400" b="1" dirty="0" smtClean="0">
                <a:latin typeface="Times New Roman" panose="02020603050405020304" pitchFamily="18" charset="0"/>
                <a:ea typeface="隶书" panose="02010509060101010101" pitchFamily="49" charset="-122"/>
              </a:rPr>
              <a:t>&lt;</a:t>
            </a:r>
            <a:r>
              <a:rPr kumimoji="0" lang="en-US" altLang="zh-CN" sz="1400" b="0" dirty="0" smtClean="0">
                <a:latin typeface="Times New Roman" panose="02020603050405020304" pitchFamily="18" charset="0"/>
                <a:ea typeface="隶书" panose="02010509060101010101" pitchFamily="49" charset="-122"/>
              </a:rPr>
              <a:t>T</a:t>
            </a:r>
            <a:r>
              <a:rPr kumimoji="0" lang="en-US" altLang="zh-CN" sz="1400" b="1" dirty="0" smtClean="0">
                <a:latin typeface="Times New Roman" panose="02020603050405020304" pitchFamily="18" charset="0"/>
                <a:ea typeface="隶书" panose="02010509060101010101" pitchFamily="49" charset="-122"/>
              </a:rPr>
              <a:t>&gt; *</a:t>
            </a:r>
            <a:r>
              <a:rPr kumimoji="0" lang="en-US" altLang="zh-CN" sz="1400" b="0" dirty="0" smtClean="0">
                <a:latin typeface="Times New Roman" panose="02020603050405020304" pitchFamily="18" charset="0"/>
                <a:ea typeface="隶书" panose="02010509060101010101" pitchFamily="49" charset="-122"/>
              </a:rPr>
              <a:t>t))</a:t>
            </a:r>
            <a:r>
              <a:rPr kumimoji="0" lang="en-US" altLang="zh-CN" sz="1400" b="1" dirty="0" smtClean="0">
                <a:latin typeface="Times New Roman" panose="02020603050405020304" pitchFamily="18" charset="0"/>
                <a:ea typeface="隶书" panose="02010509060101010101" pitchFamily="49" charset="-122"/>
              </a:rPr>
              <a:t> {</a:t>
            </a:r>
          </a:p>
          <a:p>
            <a:pPr fontAlgn="auto">
              <a:spcBef>
                <a:spcPct val="0"/>
              </a:spcBef>
              <a:spcAft>
                <a:spcPts val="0"/>
              </a:spcAft>
              <a:buFont typeface="Wingdings" panose="05000000000000000000" pitchFamily="2" charset="2"/>
              <a:buNone/>
              <a:defRPr/>
            </a:pPr>
            <a:r>
              <a:rPr kumimoji="0" lang="en-US" altLang="zh-CN" sz="1400" b="1" dirty="0" smtClean="0">
                <a:latin typeface="Times New Roman" panose="02020603050405020304" pitchFamily="18" charset="0"/>
                <a:ea typeface="隶书" panose="02010509060101010101" pitchFamily="49" charset="-122"/>
              </a:rPr>
              <a:t>     if </a:t>
            </a:r>
            <a:r>
              <a:rPr kumimoji="0" lang="en-US" altLang="zh-CN" sz="1400" b="0" dirty="0" smtClean="0">
                <a:latin typeface="Times New Roman" panose="02020603050405020304" pitchFamily="18" charset="0"/>
                <a:ea typeface="隶书" panose="02010509060101010101" pitchFamily="49" charset="-122"/>
              </a:rPr>
              <a:t>(</a:t>
            </a:r>
            <a:r>
              <a:rPr kumimoji="0" lang="en-US" altLang="zh-CN" sz="1400" b="0" dirty="0" err="1" smtClean="0">
                <a:latin typeface="Times New Roman" panose="02020603050405020304" pitchFamily="18" charset="0"/>
                <a:ea typeface="隶书" panose="02010509060101010101" pitchFamily="49" charset="-122"/>
              </a:rPr>
              <a:t>subTree</a:t>
            </a:r>
            <a:r>
              <a:rPr kumimoji="0" lang="en-US" altLang="zh-CN" sz="1400" b="0" dirty="0" smtClean="0">
                <a:latin typeface="Times New Roman" panose="02020603050405020304" pitchFamily="18" charset="0"/>
                <a:ea typeface="隶书" panose="02010509060101010101" pitchFamily="49" charset="-122"/>
              </a:rPr>
              <a:t> != NULL)</a:t>
            </a:r>
            <a:r>
              <a:rPr kumimoji="0" lang="en-US" altLang="zh-CN" sz="1400" b="1" dirty="0" smtClean="0">
                <a:latin typeface="Times New Roman" panose="02020603050405020304" pitchFamily="18" charset="0"/>
                <a:ea typeface="隶书" panose="02010509060101010101" pitchFamily="49" charset="-122"/>
              </a:rPr>
              <a:t> {</a:t>
            </a:r>
          </a:p>
          <a:p>
            <a:pPr fontAlgn="auto">
              <a:spcBef>
                <a:spcPct val="0"/>
              </a:spcBef>
              <a:spcAft>
                <a:spcPts val="0"/>
              </a:spcAft>
              <a:buFont typeface="Wingdings" panose="05000000000000000000" pitchFamily="2" charset="2"/>
              <a:buNone/>
              <a:defRPr/>
            </a:pPr>
            <a:r>
              <a:rPr kumimoji="0" lang="en-US" altLang="zh-CN" sz="1400" b="1" dirty="0" smtClean="0">
                <a:latin typeface="Times New Roman" panose="02020603050405020304" pitchFamily="18" charset="0"/>
                <a:ea typeface="隶书" panose="02010509060101010101" pitchFamily="49" charset="-122"/>
              </a:rPr>
              <a:t>		</a:t>
            </a:r>
            <a:r>
              <a:rPr kumimoji="0" lang="en-US" altLang="zh-CN" sz="1400" b="1" dirty="0" smtClean="0">
                <a:solidFill>
                  <a:schemeClr val="tx2"/>
                </a:solidFill>
                <a:latin typeface="Times New Roman" panose="02020603050405020304" pitchFamily="18" charset="0"/>
                <a:ea typeface="隶书" panose="02010509060101010101" pitchFamily="49" charset="-122"/>
              </a:rPr>
              <a:t>//</a:t>
            </a:r>
            <a:r>
              <a:rPr kumimoji="0" lang="zh-CN" altLang="en-US" sz="1400" b="0" dirty="0" smtClean="0">
                <a:solidFill>
                  <a:schemeClr val="tx2"/>
                </a:solidFill>
                <a:latin typeface="Times New Roman" panose="02020603050405020304" pitchFamily="18" charset="0"/>
                <a:ea typeface="隶书" panose="02010509060101010101" pitchFamily="49" charset="-122"/>
              </a:rPr>
              <a:t>遍历左子树</a:t>
            </a:r>
          </a:p>
          <a:p>
            <a:pPr fontAlgn="auto">
              <a:spcBef>
                <a:spcPct val="0"/>
              </a:spcBef>
              <a:spcAft>
                <a:spcPts val="0"/>
              </a:spcAft>
              <a:buFont typeface="Wingdings" panose="05000000000000000000" pitchFamily="2" charset="2"/>
              <a:buNone/>
              <a:defRPr/>
            </a:pPr>
            <a:r>
              <a:rPr kumimoji="0" lang="en-US" altLang="zh-CN" sz="1400" b="1" dirty="0" smtClean="0">
                <a:latin typeface="Times New Roman" panose="02020603050405020304" pitchFamily="18" charset="0"/>
                <a:ea typeface="隶书" panose="02010509060101010101" pitchFamily="49" charset="-122"/>
              </a:rPr>
              <a:t>          	</a:t>
            </a:r>
            <a:r>
              <a:rPr kumimoji="0" lang="en-US" altLang="zh-CN" sz="1400" b="0" dirty="0" err="1" smtClean="0">
                <a:latin typeface="Times New Roman" panose="02020603050405020304" pitchFamily="18" charset="0"/>
                <a:ea typeface="隶书" panose="02010509060101010101" pitchFamily="49" charset="-122"/>
              </a:rPr>
              <a:t>InOrder</a:t>
            </a:r>
            <a:r>
              <a:rPr kumimoji="0" lang="en-US" altLang="zh-CN" sz="1400" b="0" dirty="0" smtClean="0">
                <a:latin typeface="Times New Roman" panose="02020603050405020304" pitchFamily="18" charset="0"/>
                <a:ea typeface="隶书" panose="02010509060101010101" pitchFamily="49" charset="-122"/>
              </a:rPr>
              <a:t> (</a:t>
            </a:r>
            <a:r>
              <a:rPr kumimoji="0" lang="en-US" altLang="zh-CN" sz="1400" b="0" dirty="0" err="1" smtClean="0">
                <a:latin typeface="Times New Roman" panose="02020603050405020304" pitchFamily="18" charset="0"/>
                <a:ea typeface="隶书" panose="02010509060101010101" pitchFamily="49" charset="-122"/>
              </a:rPr>
              <a:t>subTree</a:t>
            </a:r>
            <a:r>
              <a:rPr kumimoji="0" lang="en-US" altLang="zh-CN" sz="1400" b="0" dirty="0" smtClean="0">
                <a:latin typeface="楷体_GB2312" pitchFamily="49" charset="-122"/>
              </a:rPr>
              <a:t>-&gt;</a:t>
            </a:r>
            <a:r>
              <a:rPr kumimoji="0" lang="en-US" altLang="zh-CN" sz="1400" b="0" dirty="0" err="1" smtClean="0">
                <a:latin typeface="Times New Roman" panose="02020603050405020304" pitchFamily="18" charset="0"/>
                <a:ea typeface="隶书" panose="02010509060101010101" pitchFamily="49" charset="-122"/>
              </a:rPr>
              <a:t>leftChild</a:t>
            </a:r>
            <a:r>
              <a:rPr kumimoji="0" lang="en-US" altLang="zh-CN" sz="1400" b="1" dirty="0" smtClean="0">
                <a:latin typeface="Times New Roman" panose="02020603050405020304" pitchFamily="18" charset="0"/>
                <a:ea typeface="隶书" panose="02010509060101010101" pitchFamily="49" charset="-122"/>
              </a:rPr>
              <a:t>, </a:t>
            </a:r>
            <a:r>
              <a:rPr kumimoji="0" lang="en-US" altLang="zh-CN" sz="1400" b="0" dirty="0" smtClean="0">
                <a:latin typeface="Times New Roman" panose="02020603050405020304" pitchFamily="18" charset="0"/>
                <a:ea typeface="隶书" panose="02010509060101010101" pitchFamily="49" charset="-122"/>
              </a:rPr>
              <a:t>visit)</a:t>
            </a:r>
            <a:r>
              <a:rPr kumimoji="0" lang="en-US" altLang="zh-CN" sz="1400" b="1" dirty="0" smtClean="0">
                <a:latin typeface="Times New Roman" panose="02020603050405020304" pitchFamily="18" charset="0"/>
                <a:ea typeface="隶书" panose="02010509060101010101" pitchFamily="49" charset="-122"/>
              </a:rPr>
              <a:t>; </a:t>
            </a:r>
          </a:p>
          <a:p>
            <a:pPr fontAlgn="auto">
              <a:spcBef>
                <a:spcPct val="0"/>
              </a:spcBef>
              <a:spcAft>
                <a:spcPts val="0"/>
              </a:spcAft>
              <a:buFont typeface="Wingdings" panose="05000000000000000000" pitchFamily="2" charset="2"/>
              <a:buNone/>
              <a:defRPr/>
            </a:pPr>
            <a:r>
              <a:rPr kumimoji="0" lang="zh-CN" altLang="en-US" sz="1400" b="1" dirty="0" smtClean="0">
                <a:latin typeface="Times New Roman" panose="02020603050405020304" pitchFamily="18" charset="0"/>
                <a:ea typeface="隶书" panose="02010509060101010101" pitchFamily="49" charset="-122"/>
              </a:rPr>
              <a:t>          </a:t>
            </a:r>
            <a:r>
              <a:rPr kumimoji="0" lang="en-US" altLang="zh-CN" sz="1400" b="1" dirty="0" smtClean="0">
                <a:latin typeface="Times New Roman" panose="02020603050405020304" pitchFamily="18" charset="0"/>
                <a:ea typeface="隶书" panose="02010509060101010101" pitchFamily="49" charset="-122"/>
              </a:rPr>
              <a:t>	</a:t>
            </a:r>
            <a:r>
              <a:rPr kumimoji="0" lang="en-US" altLang="zh-CN" sz="1400" b="1" dirty="0" smtClean="0">
                <a:solidFill>
                  <a:schemeClr val="tx2"/>
                </a:solidFill>
                <a:latin typeface="Times New Roman" panose="02020603050405020304" pitchFamily="18" charset="0"/>
                <a:ea typeface="隶书" panose="02010509060101010101" pitchFamily="49" charset="-122"/>
              </a:rPr>
              <a:t>//</a:t>
            </a:r>
            <a:r>
              <a:rPr kumimoji="0" lang="zh-CN" altLang="en-US" sz="1400" b="0" dirty="0" smtClean="0">
                <a:solidFill>
                  <a:schemeClr val="tx2"/>
                </a:solidFill>
                <a:latin typeface="Times New Roman" panose="02020603050405020304" pitchFamily="18" charset="0"/>
                <a:ea typeface="隶书" panose="02010509060101010101" pitchFamily="49" charset="-122"/>
              </a:rPr>
              <a:t>访问根结点</a:t>
            </a:r>
            <a:endParaRPr kumimoji="0" lang="en-US" altLang="zh-CN" sz="1400" b="1" dirty="0" smtClean="0">
              <a:latin typeface="Times New Roman" panose="02020603050405020304" pitchFamily="18" charset="0"/>
              <a:ea typeface="隶书" panose="02010509060101010101" pitchFamily="49" charset="-122"/>
            </a:endParaRPr>
          </a:p>
          <a:p>
            <a:pPr fontAlgn="auto">
              <a:spcBef>
                <a:spcPct val="0"/>
              </a:spcBef>
              <a:spcAft>
                <a:spcPts val="0"/>
              </a:spcAft>
              <a:buFont typeface="Wingdings" panose="05000000000000000000" pitchFamily="2" charset="2"/>
              <a:buNone/>
              <a:defRPr/>
            </a:pPr>
            <a:r>
              <a:rPr kumimoji="0" lang="en-US" altLang="zh-CN" sz="1400" b="1" dirty="0" smtClean="0">
                <a:latin typeface="Times New Roman" panose="02020603050405020304" pitchFamily="18" charset="0"/>
                <a:ea typeface="隶书" panose="02010509060101010101" pitchFamily="49" charset="-122"/>
              </a:rPr>
              <a:t>		</a:t>
            </a:r>
            <a:r>
              <a:rPr kumimoji="0" lang="en-US" altLang="zh-CN" sz="1400" b="0" dirty="0" smtClean="0">
                <a:latin typeface="Times New Roman" panose="02020603050405020304" pitchFamily="18" charset="0"/>
                <a:ea typeface="隶书" panose="02010509060101010101" pitchFamily="49" charset="-122"/>
              </a:rPr>
              <a:t>visit (</a:t>
            </a:r>
            <a:r>
              <a:rPr kumimoji="0" lang="en-US" altLang="zh-CN" sz="1400" b="0" dirty="0" err="1" smtClean="0">
                <a:latin typeface="Times New Roman" panose="02020603050405020304" pitchFamily="18" charset="0"/>
                <a:ea typeface="隶书" panose="02010509060101010101" pitchFamily="49" charset="-122"/>
              </a:rPr>
              <a:t>subTree</a:t>
            </a:r>
            <a:r>
              <a:rPr kumimoji="0" lang="en-US" altLang="zh-CN" sz="1400" b="0" dirty="0" smtClean="0">
                <a:latin typeface="Times New Roman" panose="02020603050405020304" pitchFamily="18" charset="0"/>
                <a:ea typeface="隶书" panose="02010509060101010101" pitchFamily="49" charset="-122"/>
              </a:rPr>
              <a:t>)</a:t>
            </a:r>
            <a:r>
              <a:rPr kumimoji="0" lang="en-US" altLang="zh-CN" sz="1400" b="1" dirty="0" smtClean="0">
                <a:latin typeface="Times New Roman" panose="02020603050405020304" pitchFamily="18" charset="0"/>
                <a:ea typeface="隶书" panose="02010509060101010101" pitchFamily="49" charset="-122"/>
              </a:rPr>
              <a:t>;		</a:t>
            </a:r>
            <a:r>
              <a:rPr kumimoji="0" lang="zh-CN" altLang="en-US" sz="1400" b="1" dirty="0" smtClean="0">
                <a:latin typeface="Times New Roman" panose="02020603050405020304" pitchFamily="18" charset="0"/>
                <a:ea typeface="隶书" panose="02010509060101010101" pitchFamily="49" charset="-122"/>
              </a:rPr>
              <a:t>         </a:t>
            </a:r>
            <a:endParaRPr kumimoji="0" lang="en-US" altLang="zh-CN" sz="1400" b="1" dirty="0" smtClean="0">
              <a:latin typeface="Times New Roman" panose="02020603050405020304" pitchFamily="18" charset="0"/>
              <a:ea typeface="隶书" panose="02010509060101010101" pitchFamily="49" charset="-122"/>
            </a:endParaRPr>
          </a:p>
          <a:p>
            <a:pPr fontAlgn="auto">
              <a:spcBef>
                <a:spcPct val="0"/>
              </a:spcBef>
              <a:spcAft>
                <a:spcPts val="0"/>
              </a:spcAft>
              <a:buFont typeface="Wingdings" panose="05000000000000000000" pitchFamily="2" charset="2"/>
              <a:buNone/>
              <a:defRPr/>
            </a:pPr>
            <a:r>
              <a:rPr kumimoji="0" lang="zh-CN" altLang="en-US" sz="1400" b="1" dirty="0" smtClean="0">
                <a:latin typeface="Times New Roman" panose="02020603050405020304" pitchFamily="18" charset="0"/>
                <a:ea typeface="隶书" panose="02010509060101010101" pitchFamily="49" charset="-122"/>
              </a:rPr>
              <a:t> </a:t>
            </a:r>
            <a:r>
              <a:rPr kumimoji="0" lang="en-US" altLang="zh-CN" sz="1400" b="1" dirty="0" smtClean="0">
                <a:latin typeface="Times New Roman" panose="02020603050405020304" pitchFamily="18" charset="0"/>
                <a:ea typeface="隶书" panose="02010509060101010101" pitchFamily="49" charset="-122"/>
              </a:rPr>
              <a:t>		</a:t>
            </a:r>
            <a:r>
              <a:rPr kumimoji="0" lang="en-US" altLang="zh-CN" sz="1400" b="1" dirty="0" smtClean="0">
                <a:solidFill>
                  <a:schemeClr val="tx2"/>
                </a:solidFill>
                <a:latin typeface="Times New Roman" panose="02020603050405020304" pitchFamily="18" charset="0"/>
                <a:ea typeface="隶书" panose="02010509060101010101" pitchFamily="49" charset="-122"/>
              </a:rPr>
              <a:t>//</a:t>
            </a:r>
            <a:r>
              <a:rPr kumimoji="0" lang="zh-CN" altLang="en-US" sz="1400" b="0" dirty="0" smtClean="0">
                <a:solidFill>
                  <a:schemeClr val="tx2"/>
                </a:solidFill>
                <a:latin typeface="Times New Roman" panose="02020603050405020304" pitchFamily="18" charset="0"/>
                <a:ea typeface="隶书" panose="02010509060101010101" pitchFamily="49" charset="-122"/>
              </a:rPr>
              <a:t>遍历右子树</a:t>
            </a:r>
          </a:p>
          <a:p>
            <a:pPr fontAlgn="auto">
              <a:spcBef>
                <a:spcPct val="0"/>
              </a:spcBef>
              <a:spcAft>
                <a:spcPts val="0"/>
              </a:spcAft>
              <a:buFont typeface="Wingdings" panose="05000000000000000000" pitchFamily="2" charset="2"/>
              <a:buNone/>
              <a:defRPr/>
            </a:pPr>
            <a:r>
              <a:rPr kumimoji="0" lang="en-US" altLang="zh-CN" sz="1400" b="0" dirty="0" smtClean="0">
                <a:latin typeface="Times New Roman" panose="02020603050405020304" pitchFamily="18" charset="0"/>
                <a:ea typeface="隶书" panose="02010509060101010101" pitchFamily="49" charset="-122"/>
              </a:rPr>
              <a:t>		</a:t>
            </a:r>
            <a:r>
              <a:rPr kumimoji="0" lang="en-US" altLang="zh-CN" sz="1400" b="0" dirty="0" err="1" smtClean="0">
                <a:latin typeface="Times New Roman" panose="02020603050405020304" pitchFamily="18" charset="0"/>
                <a:ea typeface="隶书" panose="02010509060101010101" pitchFamily="49" charset="-122"/>
              </a:rPr>
              <a:t>InOrder</a:t>
            </a:r>
            <a:r>
              <a:rPr kumimoji="0" lang="en-US" altLang="zh-CN" sz="1400" b="0" dirty="0" smtClean="0">
                <a:latin typeface="Times New Roman" panose="02020603050405020304" pitchFamily="18" charset="0"/>
                <a:ea typeface="隶书" panose="02010509060101010101" pitchFamily="49" charset="-122"/>
              </a:rPr>
              <a:t> (</a:t>
            </a:r>
            <a:r>
              <a:rPr kumimoji="0" lang="en-US" altLang="zh-CN" sz="1400" b="0" dirty="0" err="1" smtClean="0">
                <a:latin typeface="Times New Roman" panose="02020603050405020304" pitchFamily="18" charset="0"/>
                <a:ea typeface="隶书" panose="02010509060101010101" pitchFamily="49" charset="-122"/>
              </a:rPr>
              <a:t>subTree</a:t>
            </a:r>
            <a:r>
              <a:rPr kumimoji="0" lang="en-US" altLang="zh-CN" sz="1400" b="0" dirty="0" smtClean="0">
                <a:latin typeface="楷体_GB2312" pitchFamily="49" charset="-122"/>
              </a:rPr>
              <a:t>-&gt;</a:t>
            </a:r>
            <a:r>
              <a:rPr kumimoji="0" lang="en-US" altLang="zh-CN" sz="1400" b="0" dirty="0" err="1" smtClean="0">
                <a:latin typeface="Times New Roman" panose="02020603050405020304" pitchFamily="18" charset="0"/>
                <a:ea typeface="隶书" panose="02010509060101010101" pitchFamily="49" charset="-122"/>
              </a:rPr>
              <a:t>rightChild</a:t>
            </a:r>
            <a:r>
              <a:rPr kumimoji="0" lang="en-US" altLang="zh-CN" sz="1400" b="1" dirty="0" smtClean="0">
                <a:latin typeface="Times New Roman" panose="02020603050405020304" pitchFamily="18" charset="0"/>
                <a:ea typeface="隶书" panose="02010509060101010101" pitchFamily="49" charset="-122"/>
              </a:rPr>
              <a:t>, </a:t>
            </a:r>
            <a:r>
              <a:rPr kumimoji="0" lang="en-US" altLang="zh-CN" sz="1400" b="0" dirty="0" smtClean="0">
                <a:latin typeface="Times New Roman" panose="02020603050405020304" pitchFamily="18" charset="0"/>
                <a:ea typeface="隶书" panose="02010509060101010101" pitchFamily="49" charset="-122"/>
              </a:rPr>
              <a:t>visit)</a:t>
            </a:r>
            <a:r>
              <a:rPr kumimoji="0" lang="en-US" altLang="zh-CN" sz="1400" b="1" dirty="0" smtClean="0">
                <a:latin typeface="Times New Roman" panose="02020603050405020304" pitchFamily="18" charset="0"/>
                <a:ea typeface="隶书" panose="02010509060101010101" pitchFamily="49" charset="-122"/>
              </a:rPr>
              <a:t>;	 </a:t>
            </a:r>
            <a:r>
              <a:rPr kumimoji="0" lang="zh-CN" altLang="en-US" sz="1400" b="1" dirty="0" smtClean="0">
                <a:latin typeface="Times New Roman" panose="02020603050405020304" pitchFamily="18" charset="0"/>
                <a:ea typeface="隶书" panose="02010509060101010101" pitchFamily="49" charset="-122"/>
              </a:rPr>
              <a:t>	 </a:t>
            </a:r>
            <a:endParaRPr kumimoji="0" lang="en-US" altLang="zh-CN" sz="1400" b="1" dirty="0" smtClean="0">
              <a:latin typeface="Times New Roman" panose="02020603050405020304" pitchFamily="18" charset="0"/>
              <a:ea typeface="隶书" panose="02010509060101010101" pitchFamily="49" charset="-122"/>
            </a:endParaRPr>
          </a:p>
          <a:p>
            <a:pPr fontAlgn="auto">
              <a:spcBef>
                <a:spcPct val="0"/>
              </a:spcBef>
              <a:spcAft>
                <a:spcPts val="0"/>
              </a:spcAft>
              <a:buFont typeface="Wingdings" panose="05000000000000000000" pitchFamily="2" charset="2"/>
              <a:buNone/>
              <a:defRPr/>
            </a:pPr>
            <a:r>
              <a:rPr kumimoji="0" lang="en-US" altLang="zh-CN" sz="1400" b="1" dirty="0" smtClean="0">
                <a:latin typeface="Times New Roman" panose="02020603050405020304" pitchFamily="18" charset="0"/>
                <a:ea typeface="隶书" panose="02010509060101010101" pitchFamily="49" charset="-122"/>
              </a:rPr>
              <a:t>	}</a:t>
            </a:r>
          </a:p>
          <a:p>
            <a:pPr fontAlgn="auto">
              <a:spcBef>
                <a:spcPct val="0"/>
              </a:spcBef>
              <a:spcAft>
                <a:spcPts val="0"/>
              </a:spcAft>
              <a:buFont typeface="Wingdings" panose="05000000000000000000" pitchFamily="2" charset="2"/>
              <a:buNone/>
              <a:defRPr/>
            </a:pPr>
            <a:r>
              <a:rPr kumimoji="0" lang="en-US" altLang="zh-CN" sz="1400" b="1" dirty="0" smtClean="0">
                <a:latin typeface="Times New Roman" panose="02020603050405020304" pitchFamily="18" charset="0"/>
                <a:ea typeface="隶书" panose="02010509060101010101" pitchFamily="49" charset="-122"/>
              </a:rPr>
              <a:t>};</a:t>
            </a:r>
            <a:endParaRPr kumimoji="0" lang="en-US" altLang="zh-CN" sz="1400" b="1" dirty="0">
              <a:latin typeface="Times New Roman" panose="02020603050405020304" pitchFamily="18" charset="0"/>
              <a:ea typeface="隶书" panose="02010509060101010101" pitchFamily="49" charset="-122"/>
            </a:endParaRPr>
          </a:p>
        </p:txBody>
      </p:sp>
      <p:grpSp>
        <p:nvGrpSpPr>
          <p:cNvPr id="5" name="Group 62"/>
          <p:cNvGrpSpPr>
            <a:grpSpLocks/>
          </p:cNvGrpSpPr>
          <p:nvPr/>
        </p:nvGrpSpPr>
        <p:grpSpPr bwMode="auto">
          <a:xfrm>
            <a:off x="8687940" y="2851125"/>
            <a:ext cx="2160588" cy="2378075"/>
            <a:chOff x="430" y="1002"/>
            <a:chExt cx="1361" cy="1498"/>
          </a:xfrm>
        </p:grpSpPr>
        <p:sp>
          <p:nvSpPr>
            <p:cNvPr id="6" name="Line 4"/>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5"/>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6"/>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7"/>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Oval 8"/>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1" name="Oval 9"/>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2" name="Oval 10"/>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3" name="Oval 11"/>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4" name="Oval 12"/>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5" name="Text Box 13"/>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16" name="Text Box 14"/>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17" name="Text Box 15"/>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18" name="Text Box 16"/>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19" name="Text Box 17"/>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20" name="Line 20"/>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22"/>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3"/>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4"/>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5"/>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6"/>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7"/>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8"/>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cxnSp>
        <p:nvCxnSpPr>
          <p:cNvPr id="28" name="直接箭头连接符 27"/>
          <p:cNvCxnSpPr/>
          <p:nvPr/>
        </p:nvCxnSpPr>
        <p:spPr>
          <a:xfrm flipH="1">
            <a:off x="1537430" y="1220867"/>
            <a:ext cx="7006842" cy="1746965"/>
          </a:xfrm>
          <a:prstGeom prst="straightConnector1">
            <a:avLst/>
          </a:prstGeom>
          <a:ln>
            <a:solidFill>
              <a:srgbClr val="0000CC"/>
            </a:solidFill>
            <a:tailEnd type="triangle"/>
          </a:ln>
        </p:spPr>
        <p:style>
          <a:lnRef idx="3">
            <a:schemeClr val="accent1"/>
          </a:lnRef>
          <a:fillRef idx="0">
            <a:schemeClr val="accent1"/>
          </a:fillRef>
          <a:effectRef idx="2">
            <a:schemeClr val="accent1"/>
          </a:effectRef>
          <a:fontRef idx="minor">
            <a:schemeClr val="tx1"/>
          </a:fontRef>
        </p:style>
      </p:cxnSp>
      <p:cxnSp>
        <p:nvCxnSpPr>
          <p:cNvPr id="93184" name="直接连接符 93183"/>
          <p:cNvCxnSpPr/>
          <p:nvPr/>
        </p:nvCxnSpPr>
        <p:spPr>
          <a:xfrm flipH="1">
            <a:off x="8544272" y="1340768"/>
            <a:ext cx="2592288" cy="0"/>
          </a:xfrm>
          <a:prstGeom prst="line">
            <a:avLst/>
          </a:prstGeom>
          <a:ln>
            <a:solidFill>
              <a:srgbClr val="0000CC"/>
            </a:solidFill>
          </a:ln>
        </p:spPr>
        <p:style>
          <a:lnRef idx="3">
            <a:schemeClr val="dk1"/>
          </a:lnRef>
          <a:fillRef idx="0">
            <a:schemeClr val="dk1"/>
          </a:fillRef>
          <a:effectRef idx="2">
            <a:schemeClr val="dk1"/>
          </a:effectRef>
          <a:fontRef idx="minor">
            <a:schemeClr val="tx1"/>
          </a:fontRef>
        </p:style>
      </p:cxn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93184"/>
                                        </p:tgtEl>
                                        <p:attrNameLst>
                                          <p:attrName>style.visibility</p:attrName>
                                        </p:attrNameLst>
                                      </p:cBhvr>
                                      <p:to>
                                        <p:strVal val="visible"/>
                                      </p:to>
                                    </p:set>
                                    <p:animEffect transition="in" filter="wipe(down)">
                                      <p:cBhvr>
                                        <p:cTn id="19" dur="500"/>
                                        <p:tgtEl>
                                          <p:spTgt spid="93184"/>
                                        </p:tgtEl>
                                      </p:cBhvr>
                                    </p:animEffect>
                                  </p:childTnLst>
                                </p:cTn>
                              </p:par>
                              <p:par>
                                <p:cTn id="20" presetID="22" presetClass="entr" presetSubtype="4"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2" name="Rectangle 7"/>
          <p:cNvSpPr>
            <a:spLocks noGrp="1" noChangeArrowheads="1"/>
          </p:cNvSpPr>
          <p:nvPr>
            <p:ph type="title"/>
          </p:nvPr>
        </p:nvSpPr>
        <p:spPr>
          <a:xfrm>
            <a:off x="623392" y="32149"/>
            <a:ext cx="5951537" cy="658812"/>
          </a:xfrm>
        </p:spPr>
        <p:txBody>
          <a:bodyPr/>
          <a:lstStyle/>
          <a:p>
            <a:r>
              <a:rPr lang="zh-CN" altLang="en-US" sz="3200" b="1" dirty="0">
                <a:ea typeface="华文新魏" panose="02010800040101010101" pitchFamily="2" charset="-122"/>
              </a:rPr>
              <a:t>利用栈的后序遍历非递归算法</a:t>
            </a:r>
          </a:p>
        </p:txBody>
      </p:sp>
      <p:sp>
        <p:nvSpPr>
          <p:cNvPr id="175112" name="Rectangle 8"/>
          <p:cNvSpPr>
            <a:spLocks noGrp="1" noChangeArrowheads="1"/>
          </p:cNvSpPr>
          <p:nvPr>
            <p:ph idx="1"/>
          </p:nvPr>
        </p:nvSpPr>
        <p:spPr>
          <a:xfrm>
            <a:off x="1703512" y="1124744"/>
            <a:ext cx="7993062" cy="5148262"/>
          </a:xfrm>
        </p:spPr>
        <p:txBody>
          <a:bodyPr/>
          <a:lstStyle/>
          <a:p>
            <a:pPr>
              <a:spcBef>
                <a:spcPct val="10000"/>
              </a:spcBef>
              <a:buClr>
                <a:srgbClr val="800080"/>
              </a:buClr>
              <a:buSzPct val="50000"/>
              <a:defRPr/>
            </a:pPr>
            <a:r>
              <a:rPr lang="zh-CN" altLang="en-US" sz="3000" b="1" dirty="0">
                <a:latin typeface="Times New Roman" panose="02020603050405020304" pitchFamily="18" charset="0"/>
                <a:ea typeface="仿宋_GB2312" pitchFamily="49" charset="-122"/>
              </a:rPr>
              <a:t>在后序遍历过程中所用栈的结点定义</a:t>
            </a:r>
          </a:p>
          <a:p>
            <a:pPr>
              <a:spcBef>
                <a:spcPct val="10000"/>
              </a:spcBef>
              <a:buClr>
                <a:srgbClr val="800080"/>
              </a:buClr>
              <a:buSzPct val="50000"/>
              <a:defRPr/>
            </a:pPr>
            <a:endParaRPr lang="zh-CN" altLang="en-US" sz="800" b="1" dirty="0">
              <a:latin typeface="Times New Roman" panose="02020603050405020304" pitchFamily="18" charset="0"/>
              <a:ea typeface="仿宋_GB2312" pitchFamily="49" charset="-122"/>
            </a:endParaRP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仿宋_GB2312" pitchFamily="49" charset="-122"/>
              </a:rPr>
              <a:t>	</a:t>
            </a:r>
            <a:r>
              <a:rPr lang="en-US" altLang="zh-CN" sz="2800" b="1" dirty="0">
                <a:latin typeface="Times New Roman" panose="02020603050405020304" pitchFamily="18" charset="0"/>
                <a:ea typeface="仿宋_GB2312" pitchFamily="49" charset="-122"/>
              </a:rPr>
              <a:t>template &lt;class </a:t>
            </a:r>
            <a:r>
              <a:rPr lang="en-US" altLang="zh-CN" sz="2800" dirty="0">
                <a:latin typeface="Times New Roman" panose="02020603050405020304" pitchFamily="18" charset="0"/>
                <a:ea typeface="仿宋_GB2312" pitchFamily="49" charset="-122"/>
              </a:rPr>
              <a:t>T</a:t>
            </a:r>
            <a:r>
              <a:rPr lang="en-US" altLang="zh-CN" sz="2800" b="1" dirty="0">
                <a:latin typeface="Times New Roman" panose="02020603050405020304" pitchFamily="18" charset="0"/>
                <a:ea typeface="仿宋_GB2312" pitchFamily="49" charset="-122"/>
              </a:rPr>
              <a:t>&gt;</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仿宋_GB2312" pitchFamily="49" charset="-122"/>
              </a:rPr>
              <a:t>    </a:t>
            </a:r>
            <a:r>
              <a:rPr lang="en-US" altLang="zh-CN" sz="2800" b="1" dirty="0" err="1">
                <a:latin typeface="Times New Roman" panose="02020603050405020304" pitchFamily="18" charset="0"/>
                <a:ea typeface="仿宋_GB2312" pitchFamily="49" charset="-122"/>
              </a:rPr>
              <a:t>struct</a:t>
            </a:r>
            <a:r>
              <a:rPr lang="en-US" altLang="zh-CN" sz="2800" b="1" dirty="0">
                <a:latin typeface="Times New Roman" panose="02020603050405020304" pitchFamily="18" charset="0"/>
                <a:ea typeface="仿宋_GB2312" pitchFamily="49" charset="-122"/>
              </a:rPr>
              <a:t> </a:t>
            </a:r>
            <a:r>
              <a:rPr lang="en-US" altLang="zh-CN" sz="2800" dirty="0" err="1">
                <a:latin typeface="Times New Roman" panose="02020603050405020304" pitchFamily="18" charset="0"/>
                <a:ea typeface="仿宋_GB2312" pitchFamily="49" charset="-122"/>
              </a:rPr>
              <a:t>stkNode</a:t>
            </a:r>
            <a:r>
              <a:rPr lang="en-US" altLang="zh-CN" sz="2800" b="1" dirty="0">
                <a:latin typeface="Times New Roman" panose="02020603050405020304" pitchFamily="18" charset="0"/>
                <a:ea typeface="仿宋_GB2312" pitchFamily="49" charset="-122"/>
              </a:rPr>
              <a:t> {</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仿宋_GB2312" pitchFamily="49" charset="-122"/>
              </a:rPr>
              <a:t>	     </a:t>
            </a:r>
            <a:r>
              <a:rPr lang="en-US" altLang="zh-CN" sz="2800" dirty="0" err="1">
                <a:latin typeface="Times New Roman" panose="02020603050405020304" pitchFamily="18" charset="0"/>
                <a:ea typeface="仿宋_GB2312" pitchFamily="49" charset="-122"/>
              </a:rPr>
              <a:t>BinTreeNode</a:t>
            </a:r>
            <a:r>
              <a:rPr lang="en-US" altLang="zh-CN" sz="2800" b="1" dirty="0">
                <a:latin typeface="Times New Roman" panose="02020603050405020304" pitchFamily="18" charset="0"/>
                <a:ea typeface="仿宋_GB2312" pitchFamily="49" charset="-122"/>
              </a:rPr>
              <a:t>&lt;</a:t>
            </a:r>
            <a:r>
              <a:rPr lang="en-US" altLang="zh-CN" sz="2800" dirty="0">
                <a:latin typeface="Times New Roman" panose="02020603050405020304" pitchFamily="18" charset="0"/>
                <a:ea typeface="仿宋_GB2312" pitchFamily="49" charset="-122"/>
              </a:rPr>
              <a:t>T</a:t>
            </a:r>
            <a:r>
              <a:rPr lang="en-US" altLang="zh-CN" sz="2800" b="1" dirty="0">
                <a:latin typeface="Times New Roman" panose="02020603050405020304" pitchFamily="18" charset="0"/>
                <a:ea typeface="仿宋_GB2312" pitchFamily="49" charset="-122"/>
              </a:rPr>
              <a:t>&gt; *</a:t>
            </a:r>
            <a:r>
              <a:rPr lang="en-US" altLang="zh-CN" sz="2800" dirty="0" err="1">
                <a:latin typeface="Times New Roman" panose="02020603050405020304" pitchFamily="18" charset="0"/>
                <a:ea typeface="仿宋_GB2312" pitchFamily="49" charset="-122"/>
              </a:rPr>
              <a:t>ptr</a:t>
            </a:r>
            <a:r>
              <a:rPr lang="en-US" altLang="zh-CN" sz="2800" b="1" dirty="0">
                <a:latin typeface="Times New Roman" panose="02020603050405020304" pitchFamily="18" charset="0"/>
                <a:ea typeface="仿宋_GB2312" pitchFamily="49" charset="-122"/>
              </a:rPr>
              <a:t>;      </a:t>
            </a:r>
            <a:r>
              <a:rPr lang="en-US" altLang="zh-CN" sz="2800" b="1" dirty="0">
                <a:solidFill>
                  <a:schemeClr val="tx2"/>
                </a:solidFill>
                <a:latin typeface="Times New Roman" panose="02020603050405020304" pitchFamily="18" charset="0"/>
                <a:ea typeface="仿宋_GB2312"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树结点指针</a:t>
            </a:r>
            <a:r>
              <a:rPr lang="zh-CN" altLang="en-US" sz="2800" b="1" dirty="0">
                <a:latin typeface="Times New Roman" panose="02020603050405020304" pitchFamily="18" charset="0"/>
                <a:ea typeface="仿宋_GB2312" pitchFamily="49" charset="-122"/>
              </a:rPr>
              <a:t>	        </a:t>
            </a: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仿宋_GB2312" pitchFamily="49" charset="-122"/>
              </a:rPr>
              <a:t>         </a:t>
            </a:r>
            <a:r>
              <a:rPr lang="en-US" altLang="zh-CN" sz="2800" b="1" dirty="0" err="1">
                <a:latin typeface="Times New Roman" panose="02020603050405020304" pitchFamily="18" charset="0"/>
                <a:ea typeface="仿宋_GB2312" pitchFamily="49" charset="-122"/>
              </a:rPr>
              <a:t>enum</a:t>
            </a:r>
            <a:r>
              <a:rPr lang="en-US" altLang="zh-CN" sz="2800" b="1" dirty="0">
                <a:latin typeface="Times New Roman" panose="02020603050405020304" pitchFamily="18" charset="0"/>
                <a:ea typeface="仿宋_GB2312" pitchFamily="49" charset="-122"/>
              </a:rPr>
              <a:t> </a:t>
            </a:r>
            <a:r>
              <a:rPr lang="en-US" altLang="zh-CN" sz="2800" dirty="0">
                <a:latin typeface="Times New Roman" panose="02020603050405020304" pitchFamily="18" charset="0"/>
                <a:ea typeface="仿宋_GB2312" pitchFamily="49" charset="-122"/>
              </a:rPr>
              <a:t>tag </a:t>
            </a:r>
            <a:r>
              <a:rPr lang="en-US" altLang="zh-CN" sz="2800" b="1" dirty="0">
                <a:latin typeface="Times New Roman" panose="02020603050405020304" pitchFamily="18" charset="0"/>
                <a:ea typeface="仿宋_GB2312" pitchFamily="49" charset="-122"/>
              </a:rPr>
              <a:t>{</a:t>
            </a:r>
            <a:r>
              <a:rPr lang="en-US" altLang="zh-CN" sz="2800" dirty="0">
                <a:latin typeface="Times New Roman" panose="02020603050405020304" pitchFamily="18" charset="0"/>
                <a:ea typeface="仿宋_GB2312" pitchFamily="49" charset="-122"/>
              </a:rPr>
              <a:t>L</a:t>
            </a:r>
            <a:r>
              <a:rPr lang="en-US" altLang="zh-CN" sz="2800" b="1" dirty="0">
                <a:latin typeface="Times New Roman" panose="02020603050405020304" pitchFamily="18" charset="0"/>
                <a:ea typeface="仿宋_GB2312" pitchFamily="49" charset="-122"/>
              </a:rPr>
              <a:t>, </a:t>
            </a:r>
            <a:r>
              <a:rPr lang="en-US" altLang="zh-CN" sz="2800" dirty="0">
                <a:latin typeface="Times New Roman" panose="02020603050405020304" pitchFamily="18" charset="0"/>
                <a:ea typeface="仿宋_GB2312" pitchFamily="49" charset="-122"/>
              </a:rPr>
              <a:t>R</a:t>
            </a:r>
            <a:r>
              <a:rPr lang="en-US" altLang="zh-CN" sz="2800" b="1" dirty="0">
                <a:latin typeface="Times New Roman" panose="02020603050405020304" pitchFamily="18" charset="0"/>
                <a:ea typeface="仿宋_GB2312" pitchFamily="49" charset="-122"/>
              </a:rPr>
              <a:t>};               </a:t>
            </a:r>
            <a:r>
              <a:rPr lang="en-US" altLang="zh-CN" sz="2800" b="1" dirty="0">
                <a:solidFill>
                  <a:schemeClr val="tx2"/>
                </a:solidFill>
                <a:latin typeface="Times New Roman" panose="02020603050405020304" pitchFamily="18" charset="0"/>
                <a:ea typeface="仿宋_GB2312"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退栈标记</a:t>
            </a:r>
            <a:endParaRPr lang="zh-CN" altLang="en-US" sz="2800" b="1" dirty="0">
              <a:latin typeface="Times New Roman" panose="02020603050405020304" pitchFamily="18" charset="0"/>
              <a:ea typeface="仿宋_GB2312" pitchFamily="49" charset="-122"/>
            </a:endParaRP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仿宋_GB2312" pitchFamily="49" charset="-122"/>
              </a:rPr>
              <a:t>  	     </a:t>
            </a:r>
            <a:r>
              <a:rPr lang="en-US" altLang="zh-CN" sz="2800" dirty="0" err="1">
                <a:latin typeface="Times New Roman" panose="02020603050405020304" pitchFamily="18" charset="0"/>
                <a:ea typeface="仿宋_GB2312" pitchFamily="49" charset="-122"/>
              </a:rPr>
              <a:t>stkNode</a:t>
            </a:r>
            <a:r>
              <a:rPr lang="en-US" altLang="zh-CN" sz="2800" dirty="0">
                <a:latin typeface="Times New Roman" panose="02020603050405020304" pitchFamily="18" charset="0"/>
                <a:ea typeface="仿宋_GB2312" pitchFamily="49" charset="-122"/>
              </a:rPr>
              <a:t> (</a:t>
            </a:r>
            <a:r>
              <a:rPr lang="en-US" altLang="zh-CN" sz="2800" dirty="0" err="1">
                <a:latin typeface="Times New Roman" panose="02020603050405020304" pitchFamily="18" charset="0"/>
                <a:ea typeface="仿宋_GB2312" pitchFamily="49" charset="-122"/>
              </a:rPr>
              <a:t>BinTreeNode</a:t>
            </a:r>
            <a:r>
              <a:rPr lang="en-US" altLang="zh-CN" sz="2800" b="1" dirty="0">
                <a:latin typeface="Times New Roman" panose="02020603050405020304" pitchFamily="18" charset="0"/>
                <a:ea typeface="仿宋_GB2312" pitchFamily="49" charset="-122"/>
              </a:rPr>
              <a:t>&lt;</a:t>
            </a:r>
            <a:r>
              <a:rPr lang="en-US" altLang="zh-CN" sz="2800" dirty="0">
                <a:latin typeface="Times New Roman" panose="02020603050405020304" pitchFamily="18" charset="0"/>
                <a:ea typeface="仿宋_GB2312" pitchFamily="49" charset="-122"/>
              </a:rPr>
              <a:t>T</a:t>
            </a:r>
            <a:r>
              <a:rPr lang="en-US" altLang="zh-CN" sz="2800" b="1" dirty="0">
                <a:latin typeface="Times New Roman" panose="02020603050405020304" pitchFamily="18" charset="0"/>
                <a:ea typeface="仿宋_GB2312" pitchFamily="49" charset="-122"/>
              </a:rPr>
              <a:t>&gt; *</a:t>
            </a:r>
            <a:r>
              <a:rPr lang="en-US" altLang="zh-CN" sz="2800" dirty="0">
                <a:latin typeface="Times New Roman" panose="02020603050405020304" pitchFamily="18" charset="0"/>
                <a:ea typeface="仿宋_GB2312" pitchFamily="49" charset="-122"/>
              </a:rPr>
              <a:t>N = NULL) </a:t>
            </a:r>
            <a:r>
              <a:rPr lang="en-US" altLang="zh-CN" sz="2800" b="1" dirty="0">
                <a:latin typeface="Times New Roman" panose="02020603050405020304" pitchFamily="18" charset="0"/>
                <a:ea typeface="仿宋_GB2312" pitchFamily="49" charset="-122"/>
              </a:rPr>
              <a:t>:</a:t>
            </a:r>
          </a:p>
          <a:p>
            <a:pPr>
              <a:spcBef>
                <a:spcPct val="5000"/>
              </a:spcBef>
              <a:buFont typeface="Wingdings" panose="05000000000000000000" pitchFamily="2" charset="2"/>
              <a:buNone/>
              <a:defRPr/>
            </a:pPr>
            <a:r>
              <a:rPr lang="en-US" altLang="zh-CN" sz="2800" b="1" dirty="0">
                <a:latin typeface="Times New Roman" panose="02020603050405020304" pitchFamily="18" charset="0"/>
                <a:ea typeface="仿宋_GB2312" pitchFamily="49" charset="-122"/>
              </a:rPr>
              <a:t>             </a:t>
            </a:r>
            <a:r>
              <a:rPr lang="en-US" altLang="zh-CN" sz="2800" dirty="0" err="1">
                <a:latin typeface="Times New Roman" panose="02020603050405020304" pitchFamily="18" charset="0"/>
                <a:ea typeface="仿宋_GB2312" pitchFamily="49" charset="-122"/>
              </a:rPr>
              <a:t>ptr</a:t>
            </a:r>
            <a:r>
              <a:rPr lang="en-US" altLang="zh-CN" sz="2800" dirty="0">
                <a:latin typeface="Times New Roman" panose="02020603050405020304" pitchFamily="18" charset="0"/>
                <a:ea typeface="仿宋_GB2312" pitchFamily="49" charset="-122"/>
              </a:rPr>
              <a:t>(N)</a:t>
            </a:r>
            <a:r>
              <a:rPr lang="en-US" altLang="zh-CN" sz="2800" b="1" dirty="0">
                <a:latin typeface="Times New Roman" panose="02020603050405020304" pitchFamily="18" charset="0"/>
                <a:ea typeface="仿宋_GB2312" pitchFamily="49" charset="-122"/>
              </a:rPr>
              <a:t>, </a:t>
            </a:r>
            <a:r>
              <a:rPr lang="en-US" altLang="zh-CN" sz="2800" dirty="0">
                <a:latin typeface="Times New Roman" panose="02020603050405020304" pitchFamily="18" charset="0"/>
                <a:ea typeface="仿宋_GB2312" pitchFamily="49" charset="-122"/>
              </a:rPr>
              <a:t>tag(L)</a:t>
            </a:r>
            <a:r>
              <a:rPr lang="en-US" altLang="zh-CN" sz="2800" b="1" dirty="0">
                <a:latin typeface="Times New Roman" panose="02020603050405020304" pitchFamily="18" charset="0"/>
                <a:ea typeface="仿宋_GB2312" pitchFamily="49" charset="-122"/>
              </a:rPr>
              <a:t> { }	           </a:t>
            </a:r>
            <a:r>
              <a:rPr lang="en-US" altLang="zh-CN" sz="2800" b="1" dirty="0">
                <a:solidFill>
                  <a:schemeClr val="tx2"/>
                </a:solidFill>
                <a:latin typeface="Times New Roman" panose="02020603050405020304" pitchFamily="18" charset="0"/>
                <a:ea typeface="仿宋_GB2312" pitchFamily="49" charset="-122"/>
              </a:rPr>
              <a:t>//</a:t>
            </a:r>
            <a:r>
              <a:rPr lang="zh-CN" altLang="en-US" sz="2800" dirty="0">
                <a:solidFill>
                  <a:schemeClr val="tx2"/>
                </a:solidFill>
                <a:latin typeface="Times New Roman" panose="02020603050405020304" pitchFamily="18" charset="0"/>
                <a:ea typeface="隶书" panose="02010509060101010101" pitchFamily="49" charset="-122"/>
              </a:rPr>
              <a:t>构造函数</a:t>
            </a:r>
          </a:p>
          <a:p>
            <a:pPr>
              <a:spcBef>
                <a:spcPct val="5000"/>
              </a:spcBef>
              <a:buFont typeface="Wingdings" panose="05000000000000000000" pitchFamily="2" charset="2"/>
              <a:buNone/>
              <a:defRPr/>
            </a:pPr>
            <a:r>
              <a:rPr lang="zh-CN" altLang="en-US" sz="2800" b="1" dirty="0">
                <a:latin typeface="Times New Roman" panose="02020603050405020304" pitchFamily="18" charset="0"/>
                <a:ea typeface="仿宋_GB2312" pitchFamily="49" charset="-122"/>
              </a:rPr>
              <a:t>	</a:t>
            </a:r>
            <a:r>
              <a:rPr lang="en-US" altLang="zh-CN" sz="2800" b="1" dirty="0">
                <a:latin typeface="Times New Roman" panose="02020603050405020304" pitchFamily="18" charset="0"/>
                <a:ea typeface="仿宋_GB2312" pitchFamily="49" charset="-122"/>
              </a:rPr>
              <a:t>}</a:t>
            </a:r>
          </a:p>
          <a:p>
            <a:pPr>
              <a:spcBef>
                <a:spcPct val="5000"/>
              </a:spcBef>
              <a:buFont typeface="Wingdings" panose="05000000000000000000" pitchFamily="2" charset="2"/>
              <a:buNone/>
              <a:defRPr/>
            </a:pPr>
            <a:endParaRPr lang="en-US" altLang="zh-CN" sz="800" b="1" dirty="0">
              <a:latin typeface="Times New Roman" panose="02020603050405020304" pitchFamily="18" charset="0"/>
              <a:ea typeface="仿宋_GB2312" pitchFamily="49" charset="-122"/>
            </a:endParaRPr>
          </a:p>
          <a:p>
            <a:pPr>
              <a:spcBef>
                <a:spcPct val="5000"/>
              </a:spcBef>
              <a:buClr>
                <a:srgbClr val="800080"/>
              </a:buClr>
              <a:buSzPct val="50000"/>
              <a:defRPr/>
            </a:pPr>
            <a:r>
              <a:rPr lang="en-US" altLang="zh-CN" sz="3000" b="1" dirty="0">
                <a:latin typeface="Times New Roman" panose="02020603050405020304" pitchFamily="18" charset="0"/>
                <a:ea typeface="仿宋_GB2312" pitchFamily="49" charset="-122"/>
              </a:rPr>
              <a:t>tag = L,  </a:t>
            </a:r>
            <a:r>
              <a:rPr lang="zh-CN" altLang="en-US" sz="3000" b="1" dirty="0">
                <a:latin typeface="Times New Roman" panose="02020603050405020304" pitchFamily="18" charset="0"/>
                <a:ea typeface="仿宋_GB2312" pitchFamily="49" charset="-122"/>
              </a:rPr>
              <a:t>表示从左子树退回还要遍历右子树</a:t>
            </a:r>
            <a:r>
              <a:rPr lang="en-US" altLang="zh-CN" sz="3000" b="1" dirty="0">
                <a:latin typeface="Times New Roman" panose="02020603050405020304" pitchFamily="18" charset="0"/>
                <a:ea typeface="仿宋_GB2312" pitchFamily="49" charset="-122"/>
              </a:rPr>
              <a:t>; tag = R</a:t>
            </a:r>
            <a:r>
              <a:rPr lang="zh-CN" altLang="en-US" sz="3000" b="1" dirty="0">
                <a:latin typeface="Times New Roman" panose="02020603050405020304" pitchFamily="18" charset="0"/>
                <a:ea typeface="仿宋_GB2312" pitchFamily="49" charset="-122"/>
              </a:rPr>
              <a:t>，表示从右子树退回要访问根结点。</a:t>
            </a:r>
            <a:r>
              <a:rPr lang="zh-CN" altLang="en-US" sz="3000" dirty="0">
                <a:latin typeface="Times New Roman" panose="02020603050405020304" pitchFamily="18" charset="0"/>
                <a:ea typeface="仿宋_GB2312" pitchFamily="49" charset="-122"/>
              </a:rPr>
              <a:t> </a:t>
            </a:r>
          </a:p>
        </p:txBody>
      </p:sp>
      <p:grpSp>
        <p:nvGrpSpPr>
          <p:cNvPr id="94211" name="Group 9"/>
          <p:cNvGrpSpPr>
            <a:grpSpLocks/>
          </p:cNvGrpSpPr>
          <p:nvPr/>
        </p:nvGrpSpPr>
        <p:grpSpPr bwMode="auto">
          <a:xfrm>
            <a:off x="6348165" y="1915742"/>
            <a:ext cx="2927350" cy="554037"/>
            <a:chOff x="3311" y="1285"/>
            <a:chExt cx="1844" cy="349"/>
          </a:xfrm>
        </p:grpSpPr>
        <p:sp>
          <p:nvSpPr>
            <p:cNvPr id="94213" name="Rectangle 4"/>
            <p:cNvSpPr>
              <a:spLocks noChangeArrowheads="1"/>
            </p:cNvSpPr>
            <p:nvPr/>
          </p:nvSpPr>
          <p:spPr bwMode="auto">
            <a:xfrm>
              <a:off x="3311" y="1298"/>
              <a:ext cx="1824" cy="336"/>
            </a:xfrm>
            <a:prstGeom prst="rect">
              <a:avLst/>
            </a:prstGeom>
            <a:solidFill>
              <a:srgbClr val="FFFFCC"/>
            </a:solidFill>
            <a:ln w="22225">
              <a:solidFill>
                <a:srgbClr val="009900"/>
              </a:solidFill>
              <a:miter lim="800000"/>
              <a:headEnd/>
              <a:tailEnd/>
            </a:ln>
            <a:effectLst>
              <a:outerShdw dist="107763"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4214" name="Line 5"/>
            <p:cNvSpPr>
              <a:spLocks noChangeShapeType="1"/>
            </p:cNvSpPr>
            <p:nvPr/>
          </p:nvSpPr>
          <p:spPr bwMode="auto">
            <a:xfrm flipH="1" flipV="1">
              <a:off x="4037" y="1298"/>
              <a:ext cx="0" cy="336"/>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215" name="Text Box 6"/>
            <p:cNvSpPr txBox="1">
              <a:spLocks noChangeArrowheads="1"/>
            </p:cNvSpPr>
            <p:nvPr/>
          </p:nvSpPr>
          <p:spPr bwMode="auto">
            <a:xfrm>
              <a:off x="3468" y="1285"/>
              <a:ext cx="1687"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000">
                  <a:solidFill>
                    <a:schemeClr val="tx2"/>
                  </a:solidFill>
                  <a:latin typeface="Times New Roman" panose="02020603050405020304" pitchFamily="18" charset="0"/>
                </a:rPr>
                <a:t>ptr     tag{L,R}</a:t>
              </a:r>
              <a:r>
                <a:rPr lang="en-US" altLang="zh-CN" sz="2400">
                  <a:latin typeface="Times New Roman" panose="02020603050405020304" pitchFamily="18" charset="0"/>
                </a:rPr>
                <a:t> </a:t>
              </a:r>
            </a:p>
          </p:txBody>
        </p:sp>
      </p:grpSp>
      <p:grpSp>
        <p:nvGrpSpPr>
          <p:cNvPr id="8" name="Group 144"/>
          <p:cNvGrpSpPr>
            <a:grpSpLocks/>
          </p:cNvGrpSpPr>
          <p:nvPr/>
        </p:nvGrpSpPr>
        <p:grpSpPr bwMode="auto">
          <a:xfrm>
            <a:off x="9840416" y="2420888"/>
            <a:ext cx="2160587" cy="2378075"/>
            <a:chOff x="430" y="1002"/>
            <a:chExt cx="1361" cy="1498"/>
          </a:xfrm>
        </p:grpSpPr>
        <p:sp>
          <p:nvSpPr>
            <p:cNvPr id="9" name="Line 145"/>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146"/>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147"/>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48"/>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Oval 149"/>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4" name="Oval 150"/>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5" name="Oval 151"/>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6" name="Oval 152"/>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 name="Oval 153"/>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 name="Text Box 154"/>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19" name="Text Box 155"/>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20" name="Text Box 156"/>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21" name="Text Box 157"/>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22" name="Text Box 158"/>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23" name="Line 159"/>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160"/>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161"/>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162"/>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163"/>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164"/>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165"/>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166"/>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234" name="Group 170"/>
          <p:cNvGrpSpPr>
            <a:grpSpLocks/>
          </p:cNvGrpSpPr>
          <p:nvPr/>
        </p:nvGrpSpPr>
        <p:grpSpPr bwMode="auto">
          <a:xfrm>
            <a:off x="4764088" y="1304926"/>
            <a:ext cx="628650" cy="1539875"/>
            <a:chOff x="2016" y="1019"/>
            <a:chExt cx="396" cy="970"/>
          </a:xfrm>
        </p:grpSpPr>
        <p:sp>
          <p:nvSpPr>
            <p:cNvPr id="95357" name="Rectangle 16"/>
            <p:cNvSpPr>
              <a:spLocks noChangeArrowheads="1"/>
            </p:cNvSpPr>
            <p:nvPr/>
          </p:nvSpPr>
          <p:spPr bwMode="auto">
            <a:xfrm>
              <a:off x="2016" y="1019"/>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58" name="Line 17"/>
            <p:cNvSpPr>
              <a:spLocks noChangeShapeType="1"/>
            </p:cNvSpPr>
            <p:nvPr/>
          </p:nvSpPr>
          <p:spPr bwMode="auto">
            <a:xfrm flipH="1">
              <a:off x="2016"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9" name="Line 18"/>
            <p:cNvSpPr>
              <a:spLocks noChangeShapeType="1"/>
            </p:cNvSpPr>
            <p:nvPr/>
          </p:nvSpPr>
          <p:spPr bwMode="auto">
            <a:xfrm flipH="1">
              <a:off x="2400"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60" name="Line 19"/>
            <p:cNvSpPr>
              <a:spLocks noChangeShapeType="1"/>
            </p:cNvSpPr>
            <p:nvPr/>
          </p:nvSpPr>
          <p:spPr bwMode="auto">
            <a:xfrm>
              <a:off x="2016" y="1979"/>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61" name="Line 20"/>
            <p:cNvSpPr>
              <a:spLocks noChangeShapeType="1"/>
            </p:cNvSpPr>
            <p:nvPr/>
          </p:nvSpPr>
          <p:spPr bwMode="auto">
            <a:xfrm>
              <a:off x="2016" y="169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62" name="Text Box 27"/>
            <p:cNvSpPr txBox="1">
              <a:spLocks noChangeArrowheads="1"/>
            </p:cNvSpPr>
            <p:nvPr/>
          </p:nvSpPr>
          <p:spPr bwMode="auto">
            <a:xfrm>
              <a:off x="2035" y="1662"/>
              <a:ext cx="377"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grpSp>
      <p:grpSp>
        <p:nvGrpSpPr>
          <p:cNvPr id="95235" name="Group 169"/>
          <p:cNvGrpSpPr>
            <a:grpSpLocks/>
          </p:cNvGrpSpPr>
          <p:nvPr/>
        </p:nvGrpSpPr>
        <p:grpSpPr bwMode="auto">
          <a:xfrm>
            <a:off x="5791200" y="1292225"/>
            <a:ext cx="628650" cy="1524000"/>
            <a:chOff x="2915" y="1019"/>
            <a:chExt cx="396" cy="960"/>
          </a:xfrm>
        </p:grpSpPr>
        <p:sp>
          <p:nvSpPr>
            <p:cNvPr id="95349" name="Line 24"/>
            <p:cNvSpPr>
              <a:spLocks noChangeShapeType="1"/>
            </p:cNvSpPr>
            <p:nvPr/>
          </p:nvSpPr>
          <p:spPr bwMode="auto">
            <a:xfrm>
              <a:off x="2927" y="1979"/>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5350" name="Group 168"/>
            <p:cNvGrpSpPr>
              <a:grpSpLocks/>
            </p:cNvGrpSpPr>
            <p:nvPr/>
          </p:nvGrpSpPr>
          <p:grpSpPr bwMode="auto">
            <a:xfrm>
              <a:off x="2915" y="1019"/>
              <a:ext cx="396" cy="960"/>
              <a:chOff x="2640" y="1019"/>
              <a:chExt cx="396" cy="960"/>
            </a:xfrm>
          </p:grpSpPr>
          <p:sp>
            <p:nvSpPr>
              <p:cNvPr id="95351" name="Rectangle 21"/>
              <p:cNvSpPr>
                <a:spLocks noChangeArrowheads="1"/>
              </p:cNvSpPr>
              <p:nvPr/>
            </p:nvSpPr>
            <p:spPr bwMode="auto">
              <a:xfrm>
                <a:off x="2640" y="1019"/>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52" name="Line 22"/>
              <p:cNvSpPr>
                <a:spLocks noChangeShapeType="1"/>
              </p:cNvSpPr>
              <p:nvPr/>
            </p:nvSpPr>
            <p:spPr bwMode="auto">
              <a:xfrm flipH="1">
                <a:off x="2640"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3" name="Line 23"/>
              <p:cNvSpPr>
                <a:spLocks noChangeShapeType="1"/>
              </p:cNvSpPr>
              <p:nvPr/>
            </p:nvSpPr>
            <p:spPr bwMode="auto">
              <a:xfrm flipH="1">
                <a:off x="3024"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4" name="Line 25"/>
              <p:cNvSpPr>
                <a:spLocks noChangeShapeType="1"/>
              </p:cNvSpPr>
              <p:nvPr/>
            </p:nvSpPr>
            <p:spPr bwMode="auto">
              <a:xfrm>
                <a:off x="2640" y="169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5" name="Text Box 33"/>
              <p:cNvSpPr txBox="1">
                <a:spLocks noChangeArrowheads="1"/>
              </p:cNvSpPr>
              <p:nvPr/>
            </p:nvSpPr>
            <p:spPr bwMode="auto">
              <a:xfrm>
                <a:off x="2659" y="1378"/>
                <a:ext cx="377"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a:solidFill>
                      <a:srgbClr val="C00000"/>
                    </a:solidFill>
                    <a:latin typeface="Times New Roman" panose="02020603050405020304" pitchFamily="18" charset="0"/>
                  </a:rPr>
                  <a:t>L</a:t>
                </a:r>
              </a:p>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sp>
            <p:nvSpPr>
              <p:cNvPr id="95356" name="Line 34"/>
              <p:cNvSpPr>
                <a:spLocks noChangeShapeType="1"/>
              </p:cNvSpPr>
              <p:nvPr/>
            </p:nvSpPr>
            <p:spPr bwMode="auto">
              <a:xfrm>
                <a:off x="2640" y="140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95236" name="Group 167"/>
          <p:cNvGrpSpPr>
            <a:grpSpLocks/>
          </p:cNvGrpSpPr>
          <p:nvPr/>
        </p:nvGrpSpPr>
        <p:grpSpPr bwMode="auto">
          <a:xfrm>
            <a:off x="6702425" y="1292225"/>
            <a:ext cx="833438" cy="1524000"/>
            <a:chOff x="3198" y="1019"/>
            <a:chExt cx="525" cy="960"/>
          </a:xfrm>
        </p:grpSpPr>
        <p:sp>
          <p:nvSpPr>
            <p:cNvPr id="95342" name="Rectangle 28"/>
            <p:cNvSpPr>
              <a:spLocks noChangeArrowheads="1"/>
            </p:cNvSpPr>
            <p:nvPr/>
          </p:nvSpPr>
          <p:spPr bwMode="auto">
            <a:xfrm>
              <a:off x="3264" y="1019"/>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43" name="Line 29"/>
            <p:cNvSpPr>
              <a:spLocks noChangeShapeType="1"/>
            </p:cNvSpPr>
            <p:nvPr/>
          </p:nvSpPr>
          <p:spPr bwMode="auto">
            <a:xfrm flipH="1">
              <a:off x="3264"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4" name="Line 30"/>
            <p:cNvSpPr>
              <a:spLocks noChangeShapeType="1"/>
            </p:cNvSpPr>
            <p:nvPr/>
          </p:nvSpPr>
          <p:spPr bwMode="auto">
            <a:xfrm flipH="1">
              <a:off x="3648"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5" name="Line 31"/>
            <p:cNvSpPr>
              <a:spLocks noChangeShapeType="1"/>
            </p:cNvSpPr>
            <p:nvPr/>
          </p:nvSpPr>
          <p:spPr bwMode="auto">
            <a:xfrm>
              <a:off x="3264" y="1979"/>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6" name="Line 32"/>
            <p:cNvSpPr>
              <a:spLocks noChangeShapeType="1"/>
            </p:cNvSpPr>
            <p:nvPr/>
          </p:nvSpPr>
          <p:spPr bwMode="auto">
            <a:xfrm>
              <a:off x="3264" y="169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7" name="Text Box 36"/>
            <p:cNvSpPr txBox="1">
              <a:spLocks noChangeArrowheads="1"/>
            </p:cNvSpPr>
            <p:nvPr/>
          </p:nvSpPr>
          <p:spPr bwMode="auto">
            <a:xfrm>
              <a:off x="3198" y="1378"/>
              <a:ext cx="525"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a:solidFill>
                    <a:schemeClr val="tx2"/>
                  </a:solidFill>
                  <a:latin typeface="Times New Roman" panose="02020603050405020304" pitchFamily="18" charset="0"/>
                </a:rPr>
                <a:t>R</a:t>
              </a:r>
              <a:endParaRPr lang="en-US" altLang="zh-CN" sz="2800">
                <a:solidFill>
                  <a:srgbClr val="009900"/>
                </a:solidFill>
                <a:latin typeface="Times New Roman" panose="02020603050405020304" pitchFamily="18" charset="0"/>
              </a:endParaRPr>
            </a:p>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sp>
          <p:nvSpPr>
            <p:cNvPr id="95348" name="Line 37"/>
            <p:cNvSpPr>
              <a:spLocks noChangeShapeType="1"/>
            </p:cNvSpPr>
            <p:nvPr/>
          </p:nvSpPr>
          <p:spPr bwMode="auto">
            <a:xfrm>
              <a:off x="3264" y="140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39" name="Group 143"/>
          <p:cNvGrpSpPr>
            <a:grpSpLocks/>
          </p:cNvGrpSpPr>
          <p:nvPr/>
        </p:nvGrpSpPr>
        <p:grpSpPr bwMode="auto">
          <a:xfrm>
            <a:off x="8861426" y="1290639"/>
            <a:ext cx="619125" cy="1525587"/>
            <a:chOff x="4560" y="1019"/>
            <a:chExt cx="390" cy="961"/>
          </a:xfrm>
        </p:grpSpPr>
        <p:sp>
          <p:nvSpPr>
            <p:cNvPr id="95326" name="Rectangle 51"/>
            <p:cNvSpPr>
              <a:spLocks noChangeArrowheads="1"/>
            </p:cNvSpPr>
            <p:nvPr/>
          </p:nvSpPr>
          <p:spPr bwMode="auto">
            <a:xfrm>
              <a:off x="4560" y="1019"/>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27" name="Line 55"/>
            <p:cNvSpPr>
              <a:spLocks noChangeShapeType="1"/>
            </p:cNvSpPr>
            <p:nvPr/>
          </p:nvSpPr>
          <p:spPr bwMode="auto">
            <a:xfrm>
              <a:off x="4560" y="169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p>
              <a:endParaRPr lang="zh-CN" altLang="en-US"/>
            </a:p>
          </p:txBody>
        </p:sp>
        <p:sp>
          <p:nvSpPr>
            <p:cNvPr id="95328" name="Text Box 56"/>
            <p:cNvSpPr txBox="1">
              <a:spLocks noChangeArrowheads="1"/>
            </p:cNvSpPr>
            <p:nvPr/>
          </p:nvSpPr>
          <p:spPr bwMode="auto">
            <a:xfrm>
              <a:off x="4560" y="1115"/>
              <a:ext cx="390" cy="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d</a:t>
              </a:r>
              <a:r>
                <a:rPr lang="en-US" altLang="zh-CN" sz="2800">
                  <a:solidFill>
                    <a:schemeClr val="tx2"/>
                  </a:solidFill>
                  <a:latin typeface="Times New Roman" panose="02020603050405020304" pitchFamily="18" charset="0"/>
                </a:rPr>
                <a:t>R</a:t>
              </a:r>
            </a:p>
            <a:p>
              <a:pPr algn="ctr"/>
              <a:r>
                <a:rPr lang="en-US" altLang="zh-CN" sz="2800" i="1">
                  <a:solidFill>
                    <a:srgbClr val="009900"/>
                  </a:solidFill>
                  <a:latin typeface="Times New Roman" panose="02020603050405020304" pitchFamily="18" charset="0"/>
                </a:rPr>
                <a:t>b</a:t>
              </a:r>
              <a:r>
                <a:rPr lang="en-US" altLang="zh-CN" sz="2800">
                  <a:solidFill>
                    <a:schemeClr val="tx2"/>
                  </a:solidFill>
                  <a:latin typeface="Times New Roman" panose="02020603050405020304" pitchFamily="18" charset="0"/>
                </a:rPr>
                <a:t>R</a:t>
              </a:r>
            </a:p>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sp>
          <p:nvSpPr>
            <p:cNvPr id="95329" name="Line 57"/>
            <p:cNvSpPr>
              <a:spLocks noChangeShapeType="1"/>
            </p:cNvSpPr>
            <p:nvPr/>
          </p:nvSpPr>
          <p:spPr bwMode="auto">
            <a:xfrm>
              <a:off x="4560" y="140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p>
              <a:endParaRPr lang="zh-CN" altLang="en-US"/>
            </a:p>
          </p:txBody>
        </p:sp>
        <p:sp>
          <p:nvSpPr>
            <p:cNvPr id="95330" name="Line 52"/>
            <p:cNvSpPr>
              <a:spLocks noChangeShapeType="1"/>
            </p:cNvSpPr>
            <p:nvPr/>
          </p:nvSpPr>
          <p:spPr bwMode="auto">
            <a:xfrm flipH="1">
              <a:off x="4560"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1" name="Line 53"/>
            <p:cNvSpPr>
              <a:spLocks noChangeShapeType="1"/>
            </p:cNvSpPr>
            <p:nvPr/>
          </p:nvSpPr>
          <p:spPr bwMode="auto">
            <a:xfrm flipH="1">
              <a:off x="4944"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2" name="Line 54"/>
            <p:cNvSpPr>
              <a:spLocks noChangeShapeType="1"/>
            </p:cNvSpPr>
            <p:nvPr/>
          </p:nvSpPr>
          <p:spPr bwMode="auto">
            <a:xfrm>
              <a:off x="4560" y="1979"/>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3" name="Line 58"/>
            <p:cNvSpPr>
              <a:spLocks noChangeShapeType="1"/>
            </p:cNvSpPr>
            <p:nvPr/>
          </p:nvSpPr>
          <p:spPr bwMode="auto">
            <a:xfrm>
              <a:off x="4560" y="1115"/>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40" name="Group 171"/>
          <p:cNvGrpSpPr>
            <a:grpSpLocks/>
          </p:cNvGrpSpPr>
          <p:nvPr/>
        </p:nvGrpSpPr>
        <p:grpSpPr bwMode="auto">
          <a:xfrm>
            <a:off x="2208214" y="3933825"/>
            <a:ext cx="619125" cy="1524000"/>
            <a:chOff x="480" y="2651"/>
            <a:chExt cx="390" cy="960"/>
          </a:xfrm>
        </p:grpSpPr>
        <p:sp>
          <p:nvSpPr>
            <p:cNvPr id="95319" name="Rectangle 46"/>
            <p:cNvSpPr>
              <a:spLocks noChangeArrowheads="1"/>
            </p:cNvSpPr>
            <p:nvPr/>
          </p:nvSpPr>
          <p:spPr bwMode="auto">
            <a:xfrm>
              <a:off x="480"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20" name="Line 47"/>
            <p:cNvSpPr>
              <a:spLocks noChangeShapeType="1"/>
            </p:cNvSpPr>
            <p:nvPr/>
          </p:nvSpPr>
          <p:spPr bwMode="auto">
            <a:xfrm flipH="1">
              <a:off x="480"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1" name="Line 48"/>
            <p:cNvSpPr>
              <a:spLocks noChangeShapeType="1"/>
            </p:cNvSpPr>
            <p:nvPr/>
          </p:nvSpPr>
          <p:spPr bwMode="auto">
            <a:xfrm flipH="1">
              <a:off x="864"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2" name="Line 49"/>
            <p:cNvSpPr>
              <a:spLocks noChangeShapeType="1"/>
            </p:cNvSpPr>
            <p:nvPr/>
          </p:nvSpPr>
          <p:spPr bwMode="auto">
            <a:xfrm>
              <a:off x="480"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3" name="Line 50"/>
            <p:cNvSpPr>
              <a:spLocks noChangeShapeType="1"/>
            </p:cNvSpPr>
            <p:nvPr/>
          </p:nvSpPr>
          <p:spPr bwMode="auto">
            <a:xfrm>
              <a:off x="480"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4" name="Text Box 74"/>
            <p:cNvSpPr txBox="1">
              <a:spLocks noChangeArrowheads="1"/>
            </p:cNvSpPr>
            <p:nvPr/>
          </p:nvSpPr>
          <p:spPr bwMode="auto">
            <a:xfrm>
              <a:off x="480" y="3015"/>
              <a:ext cx="390"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a:solidFill>
                    <a:schemeClr val="tx2"/>
                  </a:solidFill>
                  <a:latin typeface="Times New Roman" panose="02020603050405020304" pitchFamily="18" charset="0"/>
                </a:rPr>
                <a:t>R</a:t>
              </a:r>
              <a:endParaRPr lang="en-US" altLang="zh-CN" sz="2800">
                <a:solidFill>
                  <a:schemeClr val="accent2"/>
                </a:solidFill>
                <a:latin typeface="Times New Roman" panose="02020603050405020304" pitchFamily="18" charset="0"/>
              </a:endParaRPr>
            </a:p>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sp>
          <p:nvSpPr>
            <p:cNvPr id="95325" name="Line 75"/>
            <p:cNvSpPr>
              <a:spLocks noChangeShapeType="1"/>
            </p:cNvSpPr>
            <p:nvPr/>
          </p:nvSpPr>
          <p:spPr bwMode="auto">
            <a:xfrm>
              <a:off x="480" y="3035"/>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41" name="Group 172"/>
          <p:cNvGrpSpPr>
            <a:grpSpLocks/>
          </p:cNvGrpSpPr>
          <p:nvPr/>
        </p:nvGrpSpPr>
        <p:grpSpPr bwMode="auto">
          <a:xfrm>
            <a:off x="3254375" y="3933825"/>
            <a:ext cx="609600" cy="1524000"/>
            <a:chOff x="1104" y="2651"/>
            <a:chExt cx="384" cy="960"/>
          </a:xfrm>
        </p:grpSpPr>
        <p:sp>
          <p:nvSpPr>
            <p:cNvPr id="95313" name="Rectangle 59"/>
            <p:cNvSpPr>
              <a:spLocks noChangeArrowheads="1"/>
            </p:cNvSpPr>
            <p:nvPr/>
          </p:nvSpPr>
          <p:spPr bwMode="auto">
            <a:xfrm>
              <a:off x="1104"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14" name="Line 60"/>
            <p:cNvSpPr>
              <a:spLocks noChangeShapeType="1"/>
            </p:cNvSpPr>
            <p:nvPr/>
          </p:nvSpPr>
          <p:spPr bwMode="auto">
            <a:xfrm flipH="1">
              <a:off x="1104"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5" name="Line 61"/>
            <p:cNvSpPr>
              <a:spLocks noChangeShapeType="1"/>
            </p:cNvSpPr>
            <p:nvPr/>
          </p:nvSpPr>
          <p:spPr bwMode="auto">
            <a:xfrm flipH="1">
              <a:off x="1488"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6" name="Line 62"/>
            <p:cNvSpPr>
              <a:spLocks noChangeShapeType="1"/>
            </p:cNvSpPr>
            <p:nvPr/>
          </p:nvSpPr>
          <p:spPr bwMode="auto">
            <a:xfrm>
              <a:off x="1104"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7" name="Line 63"/>
            <p:cNvSpPr>
              <a:spLocks noChangeShapeType="1"/>
            </p:cNvSpPr>
            <p:nvPr/>
          </p:nvSpPr>
          <p:spPr bwMode="auto">
            <a:xfrm>
              <a:off x="1104"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8" name="Text Box 76"/>
            <p:cNvSpPr txBox="1">
              <a:spLocks noChangeArrowheads="1"/>
            </p:cNvSpPr>
            <p:nvPr/>
          </p:nvSpPr>
          <p:spPr bwMode="auto">
            <a:xfrm>
              <a:off x="1111" y="3284"/>
              <a:ext cx="377"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grpSp>
      <p:grpSp>
        <p:nvGrpSpPr>
          <p:cNvPr id="95242" name="Group 173"/>
          <p:cNvGrpSpPr>
            <a:grpSpLocks/>
          </p:cNvGrpSpPr>
          <p:nvPr/>
        </p:nvGrpSpPr>
        <p:grpSpPr bwMode="auto">
          <a:xfrm>
            <a:off x="4259264" y="3957638"/>
            <a:ext cx="619125" cy="1524000"/>
            <a:chOff x="1728" y="2651"/>
            <a:chExt cx="390" cy="960"/>
          </a:xfrm>
        </p:grpSpPr>
        <p:sp>
          <p:nvSpPr>
            <p:cNvPr id="95307" name="Rectangle 64"/>
            <p:cNvSpPr>
              <a:spLocks noChangeArrowheads="1"/>
            </p:cNvSpPr>
            <p:nvPr/>
          </p:nvSpPr>
          <p:spPr bwMode="auto">
            <a:xfrm>
              <a:off x="1728"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08" name="Line 65"/>
            <p:cNvSpPr>
              <a:spLocks noChangeShapeType="1"/>
            </p:cNvSpPr>
            <p:nvPr/>
          </p:nvSpPr>
          <p:spPr bwMode="auto">
            <a:xfrm>
              <a:off x="1728"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9" name="Line 66"/>
            <p:cNvSpPr>
              <a:spLocks noChangeShapeType="1"/>
            </p:cNvSpPr>
            <p:nvPr/>
          </p:nvSpPr>
          <p:spPr bwMode="auto">
            <a:xfrm flipH="1">
              <a:off x="2112"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0" name="Line 67"/>
            <p:cNvSpPr>
              <a:spLocks noChangeShapeType="1"/>
            </p:cNvSpPr>
            <p:nvPr/>
          </p:nvSpPr>
          <p:spPr bwMode="auto">
            <a:xfrm>
              <a:off x="1728"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1" name="Line 68"/>
            <p:cNvSpPr>
              <a:spLocks noChangeShapeType="1"/>
            </p:cNvSpPr>
            <p:nvPr/>
          </p:nvSpPr>
          <p:spPr bwMode="auto">
            <a:xfrm>
              <a:off x="1728"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2" name="Text Box 77"/>
            <p:cNvSpPr txBox="1">
              <a:spLocks noChangeArrowheads="1"/>
            </p:cNvSpPr>
            <p:nvPr/>
          </p:nvSpPr>
          <p:spPr bwMode="auto">
            <a:xfrm>
              <a:off x="1728" y="3284"/>
              <a:ext cx="3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a</a:t>
              </a:r>
              <a:r>
                <a:rPr lang="en-US" altLang="zh-CN" sz="2800">
                  <a:solidFill>
                    <a:schemeClr val="tx2"/>
                  </a:solidFill>
                  <a:latin typeface="Times New Roman" panose="02020603050405020304" pitchFamily="18" charset="0"/>
                </a:rPr>
                <a:t>R</a:t>
              </a:r>
              <a:endParaRPr lang="en-US" altLang="zh-CN" sz="2400">
                <a:latin typeface="Times New Roman" panose="02020603050405020304" pitchFamily="18" charset="0"/>
              </a:endParaRPr>
            </a:p>
          </p:txBody>
        </p:sp>
      </p:grpSp>
      <p:grpSp>
        <p:nvGrpSpPr>
          <p:cNvPr id="95243" name="Group 174"/>
          <p:cNvGrpSpPr>
            <a:grpSpLocks/>
          </p:cNvGrpSpPr>
          <p:nvPr/>
        </p:nvGrpSpPr>
        <p:grpSpPr bwMode="auto">
          <a:xfrm>
            <a:off x="5257801" y="3956050"/>
            <a:ext cx="619125" cy="1525588"/>
            <a:chOff x="2352" y="2651"/>
            <a:chExt cx="390" cy="961"/>
          </a:xfrm>
        </p:grpSpPr>
        <p:sp>
          <p:nvSpPr>
            <p:cNvPr id="95299" name="Rectangle 69"/>
            <p:cNvSpPr>
              <a:spLocks noChangeArrowheads="1"/>
            </p:cNvSpPr>
            <p:nvPr/>
          </p:nvSpPr>
          <p:spPr bwMode="auto">
            <a:xfrm>
              <a:off x="2352"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00" name="Line 70"/>
            <p:cNvSpPr>
              <a:spLocks noChangeShapeType="1"/>
            </p:cNvSpPr>
            <p:nvPr/>
          </p:nvSpPr>
          <p:spPr bwMode="auto">
            <a:xfrm flipH="1">
              <a:off x="2352"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1" name="Line 71"/>
            <p:cNvSpPr>
              <a:spLocks noChangeShapeType="1"/>
            </p:cNvSpPr>
            <p:nvPr/>
          </p:nvSpPr>
          <p:spPr bwMode="auto">
            <a:xfrm flipH="1">
              <a:off x="2736"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2" name="Line 72"/>
            <p:cNvSpPr>
              <a:spLocks noChangeShapeType="1"/>
            </p:cNvSpPr>
            <p:nvPr/>
          </p:nvSpPr>
          <p:spPr bwMode="auto">
            <a:xfrm>
              <a:off x="2352"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3" name="Line 73"/>
            <p:cNvSpPr>
              <a:spLocks noChangeShapeType="1"/>
            </p:cNvSpPr>
            <p:nvPr/>
          </p:nvSpPr>
          <p:spPr bwMode="auto">
            <a:xfrm>
              <a:off x="2352"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4" name="Text Box 78"/>
            <p:cNvSpPr txBox="1">
              <a:spLocks noChangeArrowheads="1"/>
            </p:cNvSpPr>
            <p:nvPr/>
          </p:nvSpPr>
          <p:spPr bwMode="auto">
            <a:xfrm>
              <a:off x="2352" y="2747"/>
              <a:ext cx="390" cy="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e</a:t>
              </a:r>
              <a:r>
                <a:rPr lang="en-US" altLang="zh-CN" sz="2800">
                  <a:solidFill>
                    <a:srgbClr val="C00000"/>
                  </a:solidFill>
                  <a:latin typeface="Times New Roman" panose="02020603050405020304" pitchFamily="18" charset="0"/>
                </a:rPr>
                <a:t>L</a:t>
              </a:r>
            </a:p>
            <a:p>
              <a:pPr algn="ctr"/>
              <a:r>
                <a:rPr lang="en-US" altLang="zh-CN" sz="2800" i="1">
                  <a:solidFill>
                    <a:srgbClr val="009900"/>
                  </a:solidFill>
                  <a:latin typeface="Times New Roman" panose="02020603050405020304" pitchFamily="18" charset="0"/>
                </a:rPr>
                <a:t>c</a:t>
              </a:r>
              <a:r>
                <a:rPr lang="en-US" altLang="zh-CN" sz="2800">
                  <a:solidFill>
                    <a:srgbClr val="C00000"/>
                  </a:solidFill>
                  <a:latin typeface="Times New Roman" panose="02020603050405020304" pitchFamily="18" charset="0"/>
                </a:rPr>
                <a:t>L</a:t>
              </a:r>
            </a:p>
            <a:p>
              <a:pPr algn="ctr"/>
              <a:r>
                <a:rPr lang="en-US" altLang="zh-CN" sz="2800" i="1">
                  <a:solidFill>
                    <a:srgbClr val="009900"/>
                  </a:solidFill>
                  <a:latin typeface="Times New Roman" panose="02020603050405020304" pitchFamily="18" charset="0"/>
                </a:rPr>
                <a:t>a</a:t>
              </a:r>
              <a:r>
                <a:rPr lang="en-US" altLang="zh-CN" sz="2800">
                  <a:solidFill>
                    <a:schemeClr val="tx2"/>
                  </a:solidFill>
                  <a:latin typeface="Times New Roman" panose="02020603050405020304" pitchFamily="18" charset="0"/>
                </a:rPr>
                <a:t>R</a:t>
              </a:r>
              <a:endParaRPr lang="en-US" altLang="zh-CN" sz="2400">
                <a:latin typeface="Times New Roman" panose="02020603050405020304" pitchFamily="18" charset="0"/>
              </a:endParaRPr>
            </a:p>
          </p:txBody>
        </p:sp>
        <p:sp>
          <p:nvSpPr>
            <p:cNvPr id="95305" name="Line 79"/>
            <p:cNvSpPr>
              <a:spLocks noChangeShapeType="1"/>
            </p:cNvSpPr>
            <p:nvPr/>
          </p:nvSpPr>
          <p:spPr bwMode="auto">
            <a:xfrm>
              <a:off x="2352" y="3035"/>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6" name="Line 80"/>
            <p:cNvSpPr>
              <a:spLocks noChangeShapeType="1"/>
            </p:cNvSpPr>
            <p:nvPr/>
          </p:nvSpPr>
          <p:spPr bwMode="auto">
            <a:xfrm>
              <a:off x="2352" y="2747"/>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44" name="Group 175"/>
          <p:cNvGrpSpPr>
            <a:grpSpLocks/>
          </p:cNvGrpSpPr>
          <p:nvPr/>
        </p:nvGrpSpPr>
        <p:grpSpPr bwMode="auto">
          <a:xfrm>
            <a:off x="6238876" y="3968750"/>
            <a:ext cx="619125" cy="1524000"/>
            <a:chOff x="2970" y="2651"/>
            <a:chExt cx="390" cy="960"/>
          </a:xfrm>
        </p:grpSpPr>
        <p:sp>
          <p:nvSpPr>
            <p:cNvPr id="95291" name="Rectangle 81"/>
            <p:cNvSpPr>
              <a:spLocks noChangeArrowheads="1"/>
            </p:cNvSpPr>
            <p:nvPr/>
          </p:nvSpPr>
          <p:spPr bwMode="auto">
            <a:xfrm>
              <a:off x="2976"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292" name="Line 82"/>
            <p:cNvSpPr>
              <a:spLocks noChangeShapeType="1"/>
            </p:cNvSpPr>
            <p:nvPr/>
          </p:nvSpPr>
          <p:spPr bwMode="auto">
            <a:xfrm flipH="1">
              <a:off x="2976"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3" name="Line 83"/>
            <p:cNvSpPr>
              <a:spLocks noChangeShapeType="1"/>
            </p:cNvSpPr>
            <p:nvPr/>
          </p:nvSpPr>
          <p:spPr bwMode="auto">
            <a:xfrm flipH="1">
              <a:off x="3360"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4" name="Line 84"/>
            <p:cNvSpPr>
              <a:spLocks noChangeShapeType="1"/>
            </p:cNvSpPr>
            <p:nvPr/>
          </p:nvSpPr>
          <p:spPr bwMode="auto">
            <a:xfrm>
              <a:off x="2976"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5" name="Line 85"/>
            <p:cNvSpPr>
              <a:spLocks noChangeShapeType="1"/>
            </p:cNvSpPr>
            <p:nvPr/>
          </p:nvSpPr>
          <p:spPr bwMode="auto">
            <a:xfrm>
              <a:off x="2976"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6" name="Text Box 86"/>
            <p:cNvSpPr txBox="1">
              <a:spLocks noChangeArrowheads="1"/>
            </p:cNvSpPr>
            <p:nvPr/>
          </p:nvSpPr>
          <p:spPr bwMode="auto">
            <a:xfrm>
              <a:off x="2970" y="2746"/>
              <a:ext cx="390" cy="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e</a:t>
              </a:r>
              <a:r>
                <a:rPr lang="en-US" altLang="zh-CN" sz="2800">
                  <a:solidFill>
                    <a:schemeClr val="tx2"/>
                  </a:solidFill>
                  <a:latin typeface="Times New Roman" panose="02020603050405020304" pitchFamily="18" charset="0"/>
                </a:rPr>
                <a:t>R</a:t>
              </a:r>
            </a:p>
            <a:p>
              <a:pPr algn="ctr"/>
              <a:r>
                <a:rPr lang="en-US" altLang="zh-CN" sz="2800" i="1">
                  <a:solidFill>
                    <a:srgbClr val="009900"/>
                  </a:solidFill>
                  <a:latin typeface="Times New Roman" panose="02020603050405020304" pitchFamily="18" charset="0"/>
                </a:rPr>
                <a:t>c</a:t>
              </a:r>
              <a:r>
                <a:rPr lang="en-US" altLang="zh-CN" sz="2800">
                  <a:solidFill>
                    <a:srgbClr val="C00000"/>
                  </a:solidFill>
                  <a:latin typeface="Times New Roman" panose="02020603050405020304" pitchFamily="18" charset="0"/>
                </a:rPr>
                <a:t>L</a:t>
              </a:r>
            </a:p>
            <a:p>
              <a:pPr algn="ctr"/>
              <a:r>
                <a:rPr lang="en-US" altLang="zh-CN" sz="2800" i="1">
                  <a:solidFill>
                    <a:srgbClr val="009900"/>
                  </a:solidFill>
                  <a:latin typeface="Times New Roman" panose="02020603050405020304" pitchFamily="18" charset="0"/>
                </a:rPr>
                <a:t>a</a:t>
              </a:r>
              <a:r>
                <a:rPr lang="en-US" altLang="zh-CN" sz="2800">
                  <a:solidFill>
                    <a:schemeClr val="tx2"/>
                  </a:solidFill>
                  <a:latin typeface="Times New Roman" panose="02020603050405020304" pitchFamily="18" charset="0"/>
                </a:rPr>
                <a:t>R</a:t>
              </a:r>
              <a:endParaRPr lang="en-US" altLang="zh-CN" sz="2400">
                <a:latin typeface="Times New Roman" panose="02020603050405020304" pitchFamily="18" charset="0"/>
              </a:endParaRPr>
            </a:p>
          </p:txBody>
        </p:sp>
        <p:sp>
          <p:nvSpPr>
            <p:cNvPr id="95297" name="Line 87"/>
            <p:cNvSpPr>
              <a:spLocks noChangeShapeType="1"/>
            </p:cNvSpPr>
            <p:nvPr/>
          </p:nvSpPr>
          <p:spPr bwMode="auto">
            <a:xfrm>
              <a:off x="2976" y="3035"/>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8" name="Line 88"/>
            <p:cNvSpPr>
              <a:spLocks noChangeShapeType="1"/>
            </p:cNvSpPr>
            <p:nvPr/>
          </p:nvSpPr>
          <p:spPr bwMode="auto">
            <a:xfrm>
              <a:off x="2976" y="2747"/>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45" name="Group 176"/>
          <p:cNvGrpSpPr>
            <a:grpSpLocks/>
          </p:cNvGrpSpPr>
          <p:nvPr/>
        </p:nvGrpSpPr>
        <p:grpSpPr bwMode="auto">
          <a:xfrm>
            <a:off x="7239001" y="3992563"/>
            <a:ext cx="619125" cy="1524000"/>
            <a:chOff x="3600" y="2651"/>
            <a:chExt cx="390" cy="960"/>
          </a:xfrm>
        </p:grpSpPr>
        <p:sp>
          <p:nvSpPr>
            <p:cNvPr id="95284" name="Rectangle 89"/>
            <p:cNvSpPr>
              <a:spLocks noChangeArrowheads="1"/>
            </p:cNvSpPr>
            <p:nvPr/>
          </p:nvSpPr>
          <p:spPr bwMode="auto">
            <a:xfrm>
              <a:off x="3600"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285" name="Line 90"/>
            <p:cNvSpPr>
              <a:spLocks noChangeShapeType="1"/>
            </p:cNvSpPr>
            <p:nvPr/>
          </p:nvSpPr>
          <p:spPr bwMode="auto">
            <a:xfrm flipH="1">
              <a:off x="3600"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6" name="Line 91"/>
            <p:cNvSpPr>
              <a:spLocks noChangeShapeType="1"/>
            </p:cNvSpPr>
            <p:nvPr/>
          </p:nvSpPr>
          <p:spPr bwMode="auto">
            <a:xfrm flipH="1">
              <a:off x="3984"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7" name="Line 92"/>
            <p:cNvSpPr>
              <a:spLocks noChangeShapeType="1"/>
            </p:cNvSpPr>
            <p:nvPr/>
          </p:nvSpPr>
          <p:spPr bwMode="auto">
            <a:xfrm>
              <a:off x="3600"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8" name="Line 93"/>
            <p:cNvSpPr>
              <a:spLocks noChangeShapeType="1"/>
            </p:cNvSpPr>
            <p:nvPr/>
          </p:nvSpPr>
          <p:spPr bwMode="auto">
            <a:xfrm>
              <a:off x="3600"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9" name="Text Box 104"/>
            <p:cNvSpPr txBox="1">
              <a:spLocks noChangeArrowheads="1"/>
            </p:cNvSpPr>
            <p:nvPr/>
          </p:nvSpPr>
          <p:spPr bwMode="auto">
            <a:xfrm>
              <a:off x="3600" y="3015"/>
              <a:ext cx="390"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c</a:t>
              </a:r>
              <a:r>
                <a:rPr lang="en-US" altLang="zh-CN" sz="2800">
                  <a:solidFill>
                    <a:srgbClr val="C00000"/>
                  </a:solidFill>
                  <a:latin typeface="Times New Roman" panose="02020603050405020304" pitchFamily="18" charset="0"/>
                </a:rPr>
                <a:t>L</a:t>
              </a:r>
            </a:p>
            <a:p>
              <a:pPr algn="ctr"/>
              <a:r>
                <a:rPr lang="en-US" altLang="zh-CN" sz="2800" i="1">
                  <a:solidFill>
                    <a:srgbClr val="009900"/>
                  </a:solidFill>
                  <a:latin typeface="Times New Roman" panose="02020603050405020304" pitchFamily="18" charset="0"/>
                </a:rPr>
                <a:t>a</a:t>
              </a:r>
              <a:r>
                <a:rPr lang="en-US" altLang="zh-CN" sz="2800">
                  <a:solidFill>
                    <a:schemeClr val="tx2"/>
                  </a:solidFill>
                  <a:latin typeface="Times New Roman" panose="02020603050405020304" pitchFamily="18" charset="0"/>
                </a:rPr>
                <a:t>R</a:t>
              </a:r>
              <a:endParaRPr lang="en-US" altLang="zh-CN" sz="2400">
                <a:latin typeface="Times New Roman" panose="02020603050405020304" pitchFamily="18" charset="0"/>
              </a:endParaRPr>
            </a:p>
          </p:txBody>
        </p:sp>
        <p:sp>
          <p:nvSpPr>
            <p:cNvPr id="95290" name="Line 105"/>
            <p:cNvSpPr>
              <a:spLocks noChangeShapeType="1"/>
            </p:cNvSpPr>
            <p:nvPr/>
          </p:nvSpPr>
          <p:spPr bwMode="auto">
            <a:xfrm>
              <a:off x="3600" y="3035"/>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46" name="Group 177"/>
          <p:cNvGrpSpPr>
            <a:grpSpLocks/>
          </p:cNvGrpSpPr>
          <p:nvPr/>
        </p:nvGrpSpPr>
        <p:grpSpPr bwMode="auto">
          <a:xfrm>
            <a:off x="8248651" y="4005263"/>
            <a:ext cx="619125" cy="1524000"/>
            <a:chOff x="4218" y="2651"/>
            <a:chExt cx="390" cy="960"/>
          </a:xfrm>
        </p:grpSpPr>
        <p:sp>
          <p:nvSpPr>
            <p:cNvPr id="95277" name="Rectangle 94"/>
            <p:cNvSpPr>
              <a:spLocks noChangeArrowheads="1"/>
            </p:cNvSpPr>
            <p:nvPr/>
          </p:nvSpPr>
          <p:spPr bwMode="auto">
            <a:xfrm>
              <a:off x="4224"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278" name="Line 95"/>
            <p:cNvSpPr>
              <a:spLocks noChangeShapeType="1"/>
            </p:cNvSpPr>
            <p:nvPr/>
          </p:nvSpPr>
          <p:spPr bwMode="auto">
            <a:xfrm flipH="1">
              <a:off x="4224"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9" name="Line 96"/>
            <p:cNvSpPr>
              <a:spLocks noChangeShapeType="1"/>
            </p:cNvSpPr>
            <p:nvPr/>
          </p:nvSpPr>
          <p:spPr bwMode="auto">
            <a:xfrm flipH="1">
              <a:off x="4608"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0" name="Line 97"/>
            <p:cNvSpPr>
              <a:spLocks noChangeShapeType="1"/>
            </p:cNvSpPr>
            <p:nvPr/>
          </p:nvSpPr>
          <p:spPr bwMode="auto">
            <a:xfrm>
              <a:off x="4224"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1" name="Line 98"/>
            <p:cNvSpPr>
              <a:spLocks noChangeShapeType="1"/>
            </p:cNvSpPr>
            <p:nvPr/>
          </p:nvSpPr>
          <p:spPr bwMode="auto">
            <a:xfrm>
              <a:off x="4224"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2" name="Text Box 106"/>
            <p:cNvSpPr txBox="1">
              <a:spLocks noChangeArrowheads="1"/>
            </p:cNvSpPr>
            <p:nvPr/>
          </p:nvSpPr>
          <p:spPr bwMode="auto">
            <a:xfrm>
              <a:off x="4218" y="3015"/>
              <a:ext cx="390" cy="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c</a:t>
              </a:r>
              <a:r>
                <a:rPr lang="en-US" altLang="zh-CN" sz="2800">
                  <a:solidFill>
                    <a:schemeClr val="tx2"/>
                  </a:solidFill>
                  <a:latin typeface="Times New Roman" panose="02020603050405020304" pitchFamily="18" charset="0"/>
                </a:rPr>
                <a:t>R</a:t>
              </a:r>
              <a:endParaRPr lang="en-US" altLang="zh-CN" sz="2800">
                <a:solidFill>
                  <a:schemeClr val="accent2"/>
                </a:solidFill>
                <a:latin typeface="Times New Roman" panose="02020603050405020304" pitchFamily="18" charset="0"/>
              </a:endParaRPr>
            </a:p>
            <a:p>
              <a:pPr algn="ctr"/>
              <a:r>
                <a:rPr lang="en-US" altLang="zh-CN" sz="2800" i="1">
                  <a:solidFill>
                    <a:srgbClr val="009900"/>
                  </a:solidFill>
                  <a:latin typeface="Times New Roman" panose="02020603050405020304" pitchFamily="18" charset="0"/>
                </a:rPr>
                <a:t>a</a:t>
              </a:r>
              <a:r>
                <a:rPr lang="en-US" altLang="zh-CN" sz="2800">
                  <a:solidFill>
                    <a:schemeClr val="tx2"/>
                  </a:solidFill>
                  <a:latin typeface="Times New Roman" panose="02020603050405020304" pitchFamily="18" charset="0"/>
                </a:rPr>
                <a:t>R</a:t>
              </a:r>
              <a:endParaRPr lang="en-US" altLang="zh-CN" sz="2400">
                <a:latin typeface="Times New Roman" panose="02020603050405020304" pitchFamily="18" charset="0"/>
              </a:endParaRPr>
            </a:p>
          </p:txBody>
        </p:sp>
        <p:sp>
          <p:nvSpPr>
            <p:cNvPr id="95283" name="Line 107"/>
            <p:cNvSpPr>
              <a:spLocks noChangeShapeType="1"/>
            </p:cNvSpPr>
            <p:nvPr/>
          </p:nvSpPr>
          <p:spPr bwMode="auto">
            <a:xfrm>
              <a:off x="4224" y="3035"/>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47" name="Group 178"/>
          <p:cNvGrpSpPr>
            <a:grpSpLocks/>
          </p:cNvGrpSpPr>
          <p:nvPr/>
        </p:nvGrpSpPr>
        <p:grpSpPr bwMode="auto">
          <a:xfrm>
            <a:off x="9256714" y="4005263"/>
            <a:ext cx="619125" cy="1524000"/>
            <a:chOff x="4848" y="2651"/>
            <a:chExt cx="390" cy="960"/>
          </a:xfrm>
        </p:grpSpPr>
        <p:sp>
          <p:nvSpPr>
            <p:cNvPr id="95271" name="Rectangle 99"/>
            <p:cNvSpPr>
              <a:spLocks noChangeArrowheads="1"/>
            </p:cNvSpPr>
            <p:nvPr/>
          </p:nvSpPr>
          <p:spPr bwMode="auto">
            <a:xfrm>
              <a:off x="4848" y="2651"/>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272" name="Line 100"/>
            <p:cNvSpPr>
              <a:spLocks noChangeShapeType="1"/>
            </p:cNvSpPr>
            <p:nvPr/>
          </p:nvSpPr>
          <p:spPr bwMode="auto">
            <a:xfrm flipH="1">
              <a:off x="4848"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3" name="Line 101"/>
            <p:cNvSpPr>
              <a:spLocks noChangeShapeType="1"/>
            </p:cNvSpPr>
            <p:nvPr/>
          </p:nvSpPr>
          <p:spPr bwMode="auto">
            <a:xfrm flipH="1">
              <a:off x="5232" y="2651"/>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4" name="Line 102"/>
            <p:cNvSpPr>
              <a:spLocks noChangeShapeType="1"/>
            </p:cNvSpPr>
            <p:nvPr/>
          </p:nvSpPr>
          <p:spPr bwMode="auto">
            <a:xfrm>
              <a:off x="4848" y="3611"/>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5" name="Line 103"/>
            <p:cNvSpPr>
              <a:spLocks noChangeShapeType="1"/>
            </p:cNvSpPr>
            <p:nvPr/>
          </p:nvSpPr>
          <p:spPr bwMode="auto">
            <a:xfrm>
              <a:off x="4848" y="3323"/>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6" name="Text Box 108"/>
            <p:cNvSpPr txBox="1">
              <a:spLocks noChangeArrowheads="1"/>
            </p:cNvSpPr>
            <p:nvPr/>
          </p:nvSpPr>
          <p:spPr bwMode="auto">
            <a:xfrm>
              <a:off x="4848" y="3284"/>
              <a:ext cx="3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a</a:t>
              </a:r>
              <a:r>
                <a:rPr lang="en-US" altLang="zh-CN" sz="2800">
                  <a:solidFill>
                    <a:schemeClr val="tx2"/>
                  </a:solidFill>
                  <a:latin typeface="Times New Roman" panose="02020603050405020304" pitchFamily="18" charset="0"/>
                </a:rPr>
                <a:t>R</a:t>
              </a:r>
              <a:endParaRPr lang="en-US" altLang="zh-CN" sz="2400">
                <a:latin typeface="Times New Roman" panose="02020603050405020304" pitchFamily="18" charset="0"/>
              </a:endParaRPr>
            </a:p>
          </p:txBody>
        </p:sp>
      </p:grpSp>
      <p:grpSp>
        <p:nvGrpSpPr>
          <p:cNvPr id="95248" name="Group 144"/>
          <p:cNvGrpSpPr>
            <a:grpSpLocks/>
          </p:cNvGrpSpPr>
          <p:nvPr/>
        </p:nvGrpSpPr>
        <p:grpSpPr bwMode="auto">
          <a:xfrm>
            <a:off x="2135189" y="908051"/>
            <a:ext cx="2160587" cy="2378075"/>
            <a:chOff x="430" y="1002"/>
            <a:chExt cx="1361" cy="1498"/>
          </a:xfrm>
        </p:grpSpPr>
        <p:sp>
          <p:nvSpPr>
            <p:cNvPr id="95249" name="Line 145"/>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0" name="Line 146"/>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1" name="Line 147"/>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2" name="Line 148"/>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277" name="Oval 149"/>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76278" name="Oval 150"/>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6279" name="Oval 151"/>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6280" name="Oval 152"/>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6281" name="Oval 153"/>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95258" name="Text Box 154"/>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95259" name="Text Box 155"/>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95260" name="Text Box 156"/>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95261" name="Text Box 157"/>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95262" name="Text Box 158"/>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95263" name="Line 159"/>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4" name="Line 160"/>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5" name="Line 161"/>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6" name="Line 162"/>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7" name="Line 163"/>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8" name="Line 164"/>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9" name="Line 165"/>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0" name="Line 166"/>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38" name="Group 141"/>
          <p:cNvGrpSpPr>
            <a:grpSpLocks/>
          </p:cNvGrpSpPr>
          <p:nvPr/>
        </p:nvGrpSpPr>
        <p:grpSpPr bwMode="auto">
          <a:xfrm>
            <a:off x="7847014" y="1292225"/>
            <a:ext cx="625475" cy="1524000"/>
            <a:chOff x="3878" y="1019"/>
            <a:chExt cx="394" cy="960"/>
          </a:xfrm>
        </p:grpSpPr>
        <p:sp>
          <p:nvSpPr>
            <p:cNvPr id="95334" name="Rectangle 38"/>
            <p:cNvSpPr>
              <a:spLocks noChangeArrowheads="1"/>
            </p:cNvSpPr>
            <p:nvPr/>
          </p:nvSpPr>
          <p:spPr bwMode="auto">
            <a:xfrm>
              <a:off x="3879" y="1019"/>
              <a:ext cx="384" cy="960"/>
            </a:xfrm>
            <a:prstGeom prst="rect">
              <a:avLst/>
            </a:prstGeom>
            <a:solidFill>
              <a:srgbClr val="FF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w="38100">
                  <a:solidFill>
                    <a:srgbClr val="009900"/>
                  </a:solidFill>
                  <a:miter lim="800000"/>
                  <a:headEnd/>
                  <a:tailEnd/>
                </a14:hiddenLine>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5335" name="Line 41"/>
            <p:cNvSpPr>
              <a:spLocks noChangeShapeType="1"/>
            </p:cNvSpPr>
            <p:nvPr/>
          </p:nvSpPr>
          <p:spPr bwMode="auto">
            <a:xfrm>
              <a:off x="3888" y="1978"/>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5336" name="Group 140"/>
            <p:cNvGrpSpPr>
              <a:grpSpLocks/>
            </p:cNvGrpSpPr>
            <p:nvPr/>
          </p:nvGrpSpPr>
          <p:grpSpPr bwMode="auto">
            <a:xfrm>
              <a:off x="3878" y="1019"/>
              <a:ext cx="390" cy="960"/>
              <a:chOff x="3888" y="1019"/>
              <a:chExt cx="390" cy="960"/>
            </a:xfrm>
          </p:grpSpPr>
          <p:sp>
            <p:nvSpPr>
              <p:cNvPr id="95337" name="Line 39"/>
              <p:cNvSpPr>
                <a:spLocks noChangeShapeType="1"/>
              </p:cNvSpPr>
              <p:nvPr/>
            </p:nvSpPr>
            <p:spPr bwMode="auto">
              <a:xfrm flipH="1">
                <a:off x="3888"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8" name="Line 40"/>
              <p:cNvSpPr>
                <a:spLocks noChangeShapeType="1"/>
              </p:cNvSpPr>
              <p:nvPr/>
            </p:nvSpPr>
            <p:spPr bwMode="auto">
              <a:xfrm flipH="1">
                <a:off x="4272" y="1019"/>
                <a:ext cx="0" cy="96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9" name="Line 42"/>
              <p:cNvSpPr>
                <a:spLocks noChangeShapeType="1"/>
              </p:cNvSpPr>
              <p:nvPr/>
            </p:nvSpPr>
            <p:spPr bwMode="auto">
              <a:xfrm>
                <a:off x="3888" y="1690"/>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0" name="Line 43"/>
              <p:cNvSpPr>
                <a:spLocks noChangeShapeType="1"/>
              </p:cNvSpPr>
              <p:nvPr/>
            </p:nvSpPr>
            <p:spPr bwMode="auto">
              <a:xfrm>
                <a:off x="3888" y="1402"/>
                <a:ext cx="384"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1" name="Text Box 45"/>
              <p:cNvSpPr txBox="1">
                <a:spLocks noChangeArrowheads="1"/>
              </p:cNvSpPr>
              <p:nvPr/>
            </p:nvSpPr>
            <p:spPr bwMode="auto">
              <a:xfrm>
                <a:off x="3888" y="1114"/>
                <a:ext cx="390" cy="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d</a:t>
                </a:r>
                <a:r>
                  <a:rPr lang="en-US" altLang="zh-CN" sz="2800">
                    <a:solidFill>
                      <a:srgbClr val="C00000"/>
                    </a:solidFill>
                    <a:latin typeface="Times New Roman" panose="02020603050405020304" pitchFamily="18" charset="0"/>
                  </a:rPr>
                  <a:t>L</a:t>
                </a:r>
              </a:p>
              <a:p>
                <a:pPr algn="ctr"/>
                <a:r>
                  <a:rPr lang="en-US" altLang="zh-CN" sz="2800" i="1">
                    <a:solidFill>
                      <a:srgbClr val="009900"/>
                    </a:solidFill>
                    <a:latin typeface="Times New Roman" panose="02020603050405020304" pitchFamily="18" charset="0"/>
                  </a:rPr>
                  <a:t>b</a:t>
                </a:r>
                <a:r>
                  <a:rPr lang="en-US" altLang="zh-CN" sz="2800">
                    <a:solidFill>
                      <a:schemeClr val="tx2"/>
                    </a:solidFill>
                    <a:latin typeface="Times New Roman" panose="02020603050405020304" pitchFamily="18" charset="0"/>
                  </a:rPr>
                  <a:t>R</a:t>
                </a:r>
                <a:endParaRPr lang="en-US" altLang="zh-CN" sz="2800">
                  <a:solidFill>
                    <a:schemeClr val="accent2"/>
                  </a:solidFill>
                  <a:latin typeface="Times New Roman" panose="02020603050405020304" pitchFamily="18" charset="0"/>
                </a:endParaRPr>
              </a:p>
              <a:p>
                <a:pPr algn="ctr"/>
                <a:r>
                  <a:rPr lang="en-US" altLang="zh-CN" sz="2800" i="1">
                    <a:solidFill>
                      <a:srgbClr val="009900"/>
                    </a:solidFill>
                    <a:latin typeface="Times New Roman" panose="02020603050405020304" pitchFamily="18" charset="0"/>
                  </a:rPr>
                  <a:t>a</a:t>
                </a:r>
                <a:r>
                  <a:rPr lang="en-US" altLang="zh-CN" sz="2800">
                    <a:solidFill>
                      <a:srgbClr val="C00000"/>
                    </a:solidFill>
                    <a:latin typeface="Times New Roman" panose="02020603050405020304" pitchFamily="18" charset="0"/>
                  </a:rPr>
                  <a:t>L</a:t>
                </a:r>
                <a:endParaRPr lang="en-US" altLang="zh-CN" sz="2400">
                  <a:solidFill>
                    <a:srgbClr val="C00000"/>
                  </a:solidFill>
                  <a:latin typeface="Times New Roman" panose="02020603050405020304" pitchFamily="18" charset="0"/>
                </a:endParaRPr>
              </a:p>
            </p:txBody>
          </p:sp>
        </p:grpSp>
      </p:grpSp>
      <p:sp>
        <p:nvSpPr>
          <p:cNvPr id="95237" name="Line 44"/>
          <p:cNvSpPr>
            <a:spLocks noChangeShapeType="1"/>
          </p:cNvSpPr>
          <p:nvPr/>
        </p:nvSpPr>
        <p:spPr bwMode="auto">
          <a:xfrm>
            <a:off x="7824192" y="1484784"/>
            <a:ext cx="609600" cy="0"/>
          </a:xfrm>
          <a:prstGeom prst="line">
            <a:avLst/>
          </a:prstGeom>
          <a:noFill/>
          <a:ln w="190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1" name="云形标注 130"/>
          <p:cNvSpPr/>
          <p:nvPr/>
        </p:nvSpPr>
        <p:spPr>
          <a:xfrm>
            <a:off x="3205164" y="5808551"/>
            <a:ext cx="2616993" cy="937022"/>
          </a:xfrm>
          <a:prstGeom prst="cloudCallout">
            <a:avLst>
              <a:gd name="adj1" fmla="val -58812"/>
              <a:gd name="adj2" fmla="val -75923"/>
            </a:avLst>
          </a:prstGeom>
          <a:ln>
            <a:solidFill>
              <a:srgbClr val="0000CC"/>
            </a:solidFill>
          </a:ln>
        </p:spPr>
        <p:txBody>
          <a:bodyPr lIns="0" tIns="0" rIns="0" bIns="0" rtlCol="0" anchor="ctr">
            <a:spAutoFit/>
          </a:bodyPr>
          <a:lstStyle/>
          <a:p>
            <a:pPr algn="just"/>
            <a:r>
              <a:rPr lang="zh-CN" altLang="en-US" sz="2000" dirty="0">
                <a:solidFill>
                  <a:srgbClr val="0000FF"/>
                </a:solidFill>
              </a:rPr>
              <a:t>第二次遇到</a:t>
            </a:r>
            <a:r>
              <a:rPr lang="en-US" altLang="zh-CN" sz="2000" dirty="0">
                <a:solidFill>
                  <a:srgbClr val="0000FF"/>
                </a:solidFill>
              </a:rPr>
              <a:t>NULL</a:t>
            </a:r>
            <a:r>
              <a:rPr lang="zh-CN" altLang="en-US" sz="2000" dirty="0">
                <a:solidFill>
                  <a:srgbClr val="0000FF"/>
                </a:solidFill>
              </a:rPr>
              <a:t>退栈访问</a:t>
            </a:r>
          </a:p>
        </p:txBody>
      </p:sp>
      <p:sp>
        <p:nvSpPr>
          <p:cNvPr id="132" name="Rectangle 7"/>
          <p:cNvSpPr>
            <a:spLocks noGrp="1" noChangeArrowheads="1"/>
          </p:cNvSpPr>
          <p:nvPr>
            <p:ph type="title"/>
          </p:nvPr>
        </p:nvSpPr>
        <p:spPr>
          <a:xfrm>
            <a:off x="583406" y="66042"/>
            <a:ext cx="5951537" cy="658812"/>
          </a:xfrm>
        </p:spPr>
        <p:txBody>
          <a:bodyPr/>
          <a:lstStyle/>
          <a:p>
            <a:r>
              <a:rPr lang="zh-CN" altLang="en-US" sz="3200" b="1" dirty="0">
                <a:ea typeface="华文新魏" panose="02010800040101010101" pitchFamily="2" charset="-122"/>
              </a:rPr>
              <a:t>利用栈的后序遍历非递归算法</a:t>
            </a:r>
          </a:p>
        </p:txBody>
      </p:sp>
      <p:sp>
        <p:nvSpPr>
          <p:cNvPr id="133" name="椭圆形标注 132"/>
          <p:cNvSpPr/>
          <p:nvPr/>
        </p:nvSpPr>
        <p:spPr bwMode="auto">
          <a:xfrm>
            <a:off x="341016" y="1265254"/>
            <a:ext cx="1440160" cy="863077"/>
          </a:xfrm>
          <a:prstGeom prst="wedgeEllipseCallout">
            <a:avLst>
              <a:gd name="adj1" fmla="val 58862"/>
              <a:gd name="adj2" fmla="val 47156"/>
            </a:avLst>
          </a:prstGeom>
          <a:ln/>
          <a:extLst/>
        </p:spPr>
        <p:style>
          <a:lnRef idx="2">
            <a:schemeClr val="accent5">
              <a:shade val="50000"/>
            </a:schemeClr>
          </a:lnRef>
          <a:fillRef idx="1">
            <a:schemeClr val="accent5"/>
          </a:fillRef>
          <a:effectRef idx="0">
            <a:schemeClr val="accent5"/>
          </a:effectRef>
          <a:fontRef idx="minor">
            <a:schemeClr val="lt1"/>
          </a:fontRef>
        </p:style>
        <p:txBody>
          <a:bodyPr rtlCol="0" anchor="b"/>
          <a:lstStyle/>
          <a:p>
            <a:pPr algn="ctr" eaLnBrk="1" hangingPunct="1"/>
            <a:r>
              <a:rPr lang="zh-CN" altLang="en-US" sz="2000" dirty="0" smtClean="0">
                <a:solidFill>
                  <a:schemeClr val="bg1"/>
                </a:solidFill>
                <a:ea typeface="黑体" panose="02010609060101010101" pitchFamily="49" charset="-122"/>
              </a:rPr>
              <a:t>左孩子进栈</a:t>
            </a:r>
            <a:endParaRPr lang="zh-CN" altLang="en-US" sz="2000" dirty="0">
              <a:solidFill>
                <a:schemeClr val="bg1"/>
              </a:solidFill>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fade">
                                      <p:cBhvr>
                                        <p:cTn id="7" dur="500"/>
                                        <p:tgtEl>
                                          <p:spTgt spid="133"/>
                                        </p:tgtEl>
                                      </p:cBhvr>
                                    </p:animEffect>
                                    <p:anim calcmode="lin" valueType="num">
                                      <p:cBhvr>
                                        <p:cTn id="8" dur="500" fill="hold"/>
                                        <p:tgtEl>
                                          <p:spTgt spid="133"/>
                                        </p:tgtEl>
                                        <p:attrNameLst>
                                          <p:attrName>ppt_x</p:attrName>
                                        </p:attrNameLst>
                                      </p:cBhvr>
                                      <p:tavLst>
                                        <p:tav tm="0">
                                          <p:val>
                                            <p:strVal val="#ppt_x"/>
                                          </p:val>
                                        </p:tav>
                                        <p:tav tm="100000">
                                          <p:val>
                                            <p:strVal val="#ppt_x"/>
                                          </p:val>
                                        </p:tav>
                                      </p:tavLst>
                                    </p:anim>
                                    <p:anim calcmode="lin" valueType="num">
                                      <p:cBhvr>
                                        <p:cTn id="9" dur="500" fill="hold"/>
                                        <p:tgtEl>
                                          <p:spTgt spid="13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31"/>
                                        </p:tgtEl>
                                        <p:attrNameLst>
                                          <p:attrName>style.visibility</p:attrName>
                                        </p:attrNameLst>
                                      </p:cBhvr>
                                      <p:to>
                                        <p:strVal val="visible"/>
                                      </p:to>
                                    </p:set>
                                    <p:animEffect transition="in" filter="wipe(down)">
                                      <p:cBhvr>
                                        <p:cTn id="14"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3"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ChangeArrowheads="1"/>
          </p:cNvSpPr>
          <p:nvPr/>
        </p:nvSpPr>
        <p:spPr bwMode="auto">
          <a:xfrm>
            <a:off x="1752600" y="969964"/>
            <a:ext cx="89154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zh-CN" sz="3200">
              <a:solidFill>
                <a:schemeClr val="hlink"/>
              </a:solidFill>
              <a:latin typeface="Times New Roman" panose="02020603050405020304" pitchFamily="18" charset="0"/>
            </a:endParaRPr>
          </a:p>
        </p:txBody>
      </p:sp>
      <p:sp>
        <p:nvSpPr>
          <p:cNvPr id="96259" name="Rectangle 4"/>
          <p:cNvSpPr>
            <a:spLocks noGrp="1" noChangeArrowheads="1"/>
          </p:cNvSpPr>
          <p:nvPr>
            <p:ph type="title"/>
          </p:nvPr>
        </p:nvSpPr>
        <p:spPr>
          <a:xfrm>
            <a:off x="695400" y="0"/>
            <a:ext cx="5184775" cy="652463"/>
          </a:xfrm>
        </p:spPr>
        <p:txBody>
          <a:bodyPr/>
          <a:lstStyle/>
          <a:p>
            <a:r>
              <a:rPr lang="zh-CN" altLang="en-US" sz="3200" b="1" dirty="0">
                <a:ea typeface="华文新魏" panose="02010800040101010101" pitchFamily="2" charset="-122"/>
              </a:rPr>
              <a:t>后序遍历的非递归算法</a:t>
            </a:r>
            <a:r>
              <a:rPr lang="zh-CN" altLang="en-US" sz="2800" dirty="0"/>
              <a:t> </a:t>
            </a:r>
          </a:p>
        </p:txBody>
      </p:sp>
      <p:sp>
        <p:nvSpPr>
          <p:cNvPr id="177157" name="Rectangle 5"/>
          <p:cNvSpPr>
            <a:spLocks noGrp="1" noChangeArrowheads="1"/>
          </p:cNvSpPr>
          <p:nvPr>
            <p:ph idx="1"/>
          </p:nvPr>
        </p:nvSpPr>
        <p:spPr>
          <a:xfrm>
            <a:off x="1415480" y="838200"/>
            <a:ext cx="8229600" cy="6019800"/>
          </a:xfrm>
        </p:spPr>
        <p:txBody>
          <a:bodyPr>
            <a:normAutofit lnSpcReduction="10000"/>
          </a:bodyPr>
          <a:lstStyle/>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BinaryTree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err="1">
                <a:latin typeface="Times New Roman" panose="02020603050405020304" pitchFamily="18" charset="0"/>
                <a:ea typeface="隶书" panose="02010509060101010101" pitchFamily="49" charset="-122"/>
              </a:rPr>
              <a:t>PostOrder</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void </a:t>
            </a:r>
            <a:r>
              <a:rPr lang="en-US" altLang="zh-CN" sz="2000" dirty="0">
                <a:latin typeface="Times New Roman" panose="02020603050405020304" pitchFamily="18" charset="0"/>
                <a:ea typeface="隶书" panose="02010509060101010101" pitchFamily="49" charset="-122"/>
              </a:rPr>
              <a:t>(*visit)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Stack</a:t>
            </a:r>
            <a:r>
              <a:rPr lang="en-US" altLang="zh-CN" sz="2000" b="1" dirty="0">
                <a:latin typeface="Times New Roman" panose="02020603050405020304" pitchFamily="18" charset="0"/>
                <a:ea typeface="隶书" panose="02010509060101010101" pitchFamily="49" charset="-122"/>
              </a:rPr>
              <a:t>&lt;</a:t>
            </a:r>
            <a:r>
              <a:rPr lang="en-US" altLang="zh-CN" sz="2000" dirty="0" err="1">
                <a:latin typeface="Times New Roman" panose="02020603050405020304" pitchFamily="18" charset="0"/>
                <a:ea typeface="隶书" panose="02010509060101010101" pitchFamily="49" charset="-122"/>
              </a:rPr>
              <a:t>stkNode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&gt;&gt;</a:t>
            </a:r>
            <a:r>
              <a:rPr lang="en-US" altLang="zh-CN" sz="2000" dirty="0">
                <a:latin typeface="Times New Roman" panose="02020603050405020304" pitchFamily="18" charset="0"/>
                <a:ea typeface="隶书" panose="02010509060101010101" pitchFamily="49" charset="-122"/>
              </a:rPr>
              <a:t> S</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stkNode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w</a:t>
            </a: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 </a:t>
            </a:r>
            <a:r>
              <a:rPr lang="en-US" altLang="zh-CN" sz="2000" dirty="0">
                <a:latin typeface="Times New Roman" panose="02020603050405020304" pitchFamily="18" charset="0"/>
                <a:ea typeface="隶书" panose="02010509060101010101" pitchFamily="49" charset="-122"/>
              </a:rPr>
              <a:t>p = root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//p</a:t>
            </a:r>
            <a:r>
              <a:rPr lang="zh-CN" altLang="en-US" sz="2000" dirty="0">
                <a:solidFill>
                  <a:schemeClr val="tx2"/>
                </a:solidFill>
                <a:latin typeface="Times New Roman" panose="02020603050405020304" pitchFamily="18" charset="0"/>
                <a:ea typeface="隶书" panose="02010509060101010101" pitchFamily="49" charset="-122"/>
              </a:rPr>
              <a:t>是遍历指针</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do </a:t>
            </a:r>
            <a:r>
              <a:rPr lang="en-US" altLang="zh-CN" sz="2000" b="1" dirty="0" smtClean="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(p != NULL)</a:t>
            </a:r>
            <a:r>
              <a:rPr lang="en-US" altLang="zh-CN" sz="2000" b="1" dirty="0">
                <a:latin typeface="Times New Roman" panose="02020603050405020304" pitchFamily="18" charset="0"/>
                <a:ea typeface="隶书" panose="02010509060101010101" pitchFamily="49" charset="-122"/>
              </a:rPr>
              <a:t> {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w.ptr</a:t>
            </a:r>
            <a:r>
              <a:rPr lang="en-US" altLang="zh-CN" sz="2000" dirty="0">
                <a:latin typeface="Times New Roman" panose="02020603050405020304" pitchFamily="18" charset="0"/>
                <a:ea typeface="隶书" panose="02010509060101010101" pitchFamily="49" charset="-122"/>
              </a:rPr>
              <a:t> = p</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w.tag</a:t>
            </a:r>
            <a:r>
              <a:rPr lang="en-US" altLang="zh-CN" sz="2000" dirty="0">
                <a:latin typeface="Times New Roman" panose="02020603050405020304" pitchFamily="18" charset="0"/>
                <a:ea typeface="隶书" panose="02010509060101010101" pitchFamily="49" charset="-122"/>
              </a:rPr>
              <a:t> = L</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S.Push</a:t>
            </a:r>
            <a:r>
              <a:rPr lang="en-US" altLang="zh-CN" sz="2000" dirty="0">
                <a:latin typeface="Times New Roman" panose="02020603050405020304" pitchFamily="18" charset="0"/>
                <a:ea typeface="隶书" panose="02010509060101010101" pitchFamily="49" charset="-122"/>
              </a:rPr>
              <a:t> (w)</a:t>
            </a: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 =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continue1 = 1</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继续循环标记</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用于</a:t>
            </a:r>
            <a:r>
              <a:rPr lang="en-US" altLang="zh-CN" sz="2000" b="1" dirty="0">
                <a:solidFill>
                  <a:schemeClr val="tx2"/>
                </a:solidFill>
                <a:latin typeface="Times New Roman" panose="02020603050405020304" pitchFamily="18" charset="0"/>
                <a:ea typeface="隶书" panose="02010509060101010101" pitchFamily="49" charset="-122"/>
              </a:rPr>
              <a:t>R</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(continue1</a:t>
            </a:r>
            <a:r>
              <a:rPr lang="en-US" altLang="zh-CN" sz="2000" b="1" dirty="0">
                <a:latin typeface="Times New Roman" panose="02020603050405020304" pitchFamily="18" charset="0"/>
                <a:ea typeface="隶书" panose="02010509060101010101" pitchFamily="49" charset="-122"/>
              </a:rPr>
              <a:t> &amp;&amp;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S.IsEmpty</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S.Pop</a:t>
            </a:r>
            <a:r>
              <a:rPr lang="en-US" altLang="zh-CN" sz="2000" dirty="0">
                <a:latin typeface="Times New Roman" panose="02020603050405020304" pitchFamily="18" charset="0"/>
                <a:ea typeface="隶书" panose="02010509060101010101" pitchFamily="49" charset="-122"/>
              </a:rPr>
              <a:t> (w)</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 = </a:t>
            </a:r>
            <a:r>
              <a:rPr lang="en-US" altLang="zh-CN" sz="2000" dirty="0" err="1">
                <a:latin typeface="Times New Roman" panose="02020603050405020304" pitchFamily="18" charset="0"/>
                <a:ea typeface="隶书" panose="02010509060101010101" pitchFamily="49" charset="-122"/>
              </a:rPr>
              <a:t>w.ptr</a:t>
            </a:r>
            <a:r>
              <a:rPr lang="en-US" altLang="zh-CN" sz="20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switch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w.tag</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判断栈顶的</a:t>
            </a:r>
            <a:r>
              <a:rPr lang="en-US" altLang="zh-CN" sz="2000" b="1" dirty="0">
                <a:solidFill>
                  <a:schemeClr val="tx2"/>
                </a:solidFill>
                <a:latin typeface="Times New Roman" panose="02020603050405020304" pitchFamily="18" charset="0"/>
                <a:ea typeface="隶书" panose="02010509060101010101" pitchFamily="49" charset="-122"/>
              </a:rPr>
              <a:t>tag</a:t>
            </a:r>
            <a:r>
              <a:rPr lang="zh-CN" altLang="en-US" sz="2000" dirty="0">
                <a:solidFill>
                  <a:schemeClr val="tx2"/>
                </a:solidFill>
                <a:latin typeface="Times New Roman" panose="02020603050405020304" pitchFamily="18" charset="0"/>
                <a:ea typeface="隶书" panose="02010509060101010101" pitchFamily="49" charset="-122"/>
              </a:rPr>
              <a:t>标记</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case </a:t>
            </a:r>
            <a:r>
              <a:rPr lang="en-US" altLang="zh-CN" sz="2000" dirty="0">
                <a:latin typeface="Times New Roman" panose="02020603050405020304" pitchFamily="18" charset="0"/>
                <a:ea typeface="隶书" panose="02010509060101010101" pitchFamily="49" charset="-122"/>
              </a:rPr>
              <a:t>L</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w.tag</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R</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S.Push</a:t>
            </a:r>
            <a:r>
              <a:rPr lang="en-US" altLang="zh-CN" sz="2000" dirty="0">
                <a:latin typeface="Times New Roman" panose="02020603050405020304" pitchFamily="18" charset="0"/>
                <a:ea typeface="隶书" panose="02010509060101010101" pitchFamily="49" charset="-122"/>
              </a:rPr>
              <a:t> (w)</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continue1 = 0</a:t>
            </a:r>
            <a:r>
              <a:rPr lang="en-US" altLang="zh-CN" sz="20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 =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b="1" dirty="0">
                <a:latin typeface="Times New Roman" panose="02020603050405020304" pitchFamily="18" charset="0"/>
                <a:ea typeface="隶书" panose="02010509060101010101" pitchFamily="49" charset="-122"/>
              </a:rPr>
              <a:t>;  break;</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case </a:t>
            </a:r>
            <a:r>
              <a:rPr lang="en-US" altLang="zh-CN" sz="2000"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R</a:t>
            </a:r>
            <a:r>
              <a:rPr lang="en-US" altLang="zh-CN" sz="2000" b="1"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visit (p)</a:t>
            </a:r>
            <a:r>
              <a:rPr lang="en-US" altLang="zh-CN" sz="2000" b="1" u="sng"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break;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smtClean="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 while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S.IsEmpty</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继续遍历其他结点</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cout</a:t>
            </a:r>
            <a:r>
              <a:rPr lang="en-US" altLang="zh-CN" sz="2000" b="1" dirty="0">
                <a:latin typeface="Times New Roman" panose="02020603050405020304" pitchFamily="18" charset="0"/>
                <a:ea typeface="隶书" panose="02010509060101010101" pitchFamily="49" charset="-122"/>
              </a:rPr>
              <a:t> &lt;&lt; </a:t>
            </a:r>
            <a:r>
              <a:rPr lang="en-US" altLang="zh-CN" sz="2000" b="1" dirty="0" err="1">
                <a:latin typeface="Times New Roman" panose="02020603050405020304" pitchFamily="18" charset="0"/>
                <a:ea typeface="隶书" panose="02010509060101010101" pitchFamily="49" charset="-122"/>
              </a:rPr>
              <a:t>endl</a:t>
            </a:r>
            <a:r>
              <a:rPr lang="en-US" altLang="zh-CN" sz="2000" b="1" dirty="0">
                <a:latin typeface="Times New Roman" panose="02020603050405020304" pitchFamily="18" charset="0"/>
                <a:ea typeface="隶书" panose="02010509060101010101" pitchFamily="49" charset="-122"/>
              </a:rPr>
              <a:t>;}</a:t>
            </a:r>
          </a:p>
        </p:txBody>
      </p:sp>
      <p:pic>
        <p:nvPicPr>
          <p:cNvPr id="2" name="图片 1"/>
          <p:cNvPicPr>
            <a:picLocks noChangeAspect="1"/>
          </p:cNvPicPr>
          <p:nvPr/>
        </p:nvPicPr>
        <p:blipFill>
          <a:blip r:embed="rId2"/>
          <a:stretch>
            <a:fillRect/>
          </a:stretch>
        </p:blipFill>
        <p:spPr>
          <a:xfrm>
            <a:off x="9434512" y="938622"/>
            <a:ext cx="2466975" cy="2438400"/>
          </a:xfrm>
          <a:prstGeom prst="rect">
            <a:avLst/>
          </a:prstGeom>
        </p:spPr>
      </p:pic>
      <p:sp>
        <p:nvSpPr>
          <p:cNvPr id="6" name="文本框 5"/>
          <p:cNvSpPr txBox="1"/>
          <p:nvPr/>
        </p:nvSpPr>
        <p:spPr>
          <a:xfrm>
            <a:off x="1631504" y="3933056"/>
            <a:ext cx="553998" cy="1440160"/>
          </a:xfrm>
          <a:prstGeom prst="rect">
            <a:avLst/>
          </a:prstGeom>
          <a:noFill/>
          <a:ln>
            <a:solidFill>
              <a:srgbClr val="0000CC"/>
            </a:solidFill>
          </a:ln>
        </p:spPr>
        <p:txBody>
          <a:bodyPr vert="eaVert" wrap="square" rtlCol="0">
            <a:spAutoFit/>
          </a:bodyPr>
          <a:lstStyle/>
          <a:p>
            <a:r>
              <a:rPr lang="zh-CN" altLang="en-US" sz="2400" b="0" dirty="0" smtClean="0">
                <a:solidFill>
                  <a:srgbClr val="0000CC"/>
                </a:solidFill>
              </a:rPr>
              <a:t>延迟满足</a:t>
            </a:r>
          </a:p>
        </p:txBody>
      </p:sp>
      <p:sp>
        <p:nvSpPr>
          <p:cNvPr id="7" name="文本框 6"/>
          <p:cNvSpPr txBox="1"/>
          <p:nvPr/>
        </p:nvSpPr>
        <p:spPr>
          <a:xfrm>
            <a:off x="1631504" y="2348880"/>
            <a:ext cx="553998" cy="1080120"/>
          </a:xfrm>
          <a:prstGeom prst="rect">
            <a:avLst/>
          </a:prstGeom>
          <a:noFill/>
          <a:ln>
            <a:solidFill>
              <a:srgbClr val="0000CC"/>
            </a:solidFill>
          </a:ln>
        </p:spPr>
        <p:txBody>
          <a:bodyPr vert="eaVert" wrap="square" rtlCol="0">
            <a:spAutoFit/>
          </a:bodyPr>
          <a:lstStyle/>
          <a:p>
            <a:r>
              <a:rPr lang="zh-CN" altLang="en-US" sz="2400" b="0" dirty="0" smtClean="0">
                <a:solidFill>
                  <a:srgbClr val="0000CC"/>
                </a:solidFill>
              </a:rPr>
              <a:t>左到底</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延迟满足</a:t>
            </a:r>
            <a:endParaRPr lang="zh-CN" altLang="en-US" dirty="0"/>
          </a:p>
        </p:txBody>
      </p:sp>
      <p:sp>
        <p:nvSpPr>
          <p:cNvPr id="3" name="内容占位符 2"/>
          <p:cNvSpPr>
            <a:spLocks noGrp="1"/>
          </p:cNvSpPr>
          <p:nvPr>
            <p:ph idx="1"/>
          </p:nvPr>
        </p:nvSpPr>
        <p:spPr>
          <a:xfrm>
            <a:off x="695400" y="983778"/>
            <a:ext cx="10515600" cy="5613574"/>
          </a:xfrm>
        </p:spPr>
        <p:txBody>
          <a:bodyPr>
            <a:normAutofit/>
          </a:bodyPr>
          <a:lstStyle/>
          <a:p>
            <a:r>
              <a:rPr lang="zh-CN" altLang="en-US" dirty="0" smtClean="0"/>
              <a:t>还记得你曾经的目标吗？实现了吗？</a:t>
            </a:r>
            <a:endParaRPr lang="en-US" altLang="zh-CN" dirty="0" smtClean="0"/>
          </a:p>
          <a:p>
            <a:pPr lvl="1"/>
            <a:r>
              <a:rPr lang="zh-CN" altLang="en-US" dirty="0"/>
              <a:t>一次次的目标落空，本质上是因为我们被当下所诱惑</a:t>
            </a:r>
            <a:r>
              <a:rPr lang="zh-CN" altLang="en-US" dirty="0" smtClean="0"/>
              <a:t>，</a:t>
            </a:r>
            <a:endParaRPr lang="en-US" altLang="zh-CN" dirty="0" smtClean="0"/>
          </a:p>
          <a:p>
            <a:pPr marL="457200" lvl="1" indent="0">
              <a:buNone/>
            </a:pPr>
            <a:r>
              <a:rPr lang="en-US" altLang="zh-CN" dirty="0"/>
              <a:t> </a:t>
            </a:r>
            <a:r>
              <a:rPr lang="en-US" altLang="zh-CN" dirty="0" smtClean="0"/>
              <a:t>   </a:t>
            </a:r>
            <a:r>
              <a:rPr lang="zh-CN" altLang="en-US" dirty="0" smtClean="0"/>
              <a:t>没有</a:t>
            </a:r>
            <a:r>
              <a:rPr lang="zh-CN" altLang="en-US" dirty="0"/>
              <a:t>学会延迟</a:t>
            </a:r>
            <a:r>
              <a:rPr lang="zh-CN" altLang="en-US" dirty="0" smtClean="0"/>
              <a:t>满足感</a:t>
            </a:r>
            <a:endParaRPr lang="en-US" altLang="zh-CN" dirty="0" smtClean="0"/>
          </a:p>
          <a:p>
            <a:pPr lvl="1"/>
            <a:r>
              <a:rPr lang="zh-CN" altLang="en-US" dirty="0"/>
              <a:t>张一</a:t>
            </a:r>
            <a:r>
              <a:rPr lang="zh-CN" altLang="en-US" dirty="0" smtClean="0"/>
              <a:t>鸣：“</a:t>
            </a:r>
            <a:r>
              <a:rPr lang="zh-CN" altLang="en-US" dirty="0"/>
              <a:t>很多人人生中一半的问题，都是因为没有延迟满足造成的。延迟满足感的本质是克服人性弱点，而克服弱点，是为了更多的自由。</a:t>
            </a:r>
            <a:r>
              <a:rPr lang="zh-CN" altLang="en-US" dirty="0" smtClean="0"/>
              <a:t>”</a:t>
            </a:r>
            <a:endParaRPr lang="en-US" altLang="zh-CN" dirty="0" smtClean="0"/>
          </a:p>
          <a:p>
            <a:r>
              <a:rPr lang="zh-CN" altLang="en-US" dirty="0"/>
              <a:t>延迟</a:t>
            </a:r>
            <a:r>
              <a:rPr lang="zh-CN" altLang="en-US" dirty="0" smtClean="0"/>
              <a:t>满足</a:t>
            </a:r>
            <a:endParaRPr lang="en-US" altLang="zh-CN" dirty="0" smtClean="0"/>
          </a:p>
          <a:p>
            <a:pPr lvl="1"/>
            <a:r>
              <a:rPr lang="zh-CN" altLang="en-US" dirty="0"/>
              <a:t>为了更有价值的长远结果，而放弃即时</a:t>
            </a:r>
            <a:r>
              <a:rPr lang="zh-CN" altLang="en-US" dirty="0" smtClean="0"/>
              <a:t>满足</a:t>
            </a:r>
            <a:endParaRPr lang="en-US" altLang="zh-CN" dirty="0" smtClean="0"/>
          </a:p>
          <a:p>
            <a:pPr lvl="1"/>
            <a:r>
              <a:rPr lang="zh-CN" altLang="en-US" dirty="0"/>
              <a:t>人生苦难</a:t>
            </a:r>
            <a:r>
              <a:rPr lang="zh-CN" altLang="en-US" dirty="0" smtClean="0"/>
              <a:t>重重，而</a:t>
            </a:r>
            <a:r>
              <a:rPr lang="zh-CN" altLang="en-US" dirty="0"/>
              <a:t>自律是解决人生问题最主要的工具，也是消除人生痛苦最重要的方法</a:t>
            </a:r>
            <a:r>
              <a:rPr lang="zh-CN" altLang="en-US" dirty="0" smtClean="0"/>
              <a:t>。</a:t>
            </a:r>
            <a:endParaRPr lang="en-US" altLang="zh-CN" dirty="0" smtClean="0"/>
          </a:p>
          <a:p>
            <a:pPr lvl="1"/>
            <a:r>
              <a:rPr lang="zh-CN" altLang="en-US" dirty="0"/>
              <a:t>现在承受痛苦，将来就可能获得更大的满足感；而现在不谋求解决问题，将来的痛苦会更大，延续的时间也更长。</a:t>
            </a:r>
          </a:p>
          <a:p>
            <a:pPr lvl="1"/>
            <a:r>
              <a:rPr lang="zh-CN" altLang="en-US" dirty="0" smtClean="0"/>
              <a:t>建议</a:t>
            </a:r>
            <a:r>
              <a:rPr lang="en-US" altLang="zh-CN" dirty="0" smtClean="0"/>
              <a:t>1</a:t>
            </a:r>
            <a:r>
              <a:rPr lang="en-US" altLang="zh-CN" dirty="0"/>
              <a:t>.</a:t>
            </a:r>
            <a:r>
              <a:rPr lang="zh-CN" altLang="en-US" dirty="0"/>
              <a:t>工作不分你我，做事不分</a:t>
            </a:r>
            <a:r>
              <a:rPr lang="zh-CN" altLang="en-US" dirty="0" smtClean="0"/>
              <a:t>边界</a:t>
            </a:r>
            <a:endParaRPr lang="en-US" altLang="zh-CN" dirty="0" smtClean="0"/>
          </a:p>
          <a:p>
            <a:pPr lvl="1"/>
            <a:r>
              <a:rPr lang="zh-CN" altLang="en-US" dirty="0"/>
              <a:t>建议</a:t>
            </a:r>
            <a:r>
              <a:rPr lang="en-US" altLang="zh-CN" dirty="0" smtClean="0"/>
              <a:t>2</a:t>
            </a:r>
            <a:r>
              <a:rPr lang="en-US" altLang="zh-CN" dirty="0"/>
              <a:t>.</a:t>
            </a:r>
            <a:r>
              <a:rPr lang="zh-CN" altLang="en-US" dirty="0"/>
              <a:t>不满足当下，有更高的</a:t>
            </a:r>
            <a:r>
              <a:rPr lang="zh-CN" altLang="en-US" dirty="0" smtClean="0"/>
              <a:t>目标</a:t>
            </a:r>
            <a:endParaRPr lang="en-US" altLang="zh-CN" dirty="0" smtClean="0"/>
          </a:p>
          <a:p>
            <a:pPr lvl="1"/>
            <a:r>
              <a:rPr lang="zh-CN" altLang="en-US" dirty="0"/>
              <a:t>建议</a:t>
            </a:r>
            <a:r>
              <a:rPr lang="en-US" altLang="zh-CN" dirty="0" smtClean="0"/>
              <a:t>3</a:t>
            </a:r>
            <a:r>
              <a:rPr lang="en-US" altLang="zh-CN" dirty="0"/>
              <a:t>.</a:t>
            </a:r>
            <a:r>
              <a:rPr lang="zh-CN" altLang="en-US" dirty="0"/>
              <a:t>用算法调试自我</a:t>
            </a:r>
          </a:p>
          <a:p>
            <a:pPr lvl="1"/>
            <a:endParaRPr lang="zh-CN" altLang="en-US" dirty="0"/>
          </a:p>
        </p:txBody>
      </p:sp>
      <p:pic>
        <p:nvPicPr>
          <p:cNvPr id="215042" name="Picture 2" descr="张一鸣，三年换4份工作，创业连续失败4次，为什么他能做成TikTok__凤凰网"/>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08368" y="5023982"/>
            <a:ext cx="2783632" cy="1834018"/>
          </a:xfrm>
          <a:prstGeom prst="rect">
            <a:avLst/>
          </a:prstGeom>
          <a:noFill/>
          <a:extLst>
            <a:ext uri="{909E8E84-426E-40DD-AFC4-6F175D3DCCD1}">
              <a14:hiddenFill xmlns:a14="http://schemas.microsoft.com/office/drawing/2010/main">
                <a:solidFill>
                  <a:srgbClr val="FFFFFF"/>
                </a:solidFill>
              </a14:hiddenFill>
            </a:ext>
          </a:extLst>
        </p:spPr>
      </p:pic>
      <p:pic>
        <p:nvPicPr>
          <p:cNvPr id="27" name="图片 26"/>
          <p:cNvPicPr>
            <a:picLocks noChangeAspect="1"/>
          </p:cNvPicPr>
          <p:nvPr/>
        </p:nvPicPr>
        <p:blipFill>
          <a:blip r:embed="rId4"/>
          <a:stretch>
            <a:fillRect/>
          </a:stretch>
        </p:blipFill>
        <p:spPr>
          <a:xfrm>
            <a:off x="8786062" y="3449"/>
            <a:ext cx="3390286" cy="2057400"/>
          </a:xfrm>
          <a:prstGeom prst="rect">
            <a:avLst/>
          </a:prstGeom>
        </p:spPr>
      </p:pic>
    </p:spTree>
    <p:extLst>
      <p:ext uri="{BB962C8B-B14F-4D97-AF65-F5344CB8AC3E}">
        <p14:creationId xmlns:p14="http://schemas.microsoft.com/office/powerpoint/2010/main" val="2499588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5" name="Rectangle 48"/>
          <p:cNvSpPr>
            <a:spLocks noGrp="1" noChangeArrowheads="1"/>
          </p:cNvSpPr>
          <p:nvPr>
            <p:ph type="title"/>
          </p:nvPr>
        </p:nvSpPr>
        <p:spPr>
          <a:xfrm>
            <a:off x="657226" y="24750"/>
            <a:ext cx="5556250" cy="706437"/>
          </a:xfrm>
        </p:spPr>
        <p:txBody>
          <a:bodyPr/>
          <a:lstStyle/>
          <a:p>
            <a:r>
              <a:rPr lang="zh-CN" altLang="en-US" sz="3200" b="1">
                <a:ea typeface="华文新魏" panose="02010800040101010101" pitchFamily="2" charset="-122"/>
              </a:rPr>
              <a:t>层次序遍历二叉树的算法</a:t>
            </a:r>
          </a:p>
        </p:txBody>
      </p:sp>
      <p:sp>
        <p:nvSpPr>
          <p:cNvPr id="192561" name="Rectangle 49"/>
          <p:cNvSpPr>
            <a:spLocks noGrp="1" noChangeArrowheads="1"/>
          </p:cNvSpPr>
          <p:nvPr>
            <p:ph idx="1"/>
          </p:nvPr>
        </p:nvSpPr>
        <p:spPr>
          <a:xfrm>
            <a:off x="2151063" y="1379538"/>
            <a:ext cx="8229600" cy="3886200"/>
          </a:xfrm>
        </p:spPr>
        <p:txBody>
          <a:bodyPr/>
          <a:lstStyle/>
          <a:p>
            <a:pPr>
              <a:lnSpc>
                <a:spcPct val="105000"/>
              </a:lnSpc>
              <a:buClr>
                <a:srgbClr val="800080"/>
              </a:buClr>
              <a:buSzPct val="50000"/>
              <a:defRPr/>
            </a:pPr>
            <a:r>
              <a:rPr lang="zh-CN" altLang="en-US" sz="3000" b="1">
                <a:latin typeface="Times New Roman" panose="02020603050405020304" pitchFamily="18" charset="0"/>
                <a:ea typeface="仿宋_GB2312" pitchFamily="49" charset="-122"/>
              </a:rPr>
              <a:t>层次序遍历二叉树就是从根结点开始，按层次逐层遍历，如图：</a:t>
            </a:r>
          </a:p>
        </p:txBody>
      </p:sp>
      <p:sp>
        <p:nvSpPr>
          <p:cNvPr id="97283" name="Text Box 4"/>
          <p:cNvSpPr txBox="1">
            <a:spLocks noChangeArrowheads="1"/>
          </p:cNvSpPr>
          <p:nvPr/>
        </p:nvSpPr>
        <p:spPr bwMode="auto">
          <a:xfrm>
            <a:off x="8112125" y="5373689"/>
            <a:ext cx="20574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000">
                <a:solidFill>
                  <a:schemeClr val="tx2"/>
                </a:solidFill>
                <a:latin typeface="Times New Roman" panose="02020603050405020304" pitchFamily="18" charset="0"/>
                <a:ea typeface="仿宋_GB2312" pitchFamily="49" charset="-122"/>
              </a:rPr>
              <a:t>遍历顺序</a:t>
            </a:r>
            <a:endParaRPr lang="zh-CN" altLang="en-US" sz="3000">
              <a:solidFill>
                <a:schemeClr val="tx2"/>
              </a:solidFill>
              <a:latin typeface="Times New Roman" panose="02020603050405020304" pitchFamily="18" charset="0"/>
            </a:endParaRPr>
          </a:p>
        </p:txBody>
      </p:sp>
      <p:grpSp>
        <p:nvGrpSpPr>
          <p:cNvPr id="97284" name="Group 50"/>
          <p:cNvGrpSpPr>
            <a:grpSpLocks/>
          </p:cNvGrpSpPr>
          <p:nvPr/>
        </p:nvGrpSpPr>
        <p:grpSpPr bwMode="auto">
          <a:xfrm>
            <a:off x="3792539" y="2470151"/>
            <a:ext cx="4624387" cy="3514725"/>
            <a:chOff x="2580" y="1546"/>
            <a:chExt cx="2913" cy="2214"/>
          </a:xfrm>
        </p:grpSpPr>
        <p:grpSp>
          <p:nvGrpSpPr>
            <p:cNvPr id="97286" name="Group 5"/>
            <p:cNvGrpSpPr>
              <a:grpSpLocks/>
            </p:cNvGrpSpPr>
            <p:nvPr/>
          </p:nvGrpSpPr>
          <p:grpSpPr bwMode="auto">
            <a:xfrm>
              <a:off x="2757" y="1546"/>
              <a:ext cx="2598" cy="2214"/>
              <a:chOff x="2757" y="1546"/>
              <a:chExt cx="2598" cy="2214"/>
            </a:xfrm>
          </p:grpSpPr>
          <p:grpSp>
            <p:nvGrpSpPr>
              <p:cNvPr id="97298" name="Group 6"/>
              <p:cNvGrpSpPr>
                <a:grpSpLocks/>
              </p:cNvGrpSpPr>
              <p:nvPr/>
            </p:nvGrpSpPr>
            <p:grpSpPr bwMode="auto">
              <a:xfrm>
                <a:off x="2757" y="1583"/>
                <a:ext cx="2598" cy="2168"/>
                <a:chOff x="2730" y="1638"/>
                <a:chExt cx="2598" cy="2168"/>
              </a:xfrm>
            </p:grpSpPr>
            <p:sp>
              <p:nvSpPr>
                <p:cNvPr id="97310" name="Line 7"/>
                <p:cNvSpPr>
                  <a:spLocks noChangeShapeType="1"/>
                </p:cNvSpPr>
                <p:nvPr/>
              </p:nvSpPr>
              <p:spPr bwMode="auto">
                <a:xfrm flipH="1">
                  <a:off x="3419" y="1811"/>
                  <a:ext cx="567" cy="33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1" name="Line 8"/>
                <p:cNvSpPr>
                  <a:spLocks noChangeShapeType="1"/>
                </p:cNvSpPr>
                <p:nvPr/>
              </p:nvSpPr>
              <p:spPr bwMode="auto">
                <a:xfrm flipH="1">
                  <a:off x="2953" y="2286"/>
                  <a:ext cx="329" cy="329"/>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2" name="Line 9"/>
                <p:cNvSpPr>
                  <a:spLocks noChangeShapeType="1"/>
                </p:cNvSpPr>
                <p:nvPr/>
              </p:nvSpPr>
              <p:spPr bwMode="auto">
                <a:xfrm>
                  <a:off x="3429" y="2295"/>
                  <a:ext cx="1143" cy="1289"/>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3" name="Line 10"/>
                <p:cNvSpPr>
                  <a:spLocks noChangeShapeType="1"/>
                </p:cNvSpPr>
                <p:nvPr/>
              </p:nvSpPr>
              <p:spPr bwMode="auto">
                <a:xfrm flipH="1">
                  <a:off x="3429" y="2807"/>
                  <a:ext cx="301" cy="30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4" name="Line 11"/>
                <p:cNvSpPr>
                  <a:spLocks noChangeShapeType="1"/>
                </p:cNvSpPr>
                <p:nvPr/>
              </p:nvSpPr>
              <p:spPr bwMode="auto">
                <a:xfrm flipH="1">
                  <a:off x="3849" y="3273"/>
                  <a:ext cx="320" cy="32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5" name="Line 12"/>
                <p:cNvSpPr>
                  <a:spLocks noChangeShapeType="1"/>
                </p:cNvSpPr>
                <p:nvPr/>
              </p:nvSpPr>
              <p:spPr bwMode="auto">
                <a:xfrm flipH="1">
                  <a:off x="4398" y="2304"/>
                  <a:ext cx="283" cy="347"/>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6" name="Line 13"/>
                <p:cNvSpPr>
                  <a:spLocks noChangeShapeType="1"/>
                </p:cNvSpPr>
                <p:nvPr/>
              </p:nvSpPr>
              <p:spPr bwMode="auto">
                <a:xfrm>
                  <a:off x="4133" y="1838"/>
                  <a:ext cx="521" cy="329"/>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17" name="Line 14"/>
                <p:cNvSpPr>
                  <a:spLocks noChangeShapeType="1"/>
                </p:cNvSpPr>
                <p:nvPr/>
              </p:nvSpPr>
              <p:spPr bwMode="auto">
                <a:xfrm>
                  <a:off x="4809" y="2295"/>
                  <a:ext cx="338" cy="33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527" name="Oval 15"/>
                <p:cNvSpPr>
                  <a:spLocks noChangeArrowheads="1"/>
                </p:cNvSpPr>
                <p:nvPr/>
              </p:nvSpPr>
              <p:spPr bwMode="auto">
                <a:xfrm>
                  <a:off x="3904" y="1638"/>
                  <a:ext cx="285" cy="296"/>
                </a:xfrm>
                <a:prstGeom prst="ellipse">
                  <a:avLst/>
                </a:prstGeom>
                <a:gradFill rotWithShape="0">
                  <a:gsLst>
                    <a:gs pos="0">
                      <a:schemeClr val="accent1">
                        <a:gamma/>
                        <a:shade val="46275"/>
                        <a:invGamma/>
                      </a:schemeClr>
                    </a:gs>
                    <a:gs pos="100000">
                      <a:schemeClr val="accent1"/>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97319" name="Oval 16"/>
                <p:cNvSpPr>
                  <a:spLocks noChangeArrowheads="1"/>
                </p:cNvSpPr>
                <p:nvPr/>
              </p:nvSpPr>
              <p:spPr bwMode="auto">
                <a:xfrm>
                  <a:off x="2730" y="2546"/>
                  <a:ext cx="285" cy="296"/>
                </a:xfrm>
                <a:prstGeom prst="ellipse">
                  <a:avLst/>
                </a:prstGeom>
                <a:gradFill rotWithShape="0">
                  <a:gsLst>
                    <a:gs pos="0">
                      <a:srgbClr val="5E1800"/>
                    </a:gs>
                    <a:gs pos="100000">
                      <a:srgbClr val="CC33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7320" name="Oval 17"/>
                <p:cNvSpPr>
                  <a:spLocks noChangeArrowheads="1"/>
                </p:cNvSpPr>
                <p:nvPr/>
              </p:nvSpPr>
              <p:spPr bwMode="auto">
                <a:xfrm>
                  <a:off x="3201" y="3017"/>
                  <a:ext cx="285" cy="296"/>
                </a:xfrm>
                <a:prstGeom prst="ellipse">
                  <a:avLst/>
                </a:prstGeom>
                <a:gradFill rotWithShape="0">
                  <a:gsLst>
                    <a:gs pos="0">
                      <a:srgbClr val="5E1800"/>
                    </a:gs>
                    <a:gs pos="100000">
                      <a:srgbClr val="CC33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7321" name="Oval 18"/>
                <p:cNvSpPr>
                  <a:spLocks noChangeArrowheads="1"/>
                </p:cNvSpPr>
                <p:nvPr/>
              </p:nvSpPr>
              <p:spPr bwMode="auto">
                <a:xfrm>
                  <a:off x="3672" y="3496"/>
                  <a:ext cx="285" cy="296"/>
                </a:xfrm>
                <a:prstGeom prst="ellipse">
                  <a:avLst/>
                </a:prstGeom>
                <a:gradFill rotWithShape="0">
                  <a:gsLst>
                    <a:gs pos="0">
                      <a:srgbClr val="5E1800"/>
                    </a:gs>
                    <a:gs pos="100000">
                      <a:srgbClr val="CC33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7322" name="Oval 19"/>
                <p:cNvSpPr>
                  <a:spLocks noChangeArrowheads="1"/>
                </p:cNvSpPr>
                <p:nvPr/>
              </p:nvSpPr>
              <p:spPr bwMode="auto">
                <a:xfrm>
                  <a:off x="4490" y="3510"/>
                  <a:ext cx="285" cy="296"/>
                </a:xfrm>
                <a:prstGeom prst="ellipse">
                  <a:avLst/>
                </a:prstGeom>
                <a:gradFill rotWithShape="0">
                  <a:gsLst>
                    <a:gs pos="0">
                      <a:srgbClr val="5E1800"/>
                    </a:gs>
                    <a:gs pos="100000">
                      <a:srgbClr val="CC33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7323" name="Oval 20"/>
                <p:cNvSpPr>
                  <a:spLocks noChangeArrowheads="1"/>
                </p:cNvSpPr>
                <p:nvPr/>
              </p:nvSpPr>
              <p:spPr bwMode="auto">
                <a:xfrm>
                  <a:off x="5034" y="2582"/>
                  <a:ext cx="294" cy="296"/>
                </a:xfrm>
                <a:prstGeom prst="ellipse">
                  <a:avLst/>
                </a:prstGeom>
                <a:gradFill rotWithShape="0">
                  <a:gsLst>
                    <a:gs pos="0">
                      <a:srgbClr val="5E1800"/>
                    </a:gs>
                    <a:gs pos="100000">
                      <a:srgbClr val="CC33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7324" name="Oval 21"/>
                <p:cNvSpPr>
                  <a:spLocks noChangeArrowheads="1"/>
                </p:cNvSpPr>
                <p:nvPr/>
              </p:nvSpPr>
              <p:spPr bwMode="auto">
                <a:xfrm>
                  <a:off x="4206" y="2578"/>
                  <a:ext cx="285" cy="296"/>
                </a:xfrm>
                <a:prstGeom prst="ellipse">
                  <a:avLst/>
                </a:prstGeom>
                <a:gradFill rotWithShape="0">
                  <a:gsLst>
                    <a:gs pos="0">
                      <a:srgbClr val="5E1800"/>
                    </a:gs>
                    <a:gs pos="100000">
                      <a:srgbClr val="CC3300"/>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92534" name="Oval 22"/>
                <p:cNvSpPr>
                  <a:spLocks noChangeArrowheads="1"/>
                </p:cNvSpPr>
                <p:nvPr/>
              </p:nvSpPr>
              <p:spPr bwMode="auto">
                <a:xfrm>
                  <a:off x="3205" y="2052"/>
                  <a:ext cx="285" cy="296"/>
                </a:xfrm>
                <a:prstGeom prst="ellipse">
                  <a:avLst/>
                </a:prstGeom>
                <a:gradFill rotWithShape="0">
                  <a:gsLst>
                    <a:gs pos="0">
                      <a:schemeClr val="accent1">
                        <a:gamma/>
                        <a:shade val="46275"/>
                        <a:invGamma/>
                      </a:schemeClr>
                    </a:gs>
                    <a:gs pos="100000">
                      <a:schemeClr val="accent1"/>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92535" name="Oval 23"/>
                <p:cNvSpPr>
                  <a:spLocks noChangeArrowheads="1"/>
                </p:cNvSpPr>
                <p:nvPr/>
              </p:nvSpPr>
              <p:spPr bwMode="auto">
                <a:xfrm>
                  <a:off x="4078" y="3045"/>
                  <a:ext cx="285" cy="296"/>
                </a:xfrm>
                <a:prstGeom prst="ellipse">
                  <a:avLst/>
                </a:prstGeom>
                <a:gradFill rotWithShape="0">
                  <a:gsLst>
                    <a:gs pos="0">
                      <a:schemeClr val="accent1">
                        <a:gamma/>
                        <a:shade val="46275"/>
                        <a:invGamma/>
                      </a:schemeClr>
                    </a:gs>
                    <a:gs pos="100000">
                      <a:schemeClr val="accent1"/>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92536" name="Oval 24"/>
                <p:cNvSpPr>
                  <a:spLocks noChangeArrowheads="1"/>
                </p:cNvSpPr>
                <p:nvPr/>
              </p:nvSpPr>
              <p:spPr bwMode="auto">
                <a:xfrm>
                  <a:off x="3670" y="2583"/>
                  <a:ext cx="285" cy="296"/>
                </a:xfrm>
                <a:prstGeom prst="ellipse">
                  <a:avLst/>
                </a:prstGeom>
                <a:gradFill rotWithShape="0">
                  <a:gsLst>
                    <a:gs pos="0">
                      <a:schemeClr val="accent1">
                        <a:gamma/>
                        <a:shade val="46275"/>
                        <a:invGamma/>
                      </a:schemeClr>
                    </a:gs>
                    <a:gs pos="100000">
                      <a:schemeClr val="accent1"/>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92537" name="Oval 25"/>
                <p:cNvSpPr>
                  <a:spLocks noChangeArrowheads="1"/>
                </p:cNvSpPr>
                <p:nvPr/>
              </p:nvSpPr>
              <p:spPr bwMode="auto">
                <a:xfrm>
                  <a:off x="4590" y="2075"/>
                  <a:ext cx="285" cy="296"/>
                </a:xfrm>
                <a:prstGeom prst="ellipse">
                  <a:avLst/>
                </a:prstGeom>
                <a:gradFill rotWithShape="0">
                  <a:gsLst>
                    <a:gs pos="0">
                      <a:schemeClr val="accent1">
                        <a:gamma/>
                        <a:shade val="46275"/>
                        <a:invGamma/>
                      </a:schemeClr>
                    </a:gs>
                    <a:gs pos="100000">
                      <a:schemeClr val="accent1"/>
                    </a:gs>
                  </a:gsLst>
                  <a:lin ang="2700000" scaled="1"/>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sp>
            <p:nvSpPr>
              <p:cNvPr id="97299" name="Text Box 26"/>
              <p:cNvSpPr txBox="1">
                <a:spLocks noChangeArrowheads="1"/>
              </p:cNvSpPr>
              <p:nvPr/>
            </p:nvSpPr>
            <p:spPr bwMode="auto">
              <a:xfrm>
                <a:off x="2786" y="2451"/>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bg1"/>
                    </a:solidFill>
                    <a:latin typeface="Times New Roman" panose="02020603050405020304" pitchFamily="18" charset="0"/>
                  </a:rPr>
                  <a:t>a</a:t>
                </a:r>
              </a:p>
            </p:txBody>
          </p:sp>
          <p:sp>
            <p:nvSpPr>
              <p:cNvPr id="97300" name="Text Box 27"/>
              <p:cNvSpPr txBox="1">
                <a:spLocks noChangeArrowheads="1"/>
              </p:cNvSpPr>
              <p:nvPr/>
            </p:nvSpPr>
            <p:spPr bwMode="auto">
              <a:xfrm>
                <a:off x="3266" y="2950"/>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bg1"/>
                    </a:solidFill>
                    <a:latin typeface="Times New Roman" panose="02020603050405020304" pitchFamily="18" charset="0"/>
                  </a:rPr>
                  <a:t>b</a:t>
                </a:r>
              </a:p>
            </p:txBody>
          </p:sp>
          <p:sp>
            <p:nvSpPr>
              <p:cNvPr id="97301" name="Text Box 28"/>
              <p:cNvSpPr txBox="1">
                <a:spLocks noChangeArrowheads="1"/>
              </p:cNvSpPr>
              <p:nvPr/>
            </p:nvSpPr>
            <p:spPr bwMode="auto">
              <a:xfrm>
                <a:off x="3732" y="3407"/>
                <a:ext cx="21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bg1"/>
                    </a:solidFill>
                    <a:latin typeface="Times New Roman" panose="02020603050405020304" pitchFamily="18" charset="0"/>
                  </a:rPr>
                  <a:t>c</a:t>
                </a:r>
              </a:p>
            </p:txBody>
          </p:sp>
          <p:sp>
            <p:nvSpPr>
              <p:cNvPr id="97302" name="Text Box 29"/>
              <p:cNvSpPr txBox="1">
                <a:spLocks noChangeArrowheads="1"/>
              </p:cNvSpPr>
              <p:nvPr/>
            </p:nvSpPr>
            <p:spPr bwMode="auto">
              <a:xfrm>
                <a:off x="4537" y="3433"/>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bg1"/>
                    </a:solidFill>
                    <a:latin typeface="Times New Roman" panose="02020603050405020304" pitchFamily="18" charset="0"/>
                  </a:rPr>
                  <a:t>d</a:t>
                </a:r>
              </a:p>
            </p:txBody>
          </p:sp>
          <p:sp>
            <p:nvSpPr>
              <p:cNvPr id="97303" name="Text Box 30"/>
              <p:cNvSpPr txBox="1">
                <a:spLocks noChangeArrowheads="1"/>
              </p:cNvSpPr>
              <p:nvPr/>
            </p:nvSpPr>
            <p:spPr bwMode="auto">
              <a:xfrm>
                <a:off x="4263" y="2483"/>
                <a:ext cx="21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bg1"/>
                    </a:solidFill>
                    <a:latin typeface="Times New Roman" panose="02020603050405020304" pitchFamily="18" charset="0"/>
                  </a:rPr>
                  <a:t>e</a:t>
                </a:r>
              </a:p>
            </p:txBody>
          </p:sp>
          <p:sp>
            <p:nvSpPr>
              <p:cNvPr id="97304" name="Text Box 31"/>
              <p:cNvSpPr txBox="1">
                <a:spLocks noChangeArrowheads="1"/>
              </p:cNvSpPr>
              <p:nvPr/>
            </p:nvSpPr>
            <p:spPr bwMode="auto">
              <a:xfrm>
                <a:off x="5113" y="2502"/>
                <a:ext cx="1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bg1"/>
                    </a:solidFill>
                    <a:latin typeface="Times New Roman" panose="02020603050405020304" pitchFamily="18" charset="0"/>
                  </a:rPr>
                  <a:t>f</a:t>
                </a:r>
              </a:p>
            </p:txBody>
          </p:sp>
          <p:sp>
            <p:nvSpPr>
              <p:cNvPr id="192544" name="Text Box 32"/>
              <p:cNvSpPr txBox="1">
                <a:spLocks noChangeArrowheads="1"/>
              </p:cNvSpPr>
              <p:nvPr/>
            </p:nvSpPr>
            <p:spPr bwMode="auto">
              <a:xfrm>
                <a:off x="3960" y="1546"/>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bg1"/>
                    </a:solidFill>
                    <a:effectLst>
                      <a:outerShdw blurRad="38100" dist="38100" dir="2700000" algn="tl">
                        <a:srgbClr val="C0C0C0"/>
                      </a:outerShdw>
                    </a:effectLst>
                    <a:latin typeface="黑体" panose="02010609060101010101" pitchFamily="49" charset="-122"/>
                  </a:rPr>
                  <a:t>-</a:t>
                </a:r>
              </a:p>
            </p:txBody>
          </p:sp>
          <p:sp>
            <p:nvSpPr>
              <p:cNvPr id="192545" name="Text Box 33"/>
              <p:cNvSpPr txBox="1">
                <a:spLocks noChangeArrowheads="1"/>
              </p:cNvSpPr>
              <p:nvPr/>
            </p:nvSpPr>
            <p:spPr bwMode="auto">
              <a:xfrm>
                <a:off x="4139" y="2968"/>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bg1"/>
                    </a:solidFill>
                    <a:effectLst>
                      <a:outerShdw blurRad="38100" dist="38100" dir="2700000" algn="tl">
                        <a:srgbClr val="C0C0C0"/>
                      </a:outerShdw>
                    </a:effectLst>
                    <a:latin typeface="黑体" panose="02010609060101010101" pitchFamily="49" charset="-122"/>
                  </a:rPr>
                  <a:t>-</a:t>
                </a:r>
              </a:p>
            </p:txBody>
          </p:sp>
          <p:sp>
            <p:nvSpPr>
              <p:cNvPr id="192546" name="Text Box 34"/>
              <p:cNvSpPr txBox="1">
                <a:spLocks noChangeArrowheads="1"/>
              </p:cNvSpPr>
              <p:nvPr/>
            </p:nvSpPr>
            <p:spPr bwMode="auto">
              <a:xfrm>
                <a:off x="3260" y="1981"/>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bg1"/>
                    </a:solidFill>
                    <a:effectLst>
                      <a:outerShdw blurRad="38100" dist="38100" dir="2700000" algn="tl">
                        <a:srgbClr val="C0C0C0"/>
                      </a:outerShdw>
                    </a:effectLst>
                    <a:latin typeface="黑体" panose="02010609060101010101" pitchFamily="49" charset="-122"/>
                  </a:rPr>
                  <a:t>+</a:t>
                </a:r>
              </a:p>
            </p:txBody>
          </p:sp>
          <p:sp>
            <p:nvSpPr>
              <p:cNvPr id="192547" name="Text Box 35"/>
              <p:cNvSpPr txBox="1">
                <a:spLocks noChangeArrowheads="1"/>
              </p:cNvSpPr>
              <p:nvPr/>
            </p:nvSpPr>
            <p:spPr bwMode="auto">
              <a:xfrm>
                <a:off x="4650" y="1999"/>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bg1"/>
                    </a:solidFill>
                    <a:effectLst>
                      <a:outerShdw blurRad="38100" dist="38100" dir="2700000" algn="tl">
                        <a:srgbClr val="C0C0C0"/>
                      </a:outerShdw>
                    </a:effectLst>
                    <a:latin typeface="黑体" panose="02010609060101010101" pitchFamily="49" charset="-122"/>
                  </a:rPr>
                  <a:t>/</a:t>
                </a:r>
              </a:p>
            </p:txBody>
          </p:sp>
          <p:sp>
            <p:nvSpPr>
              <p:cNvPr id="192548" name="Text Box 36"/>
              <p:cNvSpPr txBox="1">
                <a:spLocks noChangeArrowheads="1"/>
              </p:cNvSpPr>
              <p:nvPr/>
            </p:nvSpPr>
            <p:spPr bwMode="auto">
              <a:xfrm>
                <a:off x="3726" y="2511"/>
                <a:ext cx="2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bg1"/>
                    </a:solidFill>
                    <a:effectLst>
                      <a:outerShdw blurRad="38100" dist="38100" dir="2700000" algn="tl">
                        <a:srgbClr val="C0C0C0"/>
                      </a:outerShdw>
                    </a:effectLst>
                    <a:latin typeface="黑体" panose="02010609060101010101" pitchFamily="49" charset="-122"/>
                  </a:rPr>
                  <a:t>*</a:t>
                </a:r>
              </a:p>
            </p:txBody>
          </p:sp>
        </p:grpSp>
        <p:sp>
          <p:nvSpPr>
            <p:cNvPr id="97287" name="Line 37"/>
            <p:cNvSpPr>
              <a:spLocks noChangeShapeType="1"/>
            </p:cNvSpPr>
            <p:nvPr/>
          </p:nvSpPr>
          <p:spPr bwMode="auto">
            <a:xfrm flipH="1">
              <a:off x="3502" y="1746"/>
              <a:ext cx="347" cy="220"/>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88" name="Line 38"/>
            <p:cNvSpPr>
              <a:spLocks noChangeShapeType="1"/>
            </p:cNvSpPr>
            <p:nvPr/>
          </p:nvSpPr>
          <p:spPr bwMode="auto">
            <a:xfrm>
              <a:off x="3579" y="2181"/>
              <a:ext cx="1006" cy="0"/>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89" name="Line 39"/>
            <p:cNvSpPr>
              <a:spLocks noChangeShapeType="1"/>
            </p:cNvSpPr>
            <p:nvPr/>
          </p:nvSpPr>
          <p:spPr bwMode="auto">
            <a:xfrm flipV="1">
              <a:off x="3071" y="2642"/>
              <a:ext cx="576" cy="10"/>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0" name="Line 40"/>
            <p:cNvSpPr>
              <a:spLocks noChangeShapeType="1"/>
            </p:cNvSpPr>
            <p:nvPr/>
          </p:nvSpPr>
          <p:spPr bwMode="auto">
            <a:xfrm flipV="1">
              <a:off x="3999" y="2656"/>
              <a:ext cx="220" cy="1"/>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1" name="Line 41"/>
            <p:cNvSpPr>
              <a:spLocks noChangeShapeType="1"/>
            </p:cNvSpPr>
            <p:nvPr/>
          </p:nvSpPr>
          <p:spPr bwMode="auto">
            <a:xfrm>
              <a:off x="4530" y="2666"/>
              <a:ext cx="530" cy="8"/>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2" name="Line 42"/>
            <p:cNvSpPr>
              <a:spLocks noChangeShapeType="1"/>
            </p:cNvSpPr>
            <p:nvPr/>
          </p:nvSpPr>
          <p:spPr bwMode="auto">
            <a:xfrm flipV="1">
              <a:off x="3524" y="3149"/>
              <a:ext cx="567" cy="1"/>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3" name="Line 43"/>
            <p:cNvSpPr>
              <a:spLocks noChangeShapeType="1"/>
            </p:cNvSpPr>
            <p:nvPr/>
          </p:nvSpPr>
          <p:spPr bwMode="auto">
            <a:xfrm>
              <a:off x="4017" y="3598"/>
              <a:ext cx="475" cy="8"/>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4" name="Line 44"/>
            <p:cNvSpPr>
              <a:spLocks noChangeShapeType="1"/>
            </p:cNvSpPr>
            <p:nvPr/>
          </p:nvSpPr>
          <p:spPr bwMode="auto">
            <a:xfrm>
              <a:off x="4828" y="3593"/>
              <a:ext cx="257" cy="0"/>
            </a:xfrm>
            <a:prstGeom prst="line">
              <a:avLst/>
            </a:prstGeom>
            <a:noFill/>
            <a:ln w="25400">
              <a:solidFill>
                <a:schemeClr val="tx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5" name="Freeform 45"/>
            <p:cNvSpPr>
              <a:spLocks/>
            </p:cNvSpPr>
            <p:nvPr/>
          </p:nvSpPr>
          <p:spPr bwMode="auto">
            <a:xfrm>
              <a:off x="2580" y="2168"/>
              <a:ext cx="2511" cy="493"/>
            </a:xfrm>
            <a:custGeom>
              <a:avLst/>
              <a:gdLst>
                <a:gd name="T0" fmla="*/ 2339 w 2511"/>
                <a:gd name="T1" fmla="*/ 8 h 493"/>
                <a:gd name="T2" fmla="*/ 2439 w 2511"/>
                <a:gd name="T3" fmla="*/ 17 h 493"/>
                <a:gd name="T4" fmla="*/ 2503 w 2511"/>
                <a:gd name="T5" fmla="*/ 109 h 493"/>
                <a:gd name="T6" fmla="*/ 2485 w 2511"/>
                <a:gd name="T7" fmla="*/ 218 h 493"/>
                <a:gd name="T8" fmla="*/ 2394 w 2511"/>
                <a:gd name="T9" fmla="*/ 264 h 493"/>
                <a:gd name="T10" fmla="*/ 1964 w 2511"/>
                <a:gd name="T11" fmla="*/ 264 h 493"/>
                <a:gd name="T12" fmla="*/ 593 w 2511"/>
                <a:gd name="T13" fmla="*/ 264 h 493"/>
                <a:gd name="T14" fmla="*/ 181 w 2511"/>
                <a:gd name="T15" fmla="*/ 264 h 493"/>
                <a:gd name="T16" fmla="*/ 26 w 2511"/>
                <a:gd name="T17" fmla="*/ 337 h 493"/>
                <a:gd name="T18" fmla="*/ 26 w 2511"/>
                <a:gd name="T19" fmla="*/ 447 h 493"/>
                <a:gd name="T20" fmla="*/ 117 w 2511"/>
                <a:gd name="T21" fmla="*/ 493 h 4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511" h="493">
                  <a:moveTo>
                    <a:pt x="2339" y="8"/>
                  </a:moveTo>
                  <a:cubicBezTo>
                    <a:pt x="2375" y="4"/>
                    <a:pt x="2412" y="0"/>
                    <a:pt x="2439" y="17"/>
                  </a:cubicBezTo>
                  <a:cubicBezTo>
                    <a:pt x="2466" y="34"/>
                    <a:pt x="2495" y="76"/>
                    <a:pt x="2503" y="109"/>
                  </a:cubicBezTo>
                  <a:cubicBezTo>
                    <a:pt x="2511" y="142"/>
                    <a:pt x="2503" y="192"/>
                    <a:pt x="2485" y="218"/>
                  </a:cubicBezTo>
                  <a:cubicBezTo>
                    <a:pt x="2467" y="244"/>
                    <a:pt x="2481" y="256"/>
                    <a:pt x="2394" y="264"/>
                  </a:cubicBezTo>
                  <a:cubicBezTo>
                    <a:pt x="2307" y="272"/>
                    <a:pt x="2264" y="264"/>
                    <a:pt x="1964" y="264"/>
                  </a:cubicBezTo>
                  <a:cubicBezTo>
                    <a:pt x="1664" y="264"/>
                    <a:pt x="890" y="264"/>
                    <a:pt x="593" y="264"/>
                  </a:cubicBezTo>
                  <a:cubicBezTo>
                    <a:pt x="296" y="264"/>
                    <a:pt x="275" y="252"/>
                    <a:pt x="181" y="264"/>
                  </a:cubicBezTo>
                  <a:cubicBezTo>
                    <a:pt x="87" y="276"/>
                    <a:pt x="52" y="307"/>
                    <a:pt x="26" y="337"/>
                  </a:cubicBezTo>
                  <a:cubicBezTo>
                    <a:pt x="0" y="367"/>
                    <a:pt x="11" y="421"/>
                    <a:pt x="26" y="447"/>
                  </a:cubicBezTo>
                  <a:cubicBezTo>
                    <a:pt x="41" y="473"/>
                    <a:pt x="94" y="487"/>
                    <a:pt x="117" y="493"/>
                  </a:cubicBezTo>
                </a:path>
              </a:pathLst>
            </a:custGeom>
            <a:noFill/>
            <a:ln w="25400" cap="flat" cmpd="sng">
              <a:solidFill>
                <a:schemeClr val="tx2"/>
              </a:solidFill>
              <a:prstDash val="solid"/>
              <a:round/>
              <a:headEnd type="none"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6" name="Freeform 46"/>
            <p:cNvSpPr>
              <a:spLocks/>
            </p:cNvSpPr>
            <p:nvPr/>
          </p:nvSpPr>
          <p:spPr bwMode="auto">
            <a:xfrm>
              <a:off x="2879" y="2670"/>
              <a:ext cx="2614" cy="429"/>
            </a:xfrm>
            <a:custGeom>
              <a:avLst/>
              <a:gdLst>
                <a:gd name="T0" fmla="*/ 2276 w 2632"/>
                <a:gd name="T1" fmla="*/ 0 h 429"/>
                <a:gd name="T2" fmla="*/ 2351 w 2632"/>
                <a:gd name="T3" fmla="*/ 18 h 429"/>
                <a:gd name="T4" fmla="*/ 2384 w 2632"/>
                <a:gd name="T5" fmla="*/ 109 h 429"/>
                <a:gd name="T6" fmla="*/ 2351 w 2632"/>
                <a:gd name="T7" fmla="*/ 219 h 429"/>
                <a:gd name="T8" fmla="*/ 2144 w 2632"/>
                <a:gd name="T9" fmla="*/ 247 h 429"/>
                <a:gd name="T10" fmla="*/ 1795 w 2632"/>
                <a:gd name="T11" fmla="*/ 247 h 429"/>
                <a:gd name="T12" fmla="*/ 284 w 2632"/>
                <a:gd name="T13" fmla="*/ 247 h 429"/>
                <a:gd name="T14" fmla="*/ 87 w 2632"/>
                <a:gd name="T15" fmla="*/ 347 h 429"/>
                <a:gd name="T16" fmla="*/ 311 w 2632"/>
                <a:gd name="T17" fmla="*/ 429 h 4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32" h="429">
                  <a:moveTo>
                    <a:pt x="2506" y="0"/>
                  </a:moveTo>
                  <a:cubicBezTo>
                    <a:pt x="2537" y="0"/>
                    <a:pt x="2568" y="0"/>
                    <a:pt x="2588" y="18"/>
                  </a:cubicBezTo>
                  <a:cubicBezTo>
                    <a:pt x="2608" y="36"/>
                    <a:pt x="2625" y="76"/>
                    <a:pt x="2625" y="109"/>
                  </a:cubicBezTo>
                  <a:cubicBezTo>
                    <a:pt x="2625" y="142"/>
                    <a:pt x="2632" y="196"/>
                    <a:pt x="2588" y="219"/>
                  </a:cubicBezTo>
                  <a:cubicBezTo>
                    <a:pt x="2544" y="242"/>
                    <a:pt x="2462" y="242"/>
                    <a:pt x="2360" y="247"/>
                  </a:cubicBezTo>
                  <a:cubicBezTo>
                    <a:pt x="2258" y="252"/>
                    <a:pt x="2317" y="247"/>
                    <a:pt x="1976" y="247"/>
                  </a:cubicBezTo>
                  <a:cubicBezTo>
                    <a:pt x="1635" y="247"/>
                    <a:pt x="624" y="230"/>
                    <a:pt x="312" y="247"/>
                  </a:cubicBezTo>
                  <a:cubicBezTo>
                    <a:pt x="0" y="264"/>
                    <a:pt x="96" y="317"/>
                    <a:pt x="101" y="347"/>
                  </a:cubicBezTo>
                  <a:cubicBezTo>
                    <a:pt x="106" y="377"/>
                    <a:pt x="299" y="415"/>
                    <a:pt x="339" y="429"/>
                  </a:cubicBezTo>
                </a:path>
              </a:pathLst>
            </a:custGeom>
            <a:noFill/>
            <a:ln w="25400" cap="flat" cmpd="sng">
              <a:solidFill>
                <a:schemeClr val="tx2"/>
              </a:solidFill>
              <a:prstDash val="solid"/>
              <a:round/>
              <a:headEnd type="none"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7" name="Freeform 47"/>
            <p:cNvSpPr>
              <a:spLocks/>
            </p:cNvSpPr>
            <p:nvPr/>
          </p:nvSpPr>
          <p:spPr bwMode="auto">
            <a:xfrm>
              <a:off x="3502" y="3145"/>
              <a:ext cx="984" cy="456"/>
            </a:xfrm>
            <a:custGeom>
              <a:avLst/>
              <a:gdLst>
                <a:gd name="T0" fmla="*/ 905 w 984"/>
                <a:gd name="T1" fmla="*/ 0 h 456"/>
                <a:gd name="T2" fmla="*/ 960 w 984"/>
                <a:gd name="T3" fmla="*/ 37 h 456"/>
                <a:gd name="T4" fmla="*/ 960 w 984"/>
                <a:gd name="T5" fmla="*/ 137 h 456"/>
                <a:gd name="T6" fmla="*/ 813 w 984"/>
                <a:gd name="T7" fmla="*/ 201 h 456"/>
                <a:gd name="T8" fmla="*/ 439 w 984"/>
                <a:gd name="T9" fmla="*/ 201 h 456"/>
                <a:gd name="T10" fmla="*/ 119 w 984"/>
                <a:gd name="T11" fmla="*/ 229 h 456"/>
                <a:gd name="T12" fmla="*/ 9 w 984"/>
                <a:gd name="T13" fmla="*/ 348 h 456"/>
                <a:gd name="T14" fmla="*/ 64 w 984"/>
                <a:gd name="T15" fmla="*/ 439 h 456"/>
                <a:gd name="T16" fmla="*/ 192 w 984"/>
                <a:gd name="T17" fmla="*/ 448 h 4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84" h="456">
                  <a:moveTo>
                    <a:pt x="905" y="0"/>
                  </a:moveTo>
                  <a:cubicBezTo>
                    <a:pt x="928" y="7"/>
                    <a:pt x="951" y="14"/>
                    <a:pt x="960" y="37"/>
                  </a:cubicBezTo>
                  <a:cubicBezTo>
                    <a:pt x="969" y="60"/>
                    <a:pt x="984" y="110"/>
                    <a:pt x="960" y="137"/>
                  </a:cubicBezTo>
                  <a:cubicBezTo>
                    <a:pt x="936" y="164"/>
                    <a:pt x="900" y="190"/>
                    <a:pt x="813" y="201"/>
                  </a:cubicBezTo>
                  <a:cubicBezTo>
                    <a:pt x="726" y="212"/>
                    <a:pt x="555" y="196"/>
                    <a:pt x="439" y="201"/>
                  </a:cubicBezTo>
                  <a:cubicBezTo>
                    <a:pt x="323" y="206"/>
                    <a:pt x="191" y="205"/>
                    <a:pt x="119" y="229"/>
                  </a:cubicBezTo>
                  <a:cubicBezTo>
                    <a:pt x="47" y="253"/>
                    <a:pt x="18" y="313"/>
                    <a:pt x="9" y="348"/>
                  </a:cubicBezTo>
                  <a:cubicBezTo>
                    <a:pt x="0" y="383"/>
                    <a:pt x="34" y="422"/>
                    <a:pt x="64" y="439"/>
                  </a:cubicBezTo>
                  <a:cubicBezTo>
                    <a:pt x="94" y="456"/>
                    <a:pt x="171" y="447"/>
                    <a:pt x="192" y="448"/>
                  </a:cubicBezTo>
                </a:path>
              </a:pathLst>
            </a:custGeom>
            <a:noFill/>
            <a:ln w="25400" cap="flat" cmpd="sng">
              <a:solidFill>
                <a:schemeClr val="tx2"/>
              </a:solidFill>
              <a:prstDash val="solid"/>
              <a:round/>
              <a:headEnd type="none"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946" name="Picture 2" descr="https://timgsa.baidu.com/timg?image&amp;quality=80&amp;size=b9999_10000&amp;sec=1569588199679&amp;di=90e1687aab62f6ab60da420a2199b929&amp;imgtype=0&amp;src=http%3A%2F%2F5b0988e595225.cdn.sohucs.com%2Fimages%2F20171201%2Fd12f5691f69d49a49edd50c54b816c76.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496" y="3717032"/>
            <a:ext cx="4656267" cy="2808312"/>
          </a:xfrm>
          <a:prstGeom prst="rect">
            <a:avLst/>
          </a:prstGeom>
          <a:noFill/>
          <a:extLst>
            <a:ext uri="{909E8E84-426E-40DD-AFC4-6F175D3DCCD1}">
              <a14:hiddenFill xmlns:a14="http://schemas.microsoft.com/office/drawing/2010/main">
                <a:solidFill>
                  <a:srgbClr val="FFFFFF"/>
                </a:solidFill>
              </a14:hiddenFill>
            </a:ext>
          </a:extLst>
        </p:spPr>
      </p:pic>
      <p:sp>
        <p:nvSpPr>
          <p:cNvPr id="66564" name="Rectangle 4"/>
          <p:cNvSpPr>
            <a:spLocks noChangeArrowheads="1"/>
          </p:cNvSpPr>
          <p:nvPr/>
        </p:nvSpPr>
        <p:spPr bwMode="auto">
          <a:xfrm>
            <a:off x="5953125" y="2206625"/>
            <a:ext cx="4464050" cy="1421928"/>
          </a:xfrm>
          <a:prstGeom prst="rect">
            <a:avLst/>
          </a:prstGeom>
          <a:noFill/>
          <a:ln w="9525">
            <a:noFill/>
            <a:miter lim="800000"/>
            <a:headEnd/>
            <a:tailEnd/>
          </a:ln>
          <a:effectLst/>
        </p:spPr>
        <p:txBody>
          <a:bodyPr>
            <a:spAutoFit/>
          </a:bodyPr>
          <a:lstStyle/>
          <a:p>
            <a:pPr eaLnBrk="1" hangingPunct="1">
              <a:lnSpc>
                <a:spcPct val="120000"/>
              </a:lnSpc>
              <a:buClr>
                <a:srgbClr val="FF9900"/>
              </a:buClr>
              <a:buSzPct val="80000"/>
              <a:buFont typeface="Wingdings" pitchFamily="2" charset="2"/>
              <a:buChar char="n"/>
              <a:defRPr/>
            </a:pPr>
            <a:r>
              <a:rPr lang="zh-CN" altLang="en-US" sz="2400" b="0" dirty="0">
                <a:effectLst>
                  <a:outerShdw blurRad="38100" dist="38100" dir="2700000" algn="tl">
                    <a:srgbClr val="000000"/>
                  </a:outerShdw>
                </a:effectLst>
                <a:latin typeface="宋体" pitchFamily="2" charset="-122"/>
              </a:rPr>
              <a:t> 客观世界中的树形结构：</a:t>
            </a:r>
          </a:p>
          <a:p>
            <a:pPr lvl="1" eaLnBrk="1" hangingPunct="1">
              <a:lnSpc>
                <a:spcPct val="120000"/>
              </a:lnSpc>
              <a:buFontTx/>
              <a:buChar char="•"/>
              <a:defRPr/>
            </a:pPr>
            <a:r>
              <a:rPr lang="zh-CN" altLang="en-US" sz="2400" b="0" dirty="0">
                <a:effectLst>
                  <a:outerShdw blurRad="38100" dist="38100" dir="2700000" algn="tl">
                    <a:srgbClr val="000000"/>
                  </a:outerShdw>
                </a:effectLst>
                <a:latin typeface="宋体" pitchFamily="2" charset="-122"/>
              </a:rPr>
              <a:t> 人类社会的家谱，族谱；</a:t>
            </a:r>
          </a:p>
          <a:p>
            <a:pPr lvl="1" eaLnBrk="1" hangingPunct="1">
              <a:lnSpc>
                <a:spcPct val="120000"/>
              </a:lnSpc>
              <a:buFontTx/>
              <a:buChar char="•"/>
              <a:defRPr/>
            </a:pPr>
            <a:r>
              <a:rPr lang="zh-CN" altLang="en-US" sz="2400" b="0" dirty="0">
                <a:effectLst>
                  <a:outerShdw blurRad="38100" dist="38100" dir="2700000" algn="tl">
                    <a:srgbClr val="000000"/>
                  </a:outerShdw>
                </a:effectLst>
                <a:latin typeface="宋体" pitchFamily="2" charset="-122"/>
              </a:rPr>
              <a:t> 各种组织机构的表示；</a:t>
            </a:r>
          </a:p>
        </p:txBody>
      </p:sp>
      <p:sp>
        <p:nvSpPr>
          <p:cNvPr id="66565" name="Rectangle 5"/>
          <p:cNvSpPr>
            <a:spLocks noChangeArrowheads="1"/>
          </p:cNvSpPr>
          <p:nvPr/>
        </p:nvSpPr>
        <p:spPr bwMode="auto">
          <a:xfrm>
            <a:off x="5951538" y="3717925"/>
            <a:ext cx="4716462" cy="2308324"/>
          </a:xfrm>
          <a:prstGeom prst="rect">
            <a:avLst/>
          </a:prstGeom>
          <a:noFill/>
          <a:ln w="9525">
            <a:noFill/>
            <a:miter lim="800000"/>
            <a:headEnd/>
            <a:tailEnd/>
          </a:ln>
          <a:effectLst/>
        </p:spPr>
        <p:txBody>
          <a:bodyPr>
            <a:spAutoFit/>
          </a:bodyPr>
          <a:lstStyle/>
          <a:p>
            <a:pPr eaLnBrk="1" hangingPunct="1">
              <a:lnSpc>
                <a:spcPct val="120000"/>
              </a:lnSpc>
              <a:buClr>
                <a:srgbClr val="FF9900"/>
              </a:buClr>
              <a:buSzPct val="80000"/>
              <a:buFont typeface="Wingdings" pitchFamily="2" charset="2"/>
              <a:buChar char="n"/>
              <a:defRPr/>
            </a:pPr>
            <a:r>
              <a:rPr lang="zh-CN" altLang="en-US" sz="2400" b="0" dirty="0">
                <a:effectLst>
                  <a:outerShdw blurRad="38100" dist="38100" dir="2700000" algn="tl">
                    <a:srgbClr val="000000"/>
                  </a:outerShdw>
                </a:effectLst>
                <a:latin typeface="宋体" pitchFamily="2" charset="-122"/>
              </a:rPr>
              <a:t> 计算机领域：</a:t>
            </a:r>
          </a:p>
          <a:p>
            <a:pPr lvl="1" eaLnBrk="1" hangingPunct="1">
              <a:lnSpc>
                <a:spcPct val="120000"/>
              </a:lnSpc>
              <a:buFontTx/>
              <a:buChar char="•"/>
              <a:defRPr/>
            </a:pPr>
            <a:r>
              <a:rPr lang="zh-CN" altLang="en-US" sz="2400" b="0" dirty="0">
                <a:effectLst>
                  <a:outerShdw blurRad="38100" dist="38100" dir="2700000" algn="tl">
                    <a:srgbClr val="000000"/>
                  </a:outerShdw>
                </a:effectLst>
                <a:latin typeface="宋体" pitchFamily="2" charset="-122"/>
              </a:rPr>
              <a:t> 编译程序的语法结构；</a:t>
            </a:r>
          </a:p>
          <a:p>
            <a:pPr lvl="1" eaLnBrk="1" hangingPunct="1">
              <a:lnSpc>
                <a:spcPct val="120000"/>
              </a:lnSpc>
              <a:buFontTx/>
              <a:buChar char="•"/>
              <a:defRPr/>
            </a:pPr>
            <a:r>
              <a:rPr lang="zh-CN" altLang="en-US" sz="2400" b="0" dirty="0">
                <a:effectLst>
                  <a:outerShdw blurRad="38100" dist="38100" dir="2700000" algn="tl">
                    <a:srgbClr val="000000"/>
                  </a:outerShdw>
                </a:effectLst>
                <a:latin typeface="宋体" pitchFamily="2" charset="-122"/>
              </a:rPr>
              <a:t> 数据库系统中的信息组织；</a:t>
            </a:r>
          </a:p>
          <a:p>
            <a:pPr lvl="1" eaLnBrk="1" hangingPunct="1">
              <a:lnSpc>
                <a:spcPct val="120000"/>
              </a:lnSpc>
              <a:buFontTx/>
              <a:buChar char="•"/>
              <a:defRPr/>
            </a:pPr>
            <a:r>
              <a:rPr lang="zh-CN" altLang="en-US" sz="2400" b="0" dirty="0">
                <a:effectLst>
                  <a:outerShdw blurRad="38100" dist="38100" dir="2700000" algn="tl">
                    <a:srgbClr val="000000"/>
                  </a:outerShdw>
                </a:effectLst>
                <a:latin typeface="宋体" pitchFamily="2" charset="-122"/>
              </a:rPr>
              <a:t> 磁盘文件的目录；</a:t>
            </a:r>
          </a:p>
          <a:p>
            <a:pPr lvl="1" eaLnBrk="1" hangingPunct="1">
              <a:lnSpc>
                <a:spcPct val="120000"/>
              </a:lnSpc>
              <a:buFontTx/>
              <a:buChar char="•"/>
              <a:defRPr/>
            </a:pPr>
            <a:r>
              <a:rPr lang="zh-CN" altLang="en-US" sz="2400" b="0" dirty="0">
                <a:effectLst>
                  <a:outerShdw blurRad="38100" dist="38100" dir="2700000" algn="tl">
                    <a:srgbClr val="000000"/>
                  </a:outerShdw>
                </a:effectLst>
                <a:latin typeface="宋体" pitchFamily="2" charset="-122"/>
              </a:rPr>
              <a:t> 软件工程中的模块划分。</a:t>
            </a:r>
          </a:p>
        </p:txBody>
      </p:sp>
      <p:sp>
        <p:nvSpPr>
          <p:cNvPr id="23" name="Rectangle 2"/>
          <p:cNvSpPr>
            <a:spLocks noGrp="1" noChangeArrowheads="1"/>
          </p:cNvSpPr>
          <p:nvPr>
            <p:ph type="title"/>
          </p:nvPr>
        </p:nvSpPr>
        <p:spPr>
          <a:xfrm>
            <a:off x="407368" y="0"/>
            <a:ext cx="4896545" cy="762000"/>
          </a:xfrm>
        </p:spPr>
        <p:txBody>
          <a:bodyPr/>
          <a:lstStyle/>
          <a:p>
            <a:pPr>
              <a:defRPr/>
            </a:pPr>
            <a:r>
              <a:rPr lang="zh-CN" altLang="en-US" dirty="0">
                <a:effectLst>
                  <a:outerShdw blurRad="38100" dist="38100" dir="2700000" algn="tl">
                    <a:srgbClr val="000000"/>
                  </a:outerShdw>
                </a:effectLst>
              </a:rPr>
              <a:t>树结构示例</a:t>
            </a:r>
            <a:r>
              <a:rPr lang="en-US" altLang="zh-CN" dirty="0">
                <a:effectLst>
                  <a:outerShdw blurRad="38100" dist="38100" dir="2700000" algn="tl">
                    <a:srgbClr val="000000"/>
                  </a:outerShdw>
                </a:effectLst>
              </a:rPr>
              <a:t>1-</a:t>
            </a:r>
            <a:r>
              <a:rPr lang="zh-CN" altLang="en-US" dirty="0">
                <a:effectLst>
                  <a:outerShdw blurRad="38100" dist="38100" dir="2700000" algn="tl">
                    <a:srgbClr val="000000"/>
                  </a:outerShdw>
                </a:effectLst>
              </a:rPr>
              <a:t>族谱</a:t>
            </a:r>
          </a:p>
        </p:txBody>
      </p:sp>
      <p:pic>
        <p:nvPicPr>
          <p:cNvPr id="2" name="图片 1"/>
          <p:cNvPicPr>
            <a:picLocks noChangeAspect="1"/>
          </p:cNvPicPr>
          <p:nvPr/>
        </p:nvPicPr>
        <p:blipFill>
          <a:blip r:embed="rId3"/>
          <a:stretch>
            <a:fillRect/>
          </a:stretch>
        </p:blipFill>
        <p:spPr>
          <a:xfrm>
            <a:off x="2271192" y="1555304"/>
            <a:ext cx="3104728" cy="208972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66564"/>
                                        </p:tgtEl>
                                        <p:attrNameLst>
                                          <p:attrName>style.visibility</p:attrName>
                                        </p:attrNameLst>
                                      </p:cBhvr>
                                      <p:to>
                                        <p:strVal val="visible"/>
                                      </p:to>
                                    </p:set>
                                    <p:animEffect transition="in" filter="blinds(vertical)">
                                      <p:cBhvr>
                                        <p:cTn id="7" dur="500"/>
                                        <p:tgtEl>
                                          <p:spTgt spid="665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66565"/>
                                        </p:tgtEl>
                                        <p:attrNameLst>
                                          <p:attrName>style.visibility</p:attrName>
                                        </p:attrNameLst>
                                      </p:cBhvr>
                                      <p:to>
                                        <p:strVal val="visible"/>
                                      </p:to>
                                    </p:set>
                                    <p:animEffect transition="in" filter="blinds(vertical)">
                                      <p:cBhvr>
                                        <p:cTn id="12" dur="500"/>
                                        <p:tgtEl>
                                          <p:spTgt spid="665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4" grpId="0"/>
      <p:bldP spid="6656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306" name="Group 4"/>
          <p:cNvGrpSpPr>
            <a:grpSpLocks/>
          </p:cNvGrpSpPr>
          <p:nvPr/>
        </p:nvGrpSpPr>
        <p:grpSpPr bwMode="auto">
          <a:xfrm>
            <a:off x="1788990" y="1628800"/>
            <a:ext cx="2160587" cy="2378075"/>
            <a:chOff x="430" y="1002"/>
            <a:chExt cx="1361" cy="1498"/>
          </a:xfrm>
        </p:grpSpPr>
        <p:sp>
          <p:nvSpPr>
            <p:cNvPr id="98394" name="Line 5"/>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95" name="Line 6"/>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96" name="Line 7"/>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97" name="Line 8"/>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0457" name="Oval 9"/>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360458" name="Oval 10"/>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0459" name="Oval 11"/>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0460" name="Oval 12"/>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0461" name="Oval 13"/>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98403" name="Text Box 14"/>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98404" name="Text Box 15"/>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98405" name="Text Box 16"/>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98406" name="Text Box 17"/>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98407" name="Text Box 18"/>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98408" name="Line 19"/>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09" name="Line 20"/>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10" name="Line 21"/>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11" name="Line 22"/>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12" name="Line 23"/>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13" name="Line 24"/>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14" name="Line 25"/>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15" name="Line 26"/>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8307" name="Group 38"/>
          <p:cNvGrpSpPr>
            <a:grpSpLocks/>
          </p:cNvGrpSpPr>
          <p:nvPr/>
        </p:nvGrpSpPr>
        <p:grpSpPr bwMode="auto">
          <a:xfrm>
            <a:off x="5519415" y="728116"/>
            <a:ext cx="3413125" cy="519113"/>
            <a:chOff x="2000" y="484"/>
            <a:chExt cx="2150" cy="327"/>
          </a:xfrm>
        </p:grpSpPr>
        <p:sp>
          <p:nvSpPr>
            <p:cNvPr id="98383" name="Text Box 28"/>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98384" name="Group 37"/>
            <p:cNvGrpSpPr>
              <a:grpSpLocks/>
            </p:cNvGrpSpPr>
            <p:nvPr/>
          </p:nvGrpSpPr>
          <p:grpSpPr bwMode="auto">
            <a:xfrm>
              <a:off x="2313" y="527"/>
              <a:ext cx="1837" cy="272"/>
              <a:chOff x="2336" y="527"/>
              <a:chExt cx="1837" cy="272"/>
            </a:xfrm>
          </p:grpSpPr>
          <p:sp>
            <p:nvSpPr>
              <p:cNvPr id="98385" name="Rectangle 27"/>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8386" name="Line 29"/>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7" name="Line 30"/>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8" name="Line 31"/>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9" name="Line 32"/>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90" name="Line 33"/>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91" name="Line 34"/>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92" name="Line 35"/>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93" name="Line 36"/>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8308" name="Text Box 39"/>
          <p:cNvSpPr txBox="1">
            <a:spLocks noChangeArrowheads="1"/>
          </p:cNvSpPr>
          <p:nvPr/>
        </p:nvSpPr>
        <p:spPr bwMode="auto">
          <a:xfrm>
            <a:off x="6103614" y="677315"/>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a</a:t>
            </a:r>
          </a:p>
        </p:txBody>
      </p:sp>
      <p:sp>
        <p:nvSpPr>
          <p:cNvPr id="98309" name="Text Box 40"/>
          <p:cNvSpPr txBox="1">
            <a:spLocks noChangeArrowheads="1"/>
          </p:cNvSpPr>
          <p:nvPr/>
        </p:nvSpPr>
        <p:spPr bwMode="auto">
          <a:xfrm>
            <a:off x="9023027" y="748753"/>
            <a:ext cx="19685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800">
                <a:latin typeface="Times New Roman" panose="02020603050405020304" pitchFamily="18" charset="0"/>
                <a:ea typeface="仿宋_GB2312" pitchFamily="49" charset="-122"/>
              </a:rPr>
              <a:t>访问</a:t>
            </a:r>
            <a:r>
              <a:rPr lang="en-US" altLang="zh-CN" sz="2800" i="1">
                <a:solidFill>
                  <a:schemeClr val="tx2"/>
                </a:solidFill>
                <a:latin typeface="Times New Roman" panose="02020603050405020304" pitchFamily="18" charset="0"/>
                <a:ea typeface="仿宋_GB2312" pitchFamily="49" charset="-122"/>
              </a:rPr>
              <a:t>a</a:t>
            </a: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进队</a:t>
            </a:r>
          </a:p>
        </p:txBody>
      </p:sp>
      <p:grpSp>
        <p:nvGrpSpPr>
          <p:cNvPr id="98310" name="Group 41"/>
          <p:cNvGrpSpPr>
            <a:grpSpLocks/>
          </p:cNvGrpSpPr>
          <p:nvPr/>
        </p:nvGrpSpPr>
        <p:grpSpPr bwMode="auto">
          <a:xfrm>
            <a:off x="5527353" y="1415503"/>
            <a:ext cx="3413125" cy="519112"/>
            <a:chOff x="2000" y="484"/>
            <a:chExt cx="2150" cy="327"/>
          </a:xfrm>
        </p:grpSpPr>
        <p:sp>
          <p:nvSpPr>
            <p:cNvPr id="98372" name="Text Box 42"/>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98373" name="Group 43"/>
            <p:cNvGrpSpPr>
              <a:grpSpLocks/>
            </p:cNvGrpSpPr>
            <p:nvPr/>
          </p:nvGrpSpPr>
          <p:grpSpPr bwMode="auto">
            <a:xfrm>
              <a:off x="2313" y="527"/>
              <a:ext cx="1837" cy="272"/>
              <a:chOff x="2336" y="527"/>
              <a:chExt cx="1837" cy="272"/>
            </a:xfrm>
          </p:grpSpPr>
          <p:sp>
            <p:nvSpPr>
              <p:cNvPr id="98374" name="Rectangle 44"/>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8375" name="Line 45"/>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76" name="Line 46"/>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77" name="Line 47"/>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78" name="Line 48"/>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79" name="Line 49"/>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0" name="Line 50"/>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1" name="Line 51"/>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82" name="Line 52"/>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8311" name="Text Box 53"/>
          <p:cNvSpPr txBox="1">
            <a:spLocks noChangeArrowheads="1"/>
          </p:cNvSpPr>
          <p:nvPr/>
        </p:nvSpPr>
        <p:spPr bwMode="auto">
          <a:xfrm>
            <a:off x="9083352" y="1410740"/>
            <a:ext cx="19685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tx2"/>
                </a:solidFill>
                <a:latin typeface="Times New Roman" panose="02020603050405020304" pitchFamily="18" charset="0"/>
                <a:ea typeface="仿宋_GB2312" pitchFamily="49" charset="-122"/>
              </a:rPr>
              <a:t>a</a:t>
            </a:r>
            <a:r>
              <a:rPr lang="zh-CN" altLang="en-US" sz="2800">
                <a:latin typeface="Times New Roman" panose="02020603050405020304" pitchFamily="18" charset="0"/>
                <a:ea typeface="仿宋_GB2312" pitchFamily="49" charset="-122"/>
              </a:rPr>
              <a:t>出队</a:t>
            </a:r>
          </a:p>
          <a:p>
            <a:r>
              <a:rPr lang="zh-CN" altLang="en-US" sz="2800">
                <a:latin typeface="Times New Roman" panose="02020603050405020304" pitchFamily="18" charset="0"/>
                <a:ea typeface="仿宋_GB2312" pitchFamily="49" charset="-122"/>
              </a:rPr>
              <a:t>访问</a:t>
            </a:r>
            <a:r>
              <a:rPr lang="en-US" altLang="zh-CN" sz="2800" i="1">
                <a:solidFill>
                  <a:schemeClr val="tx2"/>
                </a:solidFill>
                <a:latin typeface="Times New Roman" panose="02020603050405020304" pitchFamily="18" charset="0"/>
                <a:ea typeface="仿宋_GB2312" pitchFamily="49" charset="-122"/>
              </a:rPr>
              <a:t>b</a:t>
            </a: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进队</a:t>
            </a:r>
          </a:p>
          <a:p>
            <a:r>
              <a:rPr lang="zh-CN" altLang="en-US" sz="2800">
                <a:latin typeface="Times New Roman" panose="02020603050405020304" pitchFamily="18" charset="0"/>
                <a:ea typeface="仿宋_GB2312" pitchFamily="49" charset="-122"/>
              </a:rPr>
              <a:t>访问</a:t>
            </a:r>
            <a:r>
              <a:rPr lang="en-US" altLang="zh-CN" sz="2800" i="1">
                <a:solidFill>
                  <a:schemeClr val="tx2"/>
                </a:solidFill>
                <a:latin typeface="Times New Roman" panose="02020603050405020304" pitchFamily="18" charset="0"/>
                <a:ea typeface="仿宋_GB2312" pitchFamily="49" charset="-122"/>
              </a:rPr>
              <a:t>c</a:t>
            </a: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进队</a:t>
            </a:r>
          </a:p>
        </p:txBody>
      </p:sp>
      <p:sp>
        <p:nvSpPr>
          <p:cNvPr id="98312" name="Text Box 55"/>
          <p:cNvSpPr txBox="1">
            <a:spLocks noChangeArrowheads="1"/>
          </p:cNvSpPr>
          <p:nvPr/>
        </p:nvSpPr>
        <p:spPr bwMode="auto">
          <a:xfrm>
            <a:off x="6679877" y="1412329"/>
            <a:ext cx="387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b</a:t>
            </a:r>
          </a:p>
        </p:txBody>
      </p:sp>
      <p:sp>
        <p:nvSpPr>
          <p:cNvPr id="98313" name="Text Box 56"/>
          <p:cNvSpPr txBox="1">
            <a:spLocks noChangeArrowheads="1"/>
          </p:cNvSpPr>
          <p:nvPr/>
        </p:nvSpPr>
        <p:spPr bwMode="auto">
          <a:xfrm>
            <a:off x="7278365" y="1375815"/>
            <a:ext cx="3651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c</a:t>
            </a:r>
          </a:p>
        </p:txBody>
      </p:sp>
      <p:grpSp>
        <p:nvGrpSpPr>
          <p:cNvPr id="98314" name="Group 57"/>
          <p:cNvGrpSpPr>
            <a:grpSpLocks/>
          </p:cNvGrpSpPr>
          <p:nvPr/>
        </p:nvGrpSpPr>
        <p:grpSpPr bwMode="auto">
          <a:xfrm>
            <a:off x="5519415" y="2883941"/>
            <a:ext cx="3413125" cy="519113"/>
            <a:chOff x="2000" y="484"/>
            <a:chExt cx="2150" cy="327"/>
          </a:xfrm>
        </p:grpSpPr>
        <p:sp>
          <p:nvSpPr>
            <p:cNvPr id="98361" name="Text Box 58"/>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98362" name="Group 59"/>
            <p:cNvGrpSpPr>
              <a:grpSpLocks/>
            </p:cNvGrpSpPr>
            <p:nvPr/>
          </p:nvGrpSpPr>
          <p:grpSpPr bwMode="auto">
            <a:xfrm>
              <a:off x="2313" y="527"/>
              <a:ext cx="1837" cy="272"/>
              <a:chOff x="2336" y="527"/>
              <a:chExt cx="1837" cy="272"/>
            </a:xfrm>
          </p:grpSpPr>
          <p:sp>
            <p:nvSpPr>
              <p:cNvPr id="98363" name="Rectangle 60"/>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8364" name="Line 61"/>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5" name="Line 62"/>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6" name="Line 63"/>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7" name="Line 64"/>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8" name="Line 65"/>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9" name="Line 66"/>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70" name="Line 67"/>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71" name="Line 68"/>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8315" name="Text Box 69"/>
          <p:cNvSpPr txBox="1">
            <a:spLocks noChangeArrowheads="1"/>
          </p:cNvSpPr>
          <p:nvPr/>
        </p:nvSpPr>
        <p:spPr bwMode="auto">
          <a:xfrm>
            <a:off x="9096052" y="2879178"/>
            <a:ext cx="19685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tx2"/>
                </a:solidFill>
                <a:latin typeface="Times New Roman" panose="02020603050405020304" pitchFamily="18" charset="0"/>
                <a:ea typeface="仿宋_GB2312" pitchFamily="49" charset="-122"/>
              </a:rPr>
              <a:t>b</a:t>
            </a:r>
            <a:r>
              <a:rPr lang="zh-CN" altLang="en-US" sz="2800">
                <a:latin typeface="Times New Roman" panose="02020603050405020304" pitchFamily="18" charset="0"/>
                <a:ea typeface="仿宋_GB2312" pitchFamily="49" charset="-122"/>
              </a:rPr>
              <a:t>出队</a:t>
            </a:r>
          </a:p>
          <a:p>
            <a:r>
              <a:rPr lang="zh-CN" altLang="en-US" sz="2800">
                <a:latin typeface="Times New Roman" panose="02020603050405020304" pitchFamily="18" charset="0"/>
                <a:ea typeface="仿宋_GB2312" pitchFamily="49" charset="-122"/>
              </a:rPr>
              <a:t>访问</a:t>
            </a:r>
            <a:r>
              <a:rPr lang="en-US" altLang="zh-CN" sz="2800" i="1">
                <a:solidFill>
                  <a:schemeClr val="tx2"/>
                </a:solidFill>
                <a:latin typeface="Times New Roman" panose="02020603050405020304" pitchFamily="18" charset="0"/>
                <a:ea typeface="仿宋_GB2312" pitchFamily="49" charset="-122"/>
              </a:rPr>
              <a:t>d</a:t>
            </a: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进队</a:t>
            </a:r>
          </a:p>
        </p:txBody>
      </p:sp>
      <p:sp>
        <p:nvSpPr>
          <p:cNvPr id="98316" name="Text Box 70"/>
          <p:cNvSpPr txBox="1">
            <a:spLocks noChangeArrowheads="1"/>
          </p:cNvSpPr>
          <p:nvPr/>
        </p:nvSpPr>
        <p:spPr bwMode="auto">
          <a:xfrm>
            <a:off x="7278365" y="2849015"/>
            <a:ext cx="3651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c</a:t>
            </a:r>
          </a:p>
        </p:txBody>
      </p:sp>
      <p:sp>
        <p:nvSpPr>
          <p:cNvPr id="98317" name="Text Box 71"/>
          <p:cNvSpPr txBox="1">
            <a:spLocks noChangeArrowheads="1"/>
          </p:cNvSpPr>
          <p:nvPr/>
        </p:nvSpPr>
        <p:spPr bwMode="auto">
          <a:xfrm>
            <a:off x="7824464" y="2853779"/>
            <a:ext cx="387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d</a:t>
            </a:r>
          </a:p>
        </p:txBody>
      </p:sp>
      <p:grpSp>
        <p:nvGrpSpPr>
          <p:cNvPr id="98318" name="Group 72"/>
          <p:cNvGrpSpPr>
            <a:grpSpLocks/>
          </p:cNvGrpSpPr>
          <p:nvPr/>
        </p:nvGrpSpPr>
        <p:grpSpPr bwMode="auto">
          <a:xfrm>
            <a:off x="5519415" y="3963441"/>
            <a:ext cx="3413125" cy="519113"/>
            <a:chOff x="2000" y="484"/>
            <a:chExt cx="2150" cy="327"/>
          </a:xfrm>
        </p:grpSpPr>
        <p:sp>
          <p:nvSpPr>
            <p:cNvPr id="98350" name="Text Box 73"/>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98351" name="Group 74"/>
            <p:cNvGrpSpPr>
              <a:grpSpLocks/>
            </p:cNvGrpSpPr>
            <p:nvPr/>
          </p:nvGrpSpPr>
          <p:grpSpPr bwMode="auto">
            <a:xfrm>
              <a:off x="2313" y="527"/>
              <a:ext cx="1837" cy="272"/>
              <a:chOff x="2336" y="527"/>
              <a:chExt cx="1837" cy="272"/>
            </a:xfrm>
          </p:grpSpPr>
          <p:sp>
            <p:nvSpPr>
              <p:cNvPr id="98352" name="Rectangle 75"/>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8353" name="Line 76"/>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4" name="Line 77"/>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5" name="Line 78"/>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6" name="Line 79"/>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7" name="Line 80"/>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8" name="Line 81"/>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59" name="Line 82"/>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60" name="Line 83"/>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8319" name="Text Box 84"/>
          <p:cNvSpPr txBox="1">
            <a:spLocks noChangeArrowheads="1"/>
          </p:cNvSpPr>
          <p:nvPr/>
        </p:nvSpPr>
        <p:spPr bwMode="auto">
          <a:xfrm>
            <a:off x="9096052" y="3958678"/>
            <a:ext cx="1947862"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tx2"/>
                </a:solidFill>
                <a:latin typeface="Times New Roman" panose="02020603050405020304" pitchFamily="18" charset="0"/>
                <a:ea typeface="仿宋_GB2312" pitchFamily="49" charset="-122"/>
              </a:rPr>
              <a:t>c</a:t>
            </a:r>
            <a:r>
              <a:rPr lang="zh-CN" altLang="en-US" sz="2800">
                <a:latin typeface="Times New Roman" panose="02020603050405020304" pitchFamily="18" charset="0"/>
                <a:ea typeface="仿宋_GB2312" pitchFamily="49" charset="-122"/>
              </a:rPr>
              <a:t>出队</a:t>
            </a:r>
          </a:p>
          <a:p>
            <a:r>
              <a:rPr lang="zh-CN" altLang="en-US" sz="2800">
                <a:latin typeface="Times New Roman" panose="02020603050405020304" pitchFamily="18" charset="0"/>
                <a:ea typeface="仿宋_GB2312" pitchFamily="49" charset="-122"/>
              </a:rPr>
              <a:t>访问</a:t>
            </a:r>
            <a:r>
              <a:rPr lang="en-US" altLang="zh-CN" sz="2800" i="1">
                <a:solidFill>
                  <a:schemeClr val="tx2"/>
                </a:solidFill>
                <a:latin typeface="Times New Roman" panose="02020603050405020304" pitchFamily="18" charset="0"/>
                <a:ea typeface="仿宋_GB2312" pitchFamily="49" charset="-122"/>
              </a:rPr>
              <a:t>e</a:t>
            </a: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进队</a:t>
            </a:r>
          </a:p>
        </p:txBody>
      </p:sp>
      <p:sp>
        <p:nvSpPr>
          <p:cNvPr id="98320" name="Text Box 85"/>
          <p:cNvSpPr txBox="1">
            <a:spLocks noChangeArrowheads="1"/>
          </p:cNvSpPr>
          <p:nvPr/>
        </p:nvSpPr>
        <p:spPr bwMode="auto">
          <a:xfrm>
            <a:off x="7824464" y="3933279"/>
            <a:ext cx="387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d</a:t>
            </a:r>
          </a:p>
        </p:txBody>
      </p:sp>
      <p:sp>
        <p:nvSpPr>
          <p:cNvPr id="98321" name="Text Box 86"/>
          <p:cNvSpPr txBox="1">
            <a:spLocks noChangeArrowheads="1"/>
          </p:cNvSpPr>
          <p:nvPr/>
        </p:nvSpPr>
        <p:spPr bwMode="auto">
          <a:xfrm>
            <a:off x="8435653" y="3928515"/>
            <a:ext cx="3651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e</a:t>
            </a:r>
          </a:p>
        </p:txBody>
      </p:sp>
      <p:grpSp>
        <p:nvGrpSpPr>
          <p:cNvPr id="98322" name="Group 87"/>
          <p:cNvGrpSpPr>
            <a:grpSpLocks/>
          </p:cNvGrpSpPr>
          <p:nvPr/>
        </p:nvGrpSpPr>
        <p:grpSpPr bwMode="auto">
          <a:xfrm>
            <a:off x="5519415" y="4976266"/>
            <a:ext cx="3413125" cy="519113"/>
            <a:chOff x="2000" y="484"/>
            <a:chExt cx="2150" cy="327"/>
          </a:xfrm>
        </p:grpSpPr>
        <p:sp>
          <p:nvSpPr>
            <p:cNvPr id="98339" name="Text Box 88"/>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98340" name="Group 89"/>
            <p:cNvGrpSpPr>
              <a:grpSpLocks/>
            </p:cNvGrpSpPr>
            <p:nvPr/>
          </p:nvGrpSpPr>
          <p:grpSpPr bwMode="auto">
            <a:xfrm>
              <a:off x="2313" y="527"/>
              <a:ext cx="1837" cy="272"/>
              <a:chOff x="2336" y="527"/>
              <a:chExt cx="1837" cy="272"/>
            </a:xfrm>
          </p:grpSpPr>
          <p:sp>
            <p:nvSpPr>
              <p:cNvPr id="98341" name="Rectangle 90"/>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8342" name="Line 91"/>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3" name="Line 92"/>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4" name="Line 93"/>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5" name="Line 94"/>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6" name="Line 95"/>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7" name="Line 96"/>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8" name="Line 97"/>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49" name="Line 98"/>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8323" name="Text Box 99"/>
          <p:cNvSpPr txBox="1">
            <a:spLocks noChangeArrowheads="1"/>
          </p:cNvSpPr>
          <p:nvPr/>
        </p:nvSpPr>
        <p:spPr bwMode="auto">
          <a:xfrm>
            <a:off x="9096053" y="4971503"/>
            <a:ext cx="10763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tx2"/>
                </a:solidFill>
                <a:latin typeface="Times New Roman" panose="02020603050405020304" pitchFamily="18" charset="0"/>
                <a:ea typeface="仿宋_GB2312" pitchFamily="49" charset="-122"/>
              </a:rPr>
              <a:t>d</a:t>
            </a:r>
            <a:r>
              <a:rPr lang="zh-CN" altLang="en-US" sz="2800">
                <a:latin typeface="Times New Roman" panose="02020603050405020304" pitchFamily="18" charset="0"/>
                <a:ea typeface="仿宋_GB2312" pitchFamily="49" charset="-122"/>
              </a:rPr>
              <a:t>出队</a:t>
            </a:r>
          </a:p>
        </p:txBody>
      </p:sp>
      <p:sp>
        <p:nvSpPr>
          <p:cNvPr id="98324" name="Text Box 100"/>
          <p:cNvSpPr txBox="1">
            <a:spLocks noChangeArrowheads="1"/>
          </p:cNvSpPr>
          <p:nvPr/>
        </p:nvSpPr>
        <p:spPr bwMode="auto">
          <a:xfrm>
            <a:off x="8435653" y="4941340"/>
            <a:ext cx="3651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3200" i="1">
                <a:solidFill>
                  <a:schemeClr val="tx2"/>
                </a:solidFill>
                <a:latin typeface="Times New Roman" panose="02020603050405020304" pitchFamily="18" charset="0"/>
              </a:rPr>
              <a:t>e</a:t>
            </a:r>
          </a:p>
        </p:txBody>
      </p:sp>
      <p:grpSp>
        <p:nvGrpSpPr>
          <p:cNvPr id="98325" name="Group 101"/>
          <p:cNvGrpSpPr>
            <a:grpSpLocks/>
          </p:cNvGrpSpPr>
          <p:nvPr/>
        </p:nvGrpSpPr>
        <p:grpSpPr bwMode="auto">
          <a:xfrm>
            <a:off x="5511478" y="5646191"/>
            <a:ext cx="3413125" cy="519113"/>
            <a:chOff x="2000" y="484"/>
            <a:chExt cx="2150" cy="327"/>
          </a:xfrm>
        </p:grpSpPr>
        <p:sp>
          <p:nvSpPr>
            <p:cNvPr id="98328" name="Text Box 102"/>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98329" name="Group 103"/>
            <p:cNvGrpSpPr>
              <a:grpSpLocks/>
            </p:cNvGrpSpPr>
            <p:nvPr/>
          </p:nvGrpSpPr>
          <p:grpSpPr bwMode="auto">
            <a:xfrm>
              <a:off x="2313" y="527"/>
              <a:ext cx="1837" cy="272"/>
              <a:chOff x="2336" y="527"/>
              <a:chExt cx="1837" cy="272"/>
            </a:xfrm>
          </p:grpSpPr>
          <p:sp>
            <p:nvSpPr>
              <p:cNvPr id="98330" name="Rectangle 104"/>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98331" name="Line 105"/>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2" name="Line 106"/>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3" name="Line 107"/>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4" name="Line 108"/>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5" name="Line 109"/>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6" name="Line 110"/>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7" name="Line 111"/>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38" name="Line 112"/>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8326" name="Text Box 113"/>
          <p:cNvSpPr txBox="1">
            <a:spLocks noChangeArrowheads="1"/>
          </p:cNvSpPr>
          <p:nvPr/>
        </p:nvSpPr>
        <p:spPr bwMode="auto">
          <a:xfrm>
            <a:off x="9088114" y="5641428"/>
            <a:ext cx="10556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i="1">
                <a:solidFill>
                  <a:schemeClr val="tx2"/>
                </a:solidFill>
                <a:latin typeface="Times New Roman" panose="02020603050405020304" pitchFamily="18" charset="0"/>
                <a:ea typeface="仿宋_GB2312" pitchFamily="49" charset="-122"/>
              </a:rPr>
              <a:t>e</a:t>
            </a:r>
            <a:r>
              <a:rPr lang="zh-CN" altLang="en-US" sz="2800">
                <a:latin typeface="Times New Roman" panose="02020603050405020304" pitchFamily="18" charset="0"/>
                <a:ea typeface="仿宋_GB2312" pitchFamily="49" charset="-122"/>
              </a:rPr>
              <a:t>出队</a:t>
            </a:r>
          </a:p>
        </p:txBody>
      </p:sp>
      <p:sp>
        <p:nvSpPr>
          <p:cNvPr id="98327" name="矩形 1"/>
          <p:cNvSpPr>
            <a:spLocks noChangeArrowheads="1"/>
          </p:cNvSpPr>
          <p:nvPr/>
        </p:nvSpPr>
        <p:spPr bwMode="auto">
          <a:xfrm>
            <a:off x="1056700" y="4291038"/>
            <a:ext cx="3878516" cy="212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rgbClr val="800080"/>
              </a:buClr>
              <a:buSzPct val="50000"/>
            </a:pPr>
            <a:r>
              <a:rPr lang="zh-CN" altLang="en-US" sz="1800" dirty="0" smtClean="0">
                <a:latin typeface="Times New Roman" panose="02020603050405020304" pitchFamily="18" charset="0"/>
                <a:ea typeface="仿宋_GB2312" pitchFamily="49" charset="-122"/>
              </a:rPr>
              <a:t>需使用</a:t>
            </a:r>
            <a:r>
              <a:rPr lang="zh-CN" altLang="en-US" sz="1800" dirty="0">
                <a:latin typeface="Times New Roman" panose="02020603050405020304" pitchFamily="18" charset="0"/>
                <a:ea typeface="仿宋_GB2312" pitchFamily="49" charset="-122"/>
              </a:rPr>
              <a:t>一个</a:t>
            </a:r>
            <a:r>
              <a:rPr lang="zh-CN" altLang="en-US" sz="1800" dirty="0">
                <a:solidFill>
                  <a:srgbClr val="0000CC"/>
                </a:solidFill>
                <a:latin typeface="Times New Roman" panose="02020603050405020304" pitchFamily="18" charset="0"/>
                <a:ea typeface="仿宋_GB2312" pitchFamily="49" charset="-122"/>
              </a:rPr>
              <a:t>先进先出的队列</a:t>
            </a:r>
            <a:r>
              <a:rPr lang="zh-CN" altLang="en-US" sz="1800" dirty="0">
                <a:latin typeface="Times New Roman" panose="02020603050405020304" pitchFamily="18" charset="0"/>
                <a:ea typeface="仿宋_GB2312" pitchFamily="49" charset="-122"/>
              </a:rPr>
              <a:t>，在处理上一层时，将其下一层的结点直接进到队列（的队尾）。在上一层结点遍历完后，下一层结点正好处于队列的队头，可以继续访问它们。</a:t>
            </a:r>
            <a:endParaRPr lang="en-US" altLang="zh-CN" sz="1800" dirty="0">
              <a:latin typeface="Times New Roman" panose="02020603050405020304" pitchFamily="18" charset="0"/>
              <a:ea typeface="仿宋_GB2312" pitchFamily="49" charset="-122"/>
            </a:endParaRPr>
          </a:p>
          <a:p>
            <a:pPr>
              <a:lnSpc>
                <a:spcPct val="105000"/>
              </a:lnSpc>
              <a:buClr>
                <a:srgbClr val="800080"/>
              </a:buClr>
              <a:buSzPct val="50000"/>
            </a:pPr>
            <a:endParaRPr lang="zh-CN" altLang="en-US" sz="1800" dirty="0">
              <a:latin typeface="Times New Roman" panose="02020603050405020304" pitchFamily="18" charset="0"/>
              <a:ea typeface="仿宋_GB2312" pitchFamily="49" charset="-122"/>
            </a:endParaRPr>
          </a:p>
          <a:p>
            <a:pPr>
              <a:lnSpc>
                <a:spcPct val="105000"/>
              </a:lnSpc>
              <a:buClr>
                <a:srgbClr val="800080"/>
              </a:buClr>
              <a:buSzPct val="50000"/>
            </a:pPr>
            <a:r>
              <a:rPr lang="zh-CN" altLang="en-US" sz="1800" dirty="0">
                <a:latin typeface="Times New Roman" panose="02020603050405020304" pitchFamily="18" charset="0"/>
                <a:ea typeface="仿宋_GB2312" pitchFamily="49" charset="-122"/>
              </a:rPr>
              <a:t>算法是非递归的。</a:t>
            </a:r>
          </a:p>
        </p:txBody>
      </p:sp>
      <p:sp>
        <p:nvSpPr>
          <p:cNvPr id="112" name="云形标注 111"/>
          <p:cNvSpPr/>
          <p:nvPr/>
        </p:nvSpPr>
        <p:spPr>
          <a:xfrm>
            <a:off x="2884187" y="-64621"/>
            <a:ext cx="2167459" cy="1405533"/>
          </a:xfrm>
          <a:prstGeom prst="cloudCallout">
            <a:avLst>
              <a:gd name="adj1" fmla="val 48206"/>
              <a:gd name="adj2" fmla="val 55733"/>
            </a:avLst>
          </a:prstGeom>
          <a:ln>
            <a:solidFill>
              <a:srgbClr val="FF0000"/>
            </a:solidFill>
          </a:ln>
        </p:spPr>
        <p:txBody>
          <a:bodyPr wrap="square" lIns="0" tIns="0" rIns="0" bIns="0" rtlCol="0" anchor="ctr">
            <a:spAutoFit/>
          </a:bodyPr>
          <a:lstStyle/>
          <a:p>
            <a:pPr algn="just"/>
            <a:r>
              <a:rPr lang="zh-CN" altLang="en-US" sz="2000" b="0" dirty="0" smtClean="0">
                <a:solidFill>
                  <a:srgbClr val="FF0000"/>
                </a:solidFill>
              </a:rPr>
              <a:t>基于</a:t>
            </a:r>
            <a:r>
              <a:rPr lang="en-US" altLang="zh-CN" sz="2000" b="0" dirty="0" err="1" smtClean="0">
                <a:solidFill>
                  <a:srgbClr val="FF0000"/>
                </a:solidFill>
              </a:rPr>
              <a:t>QT</a:t>
            </a:r>
            <a:r>
              <a:rPr lang="en-US" altLang="zh-CN" sz="2000" b="0" dirty="0" smtClean="0">
                <a:solidFill>
                  <a:srgbClr val="FF0000"/>
                </a:solidFill>
              </a:rPr>
              <a:t>/</a:t>
            </a:r>
            <a:r>
              <a:rPr lang="en-US" altLang="zh-CN" sz="2000" b="0" dirty="0" err="1" smtClean="0">
                <a:solidFill>
                  <a:srgbClr val="FF0000"/>
                </a:solidFill>
              </a:rPr>
              <a:t>MFC</a:t>
            </a:r>
            <a:r>
              <a:rPr lang="zh-CN" altLang="en-US" sz="2000" b="0" dirty="0" smtClean="0">
                <a:solidFill>
                  <a:srgbClr val="FF0000"/>
                </a:solidFill>
              </a:rPr>
              <a:t>如何从上往下打印树？</a:t>
            </a:r>
            <a:endParaRPr lang="zh-CN" altLang="en-US" sz="2000" b="0" dirty="0">
              <a:solidFill>
                <a:srgbClr val="FF0000"/>
              </a:solidFill>
            </a:endParaRPr>
          </a:p>
        </p:txBody>
      </p:sp>
      <p:pic>
        <p:nvPicPr>
          <p:cNvPr id="211970" name="Picture 2" descr="https://ss0.bdstatic.com/70cFuHSh_Q1YnxGkpoWK1HF6hhy/it/u=4171744437,3099600227&amp;fm=26&amp;gp=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7750" y="-53676"/>
            <a:ext cx="1297179" cy="14294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500"/>
                                        <p:tgtEl>
                                          <p:spTgt spid="112"/>
                                        </p:tgtEl>
                                      </p:cBhvr>
                                    </p:animEffect>
                                  </p:childTnLst>
                                </p:cTn>
                              </p:par>
                              <p:par>
                                <p:cTn id="8" presetID="10" presetClass="entr" presetSubtype="0" fill="hold" nodeType="withEffect">
                                  <p:stCondLst>
                                    <p:cond delay="0"/>
                                  </p:stCondLst>
                                  <p:childTnLst>
                                    <p:set>
                                      <p:cBhvr>
                                        <p:cTn id="9" dur="1" fill="hold">
                                          <p:stCondLst>
                                            <p:cond delay="0"/>
                                          </p:stCondLst>
                                        </p:cTn>
                                        <p:tgtEl>
                                          <p:spTgt spid="211970"/>
                                        </p:tgtEl>
                                        <p:attrNameLst>
                                          <p:attrName>style.visibility</p:attrName>
                                        </p:attrNameLst>
                                      </p:cBhvr>
                                      <p:to>
                                        <p:strVal val="visible"/>
                                      </p:to>
                                    </p:set>
                                    <p:animEffect transition="in" filter="fade">
                                      <p:cBhvr>
                                        <p:cTn id="10" dur="500"/>
                                        <p:tgtEl>
                                          <p:spTgt spid="2119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695400" y="44624"/>
            <a:ext cx="5940425" cy="720725"/>
          </a:xfrm>
        </p:spPr>
        <p:txBody>
          <a:bodyPr/>
          <a:lstStyle/>
          <a:p>
            <a:r>
              <a:rPr lang="zh-CN" altLang="en-US" sz="3200" b="1" dirty="0">
                <a:latin typeface="Times New Roman" panose="02020603050405020304" pitchFamily="18" charset="0"/>
                <a:ea typeface="华文新魏" panose="02010800040101010101" pitchFamily="2" charset="-122"/>
              </a:rPr>
              <a:t>层次序遍历的（非递归）算法</a:t>
            </a:r>
          </a:p>
        </p:txBody>
      </p:sp>
      <p:sp>
        <p:nvSpPr>
          <p:cNvPr id="359427" name="Rectangle 3"/>
          <p:cNvSpPr>
            <a:spLocks noGrp="1" noChangeArrowheads="1"/>
          </p:cNvSpPr>
          <p:nvPr>
            <p:ph idx="1"/>
          </p:nvPr>
        </p:nvSpPr>
        <p:spPr>
          <a:xfrm>
            <a:off x="1992313" y="981076"/>
            <a:ext cx="8229600" cy="5040313"/>
          </a:xfrm>
        </p:spPr>
        <p:txBody>
          <a:bodyPr>
            <a:noAutofit/>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BinaryTree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err="1">
                <a:latin typeface="Times New Roman" panose="02020603050405020304" pitchFamily="18" charset="0"/>
                <a:ea typeface="隶书" panose="02010509060101010101" pitchFamily="49" charset="-122"/>
              </a:rPr>
              <a:t>levelOrder</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void</a:t>
            </a:r>
            <a:r>
              <a:rPr lang="en-US" altLang="zh-CN" sz="2000" dirty="0">
                <a:latin typeface="Times New Roman" panose="02020603050405020304" pitchFamily="18" charset="0"/>
                <a:ea typeface="隶书" panose="02010509060101010101" pitchFamily="49" charset="-122"/>
              </a:rPr>
              <a:t> (*visit)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 *t)) </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(root == NULL)</a:t>
            </a:r>
            <a:r>
              <a:rPr lang="en-US" altLang="zh-CN" sz="2000" b="1" dirty="0">
                <a:latin typeface="Times New Roman" panose="02020603050405020304" pitchFamily="18" charset="0"/>
                <a:ea typeface="隶书" panose="02010509060101010101" pitchFamily="49" charset="-122"/>
              </a:rPr>
              <a:t> return;</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Queue</a:t>
            </a:r>
            <a:r>
              <a:rPr lang="en-US" altLang="zh-CN" sz="2000" b="1" dirty="0">
                <a:latin typeface="Times New Roman" panose="02020603050405020304" pitchFamily="18" charset="0"/>
                <a:ea typeface="隶书" panose="02010509060101010101" pitchFamily="49" charset="-122"/>
              </a:rPr>
              <a:t>&lt;</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&gt; </a:t>
            </a:r>
            <a:r>
              <a:rPr lang="en-US" altLang="zh-CN" sz="2000" dirty="0">
                <a:latin typeface="Times New Roman" panose="02020603050405020304" pitchFamily="18" charset="0"/>
                <a:ea typeface="隶书" panose="02010509060101010101" pitchFamily="49" charset="-122"/>
              </a:rPr>
              <a:t>Q</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BinTreeNode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 *p = root</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visit (p)</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Q.EnQueue</a:t>
            </a:r>
            <a:r>
              <a:rPr lang="en-US" altLang="zh-CN" sz="2000" dirty="0">
                <a:latin typeface="Times New Roman" panose="02020603050405020304" pitchFamily="18" charset="0"/>
                <a:ea typeface="隶书" panose="02010509060101010101" pitchFamily="49" charset="-122"/>
              </a:rPr>
              <a:t> (p)</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while</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Q.IsEmpty</a:t>
            </a:r>
            <a:r>
              <a:rPr lang="en-US" altLang="zh-CN" sz="2000" dirty="0">
                <a:latin typeface="Times New Roman" panose="02020603050405020304" pitchFamily="18" charset="0"/>
                <a:ea typeface="隶书" panose="02010509060101010101" pitchFamily="49" charset="-122"/>
              </a:rPr>
              <a:t> ()) </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Q.DeQueue</a:t>
            </a:r>
            <a:r>
              <a:rPr lang="en-US" altLang="zh-CN" sz="2000" dirty="0">
                <a:latin typeface="Times New Roman" panose="02020603050405020304" pitchFamily="18" charset="0"/>
                <a:ea typeface="隶书" panose="02010509060101010101" pitchFamily="49" charset="-122"/>
              </a:rPr>
              <a:t> (p</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a:t>
            </a:r>
            <a:r>
              <a:rPr lang="en-US" altLang="zh-CN" sz="2000" dirty="0">
                <a:latin typeface="Times New Roman" panose="02020603050405020304" pitchFamily="18" charset="0"/>
                <a:ea typeface="隶书" panose="02010509060101010101" pitchFamily="49" charset="-122"/>
              </a:rPr>
              <a:t>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visit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Q.EnQueue</a:t>
            </a:r>
            <a:r>
              <a:rPr lang="en-US" altLang="zh-CN" sz="2000" dirty="0">
                <a:latin typeface="Times New Roman" panose="02020603050405020304" pitchFamily="18" charset="0"/>
                <a:ea typeface="隶书" panose="02010509060101010101" pitchFamily="49" charset="-122"/>
              </a:rPr>
              <a:t>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leftChild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visit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Q.EnQueue</a:t>
            </a:r>
            <a:r>
              <a:rPr lang="en-US" altLang="zh-CN" sz="2000" dirty="0">
                <a:latin typeface="Times New Roman" panose="02020603050405020304" pitchFamily="18" charset="0"/>
                <a:ea typeface="隶书" panose="02010509060101010101" pitchFamily="49" charset="-122"/>
              </a:rPr>
              <a:t>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rightChild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p>
        </p:txBody>
      </p:sp>
      <p:grpSp>
        <p:nvGrpSpPr>
          <p:cNvPr id="4" name="Group 4"/>
          <p:cNvGrpSpPr>
            <a:grpSpLocks/>
          </p:cNvGrpSpPr>
          <p:nvPr/>
        </p:nvGrpSpPr>
        <p:grpSpPr bwMode="auto">
          <a:xfrm>
            <a:off x="8904312" y="1844824"/>
            <a:ext cx="2160587" cy="2378075"/>
            <a:chOff x="430" y="1002"/>
            <a:chExt cx="1361" cy="1498"/>
          </a:xfrm>
        </p:grpSpPr>
        <p:sp>
          <p:nvSpPr>
            <p:cNvPr id="5" name="Line 5"/>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6"/>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7"/>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8"/>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Oval 9"/>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0" name="Oval 10"/>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1" name="Oval 11"/>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2" name="Oval 12"/>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3" name="Oval 13"/>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4" name="Text Box 14"/>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15" name="Text Box 15"/>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16" name="Text Box 16"/>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17" name="Text Box 17"/>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18" name="Text Box 18"/>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19" name="Line 19"/>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20"/>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21"/>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2"/>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3"/>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4"/>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5"/>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6"/>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7" name="Group 38"/>
          <p:cNvGrpSpPr>
            <a:grpSpLocks/>
          </p:cNvGrpSpPr>
          <p:nvPr/>
        </p:nvGrpSpPr>
        <p:grpSpPr bwMode="auto">
          <a:xfrm>
            <a:off x="8267724" y="5015062"/>
            <a:ext cx="3413125" cy="519113"/>
            <a:chOff x="2000" y="484"/>
            <a:chExt cx="2150" cy="327"/>
          </a:xfrm>
        </p:grpSpPr>
        <p:sp>
          <p:nvSpPr>
            <p:cNvPr id="28" name="Text Box 28"/>
            <p:cNvSpPr txBox="1">
              <a:spLocks noChangeArrowheads="1"/>
            </p:cNvSpPr>
            <p:nvPr/>
          </p:nvSpPr>
          <p:spPr bwMode="auto">
            <a:xfrm>
              <a:off x="2000" y="484"/>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800">
                  <a:latin typeface="Times New Roman" panose="02020603050405020304" pitchFamily="18" charset="0"/>
                </a:rPr>
                <a:t>Q</a:t>
              </a:r>
            </a:p>
          </p:txBody>
        </p:sp>
        <p:grpSp>
          <p:nvGrpSpPr>
            <p:cNvPr id="29" name="Group 37"/>
            <p:cNvGrpSpPr>
              <a:grpSpLocks/>
            </p:cNvGrpSpPr>
            <p:nvPr/>
          </p:nvGrpSpPr>
          <p:grpSpPr bwMode="auto">
            <a:xfrm>
              <a:off x="2313" y="527"/>
              <a:ext cx="1837" cy="272"/>
              <a:chOff x="2336" y="527"/>
              <a:chExt cx="1837" cy="272"/>
            </a:xfrm>
          </p:grpSpPr>
          <p:sp>
            <p:nvSpPr>
              <p:cNvPr id="30" name="Rectangle 27"/>
              <p:cNvSpPr>
                <a:spLocks noChangeArrowheads="1"/>
              </p:cNvSpPr>
              <p:nvPr/>
            </p:nvSpPr>
            <p:spPr bwMode="auto">
              <a:xfrm>
                <a:off x="2336" y="527"/>
                <a:ext cx="1837" cy="27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31" name="Line 29"/>
              <p:cNvSpPr>
                <a:spLocks noChangeShapeType="1"/>
              </p:cNvSpPr>
              <p:nvPr/>
            </p:nvSpPr>
            <p:spPr bwMode="auto">
              <a:xfrm>
                <a:off x="2336" y="527"/>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Line 30"/>
              <p:cNvSpPr>
                <a:spLocks noChangeShapeType="1"/>
              </p:cNvSpPr>
              <p:nvPr/>
            </p:nvSpPr>
            <p:spPr bwMode="auto">
              <a:xfrm>
                <a:off x="2336" y="799"/>
                <a:ext cx="1837" cy="0"/>
              </a:xfrm>
              <a:prstGeom prst="line">
                <a:avLst/>
              </a:prstGeom>
              <a:noFill/>
              <a:ln w="222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Line 31"/>
              <p:cNvSpPr>
                <a:spLocks noChangeShapeType="1"/>
              </p:cNvSpPr>
              <p:nvPr/>
            </p:nvSpPr>
            <p:spPr bwMode="auto">
              <a:xfrm>
                <a:off x="2699"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Line 32"/>
              <p:cNvSpPr>
                <a:spLocks noChangeShapeType="1"/>
              </p:cNvSpPr>
              <p:nvPr/>
            </p:nvSpPr>
            <p:spPr bwMode="auto">
              <a:xfrm>
                <a:off x="2336"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Line 33"/>
              <p:cNvSpPr>
                <a:spLocks noChangeShapeType="1"/>
              </p:cNvSpPr>
              <p:nvPr/>
            </p:nvSpPr>
            <p:spPr bwMode="auto">
              <a:xfrm>
                <a:off x="3061"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Line 34"/>
              <p:cNvSpPr>
                <a:spLocks noChangeShapeType="1"/>
              </p:cNvSpPr>
              <p:nvPr/>
            </p:nvSpPr>
            <p:spPr bwMode="auto">
              <a:xfrm>
                <a:off x="3424"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Line 35"/>
              <p:cNvSpPr>
                <a:spLocks noChangeShapeType="1"/>
              </p:cNvSpPr>
              <p:nvPr/>
            </p:nvSpPr>
            <p:spPr bwMode="auto">
              <a:xfrm>
                <a:off x="3787"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Line 36"/>
              <p:cNvSpPr>
                <a:spLocks noChangeShapeType="1"/>
              </p:cNvSpPr>
              <p:nvPr/>
            </p:nvSpPr>
            <p:spPr bwMode="auto">
              <a:xfrm>
                <a:off x="4173" y="527"/>
                <a:ext cx="0" cy="272"/>
              </a:xfrm>
              <a:prstGeom prst="line">
                <a:avLst/>
              </a:prstGeom>
              <a:noFill/>
              <a:ln w="952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Tree>
  </p:cSld>
  <p:clrMapOvr>
    <a:masterClrMapping/>
  </p:clrMapOvr>
  <p:transition spd="slow"/>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716413" y="0"/>
            <a:ext cx="5400675" cy="682625"/>
          </a:xfrm>
        </p:spPr>
        <p:txBody>
          <a:bodyPr/>
          <a:lstStyle/>
          <a:p>
            <a:r>
              <a:rPr lang="zh-CN" altLang="en-US" sz="3200" b="1" dirty="0">
                <a:ea typeface="华文新魏" panose="02010800040101010101" pitchFamily="2" charset="-122"/>
              </a:rPr>
              <a:t>二叉树的计数</a:t>
            </a:r>
          </a:p>
        </p:txBody>
      </p:sp>
      <p:sp>
        <p:nvSpPr>
          <p:cNvPr id="362499" name="Rectangle 3"/>
          <p:cNvSpPr>
            <a:spLocks noGrp="1" noChangeArrowheads="1"/>
          </p:cNvSpPr>
          <p:nvPr>
            <p:ph idx="1"/>
          </p:nvPr>
        </p:nvSpPr>
        <p:spPr>
          <a:xfrm>
            <a:off x="1559496" y="1104108"/>
            <a:ext cx="9669064" cy="5421236"/>
          </a:xfrm>
        </p:spPr>
        <p:txBody>
          <a:bodyPr>
            <a:normAutofit/>
          </a:bodyPr>
          <a:lstStyle/>
          <a:p>
            <a:pPr>
              <a:spcBef>
                <a:spcPct val="5000"/>
              </a:spcBef>
              <a:buClr>
                <a:srgbClr val="800080"/>
              </a:buClr>
              <a:buSzPct val="50000"/>
              <a:defRPr/>
            </a:pPr>
            <a:r>
              <a:rPr lang="zh-CN" altLang="en-US" b="1" dirty="0">
                <a:latin typeface="Times New Roman" panose="02020603050405020304" pitchFamily="18" charset="0"/>
                <a:ea typeface="仿宋_GB2312" pitchFamily="49" charset="-122"/>
              </a:rPr>
              <a:t>二叉树遍历的结果是将一个非线性结构中的数据通过访问排列到一个</a:t>
            </a:r>
            <a:r>
              <a:rPr lang="zh-CN" altLang="en-US" b="1" dirty="0">
                <a:solidFill>
                  <a:srgbClr val="0000CC"/>
                </a:solidFill>
                <a:latin typeface="Times New Roman" panose="02020603050405020304" pitchFamily="18" charset="0"/>
                <a:ea typeface="仿宋_GB2312" pitchFamily="49" charset="-122"/>
              </a:rPr>
              <a:t>线性序列</a:t>
            </a:r>
            <a:r>
              <a:rPr lang="zh-CN" altLang="en-US" b="1" dirty="0">
                <a:latin typeface="Times New Roman" panose="02020603050405020304" pitchFamily="18" charset="0"/>
                <a:ea typeface="仿宋_GB2312" pitchFamily="49" charset="-122"/>
              </a:rPr>
              <a:t>中。</a:t>
            </a:r>
            <a:endParaRPr lang="en-US" altLang="zh-CN" b="1" dirty="0">
              <a:latin typeface="Times New Roman" panose="02020603050405020304" pitchFamily="18" charset="0"/>
              <a:ea typeface="仿宋_GB2312" pitchFamily="49" charset="-122"/>
            </a:endParaRPr>
          </a:p>
          <a:p>
            <a:pPr>
              <a:spcBef>
                <a:spcPct val="5000"/>
              </a:spcBef>
              <a:buClr>
                <a:srgbClr val="800080"/>
              </a:buClr>
              <a:buSzPct val="50000"/>
              <a:defRPr/>
            </a:pPr>
            <a:r>
              <a:rPr lang="zh-CN" altLang="en-US" b="1" u="sng" dirty="0">
                <a:latin typeface="Times New Roman" panose="02020603050405020304" pitchFamily="18" charset="0"/>
                <a:ea typeface="仿宋_GB2312" pitchFamily="49" charset="-122"/>
              </a:rPr>
              <a:t>逆向</a:t>
            </a:r>
            <a:r>
              <a:rPr lang="zh-CN" altLang="en-US" b="1" u="sng" dirty="0" smtClean="0">
                <a:latin typeface="Times New Roman" panose="02020603050405020304" pitchFamily="18" charset="0"/>
                <a:ea typeface="仿宋_GB2312" pitchFamily="49" charset="-122"/>
              </a:rPr>
              <a:t>问题：</a:t>
            </a:r>
            <a:r>
              <a:rPr lang="en-US" altLang="zh-CN" b="1" u="sng" dirty="0" smtClean="0">
                <a:latin typeface="Times New Roman" panose="02020603050405020304" pitchFamily="18" charset="0"/>
                <a:ea typeface="仿宋_GB2312" pitchFamily="49" charset="-122"/>
              </a:rPr>
              <a:t>N</a:t>
            </a:r>
            <a:r>
              <a:rPr lang="zh-CN" altLang="en-US" b="1" u="sng" dirty="0">
                <a:latin typeface="Times New Roman" panose="02020603050405020304" pitchFamily="18" charset="0"/>
                <a:ea typeface="仿宋_GB2312" pitchFamily="49" charset="-122"/>
              </a:rPr>
              <a:t>个结点可以构造多少棵不同的二叉树？</a:t>
            </a:r>
          </a:p>
          <a:p>
            <a:pPr>
              <a:spcBef>
                <a:spcPct val="5000"/>
              </a:spcBef>
              <a:buClr>
                <a:srgbClr val="800080"/>
              </a:buClr>
              <a:buSzPct val="50000"/>
              <a:defRPr/>
            </a:pPr>
            <a:r>
              <a:rPr lang="zh-CN" altLang="en-US" b="1" dirty="0">
                <a:latin typeface="Times New Roman" panose="02020603050405020304" pitchFamily="18" charset="0"/>
                <a:ea typeface="仿宋_GB2312" pitchFamily="49" charset="-122"/>
              </a:rPr>
              <a:t>前序序列：</a:t>
            </a:r>
            <a:r>
              <a:rPr lang="en-US" altLang="zh-CN" b="1" i="1" dirty="0">
                <a:solidFill>
                  <a:srgbClr val="FF0000"/>
                </a:solidFill>
                <a:latin typeface="Times New Roman" panose="02020603050405020304" pitchFamily="18" charset="0"/>
                <a:ea typeface="仿宋_GB2312" pitchFamily="49" charset="-122"/>
              </a:rPr>
              <a:t>a</a:t>
            </a:r>
            <a:r>
              <a:rPr lang="en-US" altLang="zh-CN" b="1" i="1" dirty="0">
                <a:solidFill>
                  <a:schemeClr val="tx2"/>
                </a:solidFill>
                <a:latin typeface="Times New Roman" panose="02020603050405020304" pitchFamily="18" charset="0"/>
                <a:ea typeface="仿宋_GB2312" pitchFamily="49" charset="-122"/>
              </a:rPr>
              <a:t> b d c e</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特点是第一个访问的</a:t>
            </a:r>
            <a:r>
              <a:rPr lang="en-US" altLang="zh-CN" b="1" i="1" dirty="0">
                <a:solidFill>
                  <a:schemeClr val="tx2"/>
                </a:solidFill>
                <a:latin typeface="Times New Roman" panose="02020603050405020304" pitchFamily="18" charset="0"/>
                <a:ea typeface="仿宋_GB2312" pitchFamily="49" charset="-122"/>
              </a:rPr>
              <a:t>a</a:t>
            </a:r>
            <a:r>
              <a:rPr lang="zh-CN" altLang="en-US" b="1" dirty="0">
                <a:latin typeface="Times New Roman" panose="02020603050405020304" pitchFamily="18" charset="0"/>
                <a:ea typeface="仿宋_GB2312" pitchFamily="49" charset="-122"/>
              </a:rPr>
              <a:t>一定是树根，只要左子树非空，后面紧跟的</a:t>
            </a:r>
            <a:r>
              <a:rPr lang="en-US" altLang="zh-CN" b="1" i="1" dirty="0">
                <a:solidFill>
                  <a:schemeClr val="tx2"/>
                </a:solidFill>
                <a:latin typeface="Times New Roman" panose="02020603050405020304" pitchFamily="18" charset="0"/>
                <a:ea typeface="仿宋_GB2312" pitchFamily="49" charset="-122"/>
              </a:rPr>
              <a:t>b </a:t>
            </a:r>
            <a:r>
              <a:rPr lang="zh-CN" altLang="en-US" b="1" dirty="0">
                <a:latin typeface="Times New Roman" panose="02020603050405020304" pitchFamily="18" charset="0"/>
                <a:ea typeface="仿宋_GB2312" pitchFamily="49" charset="-122"/>
              </a:rPr>
              <a:t>一定是根的左子女，</a:t>
            </a:r>
            <a:r>
              <a:rPr lang="en-US" altLang="zh-CN" b="1" dirty="0">
                <a:latin typeface="Times New Roman" panose="02020603050405020304" pitchFamily="18" charset="0"/>
                <a:ea typeface="仿宋_GB2312" pitchFamily="49" charset="-122"/>
              </a:rPr>
              <a:t>…</a:t>
            </a:r>
          </a:p>
          <a:p>
            <a:pPr>
              <a:spcBef>
                <a:spcPct val="5000"/>
              </a:spcBef>
              <a:buClr>
                <a:srgbClr val="800080"/>
              </a:buClr>
              <a:buSzPct val="50000"/>
              <a:defRPr/>
            </a:pPr>
            <a:r>
              <a:rPr lang="zh-CN" altLang="en-US" b="1" dirty="0">
                <a:latin typeface="Times New Roman" panose="02020603050405020304" pitchFamily="18" charset="0"/>
                <a:ea typeface="仿宋_GB2312" pitchFamily="49" charset="-122"/>
              </a:rPr>
              <a:t>中序序列：</a:t>
            </a:r>
            <a:r>
              <a:rPr lang="en-US" altLang="zh-CN" b="1" i="1" dirty="0">
                <a:solidFill>
                  <a:schemeClr val="tx2"/>
                </a:solidFill>
                <a:latin typeface="Times New Roman" panose="02020603050405020304" pitchFamily="18" charset="0"/>
                <a:ea typeface="仿宋_GB2312" pitchFamily="49" charset="-122"/>
              </a:rPr>
              <a:t>b d </a:t>
            </a:r>
            <a:r>
              <a:rPr lang="en-US" altLang="zh-CN" b="1" i="1" dirty="0">
                <a:solidFill>
                  <a:srgbClr val="FF0000"/>
                </a:solidFill>
                <a:latin typeface="Times New Roman" panose="02020603050405020304" pitchFamily="18" charset="0"/>
                <a:ea typeface="仿宋_GB2312" pitchFamily="49" charset="-122"/>
              </a:rPr>
              <a:t>a</a:t>
            </a:r>
            <a:r>
              <a:rPr lang="en-US" altLang="zh-CN" b="1" i="1" dirty="0">
                <a:solidFill>
                  <a:schemeClr val="tx2"/>
                </a:solidFill>
                <a:latin typeface="Times New Roman" panose="02020603050405020304" pitchFamily="18" charset="0"/>
                <a:ea typeface="仿宋_GB2312" pitchFamily="49" charset="-122"/>
              </a:rPr>
              <a:t> e c</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特点是树</a:t>
            </a:r>
          </a:p>
          <a:p>
            <a:pPr>
              <a:spcBef>
                <a:spcPct val="5000"/>
              </a:spcBef>
              <a:buClr>
                <a:srgbClr val="800080"/>
              </a:buClr>
              <a:buSzPct val="50000"/>
              <a:buFont typeface="Wingdings" panose="05000000000000000000" pitchFamily="2" charset="2"/>
              <a:buNone/>
              <a:defRPr/>
            </a:pPr>
            <a:r>
              <a:rPr lang="zh-CN" altLang="en-US" b="1" dirty="0">
                <a:latin typeface="Times New Roman" panose="02020603050405020304" pitchFamily="18" charset="0"/>
                <a:ea typeface="仿宋_GB2312" pitchFamily="49" charset="-122"/>
              </a:rPr>
              <a:t>	根 </a:t>
            </a:r>
            <a:r>
              <a:rPr lang="en-US" altLang="zh-CN" b="1" i="1" dirty="0">
                <a:solidFill>
                  <a:schemeClr val="tx2"/>
                </a:solidFill>
                <a:latin typeface="Times New Roman" panose="02020603050405020304" pitchFamily="18" charset="0"/>
                <a:ea typeface="仿宋_GB2312" pitchFamily="49" charset="-122"/>
              </a:rPr>
              <a:t>a</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把整个中序分成两部分，</a:t>
            </a:r>
          </a:p>
          <a:p>
            <a:pPr>
              <a:spcBef>
                <a:spcPct val="5000"/>
              </a:spcBef>
              <a:buClr>
                <a:srgbClr val="800080"/>
              </a:buClr>
              <a:buSzPct val="50000"/>
              <a:buFont typeface="Wingdings" panose="05000000000000000000" pitchFamily="2" charset="2"/>
              <a:buNone/>
              <a:defRPr/>
            </a:pPr>
            <a:r>
              <a:rPr lang="zh-CN" altLang="en-US" b="1" dirty="0">
                <a:latin typeface="Times New Roman" panose="02020603050405020304" pitchFamily="18" charset="0"/>
                <a:ea typeface="仿宋_GB2312" pitchFamily="49" charset="-122"/>
              </a:rPr>
              <a:t> 	</a:t>
            </a:r>
            <a:r>
              <a:rPr lang="en-US" altLang="zh-CN" b="1" i="1" dirty="0">
                <a:solidFill>
                  <a:schemeClr val="tx2"/>
                </a:solidFill>
                <a:latin typeface="Times New Roman" panose="02020603050405020304" pitchFamily="18" charset="0"/>
                <a:ea typeface="仿宋_GB2312" pitchFamily="49" charset="-122"/>
              </a:rPr>
              <a:t>a </a:t>
            </a:r>
            <a:r>
              <a:rPr lang="zh-CN" altLang="en-US" b="1" dirty="0">
                <a:latin typeface="Times New Roman" panose="02020603050405020304" pitchFamily="18" charset="0"/>
                <a:ea typeface="仿宋_GB2312" pitchFamily="49" charset="-122"/>
              </a:rPr>
              <a:t>左侧子序列是根的</a:t>
            </a:r>
            <a:r>
              <a:rPr lang="zh-CN" altLang="en-US" b="1" dirty="0">
                <a:solidFill>
                  <a:schemeClr val="tx2"/>
                </a:solidFill>
                <a:latin typeface="Times New Roman" panose="02020603050405020304" pitchFamily="18" charset="0"/>
                <a:ea typeface="仿宋_GB2312" pitchFamily="49" charset="-122"/>
              </a:rPr>
              <a:t>左子树</a:t>
            </a:r>
            <a:r>
              <a:rPr lang="zh-CN" altLang="en-US" b="1" dirty="0">
                <a:latin typeface="Times New Roman" panose="02020603050405020304" pitchFamily="18" charset="0"/>
                <a:ea typeface="仿宋_GB2312" pitchFamily="49" charset="-122"/>
              </a:rPr>
              <a:t>上</a:t>
            </a:r>
          </a:p>
          <a:p>
            <a:pPr>
              <a:spcBef>
                <a:spcPct val="5000"/>
              </a:spcBef>
              <a:buClr>
                <a:srgbClr val="800080"/>
              </a:buClr>
              <a:buSzPct val="50000"/>
              <a:buFont typeface="Wingdings" panose="05000000000000000000" pitchFamily="2" charset="2"/>
              <a:buNone/>
              <a:defRPr/>
            </a:pPr>
            <a:r>
              <a:rPr lang="zh-CN" altLang="en-US" b="1" dirty="0">
                <a:latin typeface="Times New Roman" panose="02020603050405020304" pitchFamily="18" charset="0"/>
                <a:ea typeface="仿宋_GB2312" pitchFamily="49" charset="-122"/>
              </a:rPr>
              <a:t>	的结点数据，右侧子序列是根</a:t>
            </a:r>
          </a:p>
          <a:p>
            <a:pPr>
              <a:spcBef>
                <a:spcPct val="5000"/>
              </a:spcBef>
              <a:buClr>
                <a:srgbClr val="800080"/>
              </a:buClr>
              <a:buSzPct val="50000"/>
              <a:buFont typeface="Wingdings" panose="05000000000000000000" pitchFamily="2" charset="2"/>
              <a:buNone/>
              <a:defRPr/>
            </a:pPr>
            <a:r>
              <a:rPr lang="zh-CN" altLang="en-US" b="1" dirty="0">
                <a:latin typeface="Times New Roman" panose="02020603050405020304" pitchFamily="18" charset="0"/>
                <a:ea typeface="仿宋_GB2312" pitchFamily="49" charset="-122"/>
              </a:rPr>
              <a:t>	的右子树上的结点数据</a:t>
            </a:r>
            <a:r>
              <a:rPr lang="zh-CN" altLang="en-US" b="1" dirty="0" smtClean="0">
                <a:latin typeface="Times New Roman" panose="02020603050405020304" pitchFamily="18" charset="0"/>
                <a:ea typeface="仿宋_GB2312" pitchFamily="49" charset="-122"/>
              </a:rPr>
              <a:t>。</a:t>
            </a:r>
            <a:endParaRPr lang="en-US" altLang="zh-CN" b="1" dirty="0" smtClean="0">
              <a:latin typeface="Times New Roman" panose="02020603050405020304" pitchFamily="18" charset="0"/>
              <a:ea typeface="仿宋_GB2312" pitchFamily="49" charset="-122"/>
            </a:endParaRPr>
          </a:p>
          <a:p>
            <a:pPr>
              <a:spcBef>
                <a:spcPct val="5000"/>
              </a:spcBef>
              <a:buClr>
                <a:srgbClr val="800080"/>
              </a:buClr>
              <a:buSzPct val="50000"/>
              <a:defRPr/>
            </a:pPr>
            <a:r>
              <a:rPr lang="zh-CN" altLang="en-US" b="1" dirty="0" smtClean="0">
                <a:latin typeface="Times New Roman" panose="02020603050405020304" pitchFamily="18" charset="0"/>
                <a:ea typeface="仿宋_GB2312" pitchFamily="49" charset="-122"/>
              </a:rPr>
              <a:t>后序</a:t>
            </a:r>
            <a:r>
              <a:rPr lang="zh-CN" altLang="en-US" b="1" dirty="0">
                <a:latin typeface="Times New Roman" panose="02020603050405020304" pitchFamily="18" charset="0"/>
                <a:ea typeface="仿宋_GB2312" pitchFamily="49" charset="-122"/>
              </a:rPr>
              <a:t>序列</a:t>
            </a:r>
            <a:r>
              <a:rPr lang="zh-CN" altLang="en-US" b="1" dirty="0" smtClean="0">
                <a:latin typeface="Times New Roman" panose="02020603050405020304" pitchFamily="18" charset="0"/>
                <a:ea typeface="仿宋_GB2312" pitchFamily="49" charset="-122"/>
              </a:rPr>
              <a:t>：</a:t>
            </a:r>
            <a:r>
              <a:rPr lang="en-US" altLang="zh-CN" b="1" i="1" dirty="0" smtClean="0">
                <a:solidFill>
                  <a:schemeClr val="tx2"/>
                </a:solidFill>
                <a:latin typeface="Times New Roman" panose="02020603050405020304" pitchFamily="18" charset="0"/>
                <a:ea typeface="仿宋_GB2312" pitchFamily="49" charset="-122"/>
              </a:rPr>
              <a:t>d b e c </a:t>
            </a:r>
            <a:r>
              <a:rPr lang="en-US" altLang="zh-CN" b="1" i="1" dirty="0" smtClean="0">
                <a:solidFill>
                  <a:srgbClr val="FF0000"/>
                </a:solidFill>
                <a:latin typeface="Times New Roman" panose="02020603050405020304" pitchFamily="18" charset="0"/>
                <a:ea typeface="仿宋_GB2312" pitchFamily="49" charset="-122"/>
              </a:rPr>
              <a:t>a</a:t>
            </a:r>
            <a:r>
              <a:rPr lang="en-US" altLang="zh-CN" b="1" dirty="0" smtClean="0">
                <a:latin typeface="Times New Roman" panose="02020603050405020304" pitchFamily="18" charset="0"/>
                <a:ea typeface="仿宋_GB2312" pitchFamily="49" charset="-122"/>
              </a:rPr>
              <a:t> </a:t>
            </a:r>
            <a:endParaRPr lang="zh-CN" altLang="en-US" b="1" dirty="0">
              <a:latin typeface="Times New Roman" panose="02020603050405020304" pitchFamily="18" charset="0"/>
              <a:ea typeface="仿宋_GB2312" pitchFamily="49" charset="-122"/>
            </a:endParaRPr>
          </a:p>
        </p:txBody>
      </p:sp>
      <p:grpSp>
        <p:nvGrpSpPr>
          <p:cNvPr id="100356" name="Group 4"/>
          <p:cNvGrpSpPr>
            <a:grpSpLocks/>
          </p:cNvGrpSpPr>
          <p:nvPr/>
        </p:nvGrpSpPr>
        <p:grpSpPr bwMode="auto">
          <a:xfrm>
            <a:off x="8183885" y="3787229"/>
            <a:ext cx="2160587" cy="2378075"/>
            <a:chOff x="430" y="1002"/>
            <a:chExt cx="1361" cy="1498"/>
          </a:xfrm>
        </p:grpSpPr>
        <p:sp>
          <p:nvSpPr>
            <p:cNvPr id="100357" name="Line 5"/>
            <p:cNvSpPr>
              <a:spLocks noChangeShapeType="1"/>
            </p:cNvSpPr>
            <p:nvPr/>
          </p:nvSpPr>
          <p:spPr bwMode="auto">
            <a:xfrm flipH="1">
              <a:off x="1360" y="1752"/>
              <a:ext cx="261" cy="499"/>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58" name="Line 6"/>
            <p:cNvSpPr>
              <a:spLocks noChangeShapeType="1"/>
            </p:cNvSpPr>
            <p:nvPr/>
          </p:nvSpPr>
          <p:spPr bwMode="auto">
            <a:xfrm>
              <a:off x="622" y="1799"/>
              <a:ext cx="192" cy="432"/>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59" name="Line 7"/>
            <p:cNvSpPr>
              <a:spLocks noChangeShapeType="1"/>
            </p:cNvSpPr>
            <p:nvPr/>
          </p:nvSpPr>
          <p:spPr bwMode="auto">
            <a:xfrm>
              <a:off x="1179" y="1275"/>
              <a:ext cx="408" cy="363"/>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60" name="Line 8"/>
            <p:cNvSpPr>
              <a:spLocks noChangeShapeType="1"/>
            </p:cNvSpPr>
            <p:nvPr/>
          </p:nvSpPr>
          <p:spPr bwMode="auto">
            <a:xfrm flipH="1">
              <a:off x="622" y="1275"/>
              <a:ext cx="444" cy="38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2505" name="Oval 9"/>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362506" name="Oval 10"/>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2507" name="Oval 11"/>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2508" name="Oval 12"/>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2509" name="Oval 13"/>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0366" name="Text Box 14"/>
            <p:cNvSpPr txBox="1">
              <a:spLocks noChangeArrowheads="1"/>
            </p:cNvSpPr>
            <p:nvPr/>
          </p:nvSpPr>
          <p:spPr bwMode="auto">
            <a:xfrm>
              <a:off x="982" y="1002"/>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100367" name="Text Box 15"/>
            <p:cNvSpPr txBox="1">
              <a:spLocks noChangeArrowheads="1"/>
            </p:cNvSpPr>
            <p:nvPr/>
          </p:nvSpPr>
          <p:spPr bwMode="auto">
            <a:xfrm>
              <a:off x="430" y="1511"/>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100368" name="Text Box 16"/>
            <p:cNvSpPr txBox="1">
              <a:spLocks noChangeArrowheads="1"/>
            </p:cNvSpPr>
            <p:nvPr/>
          </p:nvSpPr>
          <p:spPr bwMode="auto">
            <a:xfrm>
              <a:off x="1513" y="1500"/>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100369" name="Text Box 17"/>
            <p:cNvSpPr txBox="1">
              <a:spLocks noChangeArrowheads="1"/>
            </p:cNvSpPr>
            <p:nvPr/>
          </p:nvSpPr>
          <p:spPr bwMode="auto">
            <a:xfrm>
              <a:off x="718" y="2135"/>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100370" name="Text Box 18"/>
            <p:cNvSpPr txBox="1">
              <a:spLocks noChangeArrowheads="1"/>
            </p:cNvSpPr>
            <p:nvPr/>
          </p:nvSpPr>
          <p:spPr bwMode="auto">
            <a:xfrm>
              <a:off x="1234" y="2113"/>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100371" name="Line 19"/>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2" name="Line 20"/>
            <p:cNvSpPr>
              <a:spLocks noChangeShapeType="1"/>
            </p:cNvSpPr>
            <p:nvPr/>
          </p:nvSpPr>
          <p:spPr bwMode="auto">
            <a:xfrm>
              <a:off x="567" y="1888"/>
              <a:ext cx="129" cy="298"/>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3" name="Line 21"/>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4" name="Line 22"/>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5" name="Line 23"/>
            <p:cNvSpPr>
              <a:spLocks noChangeShapeType="1"/>
            </p:cNvSpPr>
            <p:nvPr/>
          </p:nvSpPr>
          <p:spPr bwMode="auto">
            <a:xfrm>
              <a:off x="1225" y="1435"/>
              <a:ext cx="249" cy="226"/>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6" name="Line 24"/>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7" name="Line 25"/>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8" name="Line 26"/>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矩形 3"/>
          <p:cNvSpPr>
            <a:spLocks noChangeArrowheads="1"/>
          </p:cNvSpPr>
          <p:nvPr/>
        </p:nvSpPr>
        <p:spPr bwMode="auto">
          <a:xfrm>
            <a:off x="-24680" y="87015"/>
            <a:ext cx="79208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400" dirty="0" smtClean="0">
                <a:solidFill>
                  <a:srgbClr val="0000FF"/>
                </a:solidFill>
                <a:latin typeface="Times New Roman" panose="02020603050405020304" pitchFamily="18" charset="0"/>
              </a:rPr>
              <a:t>特殊情况：由</a:t>
            </a:r>
            <a:r>
              <a:rPr lang="zh-CN" altLang="en-US" sz="2400" dirty="0">
                <a:solidFill>
                  <a:srgbClr val="0000FF"/>
                </a:solidFill>
                <a:latin typeface="Times New Roman" panose="02020603050405020304" pitchFamily="18" charset="0"/>
              </a:rPr>
              <a:t>二叉树的前序序列和中序序列建立该二叉树</a:t>
            </a:r>
          </a:p>
        </p:txBody>
      </p:sp>
      <p:sp>
        <p:nvSpPr>
          <p:cNvPr id="5" name="Text Box 4"/>
          <p:cNvSpPr txBox="1">
            <a:spLocks noChangeArrowheads="1"/>
          </p:cNvSpPr>
          <p:nvPr/>
        </p:nvSpPr>
        <p:spPr bwMode="auto">
          <a:xfrm>
            <a:off x="1749587" y="894221"/>
            <a:ext cx="9000802"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defRPr/>
            </a:pPr>
            <a:r>
              <a:rPr lang="zh-CN" altLang="en-US" sz="2000" dirty="0" smtClean="0">
                <a:effectLst>
                  <a:outerShdw blurRad="38100" dist="38100" dir="2700000" algn="tl">
                    <a:srgbClr val="000000">
                      <a:alpha val="43137"/>
                    </a:srgbClr>
                  </a:outerShdw>
                </a:effectLst>
              </a:rPr>
              <a:t>若</a:t>
            </a:r>
            <a:r>
              <a:rPr lang="zh-CN" altLang="en-US" sz="2000" dirty="0">
                <a:effectLst>
                  <a:outerShdw blurRad="38100" dist="38100" dir="2700000" algn="tl">
                    <a:srgbClr val="000000">
                      <a:alpha val="43137"/>
                    </a:srgbClr>
                  </a:outerShdw>
                </a:effectLst>
              </a:rPr>
              <a:t>二叉树的任意两个结点的值都不相同</a:t>
            </a:r>
            <a:r>
              <a:rPr lang="zh-CN" altLang="en-US" sz="2000" dirty="0"/>
              <a:t>，则二叉树的</a:t>
            </a:r>
            <a:r>
              <a:rPr lang="zh-CN" altLang="en-US" sz="2000" dirty="0">
                <a:solidFill>
                  <a:srgbClr val="FF0000"/>
                </a:solidFill>
                <a:effectLst>
                  <a:outerShdw blurRad="38100" dist="38100" dir="2700000" algn="tl">
                    <a:srgbClr val="000000">
                      <a:alpha val="43137"/>
                    </a:srgbClr>
                  </a:outerShdw>
                </a:effectLst>
              </a:rPr>
              <a:t>前序序列和中序序列能唯一确定一棵二叉树</a:t>
            </a:r>
            <a:r>
              <a:rPr lang="zh-CN" altLang="en-US" sz="2000" dirty="0"/>
              <a:t>。另外，由前序序列和中序序列的定义可知，前序序列中第一个结点必为根结点，而在中序序列中，根结点刚好是左、右子树的分界点，因此，可按如下方法建立二叉树：</a:t>
            </a:r>
          </a:p>
          <a:p>
            <a:pPr>
              <a:spcBef>
                <a:spcPct val="50000"/>
              </a:spcBef>
              <a:defRPr/>
            </a:pPr>
            <a:endParaRPr lang="en-US" altLang="zh-CN" sz="2000" dirty="0"/>
          </a:p>
        </p:txBody>
      </p:sp>
      <p:sp>
        <p:nvSpPr>
          <p:cNvPr id="6" name="Text Box 2"/>
          <p:cNvSpPr txBox="1">
            <a:spLocks noChangeArrowheads="1"/>
          </p:cNvSpPr>
          <p:nvPr/>
        </p:nvSpPr>
        <p:spPr bwMode="auto">
          <a:xfrm>
            <a:off x="2439988" y="2716214"/>
            <a:ext cx="7315200" cy="78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spcBef>
                <a:spcPct val="50000"/>
              </a:spcBef>
            </a:pPr>
            <a:r>
              <a:rPr lang="en-US" altLang="zh-CN" sz="1800">
                <a:latin typeface="楷体" panose="02010609060101010101" pitchFamily="49" charset="-122"/>
                <a:ea typeface="楷体" panose="02010609060101010101" pitchFamily="49" charset="-122"/>
              </a:rPr>
              <a:t>1.</a:t>
            </a:r>
            <a:r>
              <a:rPr lang="zh-CN" altLang="en-US" sz="1800">
                <a:latin typeface="楷体" panose="02010609060101010101" pitchFamily="49" charset="-122"/>
                <a:ea typeface="楷体" panose="02010609060101010101" pitchFamily="49" charset="-122"/>
              </a:rPr>
              <a:t>用前序序列的第一个结点作为根结点</a:t>
            </a:r>
            <a:r>
              <a:rPr lang="en-US" altLang="zh-CN" sz="1800">
                <a:latin typeface="楷体" panose="02010609060101010101" pitchFamily="49" charset="-122"/>
                <a:ea typeface="楷体" panose="02010609060101010101" pitchFamily="49" charset="-122"/>
              </a:rPr>
              <a:t>;</a:t>
            </a:r>
          </a:p>
          <a:p>
            <a:pPr>
              <a:spcBef>
                <a:spcPct val="50000"/>
              </a:spcBef>
            </a:pPr>
            <a:endParaRPr lang="en-US" altLang="zh-CN" sz="1800">
              <a:latin typeface="楷体" panose="02010609060101010101" pitchFamily="49" charset="-122"/>
              <a:ea typeface="楷体" panose="02010609060101010101" pitchFamily="49" charset="-122"/>
            </a:endParaRPr>
          </a:p>
        </p:txBody>
      </p:sp>
      <p:sp>
        <p:nvSpPr>
          <p:cNvPr id="7" name="Text Box 3"/>
          <p:cNvSpPr txBox="1">
            <a:spLocks noChangeArrowheads="1"/>
          </p:cNvSpPr>
          <p:nvPr/>
        </p:nvSpPr>
        <p:spPr bwMode="auto">
          <a:xfrm>
            <a:off x="2433638" y="3408363"/>
            <a:ext cx="6934200"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spcBef>
                <a:spcPct val="50000"/>
              </a:spcBef>
            </a:pPr>
            <a:r>
              <a:rPr lang="en-US" altLang="zh-CN" sz="1800">
                <a:latin typeface="楷体" panose="02010609060101010101" pitchFamily="49" charset="-122"/>
                <a:ea typeface="楷体" panose="02010609060101010101" pitchFamily="49" charset="-122"/>
              </a:rPr>
              <a:t>2.</a:t>
            </a:r>
            <a:r>
              <a:rPr lang="zh-CN" altLang="en-US" sz="1800">
                <a:latin typeface="楷体" panose="02010609060101010101" pitchFamily="49" charset="-122"/>
                <a:ea typeface="楷体" panose="02010609060101010101" pitchFamily="49" charset="-122"/>
              </a:rPr>
              <a:t>在中序序列中查找根结点的位置，并以此为界将中序序列划分为左、右两个序列</a:t>
            </a:r>
            <a:r>
              <a:rPr lang="en-US" altLang="zh-CN" sz="1800">
                <a:latin typeface="楷体" panose="02010609060101010101" pitchFamily="49" charset="-122"/>
                <a:ea typeface="楷体" panose="02010609060101010101" pitchFamily="49" charset="-122"/>
              </a:rPr>
              <a:t>(</a:t>
            </a:r>
            <a:r>
              <a:rPr lang="zh-CN" altLang="en-US" sz="1800">
                <a:latin typeface="楷体" panose="02010609060101010101" pitchFamily="49" charset="-122"/>
                <a:ea typeface="楷体" panose="02010609060101010101" pitchFamily="49" charset="-122"/>
              </a:rPr>
              <a:t>左、右子树</a:t>
            </a:r>
            <a:r>
              <a:rPr lang="en-US" altLang="zh-CN" sz="1800">
                <a:latin typeface="楷体" panose="02010609060101010101" pitchFamily="49" charset="-122"/>
                <a:ea typeface="楷体" panose="02010609060101010101" pitchFamily="49" charset="-122"/>
              </a:rPr>
              <a:t>);</a:t>
            </a:r>
          </a:p>
        </p:txBody>
      </p:sp>
      <p:sp>
        <p:nvSpPr>
          <p:cNvPr id="8" name="Text Box 4"/>
          <p:cNvSpPr txBox="1">
            <a:spLocks noChangeArrowheads="1"/>
          </p:cNvSpPr>
          <p:nvPr/>
        </p:nvSpPr>
        <p:spPr bwMode="auto">
          <a:xfrm>
            <a:off x="2439988" y="4151313"/>
            <a:ext cx="7239000"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spcBef>
                <a:spcPct val="50000"/>
              </a:spcBef>
            </a:pPr>
            <a:r>
              <a:rPr lang="en-US" altLang="zh-CN" sz="1800">
                <a:latin typeface="楷体" panose="02010609060101010101" pitchFamily="49" charset="-122"/>
                <a:ea typeface="楷体" panose="02010609060101010101" pitchFamily="49" charset="-122"/>
              </a:rPr>
              <a:t>3.</a:t>
            </a:r>
            <a:r>
              <a:rPr lang="zh-CN" altLang="en-US" sz="1800">
                <a:latin typeface="楷体" panose="02010609060101010101" pitchFamily="49" charset="-122"/>
                <a:ea typeface="楷体" panose="02010609060101010101" pitchFamily="49" charset="-122"/>
              </a:rPr>
              <a:t>根据左、右子树的中序序列中的结点个数，将前序序列去掉根结点后的序列划分为左、右两个序列，它们分别是左、右子树的前序序列</a:t>
            </a:r>
            <a:r>
              <a:rPr lang="en-US" altLang="zh-CN" sz="1800">
                <a:latin typeface="楷体" panose="02010609060101010101" pitchFamily="49" charset="-122"/>
                <a:ea typeface="楷体" panose="02010609060101010101" pitchFamily="49" charset="-122"/>
              </a:rPr>
              <a:t>;</a:t>
            </a:r>
          </a:p>
        </p:txBody>
      </p:sp>
      <p:sp>
        <p:nvSpPr>
          <p:cNvPr id="9" name="Text Box 5"/>
          <p:cNvSpPr txBox="1">
            <a:spLocks noChangeArrowheads="1"/>
          </p:cNvSpPr>
          <p:nvPr/>
        </p:nvSpPr>
        <p:spPr bwMode="auto">
          <a:xfrm>
            <a:off x="2439988" y="4943476"/>
            <a:ext cx="7239000"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spcBef>
                <a:spcPct val="50000"/>
              </a:spcBef>
            </a:pPr>
            <a:r>
              <a:rPr lang="en-US" altLang="zh-CN" sz="1800">
                <a:latin typeface="楷体" panose="02010609060101010101" pitchFamily="49" charset="-122"/>
                <a:ea typeface="楷体" panose="02010609060101010101" pitchFamily="49" charset="-122"/>
              </a:rPr>
              <a:t>4.</a:t>
            </a:r>
            <a:r>
              <a:rPr lang="zh-CN" altLang="en-US" sz="1800">
                <a:latin typeface="楷体" panose="02010609060101010101" pitchFamily="49" charset="-122"/>
                <a:ea typeface="楷体" panose="02010609060101010101" pitchFamily="49" charset="-122"/>
              </a:rPr>
              <a:t>对左、右子树的前序序列和中序序列递归地实施同样方法，直到所得左、右子树为空。</a:t>
            </a:r>
            <a:endParaRPr lang="en-US" altLang="zh-CN" sz="1800">
              <a:latin typeface="楷体" panose="02010609060101010101" pitchFamily="49" charset="-122"/>
              <a:ea typeface="楷体" panose="02010609060101010101" pitchFamily="49" charset="-122"/>
            </a:endParaRPr>
          </a:p>
        </p:txBody>
      </p:sp>
      <p:sp>
        <p:nvSpPr>
          <p:cNvPr id="10" name="Text Box 6"/>
          <p:cNvSpPr txBox="1">
            <a:spLocks noChangeArrowheads="1"/>
          </p:cNvSpPr>
          <p:nvPr/>
        </p:nvSpPr>
        <p:spPr bwMode="auto">
          <a:xfrm>
            <a:off x="2432050" y="5732464"/>
            <a:ext cx="6400800"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800">
                <a:latin typeface="楷体" panose="02010609060101010101" pitchFamily="49" charset="-122"/>
                <a:ea typeface="楷体" panose="02010609060101010101" pitchFamily="49" charset="-122"/>
              </a:rPr>
              <a:t>假设前序序列为</a:t>
            </a:r>
            <a:r>
              <a:rPr lang="en-US" altLang="zh-CN" sz="1800">
                <a:latin typeface="楷体" panose="02010609060101010101" pitchFamily="49" charset="-122"/>
                <a:ea typeface="楷体" panose="02010609060101010101" pitchFamily="49" charset="-122"/>
              </a:rPr>
              <a:t>ABDGHCEFI</a:t>
            </a:r>
            <a:r>
              <a:rPr lang="zh-CN" altLang="en-US" sz="1800">
                <a:latin typeface="楷体" panose="02010609060101010101" pitchFamily="49" charset="-122"/>
                <a:ea typeface="楷体" panose="02010609060101010101" pitchFamily="49" charset="-122"/>
              </a:rPr>
              <a:t>，中序序列为</a:t>
            </a:r>
            <a:r>
              <a:rPr lang="en-US" altLang="zh-CN" sz="1800">
                <a:latin typeface="楷体" panose="02010609060101010101" pitchFamily="49" charset="-122"/>
                <a:ea typeface="楷体" panose="02010609060101010101" pitchFamily="49" charset="-122"/>
              </a:rPr>
              <a:t>GDHBAECIF</a:t>
            </a:r>
            <a:r>
              <a:rPr lang="zh-CN" altLang="en-US" sz="1800">
                <a:latin typeface="楷体" panose="02010609060101010101" pitchFamily="49" charset="-122"/>
                <a:ea typeface="楷体" panose="02010609060101010101" pitchFamily="49" charset="-122"/>
              </a:rPr>
              <a:t> </a:t>
            </a:r>
          </a:p>
        </p:txBody>
      </p:sp>
      <p:sp>
        <p:nvSpPr>
          <p:cNvPr id="12" name="Text Box 8"/>
          <p:cNvSpPr txBox="1">
            <a:spLocks noChangeArrowheads="1"/>
          </p:cNvSpPr>
          <p:nvPr/>
        </p:nvSpPr>
        <p:spPr bwMode="auto">
          <a:xfrm>
            <a:off x="2439988" y="6165850"/>
            <a:ext cx="76200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800">
                <a:latin typeface="楷体" panose="02010609060101010101" pitchFamily="49" charset="-122"/>
                <a:ea typeface="楷体" panose="02010609060101010101" pitchFamily="49" charset="-122"/>
              </a:rPr>
              <a:t>则得到的二叉树如下页所示</a:t>
            </a:r>
          </a:p>
        </p:txBody>
      </p:sp>
      <p:sp>
        <p:nvSpPr>
          <p:cNvPr id="13" name="Oval 9"/>
          <p:cNvSpPr>
            <a:spLocks noChangeArrowheads="1"/>
          </p:cNvSpPr>
          <p:nvPr/>
        </p:nvSpPr>
        <p:spPr bwMode="auto">
          <a:xfrm>
            <a:off x="2420938" y="2565400"/>
            <a:ext cx="304800" cy="6096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1800">
              <a:latin typeface="楷体" panose="02010609060101010101" pitchFamily="49" charset="-122"/>
              <a:ea typeface="楷体" panose="02010609060101010101" pitchFamily="49" charset="-122"/>
            </a:endParaRPr>
          </a:p>
        </p:txBody>
      </p:sp>
      <p:sp>
        <p:nvSpPr>
          <p:cNvPr id="14" name="Oval 10"/>
          <p:cNvSpPr>
            <a:spLocks noChangeArrowheads="1"/>
          </p:cNvSpPr>
          <p:nvPr/>
        </p:nvSpPr>
        <p:spPr bwMode="auto">
          <a:xfrm>
            <a:off x="2424113" y="3284538"/>
            <a:ext cx="304800" cy="6096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1800">
              <a:latin typeface="楷体" panose="02010609060101010101" pitchFamily="49" charset="-122"/>
              <a:ea typeface="楷体" panose="02010609060101010101" pitchFamily="49" charset="-122"/>
            </a:endParaRPr>
          </a:p>
        </p:txBody>
      </p:sp>
      <p:sp>
        <p:nvSpPr>
          <p:cNvPr id="15" name="Oval 11"/>
          <p:cNvSpPr>
            <a:spLocks noChangeArrowheads="1"/>
          </p:cNvSpPr>
          <p:nvPr/>
        </p:nvSpPr>
        <p:spPr bwMode="auto">
          <a:xfrm>
            <a:off x="2439988" y="3998913"/>
            <a:ext cx="304800" cy="6096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1800">
              <a:latin typeface="楷体" panose="02010609060101010101" pitchFamily="49" charset="-122"/>
              <a:ea typeface="楷体" panose="02010609060101010101" pitchFamily="49" charset="-122"/>
            </a:endParaRPr>
          </a:p>
        </p:txBody>
      </p:sp>
      <p:sp>
        <p:nvSpPr>
          <p:cNvPr id="16" name="Oval 12"/>
          <p:cNvSpPr>
            <a:spLocks noChangeArrowheads="1"/>
          </p:cNvSpPr>
          <p:nvPr/>
        </p:nvSpPr>
        <p:spPr bwMode="auto">
          <a:xfrm>
            <a:off x="2439988" y="4772025"/>
            <a:ext cx="304800" cy="6096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1800">
              <a:latin typeface="楷体" panose="02010609060101010101" pitchFamily="49" charset="-122"/>
              <a:ea typeface="楷体" panose="02010609060101010101" pitchFamily="49" charset="-122"/>
            </a:endParaRPr>
          </a:p>
        </p:txBody>
      </p:sp>
      <p:sp>
        <p:nvSpPr>
          <p:cNvPr id="101390" name="矩形 16"/>
          <p:cNvSpPr>
            <a:spLocks noChangeArrowheads="1"/>
          </p:cNvSpPr>
          <p:nvPr/>
        </p:nvSpPr>
        <p:spPr bwMode="auto">
          <a:xfrm>
            <a:off x="9597864" y="2091949"/>
            <a:ext cx="2305050" cy="784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1800" dirty="0">
                <a:latin typeface="楷体" panose="02010609060101010101" pitchFamily="49" charset="-122"/>
                <a:ea typeface="楷体" panose="02010609060101010101" pitchFamily="49" charset="-122"/>
              </a:rPr>
              <a:t>前序：</a:t>
            </a:r>
            <a:r>
              <a:rPr lang="en-US" altLang="zh-CN" sz="1800" dirty="0">
                <a:latin typeface="楷体" panose="02010609060101010101" pitchFamily="49" charset="-122"/>
                <a:ea typeface="楷体" panose="02010609060101010101" pitchFamily="49" charset="-122"/>
              </a:rPr>
              <a:t>ABDGHCEFI</a:t>
            </a:r>
          </a:p>
          <a:p>
            <a:pPr>
              <a:spcBef>
                <a:spcPct val="50000"/>
              </a:spcBef>
            </a:pPr>
            <a:r>
              <a:rPr lang="zh-CN" altLang="en-US" sz="1800" dirty="0">
                <a:latin typeface="楷体" panose="02010609060101010101" pitchFamily="49" charset="-122"/>
                <a:ea typeface="楷体" panose="02010609060101010101" pitchFamily="49" charset="-122"/>
              </a:rPr>
              <a:t>中序：</a:t>
            </a:r>
            <a:r>
              <a:rPr lang="en-US" altLang="zh-CN" sz="1800" dirty="0">
                <a:latin typeface="楷体" panose="02010609060101010101" pitchFamily="49" charset="-122"/>
                <a:ea typeface="楷体" panose="02010609060101010101" pitchFamily="49" charset="-122"/>
              </a:rPr>
              <a:t>GDHBAECIF</a:t>
            </a:r>
            <a:r>
              <a:rPr lang="zh-CN" altLang="en-US" sz="1800" dirty="0">
                <a:latin typeface="楷体" panose="02010609060101010101" pitchFamily="49" charset="-122"/>
                <a:ea typeface="楷体" panose="02010609060101010101" pitchFamily="49"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5" presetClass="entr" presetSubtype="0" fill="hold" grpId="0" nodeType="afterEffect">
                                  <p:stCondLst>
                                    <p:cond delay="1000"/>
                                  </p:stCondLst>
                                  <p:childTnLst>
                                    <p:set>
                                      <p:cBhvr>
                                        <p:cTn id="11" dur="1" fill="hold">
                                          <p:stCondLst>
                                            <p:cond delay="0"/>
                                          </p:stCondLst>
                                        </p:cTn>
                                        <p:tgtEl>
                                          <p:spTgt spid="13"/>
                                        </p:tgtEl>
                                        <p:attrNameLst>
                                          <p:attrName>style.visibility</p:attrName>
                                        </p:attrNameLst>
                                      </p:cBhvr>
                                      <p:to>
                                        <p:strVal val="visible"/>
                                      </p:to>
                                    </p:set>
                                    <p:anim calcmode="lin" valueType="num">
                                      <p:cBhvr>
                                        <p:cTn id="12" dur="1000" fill="hold"/>
                                        <p:tgtEl>
                                          <p:spTgt spid="13"/>
                                        </p:tgtEl>
                                        <p:attrNameLst>
                                          <p:attrName>ppt_w</p:attrName>
                                        </p:attrNameLst>
                                      </p:cBhvr>
                                      <p:tavLst>
                                        <p:tav tm="0">
                                          <p:val>
                                            <p:fltVal val="0"/>
                                          </p:val>
                                        </p:tav>
                                        <p:tav tm="100000">
                                          <p:val>
                                            <p:strVal val="#ppt_w"/>
                                          </p:val>
                                        </p:tav>
                                      </p:tavLst>
                                    </p:anim>
                                    <p:anim calcmode="lin" valueType="num">
                                      <p:cBhvr>
                                        <p:cTn id="13" dur="1000" fill="hold"/>
                                        <p:tgtEl>
                                          <p:spTgt spid="13"/>
                                        </p:tgtEl>
                                        <p:attrNameLst>
                                          <p:attrName>ppt_h</p:attrName>
                                        </p:attrNameLst>
                                      </p:cBhvr>
                                      <p:tavLst>
                                        <p:tav tm="0">
                                          <p:val>
                                            <p:fltVal val="0"/>
                                          </p:val>
                                        </p:tav>
                                        <p:tav tm="100000">
                                          <p:val>
                                            <p:strVal val="#ppt_h"/>
                                          </p:val>
                                        </p:tav>
                                      </p:tavLst>
                                    </p:anim>
                                    <p:anim calcmode="lin" valueType="num">
                                      <p:cBhvr>
                                        <p:cTn id="14" dur="1000" fill="hold"/>
                                        <p:tgtEl>
                                          <p:spTgt spid="13"/>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13"/>
                                        </p:tgtEl>
                                        <p:attrNameLst>
                                          <p:attrName>ppt_y</p:attrName>
                                        </p:attrNameLst>
                                      </p:cBhvr>
                                      <p:tavLst>
                                        <p:tav tm="0" fmla="#ppt_y+(sin(-2*pi*(1-$))*-#ppt_x+cos(-2*pi*(1-$))*(1-#ppt_y))*(1-$)">
                                          <p:val>
                                            <p:fltVal val="0"/>
                                          </p:val>
                                        </p:tav>
                                        <p:tav tm="100000">
                                          <p:val>
                                            <p:fltVal val="1"/>
                                          </p:val>
                                        </p:tav>
                                      </p:tavLst>
                                    </p:anim>
                                  </p:childTnLst>
                                </p:cTn>
                              </p:par>
                            </p:childTnLst>
                          </p:cTn>
                        </p:par>
                        <p:par>
                          <p:cTn id="16" fill="hold" nodeType="afterGroup">
                            <p:stCondLst>
                              <p:cond delay="2500"/>
                            </p:stCondLst>
                            <p:childTnLst>
                              <p:par>
                                <p:cTn id="17" presetID="2" presetClass="entr" presetSubtype="8" fill="hold" grpId="0" nodeType="afterEffect">
                                  <p:stCondLst>
                                    <p:cond delay="10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par>
                          <p:cTn id="21" fill="hold" nodeType="afterGroup">
                            <p:stCondLst>
                              <p:cond delay="4000"/>
                            </p:stCondLst>
                            <p:childTnLst>
                              <p:par>
                                <p:cTn id="22" presetID="15" presetClass="entr" presetSubtype="0" fill="hold" grpId="0" nodeType="afterEffect">
                                  <p:stCondLst>
                                    <p:cond delay="1000"/>
                                  </p:stCondLst>
                                  <p:childTnLst>
                                    <p:set>
                                      <p:cBhvr>
                                        <p:cTn id="23" dur="1" fill="hold">
                                          <p:stCondLst>
                                            <p:cond delay="0"/>
                                          </p:stCondLst>
                                        </p:cTn>
                                        <p:tgtEl>
                                          <p:spTgt spid="14"/>
                                        </p:tgtEl>
                                        <p:attrNameLst>
                                          <p:attrName>style.visibility</p:attrName>
                                        </p:attrNameLst>
                                      </p:cBhvr>
                                      <p:to>
                                        <p:strVal val="visible"/>
                                      </p:to>
                                    </p:set>
                                    <p:anim calcmode="lin" valueType="num">
                                      <p:cBhvr>
                                        <p:cTn id="24" dur="1000" fill="hold"/>
                                        <p:tgtEl>
                                          <p:spTgt spid="14"/>
                                        </p:tgtEl>
                                        <p:attrNameLst>
                                          <p:attrName>ppt_w</p:attrName>
                                        </p:attrNameLst>
                                      </p:cBhvr>
                                      <p:tavLst>
                                        <p:tav tm="0">
                                          <p:val>
                                            <p:fltVal val="0"/>
                                          </p:val>
                                        </p:tav>
                                        <p:tav tm="100000">
                                          <p:val>
                                            <p:strVal val="#ppt_w"/>
                                          </p:val>
                                        </p:tav>
                                      </p:tavLst>
                                    </p:anim>
                                    <p:anim calcmode="lin" valueType="num">
                                      <p:cBhvr>
                                        <p:cTn id="25" dur="1000" fill="hold"/>
                                        <p:tgtEl>
                                          <p:spTgt spid="14"/>
                                        </p:tgtEl>
                                        <p:attrNameLst>
                                          <p:attrName>ppt_h</p:attrName>
                                        </p:attrNameLst>
                                      </p:cBhvr>
                                      <p:tavLst>
                                        <p:tav tm="0">
                                          <p:val>
                                            <p:fltVal val="0"/>
                                          </p:val>
                                        </p:tav>
                                        <p:tav tm="100000">
                                          <p:val>
                                            <p:strVal val="#ppt_h"/>
                                          </p:val>
                                        </p:tav>
                                      </p:tavLst>
                                    </p:anim>
                                    <p:anim calcmode="lin" valueType="num">
                                      <p:cBhvr>
                                        <p:cTn id="26" dur="1000" fill="hold"/>
                                        <p:tgtEl>
                                          <p:spTgt spid="14"/>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14"/>
                                        </p:tgtEl>
                                        <p:attrNameLst>
                                          <p:attrName>ppt_y</p:attrName>
                                        </p:attrNameLst>
                                      </p:cBhvr>
                                      <p:tavLst>
                                        <p:tav tm="0" fmla="#ppt_y+(sin(-2*pi*(1-$))*-#ppt_x+cos(-2*pi*(1-$))*(1-#ppt_y))*(1-$)">
                                          <p:val>
                                            <p:fltVal val="0"/>
                                          </p:val>
                                        </p:tav>
                                        <p:tav tm="100000">
                                          <p:val>
                                            <p:fltVal val="1"/>
                                          </p:val>
                                        </p:tav>
                                      </p:tavLst>
                                    </p:anim>
                                  </p:childTnLst>
                                </p:cTn>
                              </p:par>
                            </p:childTnLst>
                          </p:cTn>
                        </p:par>
                        <p:par>
                          <p:cTn id="28" fill="hold" nodeType="afterGroup">
                            <p:stCondLst>
                              <p:cond delay="6000"/>
                            </p:stCondLst>
                            <p:childTnLst>
                              <p:par>
                                <p:cTn id="29" presetID="2" presetClass="entr" presetSubtype="8" fill="hold" grpId="0" nodeType="afterEffect">
                                  <p:stCondLst>
                                    <p:cond delay="100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0-#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childTnLst>
                          </p:cTn>
                        </p:par>
                        <p:par>
                          <p:cTn id="33" fill="hold" nodeType="afterGroup">
                            <p:stCondLst>
                              <p:cond delay="7500"/>
                            </p:stCondLst>
                            <p:childTnLst>
                              <p:par>
                                <p:cTn id="34" presetID="15" presetClass="entr" presetSubtype="0" fill="hold" grpId="0" nodeType="afterEffect">
                                  <p:stCondLst>
                                    <p:cond delay="1000"/>
                                  </p:stCondLst>
                                  <p:childTnLst>
                                    <p:set>
                                      <p:cBhvr>
                                        <p:cTn id="35" dur="1" fill="hold">
                                          <p:stCondLst>
                                            <p:cond delay="0"/>
                                          </p:stCondLst>
                                        </p:cTn>
                                        <p:tgtEl>
                                          <p:spTgt spid="15"/>
                                        </p:tgtEl>
                                        <p:attrNameLst>
                                          <p:attrName>style.visibility</p:attrName>
                                        </p:attrNameLst>
                                      </p:cBhvr>
                                      <p:to>
                                        <p:strVal val="visible"/>
                                      </p:to>
                                    </p:set>
                                    <p:anim calcmode="lin" valueType="num">
                                      <p:cBhvr>
                                        <p:cTn id="36" dur="1000" fill="hold"/>
                                        <p:tgtEl>
                                          <p:spTgt spid="15"/>
                                        </p:tgtEl>
                                        <p:attrNameLst>
                                          <p:attrName>ppt_w</p:attrName>
                                        </p:attrNameLst>
                                      </p:cBhvr>
                                      <p:tavLst>
                                        <p:tav tm="0">
                                          <p:val>
                                            <p:fltVal val="0"/>
                                          </p:val>
                                        </p:tav>
                                        <p:tav tm="100000">
                                          <p:val>
                                            <p:strVal val="#ppt_w"/>
                                          </p:val>
                                        </p:tav>
                                      </p:tavLst>
                                    </p:anim>
                                    <p:anim calcmode="lin" valueType="num">
                                      <p:cBhvr>
                                        <p:cTn id="37" dur="1000" fill="hold"/>
                                        <p:tgtEl>
                                          <p:spTgt spid="15"/>
                                        </p:tgtEl>
                                        <p:attrNameLst>
                                          <p:attrName>ppt_h</p:attrName>
                                        </p:attrNameLst>
                                      </p:cBhvr>
                                      <p:tavLst>
                                        <p:tav tm="0">
                                          <p:val>
                                            <p:fltVal val="0"/>
                                          </p:val>
                                        </p:tav>
                                        <p:tav tm="100000">
                                          <p:val>
                                            <p:strVal val="#ppt_h"/>
                                          </p:val>
                                        </p:tav>
                                      </p:tavLst>
                                    </p:anim>
                                    <p:anim calcmode="lin" valueType="num">
                                      <p:cBhvr>
                                        <p:cTn id="38" dur="1000" fill="hold"/>
                                        <p:tgtEl>
                                          <p:spTgt spid="15"/>
                                        </p:tgtEl>
                                        <p:attrNameLst>
                                          <p:attrName>ppt_x</p:attrName>
                                        </p:attrNameLst>
                                      </p:cBhvr>
                                      <p:tavLst>
                                        <p:tav tm="0" fmla="#ppt_x+(cos(-2*pi*(1-$))*-#ppt_x-sin(-2*pi*(1-$))*(1-#ppt_y))*(1-$)">
                                          <p:val>
                                            <p:fltVal val="0"/>
                                          </p:val>
                                        </p:tav>
                                        <p:tav tm="100000">
                                          <p:val>
                                            <p:fltVal val="1"/>
                                          </p:val>
                                        </p:tav>
                                      </p:tavLst>
                                    </p:anim>
                                    <p:anim calcmode="lin" valueType="num">
                                      <p:cBhvr>
                                        <p:cTn id="39" dur="1000" fill="hold"/>
                                        <p:tgtEl>
                                          <p:spTgt spid="15"/>
                                        </p:tgtEl>
                                        <p:attrNameLst>
                                          <p:attrName>ppt_y</p:attrName>
                                        </p:attrNameLst>
                                      </p:cBhvr>
                                      <p:tavLst>
                                        <p:tav tm="0" fmla="#ppt_y+(sin(-2*pi*(1-$))*-#ppt_x+cos(-2*pi*(1-$))*(1-#ppt_y))*(1-$)">
                                          <p:val>
                                            <p:fltVal val="0"/>
                                          </p:val>
                                        </p:tav>
                                        <p:tav tm="100000">
                                          <p:val>
                                            <p:fltVal val="1"/>
                                          </p:val>
                                        </p:tav>
                                      </p:tavLst>
                                    </p:anim>
                                  </p:childTnLst>
                                </p:cTn>
                              </p:par>
                            </p:childTnLst>
                          </p:cTn>
                        </p:par>
                        <p:par>
                          <p:cTn id="40" fill="hold" nodeType="afterGroup">
                            <p:stCondLst>
                              <p:cond delay="9500"/>
                            </p:stCondLst>
                            <p:childTnLst>
                              <p:par>
                                <p:cTn id="41" presetID="2" presetClass="entr" presetSubtype="8" fill="hold" grpId="0" nodeType="afterEffect">
                                  <p:stCondLst>
                                    <p:cond delay="100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0-#ppt_w/2"/>
                                          </p:val>
                                        </p:tav>
                                        <p:tav tm="100000">
                                          <p:val>
                                            <p:strVal val="#ppt_x"/>
                                          </p:val>
                                        </p:tav>
                                      </p:tavLst>
                                    </p:anim>
                                    <p:anim calcmode="lin" valueType="num">
                                      <p:cBhvr additive="base">
                                        <p:cTn id="44" dur="500" fill="hold"/>
                                        <p:tgtEl>
                                          <p:spTgt spid="9"/>
                                        </p:tgtEl>
                                        <p:attrNameLst>
                                          <p:attrName>ppt_y</p:attrName>
                                        </p:attrNameLst>
                                      </p:cBhvr>
                                      <p:tavLst>
                                        <p:tav tm="0">
                                          <p:val>
                                            <p:strVal val="#ppt_y"/>
                                          </p:val>
                                        </p:tav>
                                        <p:tav tm="100000">
                                          <p:val>
                                            <p:strVal val="#ppt_y"/>
                                          </p:val>
                                        </p:tav>
                                      </p:tavLst>
                                    </p:anim>
                                  </p:childTnLst>
                                </p:cTn>
                              </p:par>
                            </p:childTnLst>
                          </p:cTn>
                        </p:par>
                        <p:par>
                          <p:cTn id="45" fill="hold" nodeType="afterGroup">
                            <p:stCondLst>
                              <p:cond delay="11000"/>
                            </p:stCondLst>
                            <p:childTnLst>
                              <p:par>
                                <p:cTn id="46" presetID="15" presetClass="entr" presetSubtype="0" fill="hold" grpId="0" nodeType="afterEffect">
                                  <p:stCondLst>
                                    <p:cond delay="1000"/>
                                  </p:stCondLst>
                                  <p:childTnLst>
                                    <p:set>
                                      <p:cBhvr>
                                        <p:cTn id="47" dur="1" fill="hold">
                                          <p:stCondLst>
                                            <p:cond delay="0"/>
                                          </p:stCondLst>
                                        </p:cTn>
                                        <p:tgtEl>
                                          <p:spTgt spid="16"/>
                                        </p:tgtEl>
                                        <p:attrNameLst>
                                          <p:attrName>style.visibility</p:attrName>
                                        </p:attrNameLst>
                                      </p:cBhvr>
                                      <p:to>
                                        <p:strVal val="visible"/>
                                      </p:to>
                                    </p:set>
                                    <p:anim calcmode="lin" valueType="num">
                                      <p:cBhvr>
                                        <p:cTn id="48" dur="1000" fill="hold"/>
                                        <p:tgtEl>
                                          <p:spTgt spid="16"/>
                                        </p:tgtEl>
                                        <p:attrNameLst>
                                          <p:attrName>ppt_w</p:attrName>
                                        </p:attrNameLst>
                                      </p:cBhvr>
                                      <p:tavLst>
                                        <p:tav tm="0">
                                          <p:val>
                                            <p:fltVal val="0"/>
                                          </p:val>
                                        </p:tav>
                                        <p:tav tm="100000">
                                          <p:val>
                                            <p:strVal val="#ppt_w"/>
                                          </p:val>
                                        </p:tav>
                                      </p:tavLst>
                                    </p:anim>
                                    <p:anim calcmode="lin" valueType="num">
                                      <p:cBhvr>
                                        <p:cTn id="49" dur="1000" fill="hold"/>
                                        <p:tgtEl>
                                          <p:spTgt spid="16"/>
                                        </p:tgtEl>
                                        <p:attrNameLst>
                                          <p:attrName>ppt_h</p:attrName>
                                        </p:attrNameLst>
                                      </p:cBhvr>
                                      <p:tavLst>
                                        <p:tav tm="0">
                                          <p:val>
                                            <p:fltVal val="0"/>
                                          </p:val>
                                        </p:tav>
                                        <p:tav tm="100000">
                                          <p:val>
                                            <p:strVal val="#ppt_h"/>
                                          </p:val>
                                        </p:tav>
                                      </p:tavLst>
                                    </p:anim>
                                    <p:anim calcmode="lin" valueType="num">
                                      <p:cBhvr>
                                        <p:cTn id="50" dur="1000" fill="hold"/>
                                        <p:tgtEl>
                                          <p:spTgt spid="16"/>
                                        </p:tgtEl>
                                        <p:attrNameLst>
                                          <p:attrName>ppt_x</p:attrName>
                                        </p:attrNameLst>
                                      </p:cBhvr>
                                      <p:tavLst>
                                        <p:tav tm="0" fmla="#ppt_x+(cos(-2*pi*(1-$))*-#ppt_x-sin(-2*pi*(1-$))*(1-#ppt_y))*(1-$)">
                                          <p:val>
                                            <p:fltVal val="0"/>
                                          </p:val>
                                        </p:tav>
                                        <p:tav tm="100000">
                                          <p:val>
                                            <p:fltVal val="1"/>
                                          </p:val>
                                        </p:tav>
                                      </p:tavLst>
                                    </p:anim>
                                    <p:anim calcmode="lin" valueType="num">
                                      <p:cBhvr>
                                        <p:cTn id="51" dur="1000" fill="hold"/>
                                        <p:tgtEl>
                                          <p:spTgt spid="16"/>
                                        </p:tgtEl>
                                        <p:attrNameLst>
                                          <p:attrName>ppt_y</p:attrName>
                                        </p:attrNameLst>
                                      </p:cBhvr>
                                      <p:tavLst>
                                        <p:tav tm="0" fmla="#ppt_y+(sin(-2*pi*(1-$))*-#ppt_x+cos(-2*pi*(1-$))*(1-#ppt_y))*(1-$)">
                                          <p:val>
                                            <p:fltVal val="0"/>
                                          </p:val>
                                        </p:tav>
                                        <p:tav tm="100000">
                                          <p:val>
                                            <p:fltVal val="1"/>
                                          </p:val>
                                        </p:tav>
                                      </p:tavLst>
                                    </p:anim>
                                  </p:childTnLst>
                                </p:cTn>
                              </p:par>
                            </p:childTnLst>
                          </p:cTn>
                        </p:par>
                        <p:par>
                          <p:cTn id="52" fill="hold" nodeType="afterGroup">
                            <p:stCondLst>
                              <p:cond delay="13000"/>
                            </p:stCondLst>
                            <p:childTnLst>
                              <p:par>
                                <p:cTn id="53" presetID="2" presetClass="entr" presetSubtype="8" fill="hold" grpId="0" nodeType="afterEffect">
                                  <p:stCondLst>
                                    <p:cond delay="100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0-#ppt_w/2"/>
                                          </p:val>
                                        </p:tav>
                                        <p:tav tm="100000">
                                          <p:val>
                                            <p:strVal val="#ppt_x"/>
                                          </p:val>
                                        </p:tav>
                                      </p:tavLst>
                                    </p:anim>
                                    <p:anim calcmode="lin" valueType="num">
                                      <p:cBhvr additive="base">
                                        <p:cTn id="56" dur="500" fill="hold"/>
                                        <p:tgtEl>
                                          <p:spTgt spid="10"/>
                                        </p:tgtEl>
                                        <p:attrNameLst>
                                          <p:attrName>ppt_y</p:attrName>
                                        </p:attrNameLst>
                                      </p:cBhvr>
                                      <p:tavLst>
                                        <p:tav tm="0">
                                          <p:val>
                                            <p:strVal val="#ppt_y"/>
                                          </p:val>
                                        </p:tav>
                                        <p:tav tm="100000">
                                          <p:val>
                                            <p:strVal val="#ppt_y"/>
                                          </p:val>
                                        </p:tav>
                                      </p:tavLst>
                                    </p:anim>
                                  </p:childTnLst>
                                </p:cTn>
                              </p:par>
                            </p:childTnLst>
                          </p:cTn>
                        </p:par>
                        <p:par>
                          <p:cTn id="57" fill="hold" nodeType="afterGroup">
                            <p:stCondLst>
                              <p:cond delay="14500"/>
                            </p:stCondLst>
                            <p:childTnLst>
                              <p:par>
                                <p:cTn id="58" presetID="2" presetClass="entr" presetSubtype="8" fill="hold" grpId="0" nodeType="afterEffect">
                                  <p:stCondLst>
                                    <p:cond delay="1000"/>
                                  </p:stCondLst>
                                  <p:childTnLst>
                                    <p:set>
                                      <p:cBhvr>
                                        <p:cTn id="59" dur="1" fill="hold">
                                          <p:stCondLst>
                                            <p:cond delay="0"/>
                                          </p:stCondLst>
                                        </p:cTn>
                                        <p:tgtEl>
                                          <p:spTgt spid="12"/>
                                        </p:tgtEl>
                                        <p:attrNameLst>
                                          <p:attrName>style.visibility</p:attrName>
                                        </p:attrNameLst>
                                      </p:cBhvr>
                                      <p:to>
                                        <p:strVal val="visible"/>
                                      </p:to>
                                    </p:set>
                                    <p:anim calcmode="lin" valueType="num">
                                      <p:cBhvr additive="base">
                                        <p:cTn id="60" dur="500" fill="hold"/>
                                        <p:tgtEl>
                                          <p:spTgt spid="12"/>
                                        </p:tgtEl>
                                        <p:attrNameLst>
                                          <p:attrName>ppt_x</p:attrName>
                                        </p:attrNameLst>
                                      </p:cBhvr>
                                      <p:tavLst>
                                        <p:tav tm="0">
                                          <p:val>
                                            <p:strVal val="0-#ppt_w/2"/>
                                          </p:val>
                                        </p:tav>
                                        <p:tav tm="100000">
                                          <p:val>
                                            <p:strVal val="#ppt_x"/>
                                          </p:val>
                                        </p:tav>
                                      </p:tavLst>
                                    </p:anim>
                                    <p:anim calcmode="lin" valueType="num">
                                      <p:cBhvr additive="base">
                                        <p:cTn id="61"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P spid="8" grpId="0" autoUpdateAnimBg="0"/>
      <p:bldP spid="9" grpId="0" autoUpdateAnimBg="0"/>
      <p:bldP spid="10" grpId="0" autoUpdateAnimBg="0"/>
      <p:bldP spid="12" grpId="0" autoUpdateAnimBg="0"/>
      <p:bldP spid="13" grpId="0" animBg="1"/>
      <p:bldP spid="14" grpId="0" animBg="1"/>
      <p:bldP spid="15" grpId="0" animBg="1"/>
      <p:bldP spid="16"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2640013" y="836686"/>
            <a:ext cx="6934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dirty="0">
                <a:solidFill>
                  <a:srgbClr val="0000FF"/>
                </a:solidFill>
              </a:rPr>
              <a:t>1. A</a:t>
            </a:r>
            <a:r>
              <a:rPr lang="zh-CN" altLang="en-US" sz="2000" dirty="0">
                <a:solidFill>
                  <a:srgbClr val="0000FF"/>
                </a:solidFill>
              </a:rPr>
              <a:t>为根结点</a:t>
            </a:r>
          </a:p>
        </p:txBody>
      </p:sp>
      <p:sp>
        <p:nvSpPr>
          <p:cNvPr id="5" name="Text Box 3"/>
          <p:cNvSpPr txBox="1">
            <a:spLocks noChangeArrowheads="1"/>
          </p:cNvSpPr>
          <p:nvPr/>
        </p:nvSpPr>
        <p:spPr bwMode="auto">
          <a:xfrm>
            <a:off x="2743200" y="1417712"/>
            <a:ext cx="56388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t>A  BDGH  CEFI </a:t>
            </a:r>
          </a:p>
        </p:txBody>
      </p:sp>
      <p:sp>
        <p:nvSpPr>
          <p:cNvPr id="6" name="Text Box 4"/>
          <p:cNvSpPr txBox="1">
            <a:spLocks noChangeArrowheads="1"/>
          </p:cNvSpPr>
          <p:nvPr/>
        </p:nvSpPr>
        <p:spPr bwMode="auto">
          <a:xfrm>
            <a:off x="2667000" y="2051670"/>
            <a:ext cx="36576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dirty="0"/>
              <a:t>GDHB  A  ECIF </a:t>
            </a:r>
          </a:p>
        </p:txBody>
      </p:sp>
      <p:sp>
        <p:nvSpPr>
          <p:cNvPr id="7" name="Oval 5"/>
          <p:cNvSpPr>
            <a:spLocks noChangeArrowheads="1"/>
          </p:cNvSpPr>
          <p:nvPr/>
        </p:nvSpPr>
        <p:spPr bwMode="auto">
          <a:xfrm>
            <a:off x="2771775" y="1394444"/>
            <a:ext cx="304800" cy="5334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a:solidFill>
                <a:srgbClr val="FF3300"/>
              </a:solidFill>
            </a:endParaRPr>
          </a:p>
        </p:txBody>
      </p:sp>
      <p:sp>
        <p:nvSpPr>
          <p:cNvPr id="8" name="Oval 6"/>
          <p:cNvSpPr>
            <a:spLocks noChangeArrowheads="1"/>
          </p:cNvSpPr>
          <p:nvPr/>
        </p:nvSpPr>
        <p:spPr bwMode="auto">
          <a:xfrm>
            <a:off x="3733800" y="1946894"/>
            <a:ext cx="304800" cy="5334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a:solidFill>
                <a:srgbClr val="FF3300"/>
              </a:solidFill>
            </a:endParaRPr>
          </a:p>
        </p:txBody>
      </p:sp>
      <p:sp>
        <p:nvSpPr>
          <p:cNvPr id="9" name="Line 7"/>
          <p:cNvSpPr>
            <a:spLocks noChangeShapeType="1"/>
          </p:cNvSpPr>
          <p:nvPr/>
        </p:nvSpPr>
        <p:spPr bwMode="auto">
          <a:xfrm>
            <a:off x="3162300" y="1823069"/>
            <a:ext cx="92075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8"/>
          <p:cNvSpPr>
            <a:spLocks noChangeShapeType="1"/>
          </p:cNvSpPr>
          <p:nvPr/>
        </p:nvSpPr>
        <p:spPr bwMode="auto">
          <a:xfrm>
            <a:off x="4184650" y="1804019"/>
            <a:ext cx="92075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9"/>
          <p:cNvSpPr>
            <a:spLocks noChangeShapeType="1"/>
          </p:cNvSpPr>
          <p:nvPr/>
        </p:nvSpPr>
        <p:spPr bwMode="auto">
          <a:xfrm>
            <a:off x="2686050" y="2461244"/>
            <a:ext cx="92075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10"/>
          <p:cNvSpPr>
            <a:spLocks noChangeShapeType="1"/>
          </p:cNvSpPr>
          <p:nvPr/>
        </p:nvSpPr>
        <p:spPr bwMode="auto">
          <a:xfrm>
            <a:off x="4060825" y="2489819"/>
            <a:ext cx="92075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 name="Group 37"/>
          <p:cNvGrpSpPr>
            <a:grpSpLocks/>
          </p:cNvGrpSpPr>
          <p:nvPr/>
        </p:nvGrpSpPr>
        <p:grpSpPr bwMode="auto">
          <a:xfrm>
            <a:off x="7550422" y="404664"/>
            <a:ext cx="1785938" cy="1894972"/>
            <a:chOff x="5945" y="8629"/>
            <a:chExt cx="1770" cy="2039"/>
          </a:xfrm>
        </p:grpSpPr>
        <p:sp>
          <p:nvSpPr>
            <p:cNvPr id="102433" name="Rectangle 38"/>
            <p:cNvSpPr>
              <a:spLocks noChangeArrowheads="1"/>
            </p:cNvSpPr>
            <p:nvPr/>
          </p:nvSpPr>
          <p:spPr bwMode="auto">
            <a:xfrm>
              <a:off x="5945" y="9420"/>
              <a:ext cx="720" cy="1248"/>
            </a:xfrm>
            <a:prstGeom prst="rect">
              <a:avLst/>
            </a:prstGeom>
            <a:solidFill>
              <a:srgbClr val="FFFFFF"/>
            </a:solidFill>
            <a:ln w="9525">
              <a:solidFill>
                <a:srgbClr val="000000"/>
              </a:solidFill>
              <a:miter lim="800000"/>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dirty="0"/>
                <a:t>BD</a:t>
              </a:r>
            </a:p>
            <a:p>
              <a:pPr algn="just"/>
              <a:endParaRPr kumimoji="0" lang="en-US" altLang="zh-CN" sz="2400" b="0" dirty="0"/>
            </a:p>
            <a:p>
              <a:pPr algn="just"/>
              <a:r>
                <a:rPr kumimoji="0" lang="en-US" altLang="zh-CN" sz="2400" b="0" dirty="0"/>
                <a:t>GH</a:t>
              </a:r>
            </a:p>
          </p:txBody>
        </p:sp>
        <p:sp>
          <p:nvSpPr>
            <p:cNvPr id="102434" name="Rectangle 39"/>
            <p:cNvSpPr>
              <a:spLocks noChangeArrowheads="1"/>
            </p:cNvSpPr>
            <p:nvPr/>
          </p:nvSpPr>
          <p:spPr bwMode="auto">
            <a:xfrm>
              <a:off x="6995" y="9420"/>
              <a:ext cx="720" cy="1248"/>
            </a:xfrm>
            <a:prstGeom prst="rect">
              <a:avLst/>
            </a:prstGeom>
            <a:solidFill>
              <a:srgbClr val="FFFFFF"/>
            </a:solidFill>
            <a:ln w="9525">
              <a:solidFill>
                <a:srgbClr val="000000"/>
              </a:solidFill>
              <a:miter lim="800000"/>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a:t>CE</a:t>
              </a:r>
            </a:p>
            <a:p>
              <a:pPr algn="just"/>
              <a:endParaRPr kumimoji="0" lang="en-US" altLang="zh-CN" sz="2400" b="0"/>
            </a:p>
            <a:p>
              <a:pPr algn="just"/>
              <a:r>
                <a:rPr kumimoji="0" lang="en-US" altLang="zh-CN" sz="2400" b="0"/>
                <a:t>FI</a:t>
              </a:r>
            </a:p>
          </p:txBody>
        </p:sp>
        <p:sp>
          <p:nvSpPr>
            <p:cNvPr id="102435" name="Line 40"/>
            <p:cNvSpPr>
              <a:spLocks noChangeShapeType="1"/>
            </p:cNvSpPr>
            <p:nvPr/>
          </p:nvSpPr>
          <p:spPr bwMode="auto">
            <a:xfrm flipH="1">
              <a:off x="6230" y="8952"/>
              <a:ext cx="36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4400" b="0"/>
            </a:p>
          </p:txBody>
        </p:sp>
        <p:sp>
          <p:nvSpPr>
            <p:cNvPr id="102436" name="Line 41"/>
            <p:cNvSpPr>
              <a:spLocks noChangeShapeType="1"/>
            </p:cNvSpPr>
            <p:nvPr/>
          </p:nvSpPr>
          <p:spPr bwMode="auto">
            <a:xfrm>
              <a:off x="6773" y="8936"/>
              <a:ext cx="36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4400" b="0"/>
            </a:p>
          </p:txBody>
        </p:sp>
        <p:grpSp>
          <p:nvGrpSpPr>
            <p:cNvPr id="102437" name="Group 42"/>
            <p:cNvGrpSpPr>
              <a:grpSpLocks/>
            </p:cNvGrpSpPr>
            <p:nvPr/>
          </p:nvGrpSpPr>
          <p:grpSpPr bwMode="auto">
            <a:xfrm>
              <a:off x="6495" y="8629"/>
              <a:ext cx="382" cy="420"/>
              <a:chOff x="8225" y="9865"/>
              <a:chExt cx="382" cy="420"/>
            </a:xfrm>
          </p:grpSpPr>
          <p:sp>
            <p:nvSpPr>
              <p:cNvPr id="102438" name="Text Box 43"/>
              <p:cNvSpPr txBox="1">
                <a:spLocks noChangeArrowheads="1"/>
              </p:cNvSpPr>
              <p:nvPr/>
            </p:nvSpPr>
            <p:spPr bwMode="auto">
              <a:xfrm>
                <a:off x="8225" y="9865"/>
                <a:ext cx="382"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dirty="0"/>
                  <a:t>A</a:t>
                </a:r>
              </a:p>
            </p:txBody>
          </p:sp>
          <p:sp>
            <p:nvSpPr>
              <p:cNvPr id="102439" name="Oval 44"/>
              <p:cNvSpPr>
                <a:spLocks noChangeArrowheads="1"/>
              </p:cNvSpPr>
              <p:nvPr/>
            </p:nvSpPr>
            <p:spPr bwMode="auto">
              <a:xfrm>
                <a:off x="8298" y="9975"/>
                <a:ext cx="238" cy="238"/>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400" b="0"/>
              </a:p>
            </p:txBody>
          </p:sp>
        </p:grpSp>
      </p:grpSp>
      <p:sp>
        <p:nvSpPr>
          <p:cNvPr id="21" name="Text Box 45"/>
          <p:cNvSpPr txBox="1">
            <a:spLocks noChangeArrowheads="1"/>
          </p:cNvSpPr>
          <p:nvPr/>
        </p:nvSpPr>
        <p:spPr bwMode="auto">
          <a:xfrm>
            <a:off x="2667000" y="3170311"/>
            <a:ext cx="58674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solidFill>
                  <a:srgbClr val="0000FF"/>
                </a:solidFill>
              </a:rPr>
              <a:t>2. B</a:t>
            </a:r>
            <a:r>
              <a:rPr lang="zh-CN" altLang="en-US" sz="2000">
                <a:solidFill>
                  <a:srgbClr val="0000FF"/>
                </a:solidFill>
              </a:rPr>
              <a:t>为左子树的根结点</a:t>
            </a:r>
          </a:p>
        </p:txBody>
      </p:sp>
      <p:sp>
        <p:nvSpPr>
          <p:cNvPr id="22" name="Text Box 46"/>
          <p:cNvSpPr txBox="1">
            <a:spLocks noChangeArrowheads="1"/>
          </p:cNvSpPr>
          <p:nvPr/>
        </p:nvSpPr>
        <p:spPr bwMode="auto">
          <a:xfrm>
            <a:off x="2667000" y="3880470"/>
            <a:ext cx="38862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t>B    DGH</a:t>
            </a:r>
          </a:p>
        </p:txBody>
      </p:sp>
      <p:sp>
        <p:nvSpPr>
          <p:cNvPr id="23" name="Text Box 47"/>
          <p:cNvSpPr txBox="1">
            <a:spLocks noChangeArrowheads="1"/>
          </p:cNvSpPr>
          <p:nvPr/>
        </p:nvSpPr>
        <p:spPr bwMode="auto">
          <a:xfrm>
            <a:off x="2743200" y="4490070"/>
            <a:ext cx="23622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t>GDH  B</a:t>
            </a:r>
          </a:p>
        </p:txBody>
      </p:sp>
      <p:sp>
        <p:nvSpPr>
          <p:cNvPr id="24" name="Oval 48"/>
          <p:cNvSpPr>
            <a:spLocks noChangeArrowheads="1"/>
          </p:cNvSpPr>
          <p:nvPr/>
        </p:nvSpPr>
        <p:spPr bwMode="auto">
          <a:xfrm>
            <a:off x="3609975" y="4413869"/>
            <a:ext cx="304800" cy="5334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a:solidFill>
                <a:srgbClr val="FF3300"/>
              </a:solidFill>
            </a:endParaRPr>
          </a:p>
        </p:txBody>
      </p:sp>
      <p:sp>
        <p:nvSpPr>
          <p:cNvPr id="25" name="Oval 49"/>
          <p:cNvSpPr>
            <a:spLocks noChangeArrowheads="1"/>
          </p:cNvSpPr>
          <p:nvPr/>
        </p:nvSpPr>
        <p:spPr bwMode="auto">
          <a:xfrm>
            <a:off x="2686050" y="3804269"/>
            <a:ext cx="304800" cy="5334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a:solidFill>
                <a:srgbClr val="FF3300"/>
              </a:solidFill>
            </a:endParaRPr>
          </a:p>
        </p:txBody>
      </p:sp>
      <p:sp>
        <p:nvSpPr>
          <p:cNvPr id="26" name="Line 50"/>
          <p:cNvSpPr>
            <a:spLocks noChangeShapeType="1"/>
          </p:cNvSpPr>
          <p:nvPr/>
        </p:nvSpPr>
        <p:spPr bwMode="auto">
          <a:xfrm>
            <a:off x="3124200" y="4261469"/>
            <a:ext cx="92075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51"/>
          <p:cNvSpPr>
            <a:spLocks noChangeShapeType="1"/>
          </p:cNvSpPr>
          <p:nvPr/>
        </p:nvSpPr>
        <p:spPr bwMode="auto">
          <a:xfrm>
            <a:off x="2600325" y="4947269"/>
            <a:ext cx="92075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8" name="Group 52"/>
          <p:cNvGrpSpPr>
            <a:grpSpLocks/>
          </p:cNvGrpSpPr>
          <p:nvPr/>
        </p:nvGrpSpPr>
        <p:grpSpPr bwMode="auto">
          <a:xfrm>
            <a:off x="7391672" y="2482199"/>
            <a:ext cx="1873250" cy="2033587"/>
            <a:chOff x="8280" y="8637"/>
            <a:chExt cx="1800" cy="2031"/>
          </a:xfrm>
        </p:grpSpPr>
        <p:sp>
          <p:nvSpPr>
            <p:cNvPr id="102422" name="Rectangle 53"/>
            <p:cNvSpPr>
              <a:spLocks noChangeArrowheads="1"/>
            </p:cNvSpPr>
            <p:nvPr/>
          </p:nvSpPr>
          <p:spPr bwMode="auto">
            <a:xfrm>
              <a:off x="9365" y="9417"/>
              <a:ext cx="715" cy="1251"/>
            </a:xfrm>
            <a:prstGeom prst="rect">
              <a:avLst/>
            </a:prstGeom>
            <a:solidFill>
              <a:srgbClr val="FFFFFF"/>
            </a:solidFill>
            <a:ln w="9525">
              <a:solidFill>
                <a:srgbClr val="000000"/>
              </a:solidFill>
              <a:miter lim="800000"/>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a:t>CE</a:t>
              </a:r>
            </a:p>
            <a:p>
              <a:pPr algn="just"/>
              <a:endParaRPr kumimoji="0" lang="en-US" altLang="zh-CN" sz="2400" b="0"/>
            </a:p>
            <a:p>
              <a:pPr algn="just"/>
              <a:r>
                <a:rPr kumimoji="0" lang="en-US" altLang="zh-CN" sz="2400" b="0"/>
                <a:t>FI</a:t>
              </a:r>
            </a:p>
            <a:p>
              <a:pPr algn="just"/>
              <a:endParaRPr kumimoji="0" lang="en-US" altLang="zh-CN" sz="2400" b="0"/>
            </a:p>
          </p:txBody>
        </p:sp>
        <p:sp>
          <p:nvSpPr>
            <p:cNvPr id="102423" name="Rectangle 54"/>
            <p:cNvSpPr>
              <a:spLocks noChangeArrowheads="1"/>
            </p:cNvSpPr>
            <p:nvPr/>
          </p:nvSpPr>
          <p:spPr bwMode="auto">
            <a:xfrm>
              <a:off x="8280" y="9573"/>
              <a:ext cx="720" cy="1095"/>
            </a:xfrm>
            <a:prstGeom prst="rect">
              <a:avLst/>
            </a:prstGeom>
            <a:solidFill>
              <a:srgbClr val="FFFFFF"/>
            </a:solidFill>
            <a:ln w="9525">
              <a:solidFill>
                <a:srgbClr val="000000"/>
              </a:solidFill>
              <a:miter lim="800000"/>
              <a:headEnd/>
              <a:tailEnd/>
            </a:ln>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a:t>DH</a:t>
              </a:r>
            </a:p>
            <a:p>
              <a:pPr algn="just"/>
              <a:r>
                <a:rPr kumimoji="0" lang="en-US" altLang="zh-CN" sz="2400" b="0"/>
                <a:t>G</a:t>
              </a:r>
            </a:p>
          </p:txBody>
        </p:sp>
        <p:sp>
          <p:nvSpPr>
            <p:cNvPr id="102424" name="Line 55"/>
            <p:cNvSpPr>
              <a:spLocks noChangeShapeType="1"/>
            </p:cNvSpPr>
            <p:nvPr/>
          </p:nvSpPr>
          <p:spPr bwMode="auto">
            <a:xfrm flipH="1">
              <a:off x="8918" y="8935"/>
              <a:ext cx="18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4400" b="0"/>
            </a:p>
          </p:txBody>
        </p:sp>
        <p:sp>
          <p:nvSpPr>
            <p:cNvPr id="102425" name="Line 56"/>
            <p:cNvSpPr>
              <a:spLocks noChangeShapeType="1"/>
            </p:cNvSpPr>
            <p:nvPr/>
          </p:nvSpPr>
          <p:spPr bwMode="auto">
            <a:xfrm rot="1751849">
              <a:off x="8724" y="9261"/>
              <a:ext cx="1"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4400" b="0"/>
            </a:p>
          </p:txBody>
        </p:sp>
        <p:sp>
          <p:nvSpPr>
            <p:cNvPr id="102426" name="Line 57"/>
            <p:cNvSpPr>
              <a:spLocks noChangeShapeType="1"/>
            </p:cNvSpPr>
            <p:nvPr/>
          </p:nvSpPr>
          <p:spPr bwMode="auto">
            <a:xfrm>
              <a:off x="9301" y="8943"/>
              <a:ext cx="36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4400" b="0"/>
            </a:p>
          </p:txBody>
        </p:sp>
        <p:grpSp>
          <p:nvGrpSpPr>
            <p:cNvPr id="102427" name="Group 58"/>
            <p:cNvGrpSpPr>
              <a:grpSpLocks/>
            </p:cNvGrpSpPr>
            <p:nvPr/>
          </p:nvGrpSpPr>
          <p:grpSpPr bwMode="auto">
            <a:xfrm>
              <a:off x="8640" y="8949"/>
              <a:ext cx="397" cy="412"/>
              <a:chOff x="8210" y="9873"/>
              <a:chExt cx="397" cy="412"/>
            </a:xfrm>
          </p:grpSpPr>
          <p:sp>
            <p:nvSpPr>
              <p:cNvPr id="102431" name="Text Box 59"/>
              <p:cNvSpPr txBox="1">
                <a:spLocks noChangeArrowheads="1"/>
              </p:cNvSpPr>
              <p:nvPr/>
            </p:nvSpPr>
            <p:spPr bwMode="auto">
              <a:xfrm>
                <a:off x="8210" y="9873"/>
                <a:ext cx="397" cy="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a:t>B</a:t>
                </a:r>
              </a:p>
            </p:txBody>
          </p:sp>
          <p:sp>
            <p:nvSpPr>
              <p:cNvPr id="102432" name="Oval 60"/>
              <p:cNvSpPr>
                <a:spLocks noChangeArrowheads="1"/>
              </p:cNvSpPr>
              <p:nvPr/>
            </p:nvSpPr>
            <p:spPr bwMode="auto">
              <a:xfrm>
                <a:off x="8298" y="9975"/>
                <a:ext cx="238" cy="238"/>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400" b="0"/>
              </a:p>
            </p:txBody>
          </p:sp>
        </p:grpSp>
        <p:grpSp>
          <p:nvGrpSpPr>
            <p:cNvPr id="102428" name="Group 61"/>
            <p:cNvGrpSpPr>
              <a:grpSpLocks/>
            </p:cNvGrpSpPr>
            <p:nvPr/>
          </p:nvGrpSpPr>
          <p:grpSpPr bwMode="auto">
            <a:xfrm>
              <a:off x="9000" y="8637"/>
              <a:ext cx="397" cy="412"/>
              <a:chOff x="8210" y="9873"/>
              <a:chExt cx="397" cy="412"/>
            </a:xfrm>
          </p:grpSpPr>
          <p:sp>
            <p:nvSpPr>
              <p:cNvPr id="102429" name="Text Box 62"/>
              <p:cNvSpPr txBox="1">
                <a:spLocks noChangeArrowheads="1"/>
              </p:cNvSpPr>
              <p:nvPr/>
            </p:nvSpPr>
            <p:spPr bwMode="auto">
              <a:xfrm>
                <a:off x="8210" y="9873"/>
                <a:ext cx="397" cy="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just"/>
                <a:r>
                  <a:rPr kumimoji="0" lang="en-US" altLang="zh-CN" sz="2400" b="0" dirty="0"/>
                  <a:t>A</a:t>
                </a:r>
              </a:p>
            </p:txBody>
          </p:sp>
          <p:sp>
            <p:nvSpPr>
              <p:cNvPr id="102430" name="Oval 63"/>
              <p:cNvSpPr>
                <a:spLocks noChangeArrowheads="1"/>
              </p:cNvSpPr>
              <p:nvPr/>
            </p:nvSpPr>
            <p:spPr bwMode="auto">
              <a:xfrm>
                <a:off x="8298" y="9975"/>
                <a:ext cx="238" cy="238"/>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sz="2400" b="0"/>
              </a:p>
            </p:txBody>
          </p:sp>
        </p:grpSp>
      </p:grpSp>
      <p:sp>
        <p:nvSpPr>
          <p:cNvPr id="40" name="Text Box 64"/>
          <p:cNvSpPr txBox="1">
            <a:spLocks noChangeArrowheads="1"/>
          </p:cNvSpPr>
          <p:nvPr/>
        </p:nvSpPr>
        <p:spPr bwMode="auto">
          <a:xfrm>
            <a:off x="2667000" y="5404469"/>
            <a:ext cx="39624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solidFill>
                  <a:srgbClr val="0000FF"/>
                </a:solidFill>
              </a:rPr>
              <a:t>3. D</a:t>
            </a:r>
            <a:r>
              <a:rPr lang="zh-CN" altLang="en-US" sz="2000">
                <a:solidFill>
                  <a:srgbClr val="0000FF"/>
                </a:solidFill>
              </a:rPr>
              <a:t>为左子树的左子树的根结点</a:t>
            </a:r>
          </a:p>
        </p:txBody>
      </p:sp>
      <p:graphicFrame>
        <p:nvGraphicFramePr>
          <p:cNvPr id="41" name="Object 65"/>
          <p:cNvGraphicFramePr>
            <a:graphicFrameLocks noChangeAspect="1"/>
          </p:cNvGraphicFramePr>
          <p:nvPr>
            <p:extLst>
              <p:ext uri="{D42A27DB-BD31-4B8C-83A1-F6EECF244321}">
                <p14:modId xmlns:p14="http://schemas.microsoft.com/office/powerpoint/2010/main" val="1418830647"/>
              </p:ext>
            </p:extLst>
          </p:nvPr>
        </p:nvGraphicFramePr>
        <p:xfrm>
          <a:off x="7088460" y="4799948"/>
          <a:ext cx="2176462" cy="1949450"/>
        </p:xfrm>
        <a:graphic>
          <a:graphicData uri="http://schemas.openxmlformats.org/presentationml/2006/ole">
            <mc:AlternateContent xmlns:mc="http://schemas.openxmlformats.org/markup-compatibility/2006">
              <mc:Choice xmlns:v="urn:schemas-microsoft-com:vml" Requires="v">
                <p:oleObj spid="_x0000_s102582" name="Picture2" r:id="rId3" imgW="1819656" imgH="1629156" progId="Word.Picture.8">
                  <p:embed/>
                </p:oleObj>
              </mc:Choice>
              <mc:Fallback>
                <p:oleObj name="Picture2" r:id="rId3" imgW="1819656" imgH="1629156" progId="Word.Picture.8">
                  <p:embed/>
                  <p:pic>
                    <p:nvPicPr>
                      <p:cNvPr id="0" name="Object 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8460" y="4799948"/>
                        <a:ext cx="2176462" cy="194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100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2000"/>
                            </p:stCondLst>
                            <p:childTnLst>
                              <p:par>
                                <p:cTn id="15" presetID="15" presetClass="entr" presetSubtype="0" fill="hold" grpId="0" nodeType="afterEffect">
                                  <p:stCondLst>
                                    <p:cond delay="1000"/>
                                  </p:stCondLst>
                                  <p:childTnLst>
                                    <p:set>
                                      <p:cBhvr>
                                        <p:cTn id="16" dur="1" fill="hold">
                                          <p:stCondLst>
                                            <p:cond delay="0"/>
                                          </p:stCondLst>
                                        </p:cTn>
                                        <p:tgtEl>
                                          <p:spTgt spid="7"/>
                                        </p:tgtEl>
                                        <p:attrNameLst>
                                          <p:attrName>style.visibility</p:attrName>
                                        </p:attrNameLst>
                                      </p:cBhvr>
                                      <p:to>
                                        <p:strVal val="visible"/>
                                      </p:to>
                                    </p:set>
                                    <p:anim calcmode="lin" valueType="num">
                                      <p:cBhvr>
                                        <p:cTn id="17" dur="1000" fill="hold"/>
                                        <p:tgtEl>
                                          <p:spTgt spid="7"/>
                                        </p:tgtEl>
                                        <p:attrNameLst>
                                          <p:attrName>ppt_w</p:attrName>
                                        </p:attrNameLst>
                                      </p:cBhvr>
                                      <p:tavLst>
                                        <p:tav tm="0">
                                          <p:val>
                                            <p:fltVal val="0"/>
                                          </p:val>
                                        </p:tav>
                                        <p:tav tm="100000">
                                          <p:val>
                                            <p:strVal val="#ppt_w"/>
                                          </p:val>
                                        </p:tav>
                                      </p:tavLst>
                                    </p:anim>
                                    <p:anim calcmode="lin" valueType="num">
                                      <p:cBhvr>
                                        <p:cTn id="18" dur="1000" fill="hold"/>
                                        <p:tgtEl>
                                          <p:spTgt spid="7"/>
                                        </p:tgtEl>
                                        <p:attrNameLst>
                                          <p:attrName>ppt_h</p:attrName>
                                        </p:attrNameLst>
                                      </p:cBhvr>
                                      <p:tavLst>
                                        <p:tav tm="0">
                                          <p:val>
                                            <p:fltVal val="0"/>
                                          </p:val>
                                        </p:tav>
                                        <p:tav tm="100000">
                                          <p:val>
                                            <p:strVal val="#ppt_h"/>
                                          </p:val>
                                        </p:tav>
                                      </p:tavLst>
                                    </p:anim>
                                    <p:anim calcmode="lin" valueType="num">
                                      <p:cBhvr>
                                        <p:cTn id="19"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par>
                          <p:cTn id="21" fill="hold" nodeType="afterGroup">
                            <p:stCondLst>
                              <p:cond delay="4000"/>
                            </p:stCondLst>
                            <p:childTnLst>
                              <p:par>
                                <p:cTn id="22" presetID="15" presetClass="entr" presetSubtype="0" fill="hold" grpId="0" nodeType="afterEffect">
                                  <p:stCondLst>
                                    <p:cond delay="1000"/>
                                  </p:stCondLst>
                                  <p:childTnLst>
                                    <p:set>
                                      <p:cBhvr>
                                        <p:cTn id="23" dur="1" fill="hold">
                                          <p:stCondLst>
                                            <p:cond delay="0"/>
                                          </p:stCondLst>
                                        </p:cTn>
                                        <p:tgtEl>
                                          <p:spTgt spid="9"/>
                                        </p:tgtEl>
                                        <p:attrNameLst>
                                          <p:attrName>style.visibility</p:attrName>
                                        </p:attrNameLst>
                                      </p:cBhvr>
                                      <p:to>
                                        <p:strVal val="visible"/>
                                      </p:to>
                                    </p:set>
                                    <p:anim calcmode="lin" valueType="num">
                                      <p:cBhvr>
                                        <p:cTn id="24" dur="1000" fill="hold"/>
                                        <p:tgtEl>
                                          <p:spTgt spid="9"/>
                                        </p:tgtEl>
                                        <p:attrNameLst>
                                          <p:attrName>ppt_w</p:attrName>
                                        </p:attrNameLst>
                                      </p:cBhvr>
                                      <p:tavLst>
                                        <p:tav tm="0">
                                          <p:val>
                                            <p:fltVal val="0"/>
                                          </p:val>
                                        </p:tav>
                                        <p:tav tm="100000">
                                          <p:val>
                                            <p:strVal val="#ppt_w"/>
                                          </p:val>
                                        </p:tav>
                                      </p:tavLst>
                                    </p:anim>
                                    <p:anim calcmode="lin" valueType="num">
                                      <p:cBhvr>
                                        <p:cTn id="25" dur="1000" fill="hold"/>
                                        <p:tgtEl>
                                          <p:spTgt spid="9"/>
                                        </p:tgtEl>
                                        <p:attrNameLst>
                                          <p:attrName>ppt_h</p:attrName>
                                        </p:attrNameLst>
                                      </p:cBhvr>
                                      <p:tavLst>
                                        <p:tav tm="0">
                                          <p:val>
                                            <p:fltVal val="0"/>
                                          </p:val>
                                        </p:tav>
                                        <p:tav tm="100000">
                                          <p:val>
                                            <p:strVal val="#ppt_h"/>
                                          </p:val>
                                        </p:tav>
                                      </p:tavLst>
                                    </p:anim>
                                    <p:anim calcmode="lin" valueType="num">
                                      <p:cBhvr>
                                        <p:cTn id="26"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9"/>
                                        </p:tgtEl>
                                        <p:attrNameLst>
                                          <p:attrName>ppt_y</p:attrName>
                                        </p:attrNameLst>
                                      </p:cBhvr>
                                      <p:tavLst>
                                        <p:tav tm="0" fmla="#ppt_y+(sin(-2*pi*(1-$))*-#ppt_x+cos(-2*pi*(1-$))*(1-#ppt_y))*(1-$)">
                                          <p:val>
                                            <p:fltVal val="0"/>
                                          </p:val>
                                        </p:tav>
                                        <p:tav tm="100000">
                                          <p:val>
                                            <p:fltVal val="1"/>
                                          </p:val>
                                        </p:tav>
                                      </p:tavLst>
                                    </p:anim>
                                  </p:childTnLst>
                                </p:cTn>
                              </p:par>
                            </p:childTnLst>
                          </p:cTn>
                        </p:par>
                        <p:par>
                          <p:cTn id="28" fill="hold" nodeType="afterGroup">
                            <p:stCondLst>
                              <p:cond delay="6000"/>
                            </p:stCondLst>
                            <p:childTnLst>
                              <p:par>
                                <p:cTn id="29" presetID="15" presetClass="entr" presetSubtype="0" fill="hold" grpId="0" nodeType="afterEffect">
                                  <p:stCondLst>
                                    <p:cond delay="1000"/>
                                  </p:stCondLst>
                                  <p:childTnLst>
                                    <p:set>
                                      <p:cBhvr>
                                        <p:cTn id="30" dur="1" fill="hold">
                                          <p:stCondLst>
                                            <p:cond delay="0"/>
                                          </p:stCondLst>
                                        </p:cTn>
                                        <p:tgtEl>
                                          <p:spTgt spid="10"/>
                                        </p:tgtEl>
                                        <p:attrNameLst>
                                          <p:attrName>style.visibility</p:attrName>
                                        </p:attrNameLst>
                                      </p:cBhvr>
                                      <p:to>
                                        <p:strVal val="visible"/>
                                      </p:to>
                                    </p:set>
                                    <p:anim calcmode="lin" valueType="num">
                                      <p:cBhvr>
                                        <p:cTn id="31" dur="1000" fill="hold"/>
                                        <p:tgtEl>
                                          <p:spTgt spid="10"/>
                                        </p:tgtEl>
                                        <p:attrNameLst>
                                          <p:attrName>ppt_w</p:attrName>
                                        </p:attrNameLst>
                                      </p:cBhvr>
                                      <p:tavLst>
                                        <p:tav tm="0">
                                          <p:val>
                                            <p:fltVal val="0"/>
                                          </p:val>
                                        </p:tav>
                                        <p:tav tm="100000">
                                          <p:val>
                                            <p:strVal val="#ppt_w"/>
                                          </p:val>
                                        </p:tav>
                                      </p:tavLst>
                                    </p:anim>
                                    <p:anim calcmode="lin" valueType="num">
                                      <p:cBhvr>
                                        <p:cTn id="32" dur="1000" fill="hold"/>
                                        <p:tgtEl>
                                          <p:spTgt spid="10"/>
                                        </p:tgtEl>
                                        <p:attrNameLst>
                                          <p:attrName>ppt_h</p:attrName>
                                        </p:attrNameLst>
                                      </p:cBhvr>
                                      <p:tavLst>
                                        <p:tav tm="0">
                                          <p:val>
                                            <p:fltVal val="0"/>
                                          </p:val>
                                        </p:tav>
                                        <p:tav tm="100000">
                                          <p:val>
                                            <p:strVal val="#ppt_h"/>
                                          </p:val>
                                        </p:tav>
                                      </p:tavLst>
                                    </p:anim>
                                    <p:anim calcmode="lin" valueType="num">
                                      <p:cBhvr>
                                        <p:cTn id="33" dur="1000" fill="hold"/>
                                        <p:tgtEl>
                                          <p:spTgt spid="10"/>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10"/>
                                        </p:tgtEl>
                                        <p:attrNameLst>
                                          <p:attrName>ppt_y</p:attrName>
                                        </p:attrNameLst>
                                      </p:cBhvr>
                                      <p:tavLst>
                                        <p:tav tm="0" fmla="#ppt_y+(sin(-2*pi*(1-$))*-#ppt_x+cos(-2*pi*(1-$))*(1-#ppt_y))*(1-$)">
                                          <p:val>
                                            <p:fltVal val="0"/>
                                          </p:val>
                                        </p:tav>
                                        <p:tav tm="100000">
                                          <p:val>
                                            <p:fltVal val="1"/>
                                          </p:val>
                                        </p:tav>
                                      </p:tavLst>
                                    </p:anim>
                                  </p:childTnLst>
                                </p:cTn>
                              </p:par>
                            </p:childTnLst>
                          </p:cTn>
                        </p:par>
                        <p:par>
                          <p:cTn id="35" fill="hold" nodeType="afterGroup">
                            <p:stCondLst>
                              <p:cond delay="8000"/>
                            </p:stCondLst>
                            <p:childTnLst>
                              <p:par>
                                <p:cTn id="36" presetID="2" presetClass="entr" presetSubtype="8" fill="hold" grpId="0" nodeType="afterEffect">
                                  <p:stCondLst>
                                    <p:cond delay="1000"/>
                                  </p:stCondLst>
                                  <p:childTnLst>
                                    <p:set>
                                      <p:cBhvr>
                                        <p:cTn id="37" dur="1" fill="hold">
                                          <p:stCondLst>
                                            <p:cond delay="0"/>
                                          </p:stCondLst>
                                        </p:cTn>
                                        <p:tgtEl>
                                          <p:spTgt spid="6"/>
                                        </p:tgtEl>
                                        <p:attrNameLst>
                                          <p:attrName>style.visibility</p:attrName>
                                        </p:attrNameLst>
                                      </p:cBhvr>
                                      <p:to>
                                        <p:strVal val="visible"/>
                                      </p:to>
                                    </p:set>
                                    <p:anim calcmode="lin" valueType="num">
                                      <p:cBhvr additive="base">
                                        <p:cTn id="38" dur="500" fill="hold"/>
                                        <p:tgtEl>
                                          <p:spTgt spid="6"/>
                                        </p:tgtEl>
                                        <p:attrNameLst>
                                          <p:attrName>ppt_x</p:attrName>
                                        </p:attrNameLst>
                                      </p:cBhvr>
                                      <p:tavLst>
                                        <p:tav tm="0">
                                          <p:val>
                                            <p:strVal val="0-#ppt_w/2"/>
                                          </p:val>
                                        </p:tav>
                                        <p:tav tm="100000">
                                          <p:val>
                                            <p:strVal val="#ppt_x"/>
                                          </p:val>
                                        </p:tav>
                                      </p:tavLst>
                                    </p:anim>
                                    <p:anim calcmode="lin" valueType="num">
                                      <p:cBhvr additive="base">
                                        <p:cTn id="39" dur="500" fill="hold"/>
                                        <p:tgtEl>
                                          <p:spTgt spid="6"/>
                                        </p:tgtEl>
                                        <p:attrNameLst>
                                          <p:attrName>ppt_y</p:attrName>
                                        </p:attrNameLst>
                                      </p:cBhvr>
                                      <p:tavLst>
                                        <p:tav tm="0">
                                          <p:val>
                                            <p:strVal val="#ppt_y"/>
                                          </p:val>
                                        </p:tav>
                                        <p:tav tm="100000">
                                          <p:val>
                                            <p:strVal val="#ppt_y"/>
                                          </p:val>
                                        </p:tav>
                                      </p:tavLst>
                                    </p:anim>
                                  </p:childTnLst>
                                </p:cTn>
                              </p:par>
                            </p:childTnLst>
                          </p:cTn>
                        </p:par>
                        <p:par>
                          <p:cTn id="40" fill="hold" nodeType="afterGroup">
                            <p:stCondLst>
                              <p:cond delay="9500"/>
                            </p:stCondLst>
                            <p:childTnLst>
                              <p:par>
                                <p:cTn id="41" presetID="15" presetClass="entr" presetSubtype="0" fill="hold" grpId="0" nodeType="afterEffect">
                                  <p:stCondLst>
                                    <p:cond delay="1000"/>
                                  </p:stCondLst>
                                  <p:childTnLst>
                                    <p:set>
                                      <p:cBhvr>
                                        <p:cTn id="42" dur="1" fill="hold">
                                          <p:stCondLst>
                                            <p:cond delay="0"/>
                                          </p:stCondLst>
                                        </p:cTn>
                                        <p:tgtEl>
                                          <p:spTgt spid="11"/>
                                        </p:tgtEl>
                                        <p:attrNameLst>
                                          <p:attrName>style.visibility</p:attrName>
                                        </p:attrNameLst>
                                      </p:cBhvr>
                                      <p:to>
                                        <p:strVal val="visible"/>
                                      </p:to>
                                    </p:set>
                                    <p:anim calcmode="lin" valueType="num">
                                      <p:cBhvr>
                                        <p:cTn id="43" dur="1000" fill="hold"/>
                                        <p:tgtEl>
                                          <p:spTgt spid="11"/>
                                        </p:tgtEl>
                                        <p:attrNameLst>
                                          <p:attrName>ppt_w</p:attrName>
                                        </p:attrNameLst>
                                      </p:cBhvr>
                                      <p:tavLst>
                                        <p:tav tm="0">
                                          <p:val>
                                            <p:fltVal val="0"/>
                                          </p:val>
                                        </p:tav>
                                        <p:tav tm="100000">
                                          <p:val>
                                            <p:strVal val="#ppt_w"/>
                                          </p:val>
                                        </p:tav>
                                      </p:tavLst>
                                    </p:anim>
                                    <p:anim calcmode="lin" valueType="num">
                                      <p:cBhvr>
                                        <p:cTn id="44" dur="1000" fill="hold"/>
                                        <p:tgtEl>
                                          <p:spTgt spid="11"/>
                                        </p:tgtEl>
                                        <p:attrNameLst>
                                          <p:attrName>ppt_h</p:attrName>
                                        </p:attrNameLst>
                                      </p:cBhvr>
                                      <p:tavLst>
                                        <p:tav tm="0">
                                          <p:val>
                                            <p:fltVal val="0"/>
                                          </p:val>
                                        </p:tav>
                                        <p:tav tm="100000">
                                          <p:val>
                                            <p:strVal val="#ppt_h"/>
                                          </p:val>
                                        </p:tav>
                                      </p:tavLst>
                                    </p:anim>
                                    <p:anim calcmode="lin" valueType="num">
                                      <p:cBhvr>
                                        <p:cTn id="45" dur="1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46" dur="1000" fill="hold"/>
                                        <p:tgtEl>
                                          <p:spTgt spid="11"/>
                                        </p:tgtEl>
                                        <p:attrNameLst>
                                          <p:attrName>ppt_y</p:attrName>
                                        </p:attrNameLst>
                                      </p:cBhvr>
                                      <p:tavLst>
                                        <p:tav tm="0" fmla="#ppt_y+(sin(-2*pi*(1-$))*-#ppt_x+cos(-2*pi*(1-$))*(1-#ppt_y))*(1-$)">
                                          <p:val>
                                            <p:fltVal val="0"/>
                                          </p:val>
                                        </p:tav>
                                        <p:tav tm="100000">
                                          <p:val>
                                            <p:fltVal val="1"/>
                                          </p:val>
                                        </p:tav>
                                      </p:tavLst>
                                    </p:anim>
                                  </p:childTnLst>
                                </p:cTn>
                              </p:par>
                            </p:childTnLst>
                          </p:cTn>
                        </p:par>
                        <p:par>
                          <p:cTn id="47" fill="hold" nodeType="afterGroup">
                            <p:stCondLst>
                              <p:cond delay="11500"/>
                            </p:stCondLst>
                            <p:childTnLst>
                              <p:par>
                                <p:cTn id="48" presetID="15" presetClass="entr" presetSubtype="0" fill="hold" grpId="0" nodeType="afterEffect">
                                  <p:stCondLst>
                                    <p:cond delay="1000"/>
                                  </p:stCondLst>
                                  <p:childTnLst>
                                    <p:set>
                                      <p:cBhvr>
                                        <p:cTn id="49" dur="1" fill="hold">
                                          <p:stCondLst>
                                            <p:cond delay="0"/>
                                          </p:stCondLst>
                                        </p:cTn>
                                        <p:tgtEl>
                                          <p:spTgt spid="8"/>
                                        </p:tgtEl>
                                        <p:attrNameLst>
                                          <p:attrName>style.visibility</p:attrName>
                                        </p:attrNameLst>
                                      </p:cBhvr>
                                      <p:to>
                                        <p:strVal val="visible"/>
                                      </p:to>
                                    </p:set>
                                    <p:anim calcmode="lin" valueType="num">
                                      <p:cBhvr>
                                        <p:cTn id="50" dur="1000" fill="hold"/>
                                        <p:tgtEl>
                                          <p:spTgt spid="8"/>
                                        </p:tgtEl>
                                        <p:attrNameLst>
                                          <p:attrName>ppt_w</p:attrName>
                                        </p:attrNameLst>
                                      </p:cBhvr>
                                      <p:tavLst>
                                        <p:tav tm="0">
                                          <p:val>
                                            <p:fltVal val="0"/>
                                          </p:val>
                                        </p:tav>
                                        <p:tav tm="100000">
                                          <p:val>
                                            <p:strVal val="#ppt_w"/>
                                          </p:val>
                                        </p:tav>
                                      </p:tavLst>
                                    </p:anim>
                                    <p:anim calcmode="lin" valueType="num">
                                      <p:cBhvr>
                                        <p:cTn id="51" dur="1000" fill="hold"/>
                                        <p:tgtEl>
                                          <p:spTgt spid="8"/>
                                        </p:tgtEl>
                                        <p:attrNameLst>
                                          <p:attrName>ppt_h</p:attrName>
                                        </p:attrNameLst>
                                      </p:cBhvr>
                                      <p:tavLst>
                                        <p:tav tm="0">
                                          <p:val>
                                            <p:fltVal val="0"/>
                                          </p:val>
                                        </p:tav>
                                        <p:tav tm="100000">
                                          <p:val>
                                            <p:strVal val="#ppt_h"/>
                                          </p:val>
                                        </p:tav>
                                      </p:tavLst>
                                    </p:anim>
                                    <p:anim calcmode="lin" valueType="num">
                                      <p:cBhvr>
                                        <p:cTn id="52"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53"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par>
                          <p:cTn id="54" fill="hold" nodeType="afterGroup">
                            <p:stCondLst>
                              <p:cond delay="13500"/>
                            </p:stCondLst>
                            <p:childTnLst>
                              <p:par>
                                <p:cTn id="55" presetID="15" presetClass="entr" presetSubtype="0" fill="hold" grpId="0" nodeType="afterEffect">
                                  <p:stCondLst>
                                    <p:cond delay="1000"/>
                                  </p:stCondLst>
                                  <p:childTnLst>
                                    <p:set>
                                      <p:cBhvr>
                                        <p:cTn id="56" dur="1" fill="hold">
                                          <p:stCondLst>
                                            <p:cond delay="0"/>
                                          </p:stCondLst>
                                        </p:cTn>
                                        <p:tgtEl>
                                          <p:spTgt spid="12"/>
                                        </p:tgtEl>
                                        <p:attrNameLst>
                                          <p:attrName>style.visibility</p:attrName>
                                        </p:attrNameLst>
                                      </p:cBhvr>
                                      <p:to>
                                        <p:strVal val="visible"/>
                                      </p:to>
                                    </p:set>
                                    <p:anim calcmode="lin" valueType="num">
                                      <p:cBhvr>
                                        <p:cTn id="57" dur="1000" fill="hold"/>
                                        <p:tgtEl>
                                          <p:spTgt spid="12"/>
                                        </p:tgtEl>
                                        <p:attrNameLst>
                                          <p:attrName>ppt_w</p:attrName>
                                        </p:attrNameLst>
                                      </p:cBhvr>
                                      <p:tavLst>
                                        <p:tav tm="0">
                                          <p:val>
                                            <p:fltVal val="0"/>
                                          </p:val>
                                        </p:tav>
                                        <p:tav tm="100000">
                                          <p:val>
                                            <p:strVal val="#ppt_w"/>
                                          </p:val>
                                        </p:tav>
                                      </p:tavLst>
                                    </p:anim>
                                    <p:anim calcmode="lin" valueType="num">
                                      <p:cBhvr>
                                        <p:cTn id="58" dur="1000" fill="hold"/>
                                        <p:tgtEl>
                                          <p:spTgt spid="12"/>
                                        </p:tgtEl>
                                        <p:attrNameLst>
                                          <p:attrName>ppt_h</p:attrName>
                                        </p:attrNameLst>
                                      </p:cBhvr>
                                      <p:tavLst>
                                        <p:tav tm="0">
                                          <p:val>
                                            <p:fltVal val="0"/>
                                          </p:val>
                                        </p:tav>
                                        <p:tav tm="100000">
                                          <p:val>
                                            <p:strVal val="#ppt_h"/>
                                          </p:val>
                                        </p:tav>
                                      </p:tavLst>
                                    </p:anim>
                                    <p:anim calcmode="lin" valueType="num">
                                      <p:cBhvr>
                                        <p:cTn id="59" dur="1000" fill="hold"/>
                                        <p:tgtEl>
                                          <p:spTgt spid="12"/>
                                        </p:tgtEl>
                                        <p:attrNameLst>
                                          <p:attrName>ppt_x</p:attrName>
                                        </p:attrNameLst>
                                      </p:cBhvr>
                                      <p:tavLst>
                                        <p:tav tm="0" fmla="#ppt_x+(cos(-2*pi*(1-$))*-#ppt_x-sin(-2*pi*(1-$))*(1-#ppt_y))*(1-$)">
                                          <p:val>
                                            <p:fltVal val="0"/>
                                          </p:val>
                                        </p:tav>
                                        <p:tav tm="100000">
                                          <p:val>
                                            <p:fltVal val="1"/>
                                          </p:val>
                                        </p:tav>
                                      </p:tavLst>
                                    </p:anim>
                                    <p:anim calcmode="lin" valueType="num">
                                      <p:cBhvr>
                                        <p:cTn id="60" dur="1000" fill="hold"/>
                                        <p:tgtEl>
                                          <p:spTgt spid="12"/>
                                        </p:tgtEl>
                                        <p:attrNameLst>
                                          <p:attrName>ppt_y</p:attrName>
                                        </p:attrNameLst>
                                      </p:cBhvr>
                                      <p:tavLst>
                                        <p:tav tm="0" fmla="#ppt_y+(sin(-2*pi*(1-$))*-#ppt_x+cos(-2*pi*(1-$))*(1-#ppt_y))*(1-$)">
                                          <p:val>
                                            <p:fltVal val="0"/>
                                          </p:val>
                                        </p:tav>
                                        <p:tav tm="100000">
                                          <p:val>
                                            <p:fltVal val="1"/>
                                          </p:val>
                                        </p:tav>
                                      </p:tavLst>
                                    </p:anim>
                                  </p:childTnLst>
                                </p:cTn>
                              </p:par>
                            </p:childTnLst>
                          </p:cTn>
                        </p:par>
                        <p:par>
                          <p:cTn id="61" fill="hold" nodeType="afterGroup">
                            <p:stCondLst>
                              <p:cond delay="15500"/>
                            </p:stCondLst>
                            <p:childTnLst>
                              <p:par>
                                <p:cTn id="62" presetID="19" presetClass="entr" presetSubtype="10" fill="hold" nodeType="afterEffect">
                                  <p:stCondLst>
                                    <p:cond delay="1000"/>
                                  </p:stCondLst>
                                  <p:childTnLst>
                                    <p:set>
                                      <p:cBhvr>
                                        <p:cTn id="63" dur="1" fill="hold">
                                          <p:stCondLst>
                                            <p:cond delay="0"/>
                                          </p:stCondLst>
                                        </p:cTn>
                                        <p:tgtEl>
                                          <p:spTgt spid="13"/>
                                        </p:tgtEl>
                                        <p:attrNameLst>
                                          <p:attrName>style.visibility</p:attrName>
                                        </p:attrNameLst>
                                      </p:cBhvr>
                                      <p:to>
                                        <p:strVal val="visible"/>
                                      </p:to>
                                    </p:set>
                                    <p:anim calcmode="lin" valueType="num">
                                      <p:cBhvr>
                                        <p:cTn id="64" dur="5000" fill="hold"/>
                                        <p:tgtEl>
                                          <p:spTgt spid="13"/>
                                        </p:tgtEl>
                                        <p:attrNameLst>
                                          <p:attrName>ppt_w</p:attrName>
                                        </p:attrNameLst>
                                      </p:cBhvr>
                                      <p:tavLst>
                                        <p:tav tm="0" fmla="#ppt_w*sin(2.5*pi*$)">
                                          <p:val>
                                            <p:fltVal val="0"/>
                                          </p:val>
                                        </p:tav>
                                        <p:tav tm="100000">
                                          <p:val>
                                            <p:fltVal val="1"/>
                                          </p:val>
                                        </p:tav>
                                      </p:tavLst>
                                    </p:anim>
                                    <p:anim calcmode="lin" valueType="num">
                                      <p:cBhvr>
                                        <p:cTn id="65" dur="5000" fill="hold"/>
                                        <p:tgtEl>
                                          <p:spTgt spid="13"/>
                                        </p:tgtEl>
                                        <p:attrNameLst>
                                          <p:attrName>ppt_h</p:attrName>
                                        </p:attrNameLst>
                                      </p:cBhvr>
                                      <p:tavLst>
                                        <p:tav tm="0">
                                          <p:val>
                                            <p:strVal val="#ppt_h"/>
                                          </p:val>
                                        </p:tav>
                                        <p:tav tm="100000">
                                          <p:val>
                                            <p:strVal val="#ppt_h"/>
                                          </p:val>
                                        </p:tav>
                                      </p:tavLst>
                                    </p:anim>
                                  </p:childTnLst>
                                </p:cTn>
                              </p:par>
                            </p:childTnLst>
                          </p:cTn>
                        </p:par>
                        <p:par>
                          <p:cTn id="66" fill="hold" nodeType="afterGroup">
                            <p:stCondLst>
                              <p:cond delay="21500"/>
                            </p:stCondLst>
                            <p:childTnLst>
                              <p:par>
                                <p:cTn id="67" presetID="2" presetClass="entr" presetSubtype="8" fill="hold" grpId="0" nodeType="afterEffect">
                                  <p:stCondLst>
                                    <p:cond delay="1000"/>
                                  </p:stCondLst>
                                  <p:childTnLst>
                                    <p:set>
                                      <p:cBhvr>
                                        <p:cTn id="68" dur="1" fill="hold">
                                          <p:stCondLst>
                                            <p:cond delay="0"/>
                                          </p:stCondLst>
                                        </p:cTn>
                                        <p:tgtEl>
                                          <p:spTgt spid="21"/>
                                        </p:tgtEl>
                                        <p:attrNameLst>
                                          <p:attrName>style.visibility</p:attrName>
                                        </p:attrNameLst>
                                      </p:cBhvr>
                                      <p:to>
                                        <p:strVal val="visible"/>
                                      </p:to>
                                    </p:set>
                                    <p:anim calcmode="lin" valueType="num">
                                      <p:cBhvr additive="base">
                                        <p:cTn id="69" dur="500" fill="hold"/>
                                        <p:tgtEl>
                                          <p:spTgt spid="21"/>
                                        </p:tgtEl>
                                        <p:attrNameLst>
                                          <p:attrName>ppt_x</p:attrName>
                                        </p:attrNameLst>
                                      </p:cBhvr>
                                      <p:tavLst>
                                        <p:tav tm="0">
                                          <p:val>
                                            <p:strVal val="0-#ppt_w/2"/>
                                          </p:val>
                                        </p:tav>
                                        <p:tav tm="100000">
                                          <p:val>
                                            <p:strVal val="#ppt_x"/>
                                          </p:val>
                                        </p:tav>
                                      </p:tavLst>
                                    </p:anim>
                                    <p:anim calcmode="lin" valueType="num">
                                      <p:cBhvr additive="base">
                                        <p:cTn id="70" dur="500" fill="hold"/>
                                        <p:tgtEl>
                                          <p:spTgt spid="21"/>
                                        </p:tgtEl>
                                        <p:attrNameLst>
                                          <p:attrName>ppt_y</p:attrName>
                                        </p:attrNameLst>
                                      </p:cBhvr>
                                      <p:tavLst>
                                        <p:tav tm="0">
                                          <p:val>
                                            <p:strVal val="#ppt_y"/>
                                          </p:val>
                                        </p:tav>
                                        <p:tav tm="100000">
                                          <p:val>
                                            <p:strVal val="#ppt_y"/>
                                          </p:val>
                                        </p:tav>
                                      </p:tavLst>
                                    </p:anim>
                                  </p:childTnLst>
                                </p:cTn>
                              </p:par>
                            </p:childTnLst>
                          </p:cTn>
                        </p:par>
                        <p:par>
                          <p:cTn id="71" fill="hold" nodeType="afterGroup">
                            <p:stCondLst>
                              <p:cond delay="23000"/>
                            </p:stCondLst>
                            <p:childTnLst>
                              <p:par>
                                <p:cTn id="72" presetID="2" presetClass="entr" presetSubtype="8" fill="hold" grpId="0" nodeType="afterEffect">
                                  <p:stCondLst>
                                    <p:cond delay="1000"/>
                                  </p:stCondLst>
                                  <p:childTnLst>
                                    <p:set>
                                      <p:cBhvr>
                                        <p:cTn id="73" dur="1" fill="hold">
                                          <p:stCondLst>
                                            <p:cond delay="0"/>
                                          </p:stCondLst>
                                        </p:cTn>
                                        <p:tgtEl>
                                          <p:spTgt spid="22"/>
                                        </p:tgtEl>
                                        <p:attrNameLst>
                                          <p:attrName>style.visibility</p:attrName>
                                        </p:attrNameLst>
                                      </p:cBhvr>
                                      <p:to>
                                        <p:strVal val="visible"/>
                                      </p:to>
                                    </p:set>
                                    <p:anim calcmode="lin" valueType="num">
                                      <p:cBhvr additive="base">
                                        <p:cTn id="74" dur="500" fill="hold"/>
                                        <p:tgtEl>
                                          <p:spTgt spid="22"/>
                                        </p:tgtEl>
                                        <p:attrNameLst>
                                          <p:attrName>ppt_x</p:attrName>
                                        </p:attrNameLst>
                                      </p:cBhvr>
                                      <p:tavLst>
                                        <p:tav tm="0">
                                          <p:val>
                                            <p:strVal val="0-#ppt_w/2"/>
                                          </p:val>
                                        </p:tav>
                                        <p:tav tm="100000">
                                          <p:val>
                                            <p:strVal val="#ppt_x"/>
                                          </p:val>
                                        </p:tav>
                                      </p:tavLst>
                                    </p:anim>
                                    <p:anim calcmode="lin" valueType="num">
                                      <p:cBhvr additive="base">
                                        <p:cTn id="75" dur="500" fill="hold"/>
                                        <p:tgtEl>
                                          <p:spTgt spid="22"/>
                                        </p:tgtEl>
                                        <p:attrNameLst>
                                          <p:attrName>ppt_y</p:attrName>
                                        </p:attrNameLst>
                                      </p:cBhvr>
                                      <p:tavLst>
                                        <p:tav tm="0">
                                          <p:val>
                                            <p:strVal val="#ppt_y"/>
                                          </p:val>
                                        </p:tav>
                                        <p:tav tm="100000">
                                          <p:val>
                                            <p:strVal val="#ppt_y"/>
                                          </p:val>
                                        </p:tav>
                                      </p:tavLst>
                                    </p:anim>
                                  </p:childTnLst>
                                </p:cTn>
                              </p:par>
                            </p:childTnLst>
                          </p:cTn>
                        </p:par>
                        <p:par>
                          <p:cTn id="76" fill="hold" nodeType="afterGroup">
                            <p:stCondLst>
                              <p:cond delay="24500"/>
                            </p:stCondLst>
                            <p:childTnLst>
                              <p:par>
                                <p:cTn id="77" presetID="16" presetClass="entr" presetSubtype="26" fill="hold" grpId="0"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barn(inHorizontal)">
                                      <p:cBhvr>
                                        <p:cTn id="79" dur="500"/>
                                        <p:tgtEl>
                                          <p:spTgt spid="25"/>
                                        </p:tgtEl>
                                      </p:cBhvr>
                                    </p:animEffect>
                                  </p:childTnLst>
                                </p:cTn>
                              </p:par>
                            </p:childTnLst>
                          </p:cTn>
                        </p:par>
                        <p:par>
                          <p:cTn id="80" fill="hold" nodeType="afterGroup">
                            <p:stCondLst>
                              <p:cond delay="25000"/>
                            </p:stCondLst>
                            <p:childTnLst>
                              <p:par>
                                <p:cTn id="81" presetID="15" presetClass="entr" presetSubtype="0" fill="hold" grpId="0" nodeType="afterEffect">
                                  <p:stCondLst>
                                    <p:cond delay="0"/>
                                  </p:stCondLst>
                                  <p:childTnLst>
                                    <p:set>
                                      <p:cBhvr>
                                        <p:cTn id="82" dur="1" fill="hold">
                                          <p:stCondLst>
                                            <p:cond delay="0"/>
                                          </p:stCondLst>
                                        </p:cTn>
                                        <p:tgtEl>
                                          <p:spTgt spid="26"/>
                                        </p:tgtEl>
                                        <p:attrNameLst>
                                          <p:attrName>style.visibility</p:attrName>
                                        </p:attrNameLst>
                                      </p:cBhvr>
                                      <p:to>
                                        <p:strVal val="visible"/>
                                      </p:to>
                                    </p:set>
                                    <p:anim calcmode="lin" valueType="num">
                                      <p:cBhvr>
                                        <p:cTn id="83" dur="1000" fill="hold"/>
                                        <p:tgtEl>
                                          <p:spTgt spid="26"/>
                                        </p:tgtEl>
                                        <p:attrNameLst>
                                          <p:attrName>ppt_w</p:attrName>
                                        </p:attrNameLst>
                                      </p:cBhvr>
                                      <p:tavLst>
                                        <p:tav tm="0">
                                          <p:val>
                                            <p:fltVal val="0"/>
                                          </p:val>
                                        </p:tav>
                                        <p:tav tm="100000">
                                          <p:val>
                                            <p:strVal val="#ppt_w"/>
                                          </p:val>
                                        </p:tav>
                                      </p:tavLst>
                                    </p:anim>
                                    <p:anim calcmode="lin" valueType="num">
                                      <p:cBhvr>
                                        <p:cTn id="84" dur="1000" fill="hold"/>
                                        <p:tgtEl>
                                          <p:spTgt spid="26"/>
                                        </p:tgtEl>
                                        <p:attrNameLst>
                                          <p:attrName>ppt_h</p:attrName>
                                        </p:attrNameLst>
                                      </p:cBhvr>
                                      <p:tavLst>
                                        <p:tav tm="0">
                                          <p:val>
                                            <p:fltVal val="0"/>
                                          </p:val>
                                        </p:tav>
                                        <p:tav tm="100000">
                                          <p:val>
                                            <p:strVal val="#ppt_h"/>
                                          </p:val>
                                        </p:tav>
                                      </p:tavLst>
                                    </p:anim>
                                    <p:anim calcmode="lin" valueType="num">
                                      <p:cBhvr>
                                        <p:cTn id="85" dur="1000" fill="hold"/>
                                        <p:tgtEl>
                                          <p:spTgt spid="26"/>
                                        </p:tgtEl>
                                        <p:attrNameLst>
                                          <p:attrName>ppt_x</p:attrName>
                                        </p:attrNameLst>
                                      </p:cBhvr>
                                      <p:tavLst>
                                        <p:tav tm="0" fmla="#ppt_x+(cos(-2*pi*(1-$))*-#ppt_x-sin(-2*pi*(1-$))*(1-#ppt_y))*(1-$)">
                                          <p:val>
                                            <p:fltVal val="0"/>
                                          </p:val>
                                        </p:tav>
                                        <p:tav tm="100000">
                                          <p:val>
                                            <p:fltVal val="1"/>
                                          </p:val>
                                        </p:tav>
                                      </p:tavLst>
                                    </p:anim>
                                    <p:anim calcmode="lin" valueType="num">
                                      <p:cBhvr>
                                        <p:cTn id="86" dur="1000" fill="hold"/>
                                        <p:tgtEl>
                                          <p:spTgt spid="26"/>
                                        </p:tgtEl>
                                        <p:attrNameLst>
                                          <p:attrName>ppt_y</p:attrName>
                                        </p:attrNameLst>
                                      </p:cBhvr>
                                      <p:tavLst>
                                        <p:tav tm="0" fmla="#ppt_y+(sin(-2*pi*(1-$))*-#ppt_x+cos(-2*pi*(1-$))*(1-#ppt_y))*(1-$)">
                                          <p:val>
                                            <p:fltVal val="0"/>
                                          </p:val>
                                        </p:tav>
                                        <p:tav tm="100000">
                                          <p:val>
                                            <p:fltVal val="1"/>
                                          </p:val>
                                        </p:tav>
                                      </p:tavLst>
                                    </p:anim>
                                  </p:childTnLst>
                                </p:cTn>
                              </p:par>
                            </p:childTnLst>
                          </p:cTn>
                        </p:par>
                        <p:par>
                          <p:cTn id="87" fill="hold" nodeType="afterGroup">
                            <p:stCondLst>
                              <p:cond delay="26000"/>
                            </p:stCondLst>
                            <p:childTnLst>
                              <p:par>
                                <p:cTn id="88" presetID="2" presetClass="entr" presetSubtype="8"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 calcmode="lin" valueType="num">
                                      <p:cBhvr additive="base">
                                        <p:cTn id="90" dur="500" fill="hold"/>
                                        <p:tgtEl>
                                          <p:spTgt spid="23"/>
                                        </p:tgtEl>
                                        <p:attrNameLst>
                                          <p:attrName>ppt_x</p:attrName>
                                        </p:attrNameLst>
                                      </p:cBhvr>
                                      <p:tavLst>
                                        <p:tav tm="0">
                                          <p:val>
                                            <p:strVal val="0-#ppt_w/2"/>
                                          </p:val>
                                        </p:tav>
                                        <p:tav tm="100000">
                                          <p:val>
                                            <p:strVal val="#ppt_x"/>
                                          </p:val>
                                        </p:tav>
                                      </p:tavLst>
                                    </p:anim>
                                    <p:anim calcmode="lin" valueType="num">
                                      <p:cBhvr additive="base">
                                        <p:cTn id="91" dur="500" fill="hold"/>
                                        <p:tgtEl>
                                          <p:spTgt spid="23"/>
                                        </p:tgtEl>
                                        <p:attrNameLst>
                                          <p:attrName>ppt_y</p:attrName>
                                        </p:attrNameLst>
                                      </p:cBhvr>
                                      <p:tavLst>
                                        <p:tav tm="0">
                                          <p:val>
                                            <p:strVal val="#ppt_y"/>
                                          </p:val>
                                        </p:tav>
                                        <p:tav tm="100000">
                                          <p:val>
                                            <p:strVal val="#ppt_y"/>
                                          </p:val>
                                        </p:tav>
                                      </p:tavLst>
                                    </p:anim>
                                  </p:childTnLst>
                                </p:cTn>
                              </p:par>
                            </p:childTnLst>
                          </p:cTn>
                        </p:par>
                        <p:par>
                          <p:cTn id="92" fill="hold" nodeType="afterGroup">
                            <p:stCondLst>
                              <p:cond delay="26500"/>
                            </p:stCondLst>
                            <p:childTnLst>
                              <p:par>
                                <p:cTn id="93" presetID="15" presetClass="entr" presetSubtype="0" fill="hold" grpId="0" nodeType="afterEffect">
                                  <p:stCondLst>
                                    <p:cond delay="0"/>
                                  </p:stCondLst>
                                  <p:childTnLst>
                                    <p:set>
                                      <p:cBhvr>
                                        <p:cTn id="94" dur="1" fill="hold">
                                          <p:stCondLst>
                                            <p:cond delay="0"/>
                                          </p:stCondLst>
                                        </p:cTn>
                                        <p:tgtEl>
                                          <p:spTgt spid="27"/>
                                        </p:tgtEl>
                                        <p:attrNameLst>
                                          <p:attrName>style.visibility</p:attrName>
                                        </p:attrNameLst>
                                      </p:cBhvr>
                                      <p:to>
                                        <p:strVal val="visible"/>
                                      </p:to>
                                    </p:set>
                                    <p:anim calcmode="lin" valueType="num">
                                      <p:cBhvr>
                                        <p:cTn id="95" dur="1000" fill="hold"/>
                                        <p:tgtEl>
                                          <p:spTgt spid="27"/>
                                        </p:tgtEl>
                                        <p:attrNameLst>
                                          <p:attrName>ppt_w</p:attrName>
                                        </p:attrNameLst>
                                      </p:cBhvr>
                                      <p:tavLst>
                                        <p:tav tm="0">
                                          <p:val>
                                            <p:fltVal val="0"/>
                                          </p:val>
                                        </p:tav>
                                        <p:tav tm="100000">
                                          <p:val>
                                            <p:strVal val="#ppt_w"/>
                                          </p:val>
                                        </p:tav>
                                      </p:tavLst>
                                    </p:anim>
                                    <p:anim calcmode="lin" valueType="num">
                                      <p:cBhvr>
                                        <p:cTn id="96" dur="1000" fill="hold"/>
                                        <p:tgtEl>
                                          <p:spTgt spid="27"/>
                                        </p:tgtEl>
                                        <p:attrNameLst>
                                          <p:attrName>ppt_h</p:attrName>
                                        </p:attrNameLst>
                                      </p:cBhvr>
                                      <p:tavLst>
                                        <p:tav tm="0">
                                          <p:val>
                                            <p:fltVal val="0"/>
                                          </p:val>
                                        </p:tav>
                                        <p:tav tm="100000">
                                          <p:val>
                                            <p:strVal val="#ppt_h"/>
                                          </p:val>
                                        </p:tav>
                                      </p:tavLst>
                                    </p:anim>
                                    <p:anim calcmode="lin" valueType="num">
                                      <p:cBhvr>
                                        <p:cTn id="97" dur="1000" fill="hold"/>
                                        <p:tgtEl>
                                          <p:spTgt spid="27"/>
                                        </p:tgtEl>
                                        <p:attrNameLst>
                                          <p:attrName>ppt_x</p:attrName>
                                        </p:attrNameLst>
                                      </p:cBhvr>
                                      <p:tavLst>
                                        <p:tav tm="0" fmla="#ppt_x+(cos(-2*pi*(1-$))*-#ppt_x-sin(-2*pi*(1-$))*(1-#ppt_y))*(1-$)">
                                          <p:val>
                                            <p:fltVal val="0"/>
                                          </p:val>
                                        </p:tav>
                                        <p:tav tm="100000">
                                          <p:val>
                                            <p:fltVal val="1"/>
                                          </p:val>
                                        </p:tav>
                                      </p:tavLst>
                                    </p:anim>
                                    <p:anim calcmode="lin" valueType="num">
                                      <p:cBhvr>
                                        <p:cTn id="98" dur="1000" fill="hold"/>
                                        <p:tgtEl>
                                          <p:spTgt spid="27"/>
                                        </p:tgtEl>
                                        <p:attrNameLst>
                                          <p:attrName>ppt_y</p:attrName>
                                        </p:attrNameLst>
                                      </p:cBhvr>
                                      <p:tavLst>
                                        <p:tav tm="0" fmla="#ppt_y+(sin(-2*pi*(1-$))*-#ppt_x+cos(-2*pi*(1-$))*(1-#ppt_y))*(1-$)">
                                          <p:val>
                                            <p:fltVal val="0"/>
                                          </p:val>
                                        </p:tav>
                                        <p:tav tm="100000">
                                          <p:val>
                                            <p:fltVal val="1"/>
                                          </p:val>
                                        </p:tav>
                                      </p:tavLst>
                                    </p:anim>
                                  </p:childTnLst>
                                </p:cTn>
                              </p:par>
                            </p:childTnLst>
                          </p:cTn>
                        </p:par>
                        <p:par>
                          <p:cTn id="99" fill="hold" nodeType="afterGroup">
                            <p:stCondLst>
                              <p:cond delay="27500"/>
                            </p:stCondLst>
                            <p:childTnLst>
                              <p:par>
                                <p:cTn id="100" presetID="15" presetClass="entr" presetSubtype="0" fill="hold" grpId="0" nodeType="afterEffect">
                                  <p:stCondLst>
                                    <p:cond delay="0"/>
                                  </p:stCondLst>
                                  <p:childTnLst>
                                    <p:set>
                                      <p:cBhvr>
                                        <p:cTn id="101" dur="1" fill="hold">
                                          <p:stCondLst>
                                            <p:cond delay="0"/>
                                          </p:stCondLst>
                                        </p:cTn>
                                        <p:tgtEl>
                                          <p:spTgt spid="24"/>
                                        </p:tgtEl>
                                        <p:attrNameLst>
                                          <p:attrName>style.visibility</p:attrName>
                                        </p:attrNameLst>
                                      </p:cBhvr>
                                      <p:to>
                                        <p:strVal val="visible"/>
                                      </p:to>
                                    </p:set>
                                    <p:anim calcmode="lin" valueType="num">
                                      <p:cBhvr>
                                        <p:cTn id="102" dur="1000" fill="hold"/>
                                        <p:tgtEl>
                                          <p:spTgt spid="24"/>
                                        </p:tgtEl>
                                        <p:attrNameLst>
                                          <p:attrName>ppt_w</p:attrName>
                                        </p:attrNameLst>
                                      </p:cBhvr>
                                      <p:tavLst>
                                        <p:tav tm="0">
                                          <p:val>
                                            <p:fltVal val="0"/>
                                          </p:val>
                                        </p:tav>
                                        <p:tav tm="100000">
                                          <p:val>
                                            <p:strVal val="#ppt_w"/>
                                          </p:val>
                                        </p:tav>
                                      </p:tavLst>
                                    </p:anim>
                                    <p:anim calcmode="lin" valueType="num">
                                      <p:cBhvr>
                                        <p:cTn id="103" dur="1000" fill="hold"/>
                                        <p:tgtEl>
                                          <p:spTgt spid="24"/>
                                        </p:tgtEl>
                                        <p:attrNameLst>
                                          <p:attrName>ppt_h</p:attrName>
                                        </p:attrNameLst>
                                      </p:cBhvr>
                                      <p:tavLst>
                                        <p:tav tm="0">
                                          <p:val>
                                            <p:fltVal val="0"/>
                                          </p:val>
                                        </p:tav>
                                        <p:tav tm="100000">
                                          <p:val>
                                            <p:strVal val="#ppt_h"/>
                                          </p:val>
                                        </p:tav>
                                      </p:tavLst>
                                    </p:anim>
                                    <p:anim calcmode="lin" valueType="num">
                                      <p:cBhvr>
                                        <p:cTn id="104" dur="1000" fill="hold"/>
                                        <p:tgtEl>
                                          <p:spTgt spid="24"/>
                                        </p:tgtEl>
                                        <p:attrNameLst>
                                          <p:attrName>ppt_x</p:attrName>
                                        </p:attrNameLst>
                                      </p:cBhvr>
                                      <p:tavLst>
                                        <p:tav tm="0" fmla="#ppt_x+(cos(-2*pi*(1-$))*-#ppt_x-sin(-2*pi*(1-$))*(1-#ppt_y))*(1-$)">
                                          <p:val>
                                            <p:fltVal val="0"/>
                                          </p:val>
                                        </p:tav>
                                        <p:tav tm="100000">
                                          <p:val>
                                            <p:fltVal val="1"/>
                                          </p:val>
                                        </p:tav>
                                      </p:tavLst>
                                    </p:anim>
                                    <p:anim calcmode="lin" valueType="num">
                                      <p:cBhvr>
                                        <p:cTn id="105" dur="1000" fill="hold"/>
                                        <p:tgtEl>
                                          <p:spTgt spid="24"/>
                                        </p:tgtEl>
                                        <p:attrNameLst>
                                          <p:attrName>ppt_y</p:attrName>
                                        </p:attrNameLst>
                                      </p:cBhvr>
                                      <p:tavLst>
                                        <p:tav tm="0" fmla="#ppt_y+(sin(-2*pi*(1-$))*-#ppt_x+cos(-2*pi*(1-$))*(1-#ppt_y))*(1-$)">
                                          <p:val>
                                            <p:fltVal val="0"/>
                                          </p:val>
                                        </p:tav>
                                        <p:tav tm="100000">
                                          <p:val>
                                            <p:fltVal val="1"/>
                                          </p:val>
                                        </p:tav>
                                      </p:tavLst>
                                    </p:anim>
                                  </p:childTnLst>
                                </p:cTn>
                              </p:par>
                            </p:childTnLst>
                          </p:cTn>
                        </p:par>
                        <p:par>
                          <p:cTn id="106" fill="hold" nodeType="afterGroup">
                            <p:stCondLst>
                              <p:cond delay="28500"/>
                            </p:stCondLst>
                            <p:childTnLst>
                              <p:par>
                                <p:cTn id="107" presetID="19" presetClass="entr" presetSubtype="10" fill="hold" nodeType="afterEffect">
                                  <p:stCondLst>
                                    <p:cond delay="0"/>
                                  </p:stCondLst>
                                  <p:childTnLst>
                                    <p:set>
                                      <p:cBhvr>
                                        <p:cTn id="108" dur="1" fill="hold">
                                          <p:stCondLst>
                                            <p:cond delay="0"/>
                                          </p:stCondLst>
                                        </p:cTn>
                                        <p:tgtEl>
                                          <p:spTgt spid="28"/>
                                        </p:tgtEl>
                                        <p:attrNameLst>
                                          <p:attrName>style.visibility</p:attrName>
                                        </p:attrNameLst>
                                      </p:cBhvr>
                                      <p:to>
                                        <p:strVal val="visible"/>
                                      </p:to>
                                    </p:set>
                                    <p:anim calcmode="lin" valueType="num">
                                      <p:cBhvr>
                                        <p:cTn id="109" dur="5000" fill="hold"/>
                                        <p:tgtEl>
                                          <p:spTgt spid="28"/>
                                        </p:tgtEl>
                                        <p:attrNameLst>
                                          <p:attrName>ppt_w</p:attrName>
                                        </p:attrNameLst>
                                      </p:cBhvr>
                                      <p:tavLst>
                                        <p:tav tm="0" fmla="#ppt_w*sin(2.5*pi*$)">
                                          <p:val>
                                            <p:fltVal val="0"/>
                                          </p:val>
                                        </p:tav>
                                        <p:tav tm="100000">
                                          <p:val>
                                            <p:fltVal val="1"/>
                                          </p:val>
                                        </p:tav>
                                      </p:tavLst>
                                    </p:anim>
                                    <p:anim calcmode="lin" valueType="num">
                                      <p:cBhvr>
                                        <p:cTn id="110" dur="5000" fill="hold"/>
                                        <p:tgtEl>
                                          <p:spTgt spid="28"/>
                                        </p:tgtEl>
                                        <p:attrNameLst>
                                          <p:attrName>ppt_h</p:attrName>
                                        </p:attrNameLst>
                                      </p:cBhvr>
                                      <p:tavLst>
                                        <p:tav tm="0">
                                          <p:val>
                                            <p:strVal val="#ppt_h"/>
                                          </p:val>
                                        </p:tav>
                                        <p:tav tm="100000">
                                          <p:val>
                                            <p:strVal val="#ppt_h"/>
                                          </p:val>
                                        </p:tav>
                                      </p:tavLst>
                                    </p:anim>
                                  </p:childTnLst>
                                </p:cTn>
                              </p:par>
                            </p:childTnLst>
                          </p:cTn>
                        </p:par>
                        <p:par>
                          <p:cTn id="111" fill="hold" nodeType="afterGroup">
                            <p:stCondLst>
                              <p:cond delay="33500"/>
                            </p:stCondLst>
                            <p:childTnLst>
                              <p:par>
                                <p:cTn id="112" presetID="2" presetClass="entr" presetSubtype="8" fill="hold" grpId="0" nodeType="afterEffect">
                                  <p:stCondLst>
                                    <p:cond delay="0"/>
                                  </p:stCondLst>
                                  <p:childTnLst>
                                    <p:set>
                                      <p:cBhvr>
                                        <p:cTn id="113" dur="1" fill="hold">
                                          <p:stCondLst>
                                            <p:cond delay="0"/>
                                          </p:stCondLst>
                                        </p:cTn>
                                        <p:tgtEl>
                                          <p:spTgt spid="40"/>
                                        </p:tgtEl>
                                        <p:attrNameLst>
                                          <p:attrName>style.visibility</p:attrName>
                                        </p:attrNameLst>
                                      </p:cBhvr>
                                      <p:to>
                                        <p:strVal val="visible"/>
                                      </p:to>
                                    </p:set>
                                    <p:anim calcmode="lin" valueType="num">
                                      <p:cBhvr additive="base">
                                        <p:cTn id="114" dur="500" fill="hold"/>
                                        <p:tgtEl>
                                          <p:spTgt spid="40"/>
                                        </p:tgtEl>
                                        <p:attrNameLst>
                                          <p:attrName>ppt_x</p:attrName>
                                        </p:attrNameLst>
                                      </p:cBhvr>
                                      <p:tavLst>
                                        <p:tav tm="0">
                                          <p:val>
                                            <p:strVal val="0-#ppt_w/2"/>
                                          </p:val>
                                        </p:tav>
                                        <p:tav tm="100000">
                                          <p:val>
                                            <p:strVal val="#ppt_x"/>
                                          </p:val>
                                        </p:tav>
                                      </p:tavLst>
                                    </p:anim>
                                    <p:anim calcmode="lin" valueType="num">
                                      <p:cBhvr additive="base">
                                        <p:cTn id="115" dur="500" fill="hold"/>
                                        <p:tgtEl>
                                          <p:spTgt spid="40"/>
                                        </p:tgtEl>
                                        <p:attrNameLst>
                                          <p:attrName>ppt_y</p:attrName>
                                        </p:attrNameLst>
                                      </p:cBhvr>
                                      <p:tavLst>
                                        <p:tav tm="0">
                                          <p:val>
                                            <p:strVal val="#ppt_y"/>
                                          </p:val>
                                        </p:tav>
                                        <p:tav tm="100000">
                                          <p:val>
                                            <p:strVal val="#ppt_y"/>
                                          </p:val>
                                        </p:tav>
                                      </p:tavLst>
                                    </p:anim>
                                  </p:childTnLst>
                                </p:cTn>
                              </p:par>
                            </p:childTnLst>
                          </p:cTn>
                        </p:par>
                        <p:par>
                          <p:cTn id="116" fill="hold" nodeType="afterGroup">
                            <p:stCondLst>
                              <p:cond delay="34000"/>
                            </p:stCondLst>
                            <p:childTnLst>
                              <p:par>
                                <p:cTn id="117" presetID="19" presetClass="entr" presetSubtype="10" fill="hold" nodeType="afterEffect">
                                  <p:stCondLst>
                                    <p:cond delay="1000"/>
                                  </p:stCondLst>
                                  <p:childTnLst>
                                    <p:set>
                                      <p:cBhvr>
                                        <p:cTn id="118" dur="1" fill="hold">
                                          <p:stCondLst>
                                            <p:cond delay="0"/>
                                          </p:stCondLst>
                                        </p:cTn>
                                        <p:tgtEl>
                                          <p:spTgt spid="41"/>
                                        </p:tgtEl>
                                        <p:attrNameLst>
                                          <p:attrName>style.visibility</p:attrName>
                                        </p:attrNameLst>
                                      </p:cBhvr>
                                      <p:to>
                                        <p:strVal val="visible"/>
                                      </p:to>
                                    </p:set>
                                    <p:anim calcmode="lin" valueType="num">
                                      <p:cBhvr>
                                        <p:cTn id="119" dur="5000" fill="hold"/>
                                        <p:tgtEl>
                                          <p:spTgt spid="41"/>
                                        </p:tgtEl>
                                        <p:attrNameLst>
                                          <p:attrName>ppt_w</p:attrName>
                                        </p:attrNameLst>
                                      </p:cBhvr>
                                      <p:tavLst>
                                        <p:tav tm="0" fmla="#ppt_w*sin(2.5*pi*$)">
                                          <p:val>
                                            <p:fltVal val="0"/>
                                          </p:val>
                                        </p:tav>
                                        <p:tav tm="100000">
                                          <p:val>
                                            <p:fltVal val="1"/>
                                          </p:val>
                                        </p:tav>
                                      </p:tavLst>
                                    </p:anim>
                                    <p:anim calcmode="lin" valueType="num">
                                      <p:cBhvr>
                                        <p:cTn id="120" dur="5000" fill="hold"/>
                                        <p:tgtEl>
                                          <p:spTgt spid="4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6" grpId="0" autoUpdateAnimBg="0"/>
      <p:bldP spid="7" grpId="0" animBg="1" autoUpdateAnimBg="0"/>
      <p:bldP spid="8" grpId="0" animBg="1" autoUpdateAnimBg="0"/>
      <p:bldP spid="9" grpId="0" animBg="1"/>
      <p:bldP spid="10" grpId="0" animBg="1"/>
      <p:bldP spid="11" grpId="0" animBg="1"/>
      <p:bldP spid="12" grpId="0" animBg="1"/>
      <p:bldP spid="21" grpId="0" autoUpdateAnimBg="0"/>
      <p:bldP spid="22" grpId="0" autoUpdateAnimBg="0"/>
      <p:bldP spid="23" grpId="0" autoUpdateAnimBg="0"/>
      <p:bldP spid="24" grpId="0" animBg="1" autoUpdateAnimBg="0"/>
      <p:bldP spid="25" grpId="0" animBg="1" autoUpdateAnimBg="0"/>
      <p:bldP spid="26" grpId="0" animBg="1"/>
      <p:bldP spid="27" grpId="0" animBg="1"/>
      <p:bldP spid="40" grpId="0"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1101550464"/>
              </p:ext>
            </p:extLst>
          </p:nvPr>
        </p:nvGraphicFramePr>
        <p:xfrm>
          <a:off x="6734175" y="798016"/>
          <a:ext cx="2608690" cy="2056284"/>
        </p:xfrm>
        <a:graphic>
          <a:graphicData uri="http://schemas.openxmlformats.org/presentationml/2006/ole">
            <mc:AlternateContent xmlns:mc="http://schemas.openxmlformats.org/markup-compatibility/2006">
              <mc:Choice xmlns:v="urn:schemas-microsoft-com:vml" Requires="v">
                <p:oleObj spid="_x0000_s103721" name="Picture2" r:id="rId3" imgW="2067306" imgH="1629156" progId="Word.Picture.8">
                  <p:embed/>
                </p:oleObj>
              </mc:Choice>
              <mc:Fallback>
                <p:oleObj name="Picture2" r:id="rId3" imgW="2067306" imgH="1629156" progId="Word.Picture.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4175" y="798016"/>
                        <a:ext cx="2608690" cy="2056284"/>
                      </a:xfrm>
                      <a:prstGeom prst="rect">
                        <a:avLst/>
                      </a:prstGeom>
                      <a:noFill/>
                      <a:ln>
                        <a:noFill/>
                      </a:ln>
                      <a:extLst/>
                    </p:spPr>
                  </p:pic>
                </p:oleObj>
              </mc:Fallback>
            </mc:AlternateContent>
          </a:graphicData>
        </a:graphic>
      </p:graphicFrame>
      <p:sp>
        <p:nvSpPr>
          <p:cNvPr id="5" name="Text Box 4"/>
          <p:cNvSpPr txBox="1">
            <a:spLocks noChangeArrowheads="1"/>
          </p:cNvSpPr>
          <p:nvPr/>
        </p:nvSpPr>
        <p:spPr bwMode="auto">
          <a:xfrm>
            <a:off x="2819400" y="755153"/>
            <a:ext cx="44196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dirty="0">
                <a:solidFill>
                  <a:srgbClr val="0000FF"/>
                </a:solidFill>
              </a:rPr>
              <a:t>4. C</a:t>
            </a:r>
            <a:r>
              <a:rPr lang="zh-CN" altLang="en-US" sz="2000" dirty="0">
                <a:solidFill>
                  <a:srgbClr val="0000FF"/>
                </a:solidFill>
              </a:rPr>
              <a:t>为右子树的根结点</a:t>
            </a:r>
          </a:p>
        </p:txBody>
      </p:sp>
      <p:graphicFrame>
        <p:nvGraphicFramePr>
          <p:cNvPr id="6" name="Object 5"/>
          <p:cNvGraphicFramePr>
            <a:graphicFrameLocks noChangeAspect="1"/>
          </p:cNvGraphicFramePr>
          <p:nvPr>
            <p:extLst>
              <p:ext uri="{D42A27DB-BD31-4B8C-83A1-F6EECF244321}">
                <p14:modId xmlns:p14="http://schemas.microsoft.com/office/powerpoint/2010/main" val="1588129117"/>
              </p:ext>
            </p:extLst>
          </p:nvPr>
        </p:nvGraphicFramePr>
        <p:xfrm>
          <a:off x="6748464" y="3416276"/>
          <a:ext cx="2665748" cy="2100956"/>
        </p:xfrm>
        <a:graphic>
          <a:graphicData uri="http://schemas.openxmlformats.org/presentationml/2006/ole">
            <mc:AlternateContent xmlns:mc="http://schemas.openxmlformats.org/markup-compatibility/2006">
              <mc:Choice xmlns:v="urn:schemas-microsoft-com:vml" Requires="v">
                <p:oleObj spid="_x0000_s103722" name="Picture2" r:id="rId5" imgW="2067306" imgH="1629156" progId="Word.Picture.8">
                  <p:embed/>
                </p:oleObj>
              </mc:Choice>
              <mc:Fallback>
                <p:oleObj name="Picture2" r:id="rId5" imgW="2067306" imgH="1629156" progId="Word.Picture.8">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48464" y="3416276"/>
                        <a:ext cx="2665748" cy="2100956"/>
                      </a:xfrm>
                      <a:prstGeom prst="rect">
                        <a:avLst/>
                      </a:prstGeom>
                      <a:noFill/>
                      <a:ln>
                        <a:noFill/>
                      </a:ln>
                      <a:extLst/>
                    </p:spPr>
                  </p:pic>
                </p:oleObj>
              </mc:Fallback>
            </mc:AlternateContent>
          </a:graphicData>
        </a:graphic>
      </p:graphicFrame>
      <p:sp>
        <p:nvSpPr>
          <p:cNvPr id="7" name="Text Box 6"/>
          <p:cNvSpPr txBox="1">
            <a:spLocks noChangeArrowheads="1"/>
          </p:cNvSpPr>
          <p:nvPr/>
        </p:nvSpPr>
        <p:spPr bwMode="auto">
          <a:xfrm>
            <a:off x="2819401" y="3492476"/>
            <a:ext cx="3421063"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000">
                <a:solidFill>
                  <a:srgbClr val="0000FF"/>
                </a:solidFill>
              </a:rPr>
              <a:t>5. F</a:t>
            </a:r>
            <a:r>
              <a:rPr lang="zh-CN" altLang="en-US" sz="2000">
                <a:solidFill>
                  <a:srgbClr val="0000FF"/>
                </a:solidFill>
              </a:rPr>
              <a:t>为右子树的右子树的根结点</a:t>
            </a:r>
          </a:p>
        </p:txBody>
      </p:sp>
      <p:sp>
        <p:nvSpPr>
          <p:cNvPr id="8" name="Text Box 7"/>
          <p:cNvSpPr txBox="1">
            <a:spLocks noChangeArrowheads="1"/>
          </p:cNvSpPr>
          <p:nvPr/>
        </p:nvSpPr>
        <p:spPr bwMode="auto">
          <a:xfrm>
            <a:off x="2971800" y="1435076"/>
            <a:ext cx="27432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t>C  E          FI</a:t>
            </a:r>
          </a:p>
        </p:txBody>
      </p:sp>
      <p:sp>
        <p:nvSpPr>
          <p:cNvPr id="9" name="Text Box 8"/>
          <p:cNvSpPr txBox="1">
            <a:spLocks noChangeArrowheads="1"/>
          </p:cNvSpPr>
          <p:nvPr/>
        </p:nvSpPr>
        <p:spPr bwMode="auto">
          <a:xfrm>
            <a:off x="2971800" y="2425676"/>
            <a:ext cx="2667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en-US" altLang="zh-CN" sz="2400"/>
              <a:t>E  C  IF</a:t>
            </a:r>
          </a:p>
        </p:txBody>
      </p:sp>
      <p:sp>
        <p:nvSpPr>
          <p:cNvPr id="10" name="Oval 9"/>
          <p:cNvSpPr>
            <a:spLocks noChangeArrowheads="1"/>
          </p:cNvSpPr>
          <p:nvPr/>
        </p:nvSpPr>
        <p:spPr bwMode="auto">
          <a:xfrm>
            <a:off x="3019425" y="1330300"/>
            <a:ext cx="304800" cy="5334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a:solidFill>
                <a:srgbClr val="FF3300"/>
              </a:solidFill>
            </a:endParaRPr>
          </a:p>
        </p:txBody>
      </p:sp>
      <p:sp>
        <p:nvSpPr>
          <p:cNvPr id="11" name="Oval 10"/>
          <p:cNvSpPr>
            <a:spLocks noChangeArrowheads="1"/>
          </p:cNvSpPr>
          <p:nvPr/>
        </p:nvSpPr>
        <p:spPr bwMode="auto">
          <a:xfrm>
            <a:off x="3359150" y="2349475"/>
            <a:ext cx="304800" cy="533400"/>
          </a:xfrm>
          <a:prstGeom prst="ellipse">
            <a:avLst/>
          </a:prstGeom>
          <a:noFill/>
          <a:ln w="571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endParaRPr lang="zh-CN" altLang="zh-CN">
              <a:solidFill>
                <a:srgbClr val="FF3300"/>
              </a:solidFill>
            </a:endParaRPr>
          </a:p>
        </p:txBody>
      </p:sp>
      <p:sp>
        <p:nvSpPr>
          <p:cNvPr id="12" name="Line 13"/>
          <p:cNvSpPr>
            <a:spLocks noChangeShapeType="1"/>
          </p:cNvSpPr>
          <p:nvPr/>
        </p:nvSpPr>
        <p:spPr bwMode="auto">
          <a:xfrm>
            <a:off x="3333750" y="1892275"/>
            <a:ext cx="76200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4"/>
          <p:cNvSpPr>
            <a:spLocks noChangeShapeType="1"/>
          </p:cNvSpPr>
          <p:nvPr/>
        </p:nvSpPr>
        <p:spPr bwMode="auto">
          <a:xfrm>
            <a:off x="4257675" y="1873225"/>
            <a:ext cx="76200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5"/>
          <p:cNvSpPr>
            <a:spLocks noChangeShapeType="1"/>
          </p:cNvSpPr>
          <p:nvPr/>
        </p:nvSpPr>
        <p:spPr bwMode="auto">
          <a:xfrm>
            <a:off x="3695700" y="2854300"/>
            <a:ext cx="76200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6"/>
          <p:cNvSpPr>
            <a:spLocks noChangeShapeType="1"/>
          </p:cNvSpPr>
          <p:nvPr/>
        </p:nvSpPr>
        <p:spPr bwMode="auto">
          <a:xfrm>
            <a:off x="2533650" y="2844775"/>
            <a:ext cx="76200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 name="爆炸形 1 2"/>
          <p:cNvSpPr>
            <a:spLocks noChangeArrowheads="1"/>
          </p:cNvSpPr>
          <p:nvPr/>
        </p:nvSpPr>
        <p:spPr bwMode="auto">
          <a:xfrm>
            <a:off x="4800601" y="5191573"/>
            <a:ext cx="2879725" cy="1657350"/>
          </a:xfrm>
          <a:prstGeom prst="irregularSeal1">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lang="zh-CN" altLang="en-US" sz="1600" dirty="0">
                <a:solidFill>
                  <a:schemeClr val="bg1"/>
                </a:solidFill>
              </a:rPr>
              <a:t>常见面试题目，请编程实现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100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2000"/>
                            </p:stCondLst>
                            <p:childTnLst>
                              <p:par>
                                <p:cTn id="15" presetID="15" presetClass="entr" presetSubtype="0" fill="hold" grpId="0" nodeType="afterEffect">
                                  <p:stCondLst>
                                    <p:cond delay="100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0" fill="hold"/>
                                        <p:tgtEl>
                                          <p:spTgt spid="10"/>
                                        </p:tgtEl>
                                        <p:attrNameLst>
                                          <p:attrName>ppt_w</p:attrName>
                                        </p:attrNameLst>
                                      </p:cBhvr>
                                      <p:tavLst>
                                        <p:tav tm="0">
                                          <p:val>
                                            <p:fltVal val="0"/>
                                          </p:val>
                                        </p:tav>
                                        <p:tav tm="100000">
                                          <p:val>
                                            <p:strVal val="#ppt_w"/>
                                          </p:val>
                                        </p:tav>
                                      </p:tavLst>
                                    </p:anim>
                                    <p:anim calcmode="lin" valueType="num">
                                      <p:cBhvr>
                                        <p:cTn id="18" dur="1000" fill="hold"/>
                                        <p:tgtEl>
                                          <p:spTgt spid="10"/>
                                        </p:tgtEl>
                                        <p:attrNameLst>
                                          <p:attrName>ppt_h</p:attrName>
                                        </p:attrNameLst>
                                      </p:cBhvr>
                                      <p:tavLst>
                                        <p:tav tm="0">
                                          <p:val>
                                            <p:fltVal val="0"/>
                                          </p:val>
                                        </p:tav>
                                        <p:tav tm="100000">
                                          <p:val>
                                            <p:strVal val="#ppt_h"/>
                                          </p:val>
                                        </p:tav>
                                      </p:tavLst>
                                    </p:anim>
                                    <p:anim calcmode="lin" valueType="num">
                                      <p:cBhvr>
                                        <p:cTn id="19" dur="1000" fill="hold"/>
                                        <p:tgtEl>
                                          <p:spTgt spid="10"/>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10"/>
                                        </p:tgtEl>
                                        <p:attrNameLst>
                                          <p:attrName>ppt_y</p:attrName>
                                        </p:attrNameLst>
                                      </p:cBhvr>
                                      <p:tavLst>
                                        <p:tav tm="0" fmla="#ppt_y+(sin(-2*pi*(1-$))*-#ppt_x+cos(-2*pi*(1-$))*(1-#ppt_y))*(1-$)">
                                          <p:val>
                                            <p:fltVal val="0"/>
                                          </p:val>
                                        </p:tav>
                                        <p:tav tm="100000">
                                          <p:val>
                                            <p:fltVal val="1"/>
                                          </p:val>
                                        </p:tav>
                                      </p:tavLst>
                                    </p:anim>
                                  </p:childTnLst>
                                </p:cTn>
                              </p:par>
                            </p:childTnLst>
                          </p:cTn>
                        </p:par>
                        <p:par>
                          <p:cTn id="21" fill="hold" nodeType="afterGroup">
                            <p:stCondLst>
                              <p:cond delay="4000"/>
                            </p:stCondLst>
                            <p:childTnLst>
                              <p:par>
                                <p:cTn id="22" presetID="15" presetClass="entr" presetSubtype="0" fill="hold" grpId="0" nodeType="afterEffect">
                                  <p:stCondLst>
                                    <p:cond delay="1000"/>
                                  </p:stCondLst>
                                  <p:childTnLst>
                                    <p:set>
                                      <p:cBhvr>
                                        <p:cTn id="23" dur="1" fill="hold">
                                          <p:stCondLst>
                                            <p:cond delay="0"/>
                                          </p:stCondLst>
                                        </p:cTn>
                                        <p:tgtEl>
                                          <p:spTgt spid="12"/>
                                        </p:tgtEl>
                                        <p:attrNameLst>
                                          <p:attrName>style.visibility</p:attrName>
                                        </p:attrNameLst>
                                      </p:cBhvr>
                                      <p:to>
                                        <p:strVal val="visible"/>
                                      </p:to>
                                    </p:set>
                                    <p:anim calcmode="lin" valueType="num">
                                      <p:cBhvr>
                                        <p:cTn id="24" dur="1000" fill="hold"/>
                                        <p:tgtEl>
                                          <p:spTgt spid="12"/>
                                        </p:tgtEl>
                                        <p:attrNameLst>
                                          <p:attrName>ppt_w</p:attrName>
                                        </p:attrNameLst>
                                      </p:cBhvr>
                                      <p:tavLst>
                                        <p:tav tm="0">
                                          <p:val>
                                            <p:fltVal val="0"/>
                                          </p:val>
                                        </p:tav>
                                        <p:tav tm="100000">
                                          <p:val>
                                            <p:strVal val="#ppt_w"/>
                                          </p:val>
                                        </p:tav>
                                      </p:tavLst>
                                    </p:anim>
                                    <p:anim calcmode="lin" valueType="num">
                                      <p:cBhvr>
                                        <p:cTn id="25" dur="1000" fill="hold"/>
                                        <p:tgtEl>
                                          <p:spTgt spid="12"/>
                                        </p:tgtEl>
                                        <p:attrNameLst>
                                          <p:attrName>ppt_h</p:attrName>
                                        </p:attrNameLst>
                                      </p:cBhvr>
                                      <p:tavLst>
                                        <p:tav tm="0">
                                          <p:val>
                                            <p:fltVal val="0"/>
                                          </p:val>
                                        </p:tav>
                                        <p:tav tm="100000">
                                          <p:val>
                                            <p:strVal val="#ppt_h"/>
                                          </p:val>
                                        </p:tav>
                                      </p:tavLst>
                                    </p:anim>
                                    <p:anim calcmode="lin" valueType="num">
                                      <p:cBhvr>
                                        <p:cTn id="26" dur="1000" fill="hold"/>
                                        <p:tgtEl>
                                          <p:spTgt spid="12"/>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12"/>
                                        </p:tgtEl>
                                        <p:attrNameLst>
                                          <p:attrName>ppt_y</p:attrName>
                                        </p:attrNameLst>
                                      </p:cBhvr>
                                      <p:tavLst>
                                        <p:tav tm="0" fmla="#ppt_y+(sin(-2*pi*(1-$))*-#ppt_x+cos(-2*pi*(1-$))*(1-#ppt_y))*(1-$)">
                                          <p:val>
                                            <p:fltVal val="0"/>
                                          </p:val>
                                        </p:tav>
                                        <p:tav tm="100000">
                                          <p:val>
                                            <p:fltVal val="1"/>
                                          </p:val>
                                        </p:tav>
                                      </p:tavLst>
                                    </p:anim>
                                  </p:childTnLst>
                                </p:cTn>
                              </p:par>
                            </p:childTnLst>
                          </p:cTn>
                        </p:par>
                        <p:par>
                          <p:cTn id="28" fill="hold" nodeType="afterGroup">
                            <p:stCondLst>
                              <p:cond delay="6000"/>
                            </p:stCondLst>
                            <p:childTnLst>
                              <p:par>
                                <p:cTn id="29" presetID="15" presetClass="entr" presetSubtype="0" fill="hold" grpId="0" nodeType="afterEffect">
                                  <p:stCondLst>
                                    <p:cond delay="100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13"/>
                                        </p:tgtEl>
                                        <p:attrNameLst>
                                          <p:attrName>ppt_y</p:attrName>
                                        </p:attrNameLst>
                                      </p:cBhvr>
                                      <p:tavLst>
                                        <p:tav tm="0" fmla="#ppt_y+(sin(-2*pi*(1-$))*-#ppt_x+cos(-2*pi*(1-$))*(1-#ppt_y))*(1-$)">
                                          <p:val>
                                            <p:fltVal val="0"/>
                                          </p:val>
                                        </p:tav>
                                        <p:tav tm="100000">
                                          <p:val>
                                            <p:fltVal val="1"/>
                                          </p:val>
                                        </p:tav>
                                      </p:tavLst>
                                    </p:anim>
                                  </p:childTnLst>
                                </p:cTn>
                              </p:par>
                            </p:childTnLst>
                          </p:cTn>
                        </p:par>
                        <p:par>
                          <p:cTn id="35" fill="hold" nodeType="afterGroup">
                            <p:stCondLst>
                              <p:cond delay="8000"/>
                            </p:stCondLst>
                            <p:childTnLst>
                              <p:par>
                                <p:cTn id="36" presetID="2" presetClass="entr" presetSubtype="8" fill="hold" grpId="0" nodeType="afterEffect">
                                  <p:stCondLst>
                                    <p:cond delay="100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fill="hold"/>
                                        <p:tgtEl>
                                          <p:spTgt spid="9"/>
                                        </p:tgtEl>
                                        <p:attrNameLst>
                                          <p:attrName>ppt_x</p:attrName>
                                        </p:attrNameLst>
                                      </p:cBhvr>
                                      <p:tavLst>
                                        <p:tav tm="0">
                                          <p:val>
                                            <p:strVal val="0-#ppt_w/2"/>
                                          </p:val>
                                        </p:tav>
                                        <p:tav tm="100000">
                                          <p:val>
                                            <p:strVal val="#ppt_x"/>
                                          </p:val>
                                        </p:tav>
                                      </p:tavLst>
                                    </p:anim>
                                    <p:anim calcmode="lin" valueType="num">
                                      <p:cBhvr additive="base">
                                        <p:cTn id="39" dur="500" fill="hold"/>
                                        <p:tgtEl>
                                          <p:spTgt spid="9"/>
                                        </p:tgtEl>
                                        <p:attrNameLst>
                                          <p:attrName>ppt_y</p:attrName>
                                        </p:attrNameLst>
                                      </p:cBhvr>
                                      <p:tavLst>
                                        <p:tav tm="0">
                                          <p:val>
                                            <p:strVal val="#ppt_y"/>
                                          </p:val>
                                        </p:tav>
                                        <p:tav tm="100000">
                                          <p:val>
                                            <p:strVal val="#ppt_y"/>
                                          </p:val>
                                        </p:tav>
                                      </p:tavLst>
                                    </p:anim>
                                  </p:childTnLst>
                                </p:cTn>
                              </p:par>
                            </p:childTnLst>
                          </p:cTn>
                        </p:par>
                        <p:par>
                          <p:cTn id="40" fill="hold" nodeType="afterGroup">
                            <p:stCondLst>
                              <p:cond delay="9500"/>
                            </p:stCondLst>
                            <p:childTnLst>
                              <p:par>
                                <p:cTn id="41" presetID="15" presetClass="entr" presetSubtype="0" fill="hold" grpId="0" nodeType="afterEffect">
                                  <p:stCondLst>
                                    <p:cond delay="1000"/>
                                  </p:stCondLst>
                                  <p:childTnLst>
                                    <p:set>
                                      <p:cBhvr>
                                        <p:cTn id="42" dur="1" fill="hold">
                                          <p:stCondLst>
                                            <p:cond delay="0"/>
                                          </p:stCondLst>
                                        </p:cTn>
                                        <p:tgtEl>
                                          <p:spTgt spid="15"/>
                                        </p:tgtEl>
                                        <p:attrNameLst>
                                          <p:attrName>style.visibility</p:attrName>
                                        </p:attrNameLst>
                                      </p:cBhvr>
                                      <p:to>
                                        <p:strVal val="visible"/>
                                      </p:to>
                                    </p:set>
                                    <p:anim calcmode="lin" valueType="num">
                                      <p:cBhvr>
                                        <p:cTn id="43" dur="1000" fill="hold"/>
                                        <p:tgtEl>
                                          <p:spTgt spid="15"/>
                                        </p:tgtEl>
                                        <p:attrNameLst>
                                          <p:attrName>ppt_w</p:attrName>
                                        </p:attrNameLst>
                                      </p:cBhvr>
                                      <p:tavLst>
                                        <p:tav tm="0">
                                          <p:val>
                                            <p:fltVal val="0"/>
                                          </p:val>
                                        </p:tav>
                                        <p:tav tm="100000">
                                          <p:val>
                                            <p:strVal val="#ppt_w"/>
                                          </p:val>
                                        </p:tav>
                                      </p:tavLst>
                                    </p:anim>
                                    <p:anim calcmode="lin" valueType="num">
                                      <p:cBhvr>
                                        <p:cTn id="44" dur="1000" fill="hold"/>
                                        <p:tgtEl>
                                          <p:spTgt spid="15"/>
                                        </p:tgtEl>
                                        <p:attrNameLst>
                                          <p:attrName>ppt_h</p:attrName>
                                        </p:attrNameLst>
                                      </p:cBhvr>
                                      <p:tavLst>
                                        <p:tav tm="0">
                                          <p:val>
                                            <p:fltVal val="0"/>
                                          </p:val>
                                        </p:tav>
                                        <p:tav tm="100000">
                                          <p:val>
                                            <p:strVal val="#ppt_h"/>
                                          </p:val>
                                        </p:tav>
                                      </p:tavLst>
                                    </p:anim>
                                    <p:anim calcmode="lin" valueType="num">
                                      <p:cBhvr>
                                        <p:cTn id="45" dur="1000" fill="hold"/>
                                        <p:tgtEl>
                                          <p:spTgt spid="15"/>
                                        </p:tgtEl>
                                        <p:attrNameLst>
                                          <p:attrName>ppt_x</p:attrName>
                                        </p:attrNameLst>
                                      </p:cBhvr>
                                      <p:tavLst>
                                        <p:tav tm="0" fmla="#ppt_x+(cos(-2*pi*(1-$))*-#ppt_x-sin(-2*pi*(1-$))*(1-#ppt_y))*(1-$)">
                                          <p:val>
                                            <p:fltVal val="0"/>
                                          </p:val>
                                        </p:tav>
                                        <p:tav tm="100000">
                                          <p:val>
                                            <p:fltVal val="1"/>
                                          </p:val>
                                        </p:tav>
                                      </p:tavLst>
                                    </p:anim>
                                    <p:anim calcmode="lin" valueType="num">
                                      <p:cBhvr>
                                        <p:cTn id="46" dur="1000" fill="hold"/>
                                        <p:tgtEl>
                                          <p:spTgt spid="15"/>
                                        </p:tgtEl>
                                        <p:attrNameLst>
                                          <p:attrName>ppt_y</p:attrName>
                                        </p:attrNameLst>
                                      </p:cBhvr>
                                      <p:tavLst>
                                        <p:tav tm="0" fmla="#ppt_y+(sin(-2*pi*(1-$))*-#ppt_x+cos(-2*pi*(1-$))*(1-#ppt_y))*(1-$)">
                                          <p:val>
                                            <p:fltVal val="0"/>
                                          </p:val>
                                        </p:tav>
                                        <p:tav tm="100000">
                                          <p:val>
                                            <p:fltVal val="1"/>
                                          </p:val>
                                        </p:tav>
                                      </p:tavLst>
                                    </p:anim>
                                  </p:childTnLst>
                                </p:cTn>
                              </p:par>
                            </p:childTnLst>
                          </p:cTn>
                        </p:par>
                        <p:par>
                          <p:cTn id="47" fill="hold" nodeType="afterGroup">
                            <p:stCondLst>
                              <p:cond delay="11500"/>
                            </p:stCondLst>
                            <p:childTnLst>
                              <p:par>
                                <p:cTn id="48" presetID="15" presetClass="entr" presetSubtype="0" fill="hold" grpId="0" nodeType="afterEffect">
                                  <p:stCondLst>
                                    <p:cond delay="1000"/>
                                  </p:stCondLst>
                                  <p:childTnLst>
                                    <p:set>
                                      <p:cBhvr>
                                        <p:cTn id="49" dur="1" fill="hold">
                                          <p:stCondLst>
                                            <p:cond delay="0"/>
                                          </p:stCondLst>
                                        </p:cTn>
                                        <p:tgtEl>
                                          <p:spTgt spid="11"/>
                                        </p:tgtEl>
                                        <p:attrNameLst>
                                          <p:attrName>style.visibility</p:attrName>
                                        </p:attrNameLst>
                                      </p:cBhvr>
                                      <p:to>
                                        <p:strVal val="visible"/>
                                      </p:to>
                                    </p:set>
                                    <p:anim calcmode="lin" valueType="num">
                                      <p:cBhvr>
                                        <p:cTn id="50" dur="1000" fill="hold"/>
                                        <p:tgtEl>
                                          <p:spTgt spid="11"/>
                                        </p:tgtEl>
                                        <p:attrNameLst>
                                          <p:attrName>ppt_w</p:attrName>
                                        </p:attrNameLst>
                                      </p:cBhvr>
                                      <p:tavLst>
                                        <p:tav tm="0">
                                          <p:val>
                                            <p:fltVal val="0"/>
                                          </p:val>
                                        </p:tav>
                                        <p:tav tm="100000">
                                          <p:val>
                                            <p:strVal val="#ppt_w"/>
                                          </p:val>
                                        </p:tav>
                                      </p:tavLst>
                                    </p:anim>
                                    <p:anim calcmode="lin" valueType="num">
                                      <p:cBhvr>
                                        <p:cTn id="51" dur="1000" fill="hold"/>
                                        <p:tgtEl>
                                          <p:spTgt spid="11"/>
                                        </p:tgtEl>
                                        <p:attrNameLst>
                                          <p:attrName>ppt_h</p:attrName>
                                        </p:attrNameLst>
                                      </p:cBhvr>
                                      <p:tavLst>
                                        <p:tav tm="0">
                                          <p:val>
                                            <p:fltVal val="0"/>
                                          </p:val>
                                        </p:tav>
                                        <p:tav tm="100000">
                                          <p:val>
                                            <p:strVal val="#ppt_h"/>
                                          </p:val>
                                        </p:tav>
                                      </p:tavLst>
                                    </p:anim>
                                    <p:anim calcmode="lin" valueType="num">
                                      <p:cBhvr>
                                        <p:cTn id="52" dur="1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53" dur="1000" fill="hold"/>
                                        <p:tgtEl>
                                          <p:spTgt spid="11"/>
                                        </p:tgtEl>
                                        <p:attrNameLst>
                                          <p:attrName>ppt_y</p:attrName>
                                        </p:attrNameLst>
                                      </p:cBhvr>
                                      <p:tavLst>
                                        <p:tav tm="0" fmla="#ppt_y+(sin(-2*pi*(1-$))*-#ppt_x+cos(-2*pi*(1-$))*(1-#ppt_y))*(1-$)">
                                          <p:val>
                                            <p:fltVal val="0"/>
                                          </p:val>
                                        </p:tav>
                                        <p:tav tm="100000">
                                          <p:val>
                                            <p:fltVal val="1"/>
                                          </p:val>
                                        </p:tav>
                                      </p:tavLst>
                                    </p:anim>
                                  </p:childTnLst>
                                </p:cTn>
                              </p:par>
                            </p:childTnLst>
                          </p:cTn>
                        </p:par>
                        <p:par>
                          <p:cTn id="54" fill="hold" nodeType="afterGroup">
                            <p:stCondLst>
                              <p:cond delay="13500"/>
                            </p:stCondLst>
                            <p:childTnLst>
                              <p:par>
                                <p:cTn id="55" presetID="15" presetClass="entr" presetSubtype="0" fill="hold" grpId="0" nodeType="afterEffect">
                                  <p:stCondLst>
                                    <p:cond delay="1000"/>
                                  </p:stCondLst>
                                  <p:childTnLst>
                                    <p:set>
                                      <p:cBhvr>
                                        <p:cTn id="56" dur="1" fill="hold">
                                          <p:stCondLst>
                                            <p:cond delay="0"/>
                                          </p:stCondLst>
                                        </p:cTn>
                                        <p:tgtEl>
                                          <p:spTgt spid="14"/>
                                        </p:tgtEl>
                                        <p:attrNameLst>
                                          <p:attrName>style.visibility</p:attrName>
                                        </p:attrNameLst>
                                      </p:cBhvr>
                                      <p:to>
                                        <p:strVal val="visible"/>
                                      </p:to>
                                    </p:set>
                                    <p:anim calcmode="lin" valueType="num">
                                      <p:cBhvr>
                                        <p:cTn id="57" dur="1000" fill="hold"/>
                                        <p:tgtEl>
                                          <p:spTgt spid="14"/>
                                        </p:tgtEl>
                                        <p:attrNameLst>
                                          <p:attrName>ppt_w</p:attrName>
                                        </p:attrNameLst>
                                      </p:cBhvr>
                                      <p:tavLst>
                                        <p:tav tm="0">
                                          <p:val>
                                            <p:fltVal val="0"/>
                                          </p:val>
                                        </p:tav>
                                        <p:tav tm="100000">
                                          <p:val>
                                            <p:strVal val="#ppt_w"/>
                                          </p:val>
                                        </p:tav>
                                      </p:tavLst>
                                    </p:anim>
                                    <p:anim calcmode="lin" valueType="num">
                                      <p:cBhvr>
                                        <p:cTn id="58" dur="1000" fill="hold"/>
                                        <p:tgtEl>
                                          <p:spTgt spid="14"/>
                                        </p:tgtEl>
                                        <p:attrNameLst>
                                          <p:attrName>ppt_h</p:attrName>
                                        </p:attrNameLst>
                                      </p:cBhvr>
                                      <p:tavLst>
                                        <p:tav tm="0">
                                          <p:val>
                                            <p:fltVal val="0"/>
                                          </p:val>
                                        </p:tav>
                                        <p:tav tm="100000">
                                          <p:val>
                                            <p:strVal val="#ppt_h"/>
                                          </p:val>
                                        </p:tav>
                                      </p:tavLst>
                                    </p:anim>
                                    <p:anim calcmode="lin" valueType="num">
                                      <p:cBhvr>
                                        <p:cTn id="59" dur="1000" fill="hold"/>
                                        <p:tgtEl>
                                          <p:spTgt spid="14"/>
                                        </p:tgtEl>
                                        <p:attrNameLst>
                                          <p:attrName>ppt_x</p:attrName>
                                        </p:attrNameLst>
                                      </p:cBhvr>
                                      <p:tavLst>
                                        <p:tav tm="0" fmla="#ppt_x+(cos(-2*pi*(1-$))*-#ppt_x-sin(-2*pi*(1-$))*(1-#ppt_y))*(1-$)">
                                          <p:val>
                                            <p:fltVal val="0"/>
                                          </p:val>
                                        </p:tav>
                                        <p:tav tm="100000">
                                          <p:val>
                                            <p:fltVal val="1"/>
                                          </p:val>
                                        </p:tav>
                                      </p:tavLst>
                                    </p:anim>
                                    <p:anim calcmode="lin" valueType="num">
                                      <p:cBhvr>
                                        <p:cTn id="60" dur="1000" fill="hold"/>
                                        <p:tgtEl>
                                          <p:spTgt spid="14"/>
                                        </p:tgtEl>
                                        <p:attrNameLst>
                                          <p:attrName>ppt_y</p:attrName>
                                        </p:attrNameLst>
                                      </p:cBhvr>
                                      <p:tavLst>
                                        <p:tav tm="0" fmla="#ppt_y+(sin(-2*pi*(1-$))*-#ppt_x+cos(-2*pi*(1-$))*(1-#ppt_y))*(1-$)">
                                          <p:val>
                                            <p:fltVal val="0"/>
                                          </p:val>
                                        </p:tav>
                                        <p:tav tm="100000">
                                          <p:val>
                                            <p:fltVal val="1"/>
                                          </p:val>
                                        </p:tav>
                                      </p:tavLst>
                                    </p:anim>
                                  </p:childTnLst>
                                </p:cTn>
                              </p:par>
                            </p:childTnLst>
                          </p:cTn>
                        </p:par>
                        <p:par>
                          <p:cTn id="61" fill="hold" nodeType="afterGroup">
                            <p:stCondLst>
                              <p:cond delay="15500"/>
                            </p:stCondLst>
                            <p:childTnLst>
                              <p:par>
                                <p:cTn id="62" presetID="19" presetClass="entr" presetSubtype="10" fill="hold" nodeType="afterEffect">
                                  <p:stCondLst>
                                    <p:cond delay="1000"/>
                                  </p:stCondLst>
                                  <p:childTnLst>
                                    <p:set>
                                      <p:cBhvr>
                                        <p:cTn id="63" dur="1" fill="hold">
                                          <p:stCondLst>
                                            <p:cond delay="0"/>
                                          </p:stCondLst>
                                        </p:cTn>
                                        <p:tgtEl>
                                          <p:spTgt spid="4"/>
                                        </p:tgtEl>
                                        <p:attrNameLst>
                                          <p:attrName>style.visibility</p:attrName>
                                        </p:attrNameLst>
                                      </p:cBhvr>
                                      <p:to>
                                        <p:strVal val="visible"/>
                                      </p:to>
                                    </p:set>
                                    <p:anim calcmode="lin" valueType="num">
                                      <p:cBhvr>
                                        <p:cTn id="64" dur="5000" fill="hold"/>
                                        <p:tgtEl>
                                          <p:spTgt spid="4"/>
                                        </p:tgtEl>
                                        <p:attrNameLst>
                                          <p:attrName>ppt_w</p:attrName>
                                        </p:attrNameLst>
                                      </p:cBhvr>
                                      <p:tavLst>
                                        <p:tav tm="0" fmla="#ppt_w*sin(2.5*pi*$)">
                                          <p:val>
                                            <p:fltVal val="0"/>
                                          </p:val>
                                        </p:tav>
                                        <p:tav tm="100000">
                                          <p:val>
                                            <p:fltVal val="1"/>
                                          </p:val>
                                        </p:tav>
                                      </p:tavLst>
                                    </p:anim>
                                    <p:anim calcmode="lin" valueType="num">
                                      <p:cBhvr>
                                        <p:cTn id="65" dur="5000" fill="hold"/>
                                        <p:tgtEl>
                                          <p:spTgt spid="4"/>
                                        </p:tgtEl>
                                        <p:attrNameLst>
                                          <p:attrName>ppt_h</p:attrName>
                                        </p:attrNameLst>
                                      </p:cBhvr>
                                      <p:tavLst>
                                        <p:tav tm="0">
                                          <p:val>
                                            <p:strVal val="#ppt_h"/>
                                          </p:val>
                                        </p:tav>
                                        <p:tav tm="100000">
                                          <p:val>
                                            <p:strVal val="#ppt_h"/>
                                          </p:val>
                                        </p:tav>
                                      </p:tavLst>
                                    </p:anim>
                                  </p:childTnLst>
                                </p:cTn>
                              </p:par>
                            </p:childTnLst>
                          </p:cTn>
                        </p:par>
                        <p:par>
                          <p:cTn id="66" fill="hold" nodeType="afterGroup">
                            <p:stCondLst>
                              <p:cond delay="21500"/>
                            </p:stCondLst>
                            <p:childTnLst>
                              <p:par>
                                <p:cTn id="67" presetID="2" presetClass="entr" presetSubtype="8" fill="hold" grpId="0" nodeType="afterEffect">
                                  <p:stCondLst>
                                    <p:cond delay="1000"/>
                                  </p:stCondLst>
                                  <p:childTnLst>
                                    <p:set>
                                      <p:cBhvr>
                                        <p:cTn id="68" dur="1" fill="hold">
                                          <p:stCondLst>
                                            <p:cond delay="0"/>
                                          </p:stCondLst>
                                        </p:cTn>
                                        <p:tgtEl>
                                          <p:spTgt spid="7"/>
                                        </p:tgtEl>
                                        <p:attrNameLst>
                                          <p:attrName>style.visibility</p:attrName>
                                        </p:attrNameLst>
                                      </p:cBhvr>
                                      <p:to>
                                        <p:strVal val="visible"/>
                                      </p:to>
                                    </p:set>
                                    <p:anim calcmode="lin" valueType="num">
                                      <p:cBhvr additive="base">
                                        <p:cTn id="69" dur="500" fill="hold"/>
                                        <p:tgtEl>
                                          <p:spTgt spid="7"/>
                                        </p:tgtEl>
                                        <p:attrNameLst>
                                          <p:attrName>ppt_x</p:attrName>
                                        </p:attrNameLst>
                                      </p:cBhvr>
                                      <p:tavLst>
                                        <p:tav tm="0">
                                          <p:val>
                                            <p:strVal val="0-#ppt_w/2"/>
                                          </p:val>
                                        </p:tav>
                                        <p:tav tm="100000">
                                          <p:val>
                                            <p:strVal val="#ppt_x"/>
                                          </p:val>
                                        </p:tav>
                                      </p:tavLst>
                                    </p:anim>
                                    <p:anim calcmode="lin" valueType="num">
                                      <p:cBhvr additive="base">
                                        <p:cTn id="70" dur="500" fill="hold"/>
                                        <p:tgtEl>
                                          <p:spTgt spid="7"/>
                                        </p:tgtEl>
                                        <p:attrNameLst>
                                          <p:attrName>ppt_y</p:attrName>
                                        </p:attrNameLst>
                                      </p:cBhvr>
                                      <p:tavLst>
                                        <p:tav tm="0">
                                          <p:val>
                                            <p:strVal val="#ppt_y"/>
                                          </p:val>
                                        </p:tav>
                                        <p:tav tm="100000">
                                          <p:val>
                                            <p:strVal val="#ppt_y"/>
                                          </p:val>
                                        </p:tav>
                                      </p:tavLst>
                                    </p:anim>
                                  </p:childTnLst>
                                </p:cTn>
                              </p:par>
                            </p:childTnLst>
                          </p:cTn>
                        </p:par>
                        <p:par>
                          <p:cTn id="71" fill="hold" nodeType="afterGroup">
                            <p:stCondLst>
                              <p:cond delay="23000"/>
                            </p:stCondLst>
                            <p:childTnLst>
                              <p:par>
                                <p:cTn id="72" presetID="19" presetClass="entr" presetSubtype="10" fill="hold" nodeType="afterEffect">
                                  <p:stCondLst>
                                    <p:cond delay="1000"/>
                                  </p:stCondLst>
                                  <p:childTnLst>
                                    <p:set>
                                      <p:cBhvr>
                                        <p:cTn id="73" dur="1" fill="hold">
                                          <p:stCondLst>
                                            <p:cond delay="0"/>
                                          </p:stCondLst>
                                        </p:cTn>
                                        <p:tgtEl>
                                          <p:spTgt spid="6"/>
                                        </p:tgtEl>
                                        <p:attrNameLst>
                                          <p:attrName>style.visibility</p:attrName>
                                        </p:attrNameLst>
                                      </p:cBhvr>
                                      <p:to>
                                        <p:strVal val="visible"/>
                                      </p:to>
                                    </p:set>
                                    <p:anim calcmode="lin" valueType="num">
                                      <p:cBhvr>
                                        <p:cTn id="74" dur="5000" fill="hold"/>
                                        <p:tgtEl>
                                          <p:spTgt spid="6"/>
                                        </p:tgtEl>
                                        <p:attrNameLst>
                                          <p:attrName>ppt_w</p:attrName>
                                        </p:attrNameLst>
                                      </p:cBhvr>
                                      <p:tavLst>
                                        <p:tav tm="0" fmla="#ppt_w*sin(2.5*pi*$)">
                                          <p:val>
                                            <p:fltVal val="0"/>
                                          </p:val>
                                        </p:tav>
                                        <p:tav tm="100000">
                                          <p:val>
                                            <p:fltVal val="1"/>
                                          </p:val>
                                        </p:tav>
                                      </p:tavLst>
                                    </p:anim>
                                    <p:anim calcmode="lin" valueType="num">
                                      <p:cBhvr>
                                        <p:cTn id="75" dur="5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76" fill="hold" nodeType="clickPar">
                      <p:stCondLst>
                        <p:cond delay="indefinite"/>
                      </p:stCondLst>
                      <p:childTnLst>
                        <p:par>
                          <p:cTn id="77" fill="hold" nodeType="withGroup">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3"/>
                                        </p:tgtEl>
                                        <p:attrNameLst>
                                          <p:attrName>style.visibility</p:attrName>
                                        </p:attrNameLst>
                                      </p:cBhvr>
                                      <p:to>
                                        <p:strVal val="visible"/>
                                      </p:to>
                                    </p:set>
                                    <p:anim calcmode="lin" valueType="num">
                                      <p:cBhvr additive="base">
                                        <p:cTn id="80" dur="500" fill="hold"/>
                                        <p:tgtEl>
                                          <p:spTgt spid="3"/>
                                        </p:tgtEl>
                                        <p:attrNameLst>
                                          <p:attrName>ppt_x</p:attrName>
                                        </p:attrNameLst>
                                      </p:cBhvr>
                                      <p:tavLst>
                                        <p:tav tm="0">
                                          <p:val>
                                            <p:strVal val="#ppt_x"/>
                                          </p:val>
                                        </p:tav>
                                        <p:tav tm="100000">
                                          <p:val>
                                            <p:strVal val="#ppt_x"/>
                                          </p:val>
                                        </p:tav>
                                      </p:tavLst>
                                    </p:anim>
                                    <p:anim calcmode="lin" valueType="num">
                                      <p:cBhvr additive="base">
                                        <p:cTn id="8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7" grpId="0" autoUpdateAnimBg="0"/>
      <p:bldP spid="8" grpId="0" autoUpdateAnimBg="0"/>
      <p:bldP spid="9" grpId="0" autoUpdateAnimBg="0"/>
      <p:bldP spid="10" grpId="0" animBg="1" autoUpdateAnimBg="0"/>
      <p:bldP spid="11" grpId="0" animBg="1" autoUpdateAnimBg="0"/>
      <p:bldP spid="12" grpId="0" animBg="1"/>
      <p:bldP spid="13" grpId="0" animBg="1"/>
      <p:bldP spid="14" grpId="0" animBg="1"/>
      <p:bldP spid="15" grpId="0" animBg="1"/>
      <p:bldP spid="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1631504" y="188640"/>
            <a:ext cx="8458200"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000" dirty="0">
                <a:latin typeface="Times New Roman" panose="02020603050405020304" pitchFamily="18" charset="0"/>
              </a:rPr>
              <a:t>对于如下图的二叉树，其先序、中序、后序遍历的序列为：</a:t>
            </a:r>
          </a:p>
          <a:p>
            <a:pPr>
              <a:spcBef>
                <a:spcPct val="50000"/>
              </a:spcBef>
            </a:pPr>
            <a:r>
              <a:rPr lang="zh-CN" altLang="en-US" sz="2800" dirty="0">
                <a:solidFill>
                  <a:schemeClr val="tx2"/>
                </a:solidFill>
                <a:latin typeface="Times New Roman" panose="02020603050405020304" pitchFamily="18" charset="0"/>
              </a:rPr>
              <a:t>前序遍历： </a:t>
            </a:r>
            <a:r>
              <a:rPr lang="en-US" altLang="zh-CN" sz="2800" dirty="0">
                <a:solidFill>
                  <a:schemeClr val="tx2"/>
                </a:solidFill>
                <a:latin typeface="Times New Roman" panose="02020603050405020304" pitchFamily="18" charset="0"/>
              </a:rPr>
              <a:t>A</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F</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G</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E</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H </a:t>
            </a:r>
            <a:endParaRPr lang="zh-CN" altLang="en-US" sz="2800" dirty="0">
              <a:solidFill>
                <a:schemeClr val="tx2"/>
              </a:solidFill>
              <a:latin typeface="Times New Roman" panose="02020603050405020304" pitchFamily="18" charset="0"/>
            </a:endParaRPr>
          </a:p>
          <a:p>
            <a:pPr>
              <a:spcBef>
                <a:spcPct val="50000"/>
              </a:spcBef>
            </a:pPr>
            <a:r>
              <a:rPr lang="zh-CN" altLang="en-US" sz="2800" dirty="0">
                <a:solidFill>
                  <a:schemeClr val="tx2"/>
                </a:solidFill>
                <a:latin typeface="Times New Roman" panose="02020603050405020304" pitchFamily="18" charset="0"/>
              </a:rPr>
              <a:t>中序遍历： </a:t>
            </a:r>
            <a:r>
              <a:rPr lang="en-US" altLang="zh-CN" sz="2800" dirty="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F</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G</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A</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E</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H </a:t>
            </a:r>
            <a:endParaRPr lang="zh-CN" altLang="en-US" sz="2800" dirty="0">
              <a:solidFill>
                <a:schemeClr val="tx2"/>
              </a:solidFill>
              <a:latin typeface="Times New Roman" panose="02020603050405020304" pitchFamily="18" charset="0"/>
            </a:endParaRPr>
          </a:p>
          <a:p>
            <a:pPr>
              <a:spcBef>
                <a:spcPct val="50000"/>
              </a:spcBef>
            </a:pPr>
            <a:r>
              <a:rPr lang="zh-CN" altLang="en-US" sz="2800" dirty="0">
                <a:solidFill>
                  <a:schemeClr val="tx2"/>
                </a:solidFill>
                <a:latin typeface="Times New Roman" panose="02020603050405020304" pitchFamily="18" charset="0"/>
              </a:rPr>
              <a:t>后序遍历： </a:t>
            </a:r>
            <a:r>
              <a:rPr lang="en-US" altLang="zh-CN" sz="2800" dirty="0">
                <a:solidFill>
                  <a:schemeClr val="tx2"/>
                </a:solidFill>
                <a:latin typeface="Times New Roman" panose="02020603050405020304" pitchFamily="18" charset="0"/>
              </a:rPr>
              <a:t>F</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G</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D</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B</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H</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E</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A </a:t>
            </a:r>
            <a:r>
              <a:rPr lang="zh-CN" altLang="en-US" sz="2800" dirty="0">
                <a:solidFill>
                  <a:schemeClr val="tx2"/>
                </a:solidFill>
                <a:latin typeface="Times New Roman" panose="02020603050405020304" pitchFamily="18" charset="0"/>
              </a:rPr>
              <a:t> </a:t>
            </a:r>
          </a:p>
        </p:txBody>
      </p:sp>
      <p:grpSp>
        <p:nvGrpSpPr>
          <p:cNvPr id="5" name="Group 3"/>
          <p:cNvGrpSpPr>
            <a:grpSpLocks/>
          </p:cNvGrpSpPr>
          <p:nvPr/>
        </p:nvGrpSpPr>
        <p:grpSpPr bwMode="auto">
          <a:xfrm>
            <a:off x="1775520" y="3356993"/>
            <a:ext cx="4318248" cy="2970907"/>
            <a:chOff x="1248" y="2544"/>
            <a:chExt cx="2016" cy="1392"/>
          </a:xfrm>
          <a:solidFill>
            <a:schemeClr val="bg1"/>
          </a:solidFill>
        </p:grpSpPr>
        <p:sp>
          <p:nvSpPr>
            <p:cNvPr id="6" name="Oval 4"/>
            <p:cNvSpPr>
              <a:spLocks noChangeArrowheads="1"/>
            </p:cNvSpPr>
            <p:nvPr/>
          </p:nvSpPr>
          <p:spPr bwMode="auto">
            <a:xfrm>
              <a:off x="1824" y="2544"/>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dirty="0">
                  <a:latin typeface="Times New Roman" pitchFamily="18" charset="0"/>
                  <a:ea typeface="宋体" pitchFamily="2" charset="-122"/>
                </a:rPr>
                <a:t>A</a:t>
              </a:r>
            </a:p>
          </p:txBody>
        </p:sp>
        <p:sp>
          <p:nvSpPr>
            <p:cNvPr id="7" name="Oval 5"/>
            <p:cNvSpPr>
              <a:spLocks noChangeArrowheads="1"/>
            </p:cNvSpPr>
            <p:nvPr/>
          </p:nvSpPr>
          <p:spPr bwMode="auto">
            <a:xfrm>
              <a:off x="1344" y="292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B</a:t>
              </a:r>
            </a:p>
          </p:txBody>
        </p:sp>
        <p:sp>
          <p:nvSpPr>
            <p:cNvPr id="8" name="Oval 6"/>
            <p:cNvSpPr>
              <a:spLocks noChangeArrowheads="1"/>
            </p:cNvSpPr>
            <p:nvPr/>
          </p:nvSpPr>
          <p:spPr bwMode="auto">
            <a:xfrm>
              <a:off x="2304" y="292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dirty="0">
                  <a:latin typeface="Times New Roman" pitchFamily="18" charset="0"/>
                  <a:ea typeface="宋体" pitchFamily="2" charset="-122"/>
                </a:rPr>
                <a:t>C</a:t>
              </a:r>
            </a:p>
          </p:txBody>
        </p:sp>
        <p:sp>
          <p:nvSpPr>
            <p:cNvPr id="9" name="Oval 7"/>
            <p:cNvSpPr>
              <a:spLocks noChangeArrowheads="1"/>
            </p:cNvSpPr>
            <p:nvPr/>
          </p:nvSpPr>
          <p:spPr bwMode="auto">
            <a:xfrm>
              <a:off x="1584" y="3312"/>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D</a:t>
              </a:r>
            </a:p>
          </p:txBody>
        </p:sp>
        <p:sp>
          <p:nvSpPr>
            <p:cNvPr id="10" name="Oval 8"/>
            <p:cNvSpPr>
              <a:spLocks noChangeArrowheads="1"/>
            </p:cNvSpPr>
            <p:nvPr/>
          </p:nvSpPr>
          <p:spPr bwMode="auto">
            <a:xfrm>
              <a:off x="1248" y="3696"/>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F</a:t>
              </a:r>
            </a:p>
          </p:txBody>
        </p:sp>
        <p:sp>
          <p:nvSpPr>
            <p:cNvPr id="11" name="Oval 9"/>
            <p:cNvSpPr>
              <a:spLocks noChangeArrowheads="1"/>
            </p:cNvSpPr>
            <p:nvPr/>
          </p:nvSpPr>
          <p:spPr bwMode="auto">
            <a:xfrm>
              <a:off x="1920" y="3696"/>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G</a:t>
              </a:r>
            </a:p>
          </p:txBody>
        </p:sp>
        <p:sp>
          <p:nvSpPr>
            <p:cNvPr id="12" name="Oval 10"/>
            <p:cNvSpPr>
              <a:spLocks noChangeArrowheads="1"/>
            </p:cNvSpPr>
            <p:nvPr/>
          </p:nvSpPr>
          <p:spPr bwMode="auto">
            <a:xfrm>
              <a:off x="2640" y="3312"/>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E</a:t>
              </a:r>
            </a:p>
          </p:txBody>
        </p:sp>
        <p:sp>
          <p:nvSpPr>
            <p:cNvPr id="13" name="Oval 11"/>
            <p:cNvSpPr>
              <a:spLocks noChangeArrowheads="1"/>
            </p:cNvSpPr>
            <p:nvPr/>
          </p:nvSpPr>
          <p:spPr bwMode="auto">
            <a:xfrm>
              <a:off x="3024" y="3648"/>
              <a:ext cx="240" cy="240"/>
            </a:xfrm>
            <a:prstGeom prst="ellips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nchor="ctr"/>
            <a:lstStyle/>
            <a:p>
              <a:pPr algn="ctr">
                <a:defRPr/>
              </a:pPr>
              <a:r>
                <a:rPr lang="en-US" altLang="zh-CN">
                  <a:latin typeface="Times New Roman" pitchFamily="18" charset="0"/>
                  <a:ea typeface="宋体" pitchFamily="2" charset="-122"/>
                </a:rPr>
                <a:t>H</a:t>
              </a:r>
            </a:p>
          </p:txBody>
        </p:sp>
        <p:sp>
          <p:nvSpPr>
            <p:cNvPr id="14" name="Line 12"/>
            <p:cNvSpPr>
              <a:spLocks noChangeShapeType="1"/>
            </p:cNvSpPr>
            <p:nvPr/>
          </p:nvSpPr>
          <p:spPr bwMode="auto">
            <a:xfrm flipH="1">
              <a:off x="1584" y="2736"/>
              <a:ext cx="240" cy="240"/>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5" name="Line 13"/>
            <p:cNvSpPr>
              <a:spLocks noChangeShapeType="1"/>
            </p:cNvSpPr>
            <p:nvPr/>
          </p:nvSpPr>
          <p:spPr bwMode="auto">
            <a:xfrm>
              <a:off x="2064" y="2736"/>
              <a:ext cx="288" cy="240"/>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6" name="Line 14"/>
            <p:cNvSpPr>
              <a:spLocks noChangeShapeType="1"/>
            </p:cNvSpPr>
            <p:nvPr/>
          </p:nvSpPr>
          <p:spPr bwMode="auto">
            <a:xfrm>
              <a:off x="1536" y="3120"/>
              <a:ext cx="144"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7" name="Line 15"/>
            <p:cNvSpPr>
              <a:spLocks noChangeShapeType="1"/>
            </p:cNvSpPr>
            <p:nvPr/>
          </p:nvSpPr>
          <p:spPr bwMode="auto">
            <a:xfrm flipH="1">
              <a:off x="1440" y="3552"/>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8" name="Line 16"/>
            <p:cNvSpPr>
              <a:spLocks noChangeShapeType="1"/>
            </p:cNvSpPr>
            <p:nvPr/>
          </p:nvSpPr>
          <p:spPr bwMode="auto">
            <a:xfrm>
              <a:off x="1776" y="3504"/>
              <a:ext cx="240"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19" name="Line 17"/>
            <p:cNvSpPr>
              <a:spLocks noChangeShapeType="1"/>
            </p:cNvSpPr>
            <p:nvPr/>
          </p:nvSpPr>
          <p:spPr bwMode="auto">
            <a:xfrm>
              <a:off x="2880" y="3504"/>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sp>
          <p:nvSpPr>
            <p:cNvPr id="20" name="Line 18"/>
            <p:cNvSpPr>
              <a:spLocks noChangeShapeType="1"/>
            </p:cNvSpPr>
            <p:nvPr/>
          </p:nvSpPr>
          <p:spPr bwMode="auto">
            <a:xfrm>
              <a:off x="2496" y="3168"/>
              <a:ext cx="192" cy="192"/>
            </a:xfrm>
            <a:prstGeom prst="line">
              <a:avLst/>
            </a:prstGeom>
            <a:ln w="9525">
              <a:solidFill>
                <a:schemeClr val="tx1"/>
              </a:solidFill>
              <a:miter lim="800000"/>
              <a:headEnd/>
              <a:tailEnd/>
            </a:ln>
            <a:effectLst/>
          </p:spPr>
          <p:style>
            <a:lnRef idx="0">
              <a:scrgbClr r="0" g="0" b="0"/>
            </a:lnRef>
            <a:fillRef idx="1003">
              <a:schemeClr val="lt1"/>
            </a:fillRef>
            <a:effectRef idx="0">
              <a:scrgbClr r="0" g="0" b="0"/>
            </a:effectRef>
            <a:fontRef idx="major"/>
          </p:style>
          <p:txBody>
            <a:bodyPr wrap="none"/>
            <a:lstStyle/>
            <a:p>
              <a:pPr>
                <a:defRPr/>
              </a:pPr>
              <a:endParaRPr lang="zh-CN" altLang="en-US"/>
            </a:p>
          </p:txBody>
        </p:sp>
      </p:grpSp>
      <p:sp>
        <p:nvSpPr>
          <p:cNvPr id="22" name="矩形 21"/>
          <p:cNvSpPr/>
          <p:nvPr/>
        </p:nvSpPr>
        <p:spPr>
          <a:xfrm>
            <a:off x="1524000" y="2631756"/>
            <a:ext cx="6768752" cy="461665"/>
          </a:xfrm>
          <a:prstGeom prst="rect">
            <a:avLst/>
          </a:prstGeom>
          <a:solidFill>
            <a:schemeClr val="bg1"/>
          </a:solidFill>
        </p:spPr>
        <p:txBody>
          <a:bodyPr rtlCol="0" anchor="ctr">
            <a:spAutoFit/>
          </a:bodyPr>
          <a:lstStyle/>
          <a:p>
            <a:pPr algn="just"/>
            <a:endParaRPr lang="zh-CN" altLang="en-US" sz="2400" dirty="0">
              <a:solidFill>
                <a:srgbClr val="0000FF"/>
              </a:solidFill>
            </a:endParaRPr>
          </a:p>
        </p:txBody>
      </p:sp>
      <p:sp>
        <p:nvSpPr>
          <p:cNvPr id="23" name="矩形标注 22"/>
          <p:cNvSpPr/>
          <p:nvPr/>
        </p:nvSpPr>
        <p:spPr>
          <a:xfrm>
            <a:off x="6586538" y="5815674"/>
            <a:ext cx="4406006" cy="1042326"/>
          </a:xfrm>
          <a:prstGeom prst="wedgeRectCallout">
            <a:avLst>
              <a:gd name="adj1" fmla="val -45878"/>
              <a:gd name="adj2" fmla="val -9739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t>作业</a:t>
            </a:r>
            <a:r>
              <a:rPr lang="en-US" altLang="zh-CN" sz="1600" dirty="0"/>
              <a:t>4</a:t>
            </a:r>
            <a:r>
              <a:rPr lang="zh-CN" altLang="en-US" sz="1600" dirty="0"/>
              <a:t>：写出前</a:t>
            </a:r>
            <a:r>
              <a:rPr lang="en-US" altLang="zh-CN" sz="1600" dirty="0"/>
              <a:t>+</a:t>
            </a:r>
            <a:r>
              <a:rPr lang="zh-CN" altLang="en-US" sz="1600" dirty="0"/>
              <a:t>中；前</a:t>
            </a:r>
            <a:r>
              <a:rPr lang="en-US" altLang="zh-CN" sz="1600" dirty="0"/>
              <a:t>+</a:t>
            </a:r>
            <a:r>
              <a:rPr lang="zh-CN" altLang="en-US" sz="1600" dirty="0"/>
              <a:t>后；中</a:t>
            </a:r>
            <a:r>
              <a:rPr lang="en-US" altLang="zh-CN" sz="1600" dirty="0"/>
              <a:t>+</a:t>
            </a:r>
            <a:r>
              <a:rPr lang="zh-CN" altLang="en-US" sz="1600" dirty="0"/>
              <a:t>后序建立二叉树的过程，如果不能唯一构造，请说明</a:t>
            </a:r>
            <a:r>
              <a:rPr lang="zh-CN" altLang="en-US" sz="1600" dirty="0" smtClean="0"/>
              <a:t>原因。</a:t>
            </a:r>
            <a:endParaRPr lang="en-US" altLang="zh-CN" sz="1600" dirty="0" smtClean="0"/>
          </a:p>
          <a:p>
            <a:pPr algn="ctr">
              <a:defRPr/>
            </a:pPr>
            <a:r>
              <a:rPr lang="en-US" altLang="zh-CN" sz="1600" dirty="0" smtClean="0"/>
              <a:t>PS: </a:t>
            </a:r>
            <a:r>
              <a:rPr lang="zh-CN" altLang="en-US" sz="1600" dirty="0" smtClean="0"/>
              <a:t>不要与作业</a:t>
            </a:r>
            <a:r>
              <a:rPr lang="en-US" altLang="zh-CN" sz="1600" dirty="0" smtClean="0"/>
              <a:t>2</a:t>
            </a:r>
            <a:r>
              <a:rPr lang="zh-CN" altLang="en-US" sz="1600" dirty="0" smtClean="0"/>
              <a:t>混淆了，作业</a:t>
            </a:r>
            <a:r>
              <a:rPr lang="en-US" altLang="zh-CN" sz="1600" dirty="0" smtClean="0"/>
              <a:t>2</a:t>
            </a:r>
            <a:r>
              <a:rPr lang="zh-CN" altLang="en-US" sz="1600" dirty="0" smtClean="0"/>
              <a:t>只需要一个序列即可创建树。</a:t>
            </a:r>
            <a:endParaRPr lang="zh-CN" altLang="en-US" sz="1600" dirty="0"/>
          </a:p>
        </p:txBody>
      </p:sp>
      <p:pic>
        <p:nvPicPr>
          <p:cNvPr id="24" name="图片 2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819859" y="4450065"/>
            <a:ext cx="115887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矩形 24">
            <a:hlinkClick r:id="rId3" action="ppaction://hlinksldjump"/>
          </p:cNvPr>
          <p:cNvSpPr/>
          <p:nvPr/>
        </p:nvSpPr>
        <p:spPr bwMode="auto">
          <a:xfrm>
            <a:off x="83840" y="6465460"/>
            <a:ext cx="1691680" cy="339551"/>
          </a:xfrm>
          <a:prstGeom prst="rect">
            <a:avLst/>
          </a:prstGeom>
          <a:solidFill>
            <a:schemeClr val="tx1"/>
          </a:solidFill>
          <a:ln>
            <a:noFill/>
          </a:ln>
          <a:effectLst/>
          <a:ex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eaLnBrk="1" hangingPunct="1"/>
            <a:r>
              <a:rPr lang="en-US" altLang="zh-CN" sz="2400" dirty="0" smtClean="0">
                <a:solidFill>
                  <a:schemeClr val="bg1"/>
                </a:solidFill>
              </a:rPr>
              <a:t>Previous</a:t>
            </a:r>
            <a:endParaRPr lang="zh-CN" altLang="en-US" sz="2400" dirty="0">
              <a:solidFill>
                <a:schemeClr val="bg1"/>
              </a:solidFill>
            </a:endParaRPr>
          </a:p>
        </p:txBody>
      </p:sp>
    </p:spTree>
    <p:extLst>
      <p:ext uri="{BB962C8B-B14F-4D97-AF65-F5344CB8AC3E}">
        <p14:creationId xmlns:p14="http://schemas.microsoft.com/office/powerpoint/2010/main" val="3243009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4" presetClass="path" presetSubtype="0" accel="50000" decel="50000" fill="hold" grpId="0" nodeType="clickEffect">
                                  <p:stCondLst>
                                    <p:cond delay="0"/>
                                  </p:stCondLst>
                                  <p:childTnLst>
                                    <p:animMotion origin="layout" path="M 1.11111E-6 -1.11111E-6 L 1.11111E-6 -0.08657 " pathEditMode="relative" rAng="0" ptsTypes="AA">
                                      <p:cBhvr>
                                        <p:cTn id="11" dur="2000" fill="hold"/>
                                        <p:tgtEl>
                                          <p:spTgt spid="22"/>
                                        </p:tgtEl>
                                        <p:attrNameLst>
                                          <p:attrName>ppt_x</p:attrName>
                                          <p:attrName>ppt_y</p:attrName>
                                        </p:attrNameLst>
                                      </p:cBhvr>
                                      <p:rCtr x="0" y="-4329"/>
                                    </p:animMotion>
                                  </p:childTnLst>
                                </p:cTn>
                              </p:par>
                            </p:childTnLst>
                          </p:cTn>
                        </p:par>
                      </p:childTnLst>
                    </p:cTn>
                  </p:par>
                  <p:par>
                    <p:cTn id="12" fill="hold">
                      <p:stCondLst>
                        <p:cond delay="indefinite"/>
                      </p:stCondLst>
                      <p:childTnLst>
                        <p:par>
                          <p:cTn id="13" fill="hold">
                            <p:stCondLst>
                              <p:cond delay="0"/>
                            </p:stCondLst>
                            <p:childTnLst>
                              <p:par>
                                <p:cTn id="14" presetID="64" presetClass="path" presetSubtype="0" accel="50000" decel="50000" fill="hold" grpId="1" nodeType="clickEffect">
                                  <p:stCondLst>
                                    <p:cond delay="0"/>
                                  </p:stCondLst>
                                  <p:childTnLst>
                                    <p:animMotion origin="layout" path="M -4.16667E-6 -1.11111E-6 L 0.00287 -0.17986 " pathEditMode="relative" rAng="0" ptsTypes="AA">
                                      <p:cBhvr>
                                        <p:cTn id="15" dur="2000" fill="hold"/>
                                        <p:tgtEl>
                                          <p:spTgt spid="22"/>
                                        </p:tgtEl>
                                        <p:attrNameLst>
                                          <p:attrName>ppt_x</p:attrName>
                                          <p:attrName>ppt_y</p:attrName>
                                        </p:attrNameLst>
                                      </p:cBhvr>
                                      <p:rCtr x="143" y="-9005"/>
                                    </p:animMotion>
                                  </p:childTnLst>
                                </p:cTn>
                              </p:par>
                            </p:childTnLst>
                          </p:cTn>
                        </p:par>
                      </p:childTnLst>
                    </p:cTn>
                  </p:par>
                  <p:par>
                    <p:cTn id="16" fill="hold">
                      <p:stCondLst>
                        <p:cond delay="indefinite"/>
                      </p:stCondLst>
                      <p:childTnLst>
                        <p:par>
                          <p:cTn id="17" fill="hold">
                            <p:stCondLst>
                              <p:cond delay="0"/>
                            </p:stCondLst>
                            <p:childTnLst>
                              <p:par>
                                <p:cTn id="18" presetID="64" presetClass="path" presetSubtype="0" accel="50000" decel="50000" fill="hold" grpId="2" nodeType="clickEffect">
                                  <p:stCondLst>
                                    <p:cond delay="0"/>
                                  </p:stCondLst>
                                  <p:childTnLst>
                                    <p:animMotion origin="layout" path="M -4.16667E-6 -0.0243 L 0.00287 -0.2743 " pathEditMode="relative" rAng="0" ptsTypes="AA">
                                      <p:cBhvr>
                                        <p:cTn id="19" dur="2000" fill="hold"/>
                                        <p:tgtEl>
                                          <p:spTgt spid="22"/>
                                        </p:tgtEl>
                                        <p:attrNameLst>
                                          <p:attrName>ppt_x</p:attrName>
                                          <p:attrName>ppt_y</p:attrName>
                                        </p:attrNameLst>
                                      </p:cBhvr>
                                      <p:rCtr x="143" y="-12500"/>
                                    </p:animMotion>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anim calcmode="lin" valueType="num">
                                      <p:cBhvr>
                                        <p:cTn id="25" dur="500" fill="hold"/>
                                        <p:tgtEl>
                                          <p:spTgt spid="24"/>
                                        </p:tgtEl>
                                        <p:attrNameLst>
                                          <p:attrName>ppt_x</p:attrName>
                                        </p:attrNameLst>
                                      </p:cBhvr>
                                      <p:tavLst>
                                        <p:tav tm="0">
                                          <p:val>
                                            <p:strVal val="#ppt_x"/>
                                          </p:val>
                                        </p:tav>
                                        <p:tav tm="100000">
                                          <p:val>
                                            <p:strVal val="#ppt_x"/>
                                          </p:val>
                                        </p:tav>
                                      </p:tavLst>
                                    </p:anim>
                                    <p:anim calcmode="lin" valueType="num">
                                      <p:cBhvr>
                                        <p:cTn id="26" dur="500" fill="hold"/>
                                        <p:tgtEl>
                                          <p:spTgt spid="2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anim calcmode="lin" valueType="num">
                                      <p:cBhvr>
                                        <p:cTn id="30" dur="500" fill="hold"/>
                                        <p:tgtEl>
                                          <p:spTgt spid="23"/>
                                        </p:tgtEl>
                                        <p:attrNameLst>
                                          <p:attrName>ppt_x</p:attrName>
                                        </p:attrNameLst>
                                      </p:cBhvr>
                                      <p:tavLst>
                                        <p:tav tm="0">
                                          <p:val>
                                            <p:strVal val="#ppt_x"/>
                                          </p:val>
                                        </p:tav>
                                        <p:tav tm="100000">
                                          <p:val>
                                            <p:strVal val="#ppt_x"/>
                                          </p:val>
                                        </p:tav>
                                      </p:tavLst>
                                    </p:anim>
                                    <p:anim calcmode="lin" valueType="num">
                                      <p:cBhvr>
                                        <p:cTn id="31"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2" grpId="2" animBg="1"/>
      <p:bldP spid="2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713" name="Rectangle 57"/>
          <p:cNvSpPr>
            <a:spLocks noGrp="1" noChangeArrowheads="1"/>
          </p:cNvSpPr>
          <p:nvPr>
            <p:ph idx="1"/>
          </p:nvPr>
        </p:nvSpPr>
        <p:spPr>
          <a:xfrm>
            <a:off x="2063552" y="836712"/>
            <a:ext cx="8733530" cy="5545137"/>
          </a:xfrm>
        </p:spPr>
        <p:txBody>
          <a:bodyPr/>
          <a:lstStyle/>
          <a:p>
            <a:pPr>
              <a:lnSpc>
                <a:spcPct val="110000"/>
              </a:lnSpc>
              <a:spcBef>
                <a:spcPct val="10000"/>
              </a:spcBef>
              <a:buClr>
                <a:srgbClr val="800080"/>
              </a:buClr>
              <a:buSzPct val="50000"/>
              <a:defRPr/>
            </a:pPr>
            <a:r>
              <a:rPr lang="zh-CN" altLang="en-US" sz="3000" b="1" dirty="0">
                <a:ea typeface="仿宋_GB2312" pitchFamily="49" charset="-122"/>
              </a:rPr>
              <a:t>如果前序序列固定不变，给出不同的中序序列，可得到不同的二叉树。</a:t>
            </a:r>
          </a:p>
          <a:p>
            <a:pPr>
              <a:lnSpc>
                <a:spcPct val="110000"/>
              </a:lnSpc>
              <a:spcBef>
                <a:spcPct val="10000"/>
              </a:spcBef>
              <a:buClr>
                <a:srgbClr val="800080"/>
              </a:buClr>
              <a:buSzPct val="50000"/>
              <a:defRPr/>
            </a:pPr>
            <a:endParaRPr lang="zh-CN" altLang="en-US" sz="2800" b="1" dirty="0">
              <a:ea typeface="仿宋_GB2312" pitchFamily="49" charset="-122"/>
            </a:endParaRPr>
          </a:p>
          <a:p>
            <a:pPr>
              <a:lnSpc>
                <a:spcPct val="110000"/>
              </a:lnSpc>
              <a:spcBef>
                <a:spcPct val="10000"/>
              </a:spcBef>
              <a:buClr>
                <a:srgbClr val="800080"/>
              </a:buClr>
              <a:buSzPct val="50000"/>
              <a:defRPr/>
            </a:pPr>
            <a:endParaRPr lang="zh-CN" altLang="en-US" sz="2800" b="1" dirty="0">
              <a:ea typeface="仿宋_GB2312" pitchFamily="49" charset="-122"/>
            </a:endParaRPr>
          </a:p>
          <a:p>
            <a:pPr>
              <a:lnSpc>
                <a:spcPct val="110000"/>
              </a:lnSpc>
              <a:spcBef>
                <a:spcPct val="10000"/>
              </a:spcBef>
              <a:buClr>
                <a:srgbClr val="800080"/>
              </a:buClr>
              <a:buSzPct val="50000"/>
              <a:defRPr/>
            </a:pPr>
            <a:endParaRPr lang="zh-CN" altLang="en-US" sz="2800" b="1" dirty="0">
              <a:ea typeface="仿宋_GB2312" pitchFamily="49" charset="-122"/>
            </a:endParaRPr>
          </a:p>
          <a:p>
            <a:pPr>
              <a:lnSpc>
                <a:spcPct val="110000"/>
              </a:lnSpc>
              <a:spcBef>
                <a:spcPct val="10000"/>
              </a:spcBef>
              <a:buClr>
                <a:srgbClr val="800080"/>
              </a:buClr>
              <a:buSzPct val="50000"/>
              <a:defRPr/>
            </a:pPr>
            <a:endParaRPr lang="zh-CN" altLang="en-US" sz="2800" b="1" dirty="0">
              <a:ea typeface="仿宋_GB2312" pitchFamily="49" charset="-122"/>
            </a:endParaRPr>
          </a:p>
          <a:p>
            <a:pPr>
              <a:lnSpc>
                <a:spcPct val="110000"/>
              </a:lnSpc>
              <a:spcBef>
                <a:spcPct val="10000"/>
              </a:spcBef>
              <a:buClr>
                <a:srgbClr val="800080"/>
              </a:buClr>
              <a:buSzPct val="50000"/>
              <a:defRPr/>
            </a:pPr>
            <a:endParaRPr lang="zh-CN" altLang="en-US" sz="2800" b="1" dirty="0">
              <a:ea typeface="仿宋_GB2312" pitchFamily="49" charset="-122"/>
            </a:endParaRPr>
          </a:p>
          <a:p>
            <a:pPr>
              <a:lnSpc>
                <a:spcPct val="110000"/>
              </a:lnSpc>
              <a:spcBef>
                <a:spcPct val="10000"/>
              </a:spcBef>
              <a:buClr>
                <a:srgbClr val="800080"/>
              </a:buClr>
              <a:buSzPct val="50000"/>
              <a:defRPr/>
            </a:pPr>
            <a:endParaRPr lang="zh-CN" altLang="en-GB" sz="2800" b="1" dirty="0">
              <a:solidFill>
                <a:srgbClr val="000099"/>
              </a:solidFill>
              <a:latin typeface="仿宋_GB2312" pitchFamily="49" charset="-122"/>
              <a:ea typeface="仿宋_GB2312" pitchFamily="49" charset="-122"/>
            </a:endParaRPr>
          </a:p>
          <a:p>
            <a:pPr>
              <a:lnSpc>
                <a:spcPct val="110000"/>
              </a:lnSpc>
              <a:spcBef>
                <a:spcPct val="10000"/>
              </a:spcBef>
              <a:buClr>
                <a:srgbClr val="800080"/>
              </a:buClr>
              <a:buSzPct val="50000"/>
              <a:defRPr/>
            </a:pPr>
            <a:r>
              <a:rPr lang="zh-CN" altLang="en-GB" sz="3000" b="1" dirty="0">
                <a:solidFill>
                  <a:srgbClr val="000099"/>
                </a:solidFill>
                <a:latin typeface="仿宋_GB2312" pitchFamily="49" charset="-122"/>
                <a:ea typeface="仿宋_GB2312" pitchFamily="49" charset="-122"/>
              </a:rPr>
              <a:t>固定前序排列，选择所有可能的中序排列，可能构造多少种不同的二叉树？</a:t>
            </a:r>
            <a:endParaRPr lang="zh-CN" altLang="en-US" sz="3000" b="1" dirty="0">
              <a:solidFill>
                <a:srgbClr val="000099"/>
              </a:solidFill>
              <a:latin typeface="仿宋_GB2312" pitchFamily="49" charset="-122"/>
              <a:ea typeface="仿宋_GB2312" pitchFamily="49" charset="-122"/>
            </a:endParaRPr>
          </a:p>
        </p:txBody>
      </p:sp>
      <p:grpSp>
        <p:nvGrpSpPr>
          <p:cNvPr id="104451" name="Group 58"/>
          <p:cNvGrpSpPr>
            <a:grpSpLocks/>
          </p:cNvGrpSpPr>
          <p:nvPr/>
        </p:nvGrpSpPr>
        <p:grpSpPr bwMode="auto">
          <a:xfrm>
            <a:off x="2449514" y="1981200"/>
            <a:ext cx="7318375" cy="2743200"/>
            <a:chOff x="526" y="1152"/>
            <a:chExt cx="4610" cy="1728"/>
          </a:xfrm>
        </p:grpSpPr>
        <p:sp>
          <p:nvSpPr>
            <p:cNvPr id="104452" name="Line 2"/>
            <p:cNvSpPr>
              <a:spLocks noChangeShapeType="1"/>
            </p:cNvSpPr>
            <p:nvPr/>
          </p:nvSpPr>
          <p:spPr bwMode="auto">
            <a:xfrm>
              <a:off x="3362" y="2304"/>
              <a:ext cx="192" cy="345"/>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3" name="Line 3"/>
            <p:cNvSpPr>
              <a:spLocks noChangeShapeType="1"/>
            </p:cNvSpPr>
            <p:nvPr/>
          </p:nvSpPr>
          <p:spPr bwMode="auto">
            <a:xfrm flipH="1">
              <a:off x="3120" y="2343"/>
              <a:ext cx="192"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4" name="Line 5"/>
            <p:cNvSpPr>
              <a:spLocks noChangeShapeType="1"/>
            </p:cNvSpPr>
            <p:nvPr/>
          </p:nvSpPr>
          <p:spPr bwMode="auto">
            <a:xfrm>
              <a:off x="1726" y="1824"/>
              <a:ext cx="240" cy="38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5" name="Line 6"/>
            <p:cNvSpPr>
              <a:spLocks noChangeShapeType="1"/>
            </p:cNvSpPr>
            <p:nvPr/>
          </p:nvSpPr>
          <p:spPr bwMode="auto">
            <a:xfrm>
              <a:off x="1006" y="1872"/>
              <a:ext cx="144"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6" name="Line 7"/>
            <p:cNvSpPr>
              <a:spLocks noChangeShapeType="1"/>
            </p:cNvSpPr>
            <p:nvPr/>
          </p:nvSpPr>
          <p:spPr bwMode="auto">
            <a:xfrm flipH="1">
              <a:off x="718" y="1872"/>
              <a:ext cx="192"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7" name="Line 8"/>
            <p:cNvSpPr>
              <a:spLocks noChangeShapeType="1"/>
            </p:cNvSpPr>
            <p:nvPr/>
          </p:nvSpPr>
          <p:spPr bwMode="auto">
            <a:xfrm flipH="1">
              <a:off x="1006" y="1440"/>
              <a:ext cx="240"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8" name="Line 9"/>
            <p:cNvSpPr>
              <a:spLocks noChangeShapeType="1"/>
            </p:cNvSpPr>
            <p:nvPr/>
          </p:nvSpPr>
          <p:spPr bwMode="auto">
            <a:xfrm>
              <a:off x="1390" y="1392"/>
              <a:ext cx="240"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9" name="Oval 10"/>
            <p:cNvSpPr>
              <a:spLocks noChangeArrowheads="1"/>
            </p:cNvSpPr>
            <p:nvPr/>
          </p:nvSpPr>
          <p:spPr bwMode="auto">
            <a:xfrm>
              <a:off x="1198" y="1200"/>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60" name="Oval 11"/>
            <p:cNvSpPr>
              <a:spLocks noChangeArrowheads="1"/>
            </p:cNvSpPr>
            <p:nvPr/>
          </p:nvSpPr>
          <p:spPr bwMode="auto">
            <a:xfrm>
              <a:off x="1534" y="1632"/>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61" name="Text Box 12"/>
            <p:cNvSpPr txBox="1">
              <a:spLocks noChangeArrowheads="1"/>
            </p:cNvSpPr>
            <p:nvPr/>
          </p:nvSpPr>
          <p:spPr bwMode="auto">
            <a:xfrm>
              <a:off x="1560" y="159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6</a:t>
              </a:r>
              <a:endParaRPr lang="en-US" altLang="zh-CN" sz="2400">
                <a:latin typeface="Times New Roman" panose="02020603050405020304" pitchFamily="18" charset="0"/>
              </a:endParaRPr>
            </a:p>
          </p:txBody>
        </p:sp>
        <p:sp>
          <p:nvSpPr>
            <p:cNvPr id="104462" name="Text Box 13"/>
            <p:cNvSpPr txBox="1">
              <a:spLocks noChangeArrowheads="1"/>
            </p:cNvSpPr>
            <p:nvPr/>
          </p:nvSpPr>
          <p:spPr bwMode="auto">
            <a:xfrm>
              <a:off x="1233" y="115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4463" name="Oval 14"/>
            <p:cNvSpPr>
              <a:spLocks noChangeArrowheads="1"/>
            </p:cNvSpPr>
            <p:nvPr/>
          </p:nvSpPr>
          <p:spPr bwMode="auto">
            <a:xfrm>
              <a:off x="814" y="1632"/>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64" name="Text Box 15"/>
            <p:cNvSpPr txBox="1">
              <a:spLocks noChangeArrowheads="1"/>
            </p:cNvSpPr>
            <p:nvPr/>
          </p:nvSpPr>
          <p:spPr bwMode="auto">
            <a:xfrm>
              <a:off x="828" y="159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4465" name="Oval 16"/>
            <p:cNvSpPr>
              <a:spLocks noChangeArrowheads="1"/>
            </p:cNvSpPr>
            <p:nvPr/>
          </p:nvSpPr>
          <p:spPr bwMode="auto">
            <a:xfrm>
              <a:off x="526" y="2103"/>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66" name="Text Box 17"/>
            <p:cNvSpPr txBox="1">
              <a:spLocks noChangeArrowheads="1"/>
            </p:cNvSpPr>
            <p:nvPr/>
          </p:nvSpPr>
          <p:spPr bwMode="auto">
            <a:xfrm>
              <a:off x="561" y="2064"/>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sp>
          <p:nvSpPr>
            <p:cNvPr id="104467" name="Oval 18"/>
            <p:cNvSpPr>
              <a:spLocks noChangeArrowheads="1"/>
            </p:cNvSpPr>
            <p:nvPr/>
          </p:nvSpPr>
          <p:spPr bwMode="auto">
            <a:xfrm>
              <a:off x="1054" y="209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68" name="Text Box 19"/>
            <p:cNvSpPr txBox="1">
              <a:spLocks noChangeArrowheads="1"/>
            </p:cNvSpPr>
            <p:nvPr/>
          </p:nvSpPr>
          <p:spPr bwMode="auto">
            <a:xfrm>
              <a:off x="1004" y="2064"/>
              <a:ext cx="38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04469" name="Line 20"/>
            <p:cNvSpPr>
              <a:spLocks noChangeShapeType="1"/>
            </p:cNvSpPr>
            <p:nvPr/>
          </p:nvSpPr>
          <p:spPr bwMode="auto">
            <a:xfrm flipH="1">
              <a:off x="1006" y="2352"/>
              <a:ext cx="144" cy="297"/>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70" name="Oval 21"/>
            <p:cNvSpPr>
              <a:spLocks noChangeArrowheads="1"/>
            </p:cNvSpPr>
            <p:nvPr/>
          </p:nvSpPr>
          <p:spPr bwMode="auto">
            <a:xfrm>
              <a:off x="814" y="2592"/>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71" name="Text Box 22"/>
            <p:cNvSpPr txBox="1">
              <a:spLocks noChangeArrowheads="1"/>
            </p:cNvSpPr>
            <p:nvPr/>
          </p:nvSpPr>
          <p:spPr bwMode="auto">
            <a:xfrm>
              <a:off x="849" y="255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104472" name="Line 23"/>
            <p:cNvSpPr>
              <a:spLocks noChangeShapeType="1"/>
            </p:cNvSpPr>
            <p:nvPr/>
          </p:nvSpPr>
          <p:spPr bwMode="auto">
            <a:xfrm>
              <a:off x="2014" y="2304"/>
              <a:ext cx="192"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73" name="Line 24"/>
            <p:cNvSpPr>
              <a:spLocks noChangeShapeType="1"/>
            </p:cNvSpPr>
            <p:nvPr/>
          </p:nvSpPr>
          <p:spPr bwMode="auto">
            <a:xfrm flipH="1">
              <a:off x="1726" y="2343"/>
              <a:ext cx="192"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74" name="Oval 25"/>
            <p:cNvSpPr>
              <a:spLocks noChangeArrowheads="1"/>
            </p:cNvSpPr>
            <p:nvPr/>
          </p:nvSpPr>
          <p:spPr bwMode="auto">
            <a:xfrm>
              <a:off x="1822" y="2103"/>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75" name="Text Box 26"/>
            <p:cNvSpPr txBox="1">
              <a:spLocks noChangeArrowheads="1"/>
            </p:cNvSpPr>
            <p:nvPr/>
          </p:nvSpPr>
          <p:spPr bwMode="auto">
            <a:xfrm>
              <a:off x="1872" y="207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04476" name="Oval 27"/>
            <p:cNvSpPr>
              <a:spLocks noChangeArrowheads="1"/>
            </p:cNvSpPr>
            <p:nvPr/>
          </p:nvSpPr>
          <p:spPr bwMode="auto">
            <a:xfrm>
              <a:off x="1534" y="257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77" name="Text Box 28"/>
            <p:cNvSpPr txBox="1">
              <a:spLocks noChangeArrowheads="1"/>
            </p:cNvSpPr>
            <p:nvPr/>
          </p:nvSpPr>
          <p:spPr bwMode="auto">
            <a:xfrm>
              <a:off x="1569" y="255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8</a:t>
              </a:r>
              <a:endParaRPr lang="en-US" altLang="zh-CN" sz="2400">
                <a:latin typeface="Times New Roman" panose="02020603050405020304" pitchFamily="18" charset="0"/>
              </a:endParaRPr>
            </a:p>
          </p:txBody>
        </p:sp>
        <p:sp>
          <p:nvSpPr>
            <p:cNvPr id="104478" name="Oval 29"/>
            <p:cNvSpPr>
              <a:spLocks noChangeArrowheads="1"/>
            </p:cNvSpPr>
            <p:nvPr/>
          </p:nvSpPr>
          <p:spPr bwMode="auto">
            <a:xfrm>
              <a:off x="2110" y="256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79" name="Text Box 30"/>
            <p:cNvSpPr txBox="1">
              <a:spLocks noChangeArrowheads="1"/>
            </p:cNvSpPr>
            <p:nvPr/>
          </p:nvSpPr>
          <p:spPr bwMode="auto">
            <a:xfrm>
              <a:off x="2062" y="2535"/>
              <a:ext cx="38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9</a:t>
              </a:r>
              <a:endParaRPr lang="en-US" altLang="zh-CN" sz="2400">
                <a:latin typeface="Times New Roman" panose="02020603050405020304" pitchFamily="18" charset="0"/>
              </a:endParaRPr>
            </a:p>
          </p:txBody>
        </p:sp>
        <p:sp>
          <p:nvSpPr>
            <p:cNvPr id="104480" name="Line 31"/>
            <p:cNvSpPr>
              <a:spLocks noChangeShapeType="1"/>
            </p:cNvSpPr>
            <p:nvPr/>
          </p:nvSpPr>
          <p:spPr bwMode="auto">
            <a:xfrm>
              <a:off x="4414" y="1824"/>
              <a:ext cx="240" cy="38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81" name="Line 32"/>
            <p:cNvSpPr>
              <a:spLocks noChangeShapeType="1"/>
            </p:cNvSpPr>
            <p:nvPr/>
          </p:nvSpPr>
          <p:spPr bwMode="auto">
            <a:xfrm flipH="1">
              <a:off x="4080" y="1824"/>
              <a:ext cx="240" cy="38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82" name="Line 33"/>
            <p:cNvSpPr>
              <a:spLocks noChangeShapeType="1"/>
            </p:cNvSpPr>
            <p:nvPr/>
          </p:nvSpPr>
          <p:spPr bwMode="auto">
            <a:xfrm flipH="1">
              <a:off x="3406" y="1872"/>
              <a:ext cx="192"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83" name="Line 34"/>
            <p:cNvSpPr>
              <a:spLocks noChangeShapeType="1"/>
            </p:cNvSpPr>
            <p:nvPr/>
          </p:nvSpPr>
          <p:spPr bwMode="auto">
            <a:xfrm flipH="1">
              <a:off x="3694" y="1440"/>
              <a:ext cx="240"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84" name="Line 35"/>
            <p:cNvSpPr>
              <a:spLocks noChangeShapeType="1"/>
            </p:cNvSpPr>
            <p:nvPr/>
          </p:nvSpPr>
          <p:spPr bwMode="auto">
            <a:xfrm>
              <a:off x="4078" y="1392"/>
              <a:ext cx="240"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85" name="Oval 36"/>
            <p:cNvSpPr>
              <a:spLocks noChangeArrowheads="1"/>
            </p:cNvSpPr>
            <p:nvPr/>
          </p:nvSpPr>
          <p:spPr bwMode="auto">
            <a:xfrm>
              <a:off x="3886" y="1200"/>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86" name="Oval 37"/>
            <p:cNvSpPr>
              <a:spLocks noChangeArrowheads="1"/>
            </p:cNvSpPr>
            <p:nvPr/>
          </p:nvSpPr>
          <p:spPr bwMode="auto">
            <a:xfrm>
              <a:off x="4222" y="1632"/>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87" name="Text Box 38"/>
            <p:cNvSpPr txBox="1">
              <a:spLocks noChangeArrowheads="1"/>
            </p:cNvSpPr>
            <p:nvPr/>
          </p:nvSpPr>
          <p:spPr bwMode="auto">
            <a:xfrm>
              <a:off x="4248" y="159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6</a:t>
              </a:r>
              <a:endParaRPr lang="en-US" altLang="zh-CN" sz="2400">
                <a:latin typeface="Times New Roman" panose="02020603050405020304" pitchFamily="18" charset="0"/>
              </a:endParaRPr>
            </a:p>
          </p:txBody>
        </p:sp>
        <p:sp>
          <p:nvSpPr>
            <p:cNvPr id="104488" name="Text Box 39"/>
            <p:cNvSpPr txBox="1">
              <a:spLocks noChangeArrowheads="1"/>
            </p:cNvSpPr>
            <p:nvPr/>
          </p:nvSpPr>
          <p:spPr bwMode="auto">
            <a:xfrm>
              <a:off x="3921" y="115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4489" name="Oval 40"/>
            <p:cNvSpPr>
              <a:spLocks noChangeArrowheads="1"/>
            </p:cNvSpPr>
            <p:nvPr/>
          </p:nvSpPr>
          <p:spPr bwMode="auto">
            <a:xfrm>
              <a:off x="3502" y="1632"/>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90" name="Text Box 41"/>
            <p:cNvSpPr txBox="1">
              <a:spLocks noChangeArrowheads="1"/>
            </p:cNvSpPr>
            <p:nvPr/>
          </p:nvSpPr>
          <p:spPr bwMode="auto">
            <a:xfrm>
              <a:off x="3536" y="159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4491" name="Oval 42"/>
            <p:cNvSpPr>
              <a:spLocks noChangeArrowheads="1"/>
            </p:cNvSpPr>
            <p:nvPr/>
          </p:nvSpPr>
          <p:spPr bwMode="auto">
            <a:xfrm>
              <a:off x="3214" y="2103"/>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92" name="Text Box 43"/>
            <p:cNvSpPr txBox="1">
              <a:spLocks noChangeArrowheads="1"/>
            </p:cNvSpPr>
            <p:nvPr/>
          </p:nvSpPr>
          <p:spPr bwMode="auto">
            <a:xfrm>
              <a:off x="3249" y="2064"/>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sp>
          <p:nvSpPr>
            <p:cNvPr id="104493" name="Oval 44"/>
            <p:cNvSpPr>
              <a:spLocks noChangeArrowheads="1"/>
            </p:cNvSpPr>
            <p:nvPr/>
          </p:nvSpPr>
          <p:spPr bwMode="auto">
            <a:xfrm>
              <a:off x="3936" y="209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94" name="Text Box 45"/>
            <p:cNvSpPr txBox="1">
              <a:spLocks noChangeArrowheads="1"/>
            </p:cNvSpPr>
            <p:nvPr/>
          </p:nvSpPr>
          <p:spPr bwMode="auto">
            <a:xfrm>
              <a:off x="3886" y="2064"/>
              <a:ext cx="38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7</a:t>
              </a:r>
              <a:endParaRPr lang="en-US" altLang="zh-CN" sz="2400">
                <a:latin typeface="Times New Roman" panose="02020603050405020304" pitchFamily="18" charset="0"/>
              </a:endParaRPr>
            </a:p>
          </p:txBody>
        </p:sp>
        <p:sp>
          <p:nvSpPr>
            <p:cNvPr id="104495" name="Oval 46"/>
            <p:cNvSpPr>
              <a:spLocks noChangeArrowheads="1"/>
            </p:cNvSpPr>
            <p:nvPr/>
          </p:nvSpPr>
          <p:spPr bwMode="auto">
            <a:xfrm>
              <a:off x="3456" y="2592"/>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96" name="Text Box 47"/>
            <p:cNvSpPr txBox="1">
              <a:spLocks noChangeArrowheads="1"/>
            </p:cNvSpPr>
            <p:nvPr/>
          </p:nvSpPr>
          <p:spPr bwMode="auto">
            <a:xfrm>
              <a:off x="3491" y="255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5</a:t>
              </a:r>
              <a:endParaRPr lang="en-US" altLang="zh-CN" sz="2400">
                <a:latin typeface="Times New Roman" panose="02020603050405020304" pitchFamily="18" charset="0"/>
              </a:endParaRPr>
            </a:p>
          </p:txBody>
        </p:sp>
        <p:sp>
          <p:nvSpPr>
            <p:cNvPr id="104497" name="Line 48"/>
            <p:cNvSpPr>
              <a:spLocks noChangeShapeType="1"/>
            </p:cNvSpPr>
            <p:nvPr/>
          </p:nvSpPr>
          <p:spPr bwMode="auto">
            <a:xfrm>
              <a:off x="4702" y="2304"/>
              <a:ext cx="192" cy="2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98" name="Oval 49"/>
            <p:cNvSpPr>
              <a:spLocks noChangeArrowheads="1"/>
            </p:cNvSpPr>
            <p:nvPr/>
          </p:nvSpPr>
          <p:spPr bwMode="auto">
            <a:xfrm>
              <a:off x="4510" y="2103"/>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499" name="Text Box 50"/>
            <p:cNvSpPr txBox="1">
              <a:spLocks noChangeArrowheads="1"/>
            </p:cNvSpPr>
            <p:nvPr/>
          </p:nvSpPr>
          <p:spPr bwMode="auto">
            <a:xfrm>
              <a:off x="4545" y="2064"/>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8</a:t>
              </a:r>
              <a:endParaRPr lang="en-US" altLang="zh-CN" sz="2400">
                <a:latin typeface="Times New Roman" panose="02020603050405020304" pitchFamily="18" charset="0"/>
              </a:endParaRPr>
            </a:p>
          </p:txBody>
        </p:sp>
        <p:sp>
          <p:nvSpPr>
            <p:cNvPr id="104500" name="Oval 51"/>
            <p:cNvSpPr>
              <a:spLocks noChangeArrowheads="1"/>
            </p:cNvSpPr>
            <p:nvPr/>
          </p:nvSpPr>
          <p:spPr bwMode="auto">
            <a:xfrm>
              <a:off x="2928" y="257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501" name="Text Box 52"/>
            <p:cNvSpPr txBox="1">
              <a:spLocks noChangeArrowheads="1"/>
            </p:cNvSpPr>
            <p:nvPr/>
          </p:nvSpPr>
          <p:spPr bwMode="auto">
            <a:xfrm>
              <a:off x="2940" y="255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4</a:t>
              </a:r>
              <a:endParaRPr lang="en-US" altLang="zh-CN" sz="2400">
                <a:latin typeface="Times New Roman" panose="02020603050405020304" pitchFamily="18" charset="0"/>
              </a:endParaRPr>
            </a:p>
          </p:txBody>
        </p:sp>
        <p:sp>
          <p:nvSpPr>
            <p:cNvPr id="104502" name="Oval 53"/>
            <p:cNvSpPr>
              <a:spLocks noChangeArrowheads="1"/>
            </p:cNvSpPr>
            <p:nvPr/>
          </p:nvSpPr>
          <p:spPr bwMode="auto">
            <a:xfrm>
              <a:off x="4798" y="256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4503" name="Text Box 54"/>
            <p:cNvSpPr txBox="1">
              <a:spLocks noChangeArrowheads="1"/>
            </p:cNvSpPr>
            <p:nvPr/>
          </p:nvSpPr>
          <p:spPr bwMode="auto">
            <a:xfrm>
              <a:off x="4750" y="2535"/>
              <a:ext cx="38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9</a:t>
              </a:r>
              <a:endParaRPr lang="en-US" altLang="zh-CN" sz="2400">
                <a:latin typeface="Times New Roman" panose="02020603050405020304" pitchFamily="18" charset="0"/>
              </a:endParaRPr>
            </a:p>
          </p:txBody>
        </p:sp>
      </p:grpSp>
      <p:sp>
        <p:nvSpPr>
          <p:cNvPr id="56" name="Rectangle 2"/>
          <p:cNvSpPr>
            <a:spLocks noGrp="1" noChangeArrowheads="1"/>
          </p:cNvSpPr>
          <p:nvPr>
            <p:ph type="title"/>
          </p:nvPr>
        </p:nvSpPr>
        <p:spPr>
          <a:xfrm>
            <a:off x="716413" y="0"/>
            <a:ext cx="5400675" cy="682625"/>
          </a:xfrm>
        </p:spPr>
        <p:txBody>
          <a:bodyPr>
            <a:normAutofit fontScale="90000"/>
          </a:bodyPr>
          <a:lstStyle/>
          <a:p>
            <a:r>
              <a:rPr lang="zh-CN" altLang="en-US" sz="3200" b="1" dirty="0">
                <a:ea typeface="华文新魏" panose="02010800040101010101" pitchFamily="2" charset="-122"/>
              </a:rPr>
              <a:t>二叉树的</a:t>
            </a:r>
            <a:r>
              <a:rPr lang="zh-CN" altLang="en-US" sz="3200" b="1" dirty="0" smtClean="0">
                <a:ea typeface="华文新魏" panose="02010800040101010101" pitchFamily="2" charset="-122"/>
              </a:rPr>
              <a:t>计数</a:t>
            </a:r>
            <a:r>
              <a:rPr lang="en-US" altLang="zh-CN" sz="3200" b="1" dirty="0" smtClean="0">
                <a:ea typeface="华文新魏" panose="02010800040101010101" pitchFamily="2" charset="-122"/>
              </a:rPr>
              <a:t>---</a:t>
            </a:r>
            <a:r>
              <a:rPr lang="zh-CN" altLang="en-US" sz="3200" b="1" dirty="0" smtClean="0">
                <a:ea typeface="华文新魏" panose="02010800040101010101" pitchFamily="2" charset="-122"/>
              </a:rPr>
              <a:t>从特殊情况推广</a:t>
            </a:r>
            <a:endParaRPr lang="zh-CN" altLang="en-US" sz="3200" b="1" dirty="0">
              <a:ea typeface="华文新魏" panose="02010800040101010101" pitchFamily="2" charset="-122"/>
            </a:endParaRPr>
          </a:p>
        </p:txBody>
      </p:sp>
    </p:spTree>
  </p:cSld>
  <p:clrMapOvr>
    <a:masterClrMapping/>
  </p:clrMapOvr>
  <p:transition spd="slow"/>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2"/>
          <p:cNvSpPr>
            <a:spLocks noGrp="1" noChangeArrowheads="1"/>
          </p:cNvSpPr>
          <p:nvPr>
            <p:ph type="title"/>
          </p:nvPr>
        </p:nvSpPr>
        <p:spPr>
          <a:xfrm>
            <a:off x="613897" y="22225"/>
            <a:ext cx="5400675" cy="682625"/>
          </a:xfrm>
        </p:spPr>
        <p:txBody>
          <a:bodyPr/>
          <a:lstStyle/>
          <a:p>
            <a:r>
              <a:rPr lang="zh-CN" altLang="en-US" sz="3200" b="1" dirty="0">
                <a:ea typeface="华文新魏" panose="02010800040101010101" pitchFamily="2" charset="-122"/>
              </a:rPr>
              <a:t>二叉树的计数</a:t>
            </a:r>
          </a:p>
        </p:txBody>
      </p:sp>
      <p:sp>
        <p:nvSpPr>
          <p:cNvPr id="199723" name="Rectangle 43"/>
          <p:cNvSpPr>
            <a:spLocks noGrp="1" noChangeArrowheads="1"/>
          </p:cNvSpPr>
          <p:nvPr>
            <p:ph idx="1"/>
          </p:nvPr>
        </p:nvSpPr>
        <p:spPr>
          <a:xfrm>
            <a:off x="2079626" y="873126"/>
            <a:ext cx="8120063" cy="5292725"/>
          </a:xfrm>
        </p:spPr>
        <p:txBody>
          <a:bodyPr>
            <a:normAutofit lnSpcReduction="10000"/>
          </a:bodyPr>
          <a:lstStyle/>
          <a:p>
            <a:pPr>
              <a:buClr>
                <a:srgbClr val="800080"/>
              </a:buClr>
              <a:buSzPct val="50000"/>
              <a:defRPr/>
            </a:pPr>
            <a:r>
              <a:rPr lang="zh-CN" altLang="en-US" sz="3000" b="1">
                <a:latin typeface="Times New Roman" panose="02020603050405020304" pitchFamily="18" charset="0"/>
                <a:ea typeface="仿宋_GB2312" pitchFamily="49" charset="-122"/>
              </a:rPr>
              <a:t>例如</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有 </a:t>
            </a:r>
            <a:r>
              <a:rPr lang="en-US" altLang="zh-CN" sz="3000" b="1">
                <a:latin typeface="Times New Roman" panose="02020603050405020304" pitchFamily="18" charset="0"/>
                <a:ea typeface="仿宋_GB2312" pitchFamily="49" charset="-122"/>
              </a:rPr>
              <a:t>3 </a:t>
            </a:r>
            <a:r>
              <a:rPr lang="zh-CN" altLang="en-US" sz="3000" b="1">
                <a:latin typeface="Times New Roman" panose="02020603050405020304" pitchFamily="18" charset="0"/>
                <a:ea typeface="仿宋_GB2312" pitchFamily="49" charset="-122"/>
              </a:rPr>
              <a:t>个数据 </a:t>
            </a:r>
            <a:r>
              <a:rPr lang="en-US" altLang="zh-CN" sz="3000" b="1">
                <a:solidFill>
                  <a:schemeClr val="tx2"/>
                </a:solidFill>
                <a:latin typeface="Times New Roman" panose="02020603050405020304" pitchFamily="18" charset="0"/>
                <a:ea typeface="仿宋_GB2312" pitchFamily="49" charset="-122"/>
              </a:rPr>
              <a:t>{ 1</a:t>
            </a:r>
            <a:r>
              <a:rPr lang="zh-CN" altLang="en-GB" sz="3000" b="1">
                <a:solidFill>
                  <a:schemeClr val="tx2"/>
                </a:solidFill>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2, 3</a:t>
            </a:r>
            <a:r>
              <a:rPr lang="en-US" altLang="zh-CN" sz="3000" b="1">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a:t>
            </a:r>
            <a:r>
              <a:rPr lang="zh-CN" altLang="en-US" sz="3000" b="1">
                <a:latin typeface="Times New Roman" panose="02020603050405020304" pitchFamily="18" charset="0"/>
                <a:ea typeface="仿宋_GB2312" pitchFamily="49" charset="-122"/>
              </a:rPr>
              <a:t>，可得 </a:t>
            </a:r>
            <a:r>
              <a:rPr lang="en-US" altLang="zh-CN" sz="3000" b="1">
                <a:latin typeface="Times New Roman" panose="02020603050405020304" pitchFamily="18" charset="0"/>
                <a:ea typeface="仿宋_GB2312" pitchFamily="49" charset="-122"/>
              </a:rPr>
              <a:t>5 </a:t>
            </a:r>
            <a:r>
              <a:rPr lang="zh-CN" altLang="en-US" sz="3000" b="1">
                <a:latin typeface="Times New Roman" panose="02020603050405020304" pitchFamily="18" charset="0"/>
                <a:ea typeface="仿宋_GB2312" pitchFamily="49" charset="-122"/>
              </a:rPr>
              <a:t>种不同的二叉树。它们的前序排列均为</a:t>
            </a:r>
            <a:r>
              <a:rPr lang="zh-CN" altLang="en-US" sz="3000">
                <a:solidFill>
                  <a:schemeClr val="tx2"/>
                </a:solidFill>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123</a:t>
            </a:r>
            <a:r>
              <a:rPr lang="zh-CN" altLang="en-US" sz="3000" b="1">
                <a:latin typeface="Times New Roman" panose="02020603050405020304" pitchFamily="18" charset="0"/>
                <a:ea typeface="仿宋_GB2312" pitchFamily="49" charset="-122"/>
              </a:rPr>
              <a:t>，中序序列可能是 </a:t>
            </a:r>
            <a:r>
              <a:rPr lang="en-US" altLang="zh-CN" sz="3000" b="1">
                <a:solidFill>
                  <a:schemeClr val="tx2"/>
                </a:solidFill>
                <a:latin typeface="Times New Roman" panose="02020603050405020304" pitchFamily="18" charset="0"/>
                <a:ea typeface="仿宋_GB2312" pitchFamily="49" charset="-122"/>
              </a:rPr>
              <a:t>321</a:t>
            </a:r>
            <a:r>
              <a:rPr lang="zh-CN" altLang="en-US" sz="3000" b="1">
                <a:latin typeface="Times New Roman" panose="02020603050405020304" pitchFamily="18" charset="0"/>
                <a:ea typeface="仿宋_GB2312" pitchFamily="49" charset="-122"/>
              </a:rPr>
              <a:t>，</a:t>
            </a:r>
            <a:r>
              <a:rPr lang="en-US" altLang="zh-CN" sz="3000" b="1">
                <a:solidFill>
                  <a:schemeClr val="tx2"/>
                </a:solidFill>
                <a:latin typeface="Times New Roman" panose="02020603050405020304" pitchFamily="18" charset="0"/>
                <a:ea typeface="仿宋_GB2312" pitchFamily="49" charset="-122"/>
              </a:rPr>
              <a:t>231</a:t>
            </a:r>
            <a:r>
              <a:rPr lang="zh-CN" altLang="en-US" sz="3000" b="1">
                <a:latin typeface="Times New Roman" panose="02020603050405020304" pitchFamily="18" charset="0"/>
                <a:ea typeface="仿宋_GB2312" pitchFamily="49" charset="-122"/>
              </a:rPr>
              <a:t>，</a:t>
            </a:r>
            <a:r>
              <a:rPr lang="en-US" altLang="zh-CN" sz="3000" b="1">
                <a:solidFill>
                  <a:schemeClr val="tx2"/>
                </a:solidFill>
                <a:latin typeface="Times New Roman" panose="02020603050405020304" pitchFamily="18" charset="0"/>
                <a:ea typeface="仿宋_GB2312" pitchFamily="49" charset="-122"/>
              </a:rPr>
              <a:t>213</a:t>
            </a:r>
            <a:r>
              <a:rPr lang="zh-CN" altLang="en-US" sz="3000" b="1">
                <a:latin typeface="Times New Roman" panose="02020603050405020304" pitchFamily="18" charset="0"/>
                <a:ea typeface="仿宋_GB2312" pitchFamily="49" charset="-122"/>
              </a:rPr>
              <a:t>，</a:t>
            </a:r>
            <a:r>
              <a:rPr lang="en-US" altLang="zh-CN" sz="3000" b="1">
                <a:solidFill>
                  <a:schemeClr val="tx2"/>
                </a:solidFill>
                <a:latin typeface="Times New Roman" panose="02020603050405020304" pitchFamily="18" charset="0"/>
                <a:ea typeface="仿宋_GB2312" pitchFamily="49" charset="-122"/>
              </a:rPr>
              <a:t>132</a:t>
            </a:r>
            <a:r>
              <a:rPr lang="zh-CN" altLang="en-US" sz="3000" b="1">
                <a:latin typeface="Times New Roman" panose="02020603050405020304" pitchFamily="18" charset="0"/>
                <a:ea typeface="仿宋_GB2312" pitchFamily="49" charset="-122"/>
              </a:rPr>
              <a:t>，</a:t>
            </a:r>
            <a:r>
              <a:rPr lang="en-US" altLang="zh-CN" sz="3000" b="1">
                <a:solidFill>
                  <a:schemeClr val="tx2"/>
                </a:solidFill>
                <a:latin typeface="Times New Roman" panose="02020603050405020304" pitchFamily="18" charset="0"/>
                <a:ea typeface="仿宋_GB2312" pitchFamily="49" charset="-122"/>
              </a:rPr>
              <a:t>123</a:t>
            </a:r>
            <a:r>
              <a:rPr lang="zh-CN" altLang="en-US" sz="3000" b="1">
                <a:latin typeface="Times New Roman" panose="02020603050405020304" pitchFamily="18" charset="0"/>
                <a:ea typeface="仿宋_GB2312" pitchFamily="49" charset="-122"/>
              </a:rPr>
              <a:t>。</a:t>
            </a:r>
          </a:p>
          <a:p>
            <a:pPr>
              <a:buClr>
                <a:srgbClr val="800080"/>
              </a:buClr>
              <a:buSzPct val="50000"/>
              <a:defRPr/>
            </a:pPr>
            <a:endParaRPr lang="zh-CN" altLang="en-US" sz="3000" b="1">
              <a:latin typeface="Times New Roman" panose="02020603050405020304" pitchFamily="18" charset="0"/>
              <a:ea typeface="仿宋_GB2312" pitchFamily="49" charset="-122"/>
            </a:endParaRPr>
          </a:p>
          <a:p>
            <a:pPr>
              <a:buClr>
                <a:srgbClr val="800080"/>
              </a:buClr>
              <a:buSzPct val="50000"/>
              <a:defRPr/>
            </a:pPr>
            <a:endParaRPr lang="zh-CN" altLang="en-US" sz="3000" b="1">
              <a:latin typeface="Times New Roman" panose="02020603050405020304" pitchFamily="18" charset="0"/>
              <a:ea typeface="仿宋_GB2312" pitchFamily="49" charset="-122"/>
            </a:endParaRPr>
          </a:p>
          <a:p>
            <a:pPr>
              <a:buClr>
                <a:srgbClr val="800080"/>
              </a:buClr>
              <a:buSzPct val="50000"/>
              <a:defRPr/>
            </a:pPr>
            <a:endParaRPr lang="zh-CN" altLang="en-US" sz="3000" b="1">
              <a:latin typeface="Times New Roman" panose="02020603050405020304" pitchFamily="18" charset="0"/>
              <a:ea typeface="仿宋_GB2312" pitchFamily="49" charset="-122"/>
            </a:endParaRPr>
          </a:p>
          <a:p>
            <a:pPr>
              <a:buClr>
                <a:srgbClr val="800080"/>
              </a:buClr>
              <a:buSzPct val="50000"/>
              <a:defRPr/>
            </a:pPr>
            <a:endParaRPr lang="zh-CN" altLang="en-US" sz="3000" b="1">
              <a:latin typeface="Times New Roman" panose="02020603050405020304" pitchFamily="18" charset="0"/>
              <a:ea typeface="仿宋_GB2312" pitchFamily="49" charset="-122"/>
            </a:endParaRPr>
          </a:p>
          <a:p>
            <a:pPr>
              <a:buClr>
                <a:srgbClr val="800080"/>
              </a:buClr>
              <a:buSzPct val="50000"/>
              <a:defRPr/>
            </a:pPr>
            <a:endParaRPr lang="zh-CN" altLang="en-US" sz="3000" b="1">
              <a:latin typeface="Times New Roman" panose="02020603050405020304" pitchFamily="18" charset="0"/>
              <a:ea typeface="仿宋_GB2312" pitchFamily="49" charset="-122"/>
            </a:endParaRPr>
          </a:p>
          <a:p>
            <a:pPr>
              <a:buClr>
                <a:srgbClr val="800080"/>
              </a:buClr>
              <a:buSzPct val="50000"/>
              <a:defRPr/>
            </a:pPr>
            <a:r>
              <a:rPr lang="zh-CN" altLang="en-US" sz="3000" b="1">
                <a:latin typeface="Times New Roman" panose="02020603050405020304" pitchFamily="18" charset="0"/>
                <a:ea typeface="仿宋_GB2312" pitchFamily="49" charset="-122"/>
              </a:rPr>
              <a:t>前序序列为 </a:t>
            </a:r>
            <a:r>
              <a:rPr lang="en-US" altLang="zh-CN" sz="3000" b="1">
                <a:solidFill>
                  <a:schemeClr val="tx2"/>
                </a:solidFill>
                <a:latin typeface="Times New Roman" panose="02020603050405020304" pitchFamily="18" charset="0"/>
                <a:ea typeface="仿宋_GB2312" pitchFamily="49" charset="-122"/>
              </a:rPr>
              <a:t>123</a:t>
            </a:r>
            <a:r>
              <a:rPr lang="zh-CN" altLang="en-US" sz="3000" b="1">
                <a:latin typeface="Times New Roman" panose="02020603050405020304" pitchFamily="18" charset="0"/>
                <a:ea typeface="仿宋_GB2312" pitchFamily="49" charset="-122"/>
              </a:rPr>
              <a:t>，中序序列为</a:t>
            </a:r>
            <a:r>
              <a:rPr lang="zh-CN" altLang="en-US" sz="3000" b="1">
                <a:solidFill>
                  <a:schemeClr val="tx2"/>
                </a:solidFill>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312</a:t>
            </a:r>
            <a:r>
              <a:rPr lang="en-US" altLang="zh-CN" sz="3000" b="1">
                <a:latin typeface="Times New Roman" panose="02020603050405020304" pitchFamily="18" charset="0"/>
                <a:ea typeface="仿宋_GB2312" pitchFamily="49" charset="-122"/>
              </a:rPr>
              <a:t> </a:t>
            </a:r>
            <a:r>
              <a:rPr lang="zh-CN" altLang="en-US" sz="3000" b="1">
                <a:latin typeface="Times New Roman" panose="02020603050405020304" pitchFamily="18" charset="0"/>
                <a:ea typeface="仿宋_GB2312" pitchFamily="49" charset="-122"/>
              </a:rPr>
              <a:t>的二叉树不存在。</a:t>
            </a:r>
          </a:p>
        </p:txBody>
      </p:sp>
      <p:grpSp>
        <p:nvGrpSpPr>
          <p:cNvPr id="105475" name="Group 41"/>
          <p:cNvGrpSpPr>
            <a:grpSpLocks/>
          </p:cNvGrpSpPr>
          <p:nvPr/>
        </p:nvGrpSpPr>
        <p:grpSpPr bwMode="auto">
          <a:xfrm>
            <a:off x="2459038" y="2636838"/>
            <a:ext cx="7239000" cy="2057400"/>
            <a:chOff x="576" y="1536"/>
            <a:chExt cx="4560" cy="1296"/>
          </a:xfrm>
        </p:grpSpPr>
        <p:sp>
          <p:nvSpPr>
            <p:cNvPr id="105476" name="Line 2"/>
            <p:cNvSpPr>
              <a:spLocks noChangeShapeType="1"/>
            </p:cNvSpPr>
            <p:nvPr/>
          </p:nvSpPr>
          <p:spPr bwMode="auto">
            <a:xfrm>
              <a:off x="2928" y="1776"/>
              <a:ext cx="192" cy="33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77" name="Line 3"/>
            <p:cNvSpPr>
              <a:spLocks noChangeShapeType="1"/>
            </p:cNvSpPr>
            <p:nvPr/>
          </p:nvSpPr>
          <p:spPr bwMode="auto">
            <a:xfrm>
              <a:off x="1776" y="2304"/>
              <a:ext cx="192" cy="33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78" name="Line 4"/>
            <p:cNvSpPr>
              <a:spLocks noChangeShapeType="1"/>
            </p:cNvSpPr>
            <p:nvPr/>
          </p:nvSpPr>
          <p:spPr bwMode="auto">
            <a:xfrm flipH="1">
              <a:off x="3696" y="2304"/>
              <a:ext cx="240" cy="38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79" name="Line 6"/>
            <p:cNvSpPr>
              <a:spLocks noChangeShapeType="1"/>
            </p:cNvSpPr>
            <p:nvPr/>
          </p:nvSpPr>
          <p:spPr bwMode="auto">
            <a:xfrm flipH="1">
              <a:off x="768" y="1776"/>
              <a:ext cx="480" cy="79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80" name="Oval 7"/>
            <p:cNvSpPr>
              <a:spLocks noChangeArrowheads="1"/>
            </p:cNvSpPr>
            <p:nvPr/>
          </p:nvSpPr>
          <p:spPr bwMode="auto">
            <a:xfrm>
              <a:off x="1150" y="157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81" name="Text Box 8"/>
            <p:cNvSpPr txBox="1">
              <a:spLocks noChangeArrowheads="1"/>
            </p:cNvSpPr>
            <p:nvPr/>
          </p:nvSpPr>
          <p:spPr bwMode="auto">
            <a:xfrm>
              <a:off x="1164" y="153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5482" name="Oval 9"/>
            <p:cNvSpPr>
              <a:spLocks noChangeArrowheads="1"/>
            </p:cNvSpPr>
            <p:nvPr/>
          </p:nvSpPr>
          <p:spPr bwMode="auto">
            <a:xfrm>
              <a:off x="862" y="2046"/>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83" name="Text Box 10"/>
            <p:cNvSpPr txBox="1">
              <a:spLocks noChangeArrowheads="1"/>
            </p:cNvSpPr>
            <p:nvPr/>
          </p:nvSpPr>
          <p:spPr bwMode="auto">
            <a:xfrm>
              <a:off x="897" y="200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5484" name="Oval 11"/>
            <p:cNvSpPr>
              <a:spLocks noChangeArrowheads="1"/>
            </p:cNvSpPr>
            <p:nvPr/>
          </p:nvSpPr>
          <p:spPr bwMode="auto">
            <a:xfrm>
              <a:off x="576" y="254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85" name="Text Box 12"/>
            <p:cNvSpPr txBox="1">
              <a:spLocks noChangeArrowheads="1"/>
            </p:cNvSpPr>
            <p:nvPr/>
          </p:nvSpPr>
          <p:spPr bwMode="auto">
            <a:xfrm>
              <a:off x="624" y="250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sp>
          <p:nvSpPr>
            <p:cNvPr id="105486" name="Line 13"/>
            <p:cNvSpPr>
              <a:spLocks noChangeShapeType="1"/>
            </p:cNvSpPr>
            <p:nvPr/>
          </p:nvSpPr>
          <p:spPr bwMode="auto">
            <a:xfrm flipH="1">
              <a:off x="1776" y="1776"/>
              <a:ext cx="192" cy="33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87" name="Oval 14"/>
            <p:cNvSpPr>
              <a:spLocks noChangeArrowheads="1"/>
            </p:cNvSpPr>
            <p:nvPr/>
          </p:nvSpPr>
          <p:spPr bwMode="auto">
            <a:xfrm>
              <a:off x="1870" y="157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88" name="Text Box 15"/>
            <p:cNvSpPr txBox="1">
              <a:spLocks noChangeArrowheads="1"/>
            </p:cNvSpPr>
            <p:nvPr/>
          </p:nvSpPr>
          <p:spPr bwMode="auto">
            <a:xfrm>
              <a:off x="1884" y="153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5489" name="Oval 16"/>
            <p:cNvSpPr>
              <a:spLocks noChangeArrowheads="1"/>
            </p:cNvSpPr>
            <p:nvPr/>
          </p:nvSpPr>
          <p:spPr bwMode="auto">
            <a:xfrm>
              <a:off x="1582" y="2046"/>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90" name="Text Box 17"/>
            <p:cNvSpPr txBox="1">
              <a:spLocks noChangeArrowheads="1"/>
            </p:cNvSpPr>
            <p:nvPr/>
          </p:nvSpPr>
          <p:spPr bwMode="auto">
            <a:xfrm>
              <a:off x="1617" y="200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5491" name="Oval 18"/>
            <p:cNvSpPr>
              <a:spLocks noChangeArrowheads="1"/>
            </p:cNvSpPr>
            <p:nvPr/>
          </p:nvSpPr>
          <p:spPr bwMode="auto">
            <a:xfrm>
              <a:off x="1824" y="254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92" name="Text Box 19"/>
            <p:cNvSpPr txBox="1">
              <a:spLocks noChangeArrowheads="1"/>
            </p:cNvSpPr>
            <p:nvPr/>
          </p:nvSpPr>
          <p:spPr bwMode="auto">
            <a:xfrm>
              <a:off x="1872" y="250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sp>
          <p:nvSpPr>
            <p:cNvPr id="105493" name="Line 20"/>
            <p:cNvSpPr>
              <a:spLocks noChangeShapeType="1"/>
            </p:cNvSpPr>
            <p:nvPr/>
          </p:nvSpPr>
          <p:spPr bwMode="auto">
            <a:xfrm flipH="1">
              <a:off x="2640" y="1776"/>
              <a:ext cx="194" cy="33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94" name="Oval 21"/>
            <p:cNvSpPr>
              <a:spLocks noChangeArrowheads="1"/>
            </p:cNvSpPr>
            <p:nvPr/>
          </p:nvSpPr>
          <p:spPr bwMode="auto">
            <a:xfrm>
              <a:off x="2736" y="157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95" name="Text Box 22"/>
            <p:cNvSpPr txBox="1">
              <a:spLocks noChangeArrowheads="1"/>
            </p:cNvSpPr>
            <p:nvPr/>
          </p:nvSpPr>
          <p:spPr bwMode="auto">
            <a:xfrm>
              <a:off x="2750" y="153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5496" name="Oval 23"/>
            <p:cNvSpPr>
              <a:spLocks noChangeArrowheads="1"/>
            </p:cNvSpPr>
            <p:nvPr/>
          </p:nvSpPr>
          <p:spPr bwMode="auto">
            <a:xfrm>
              <a:off x="2448" y="2046"/>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97" name="Text Box 24"/>
            <p:cNvSpPr txBox="1">
              <a:spLocks noChangeArrowheads="1"/>
            </p:cNvSpPr>
            <p:nvPr/>
          </p:nvSpPr>
          <p:spPr bwMode="auto">
            <a:xfrm>
              <a:off x="2483" y="200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5498" name="Oval 25"/>
            <p:cNvSpPr>
              <a:spLocks noChangeArrowheads="1"/>
            </p:cNvSpPr>
            <p:nvPr/>
          </p:nvSpPr>
          <p:spPr bwMode="auto">
            <a:xfrm>
              <a:off x="3024" y="205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499" name="Text Box 26"/>
            <p:cNvSpPr txBox="1">
              <a:spLocks noChangeArrowheads="1"/>
            </p:cNvSpPr>
            <p:nvPr/>
          </p:nvSpPr>
          <p:spPr bwMode="auto">
            <a:xfrm>
              <a:off x="3072" y="201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sp>
          <p:nvSpPr>
            <p:cNvPr id="105500" name="Line 27"/>
            <p:cNvSpPr>
              <a:spLocks noChangeShapeType="1"/>
            </p:cNvSpPr>
            <p:nvPr/>
          </p:nvSpPr>
          <p:spPr bwMode="auto">
            <a:xfrm>
              <a:off x="3744" y="1776"/>
              <a:ext cx="288" cy="432"/>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01" name="Oval 28"/>
            <p:cNvSpPr>
              <a:spLocks noChangeArrowheads="1"/>
            </p:cNvSpPr>
            <p:nvPr/>
          </p:nvSpPr>
          <p:spPr bwMode="auto">
            <a:xfrm>
              <a:off x="3600" y="157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502" name="Text Box 29"/>
            <p:cNvSpPr txBox="1">
              <a:spLocks noChangeArrowheads="1"/>
            </p:cNvSpPr>
            <p:nvPr/>
          </p:nvSpPr>
          <p:spPr bwMode="auto">
            <a:xfrm>
              <a:off x="3614" y="153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5503" name="Oval 30"/>
            <p:cNvSpPr>
              <a:spLocks noChangeArrowheads="1"/>
            </p:cNvSpPr>
            <p:nvPr/>
          </p:nvSpPr>
          <p:spPr bwMode="auto">
            <a:xfrm>
              <a:off x="3840" y="2046"/>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504" name="Text Box 31"/>
            <p:cNvSpPr txBox="1">
              <a:spLocks noChangeArrowheads="1"/>
            </p:cNvSpPr>
            <p:nvPr/>
          </p:nvSpPr>
          <p:spPr bwMode="auto">
            <a:xfrm>
              <a:off x="3875" y="200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5505" name="Oval 32"/>
            <p:cNvSpPr>
              <a:spLocks noChangeArrowheads="1"/>
            </p:cNvSpPr>
            <p:nvPr/>
          </p:nvSpPr>
          <p:spPr bwMode="auto">
            <a:xfrm>
              <a:off x="3600" y="254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506" name="Text Box 33"/>
            <p:cNvSpPr txBox="1">
              <a:spLocks noChangeArrowheads="1"/>
            </p:cNvSpPr>
            <p:nvPr/>
          </p:nvSpPr>
          <p:spPr bwMode="auto">
            <a:xfrm>
              <a:off x="3648" y="250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sp>
          <p:nvSpPr>
            <p:cNvPr id="105507" name="Line 34"/>
            <p:cNvSpPr>
              <a:spLocks noChangeShapeType="1"/>
            </p:cNvSpPr>
            <p:nvPr/>
          </p:nvSpPr>
          <p:spPr bwMode="auto">
            <a:xfrm>
              <a:off x="4464" y="1776"/>
              <a:ext cx="478" cy="81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08" name="Oval 35"/>
            <p:cNvSpPr>
              <a:spLocks noChangeArrowheads="1"/>
            </p:cNvSpPr>
            <p:nvPr/>
          </p:nvSpPr>
          <p:spPr bwMode="auto">
            <a:xfrm>
              <a:off x="4320" y="1575"/>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509" name="Text Box 36"/>
            <p:cNvSpPr txBox="1">
              <a:spLocks noChangeArrowheads="1"/>
            </p:cNvSpPr>
            <p:nvPr/>
          </p:nvSpPr>
          <p:spPr bwMode="auto">
            <a:xfrm>
              <a:off x="4334" y="1536"/>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1</a:t>
              </a:r>
              <a:endParaRPr lang="en-US" altLang="zh-CN" sz="2400">
                <a:latin typeface="Times New Roman" panose="02020603050405020304" pitchFamily="18" charset="0"/>
              </a:endParaRPr>
            </a:p>
          </p:txBody>
        </p:sp>
        <p:sp>
          <p:nvSpPr>
            <p:cNvPr id="105510" name="Oval 37"/>
            <p:cNvSpPr>
              <a:spLocks noChangeArrowheads="1"/>
            </p:cNvSpPr>
            <p:nvPr/>
          </p:nvSpPr>
          <p:spPr bwMode="auto">
            <a:xfrm>
              <a:off x="4560" y="2046"/>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511" name="Text Box 38"/>
            <p:cNvSpPr txBox="1">
              <a:spLocks noChangeArrowheads="1"/>
            </p:cNvSpPr>
            <p:nvPr/>
          </p:nvSpPr>
          <p:spPr bwMode="auto">
            <a:xfrm>
              <a:off x="4595" y="200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2</a:t>
              </a:r>
              <a:endParaRPr lang="en-US" altLang="zh-CN" sz="2400">
                <a:latin typeface="Times New Roman" panose="02020603050405020304" pitchFamily="18" charset="0"/>
              </a:endParaRPr>
            </a:p>
          </p:txBody>
        </p:sp>
        <p:sp>
          <p:nvSpPr>
            <p:cNvPr id="105512" name="Oval 39"/>
            <p:cNvSpPr>
              <a:spLocks noChangeArrowheads="1"/>
            </p:cNvSpPr>
            <p:nvPr/>
          </p:nvSpPr>
          <p:spPr bwMode="auto">
            <a:xfrm>
              <a:off x="4848" y="2544"/>
              <a:ext cx="288" cy="288"/>
            </a:xfrm>
            <a:prstGeom prst="ellipse">
              <a:avLst/>
            </a:prstGeom>
            <a:solidFill>
              <a:srgbClr val="FFFFCC"/>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5513" name="Text Box 40"/>
            <p:cNvSpPr txBox="1">
              <a:spLocks noChangeArrowheads="1"/>
            </p:cNvSpPr>
            <p:nvPr/>
          </p:nvSpPr>
          <p:spPr bwMode="auto">
            <a:xfrm>
              <a:off x="4896" y="250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a:solidFill>
                    <a:schemeClr val="tx2"/>
                  </a:solidFill>
                  <a:latin typeface="Times New Roman" panose="02020603050405020304" pitchFamily="18" charset="0"/>
                </a:rPr>
                <a:t>3</a:t>
              </a:r>
              <a:endParaRPr lang="en-US" altLang="zh-CN" sz="2400">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 Box 15"/>
          <p:cNvSpPr txBox="1">
            <a:spLocks noChangeArrowheads="1"/>
          </p:cNvSpPr>
          <p:nvPr/>
        </p:nvSpPr>
        <p:spPr bwMode="auto">
          <a:xfrm>
            <a:off x="1992313" y="688975"/>
            <a:ext cx="8305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spcBef>
                <a:spcPct val="50000"/>
              </a:spcBef>
              <a:buClr>
                <a:srgbClr val="800080"/>
              </a:buClr>
              <a:buSzPct val="50000"/>
              <a:buFont typeface="Wingdings" panose="05000000000000000000" pitchFamily="2" charset="2"/>
              <a:buNone/>
            </a:pPr>
            <a:r>
              <a:rPr lang="zh-CN" altLang="en-US" sz="3200">
                <a:latin typeface="Times New Roman" panose="02020603050405020304" pitchFamily="18" charset="0"/>
                <a:ea typeface="仿宋_GB2312" pitchFamily="49" charset="-122"/>
              </a:rPr>
              <a:t>有</a:t>
            </a:r>
            <a:r>
              <a:rPr lang="en-US" altLang="zh-CN" sz="3200">
                <a:latin typeface="Times New Roman" panose="02020603050405020304" pitchFamily="18" charset="0"/>
                <a:ea typeface="仿宋_GB2312" pitchFamily="49" charset="-122"/>
              </a:rPr>
              <a:t>0</a:t>
            </a:r>
            <a:r>
              <a:rPr lang="zh-CN" altLang="en-US" sz="3200">
                <a:latin typeface="Times New Roman" panose="02020603050405020304" pitchFamily="18" charset="0"/>
                <a:ea typeface="仿宋_GB2312" pitchFamily="49" charset="-122"/>
              </a:rPr>
              <a:t>个</a:t>
            </a:r>
            <a:r>
              <a:rPr lang="en-US" altLang="zh-CN" sz="3200">
                <a:latin typeface="Times New Roman" panose="02020603050405020304" pitchFamily="18" charset="0"/>
                <a:ea typeface="仿宋_GB2312" pitchFamily="49" charset="-122"/>
              </a:rPr>
              <a:t>, 1</a:t>
            </a:r>
            <a:r>
              <a:rPr lang="zh-CN" altLang="en-US" sz="3200">
                <a:latin typeface="Times New Roman" panose="02020603050405020304" pitchFamily="18" charset="0"/>
                <a:ea typeface="仿宋_GB2312" pitchFamily="49" charset="-122"/>
              </a:rPr>
              <a:t>个</a:t>
            </a:r>
            <a:r>
              <a:rPr lang="en-US" altLang="zh-CN" sz="3200">
                <a:latin typeface="Times New Roman" panose="02020603050405020304" pitchFamily="18" charset="0"/>
                <a:ea typeface="仿宋_GB2312" pitchFamily="49" charset="-122"/>
              </a:rPr>
              <a:t>, 2</a:t>
            </a:r>
            <a:r>
              <a:rPr lang="zh-CN" altLang="en-US" sz="3200">
                <a:latin typeface="Times New Roman" panose="02020603050405020304" pitchFamily="18" charset="0"/>
                <a:ea typeface="仿宋_GB2312" pitchFamily="49" charset="-122"/>
              </a:rPr>
              <a:t>个</a:t>
            </a:r>
            <a:r>
              <a:rPr lang="en-US" altLang="zh-CN" sz="3200">
                <a:latin typeface="Times New Roman" panose="02020603050405020304" pitchFamily="18" charset="0"/>
                <a:ea typeface="仿宋_GB2312" pitchFamily="49" charset="-122"/>
              </a:rPr>
              <a:t>, 3</a:t>
            </a:r>
            <a:r>
              <a:rPr lang="zh-CN" altLang="en-US" sz="3200">
                <a:latin typeface="Times New Roman" panose="02020603050405020304" pitchFamily="18" charset="0"/>
                <a:ea typeface="仿宋_GB2312" pitchFamily="49" charset="-122"/>
              </a:rPr>
              <a:t>个结点的不同二叉树如下</a:t>
            </a:r>
            <a:endParaRPr lang="zh-CN" altLang="en-US" sz="2000">
              <a:latin typeface="Times New Roman" panose="02020603050405020304" pitchFamily="18" charset="0"/>
            </a:endParaRPr>
          </a:p>
        </p:txBody>
      </p:sp>
      <p:grpSp>
        <p:nvGrpSpPr>
          <p:cNvPr id="106499" name="Group 131"/>
          <p:cNvGrpSpPr>
            <a:grpSpLocks/>
          </p:cNvGrpSpPr>
          <p:nvPr/>
        </p:nvGrpSpPr>
        <p:grpSpPr bwMode="auto">
          <a:xfrm>
            <a:off x="1919289" y="1484313"/>
            <a:ext cx="8353425" cy="6934200"/>
            <a:chOff x="249" y="912"/>
            <a:chExt cx="5262" cy="4368"/>
          </a:xfrm>
        </p:grpSpPr>
        <p:sp>
          <p:nvSpPr>
            <p:cNvPr id="106500" name="Line 66"/>
            <p:cNvSpPr>
              <a:spLocks noChangeShapeType="1"/>
            </p:cNvSpPr>
            <p:nvPr/>
          </p:nvSpPr>
          <p:spPr bwMode="auto">
            <a:xfrm flipH="1">
              <a:off x="4560" y="2931"/>
              <a:ext cx="89" cy="285"/>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1" name="Line 89"/>
            <p:cNvSpPr>
              <a:spLocks noChangeShapeType="1"/>
            </p:cNvSpPr>
            <p:nvPr/>
          </p:nvSpPr>
          <p:spPr bwMode="auto">
            <a:xfrm flipH="1">
              <a:off x="3120" y="2928"/>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2" name="Line 117"/>
            <p:cNvSpPr>
              <a:spLocks noChangeShapeType="1"/>
            </p:cNvSpPr>
            <p:nvPr/>
          </p:nvSpPr>
          <p:spPr bwMode="auto">
            <a:xfrm>
              <a:off x="1088" y="2908"/>
              <a:ext cx="114" cy="31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3" name="Line 2"/>
            <p:cNvSpPr>
              <a:spLocks noChangeShapeType="1"/>
            </p:cNvSpPr>
            <p:nvPr/>
          </p:nvSpPr>
          <p:spPr bwMode="auto">
            <a:xfrm flipH="1">
              <a:off x="4320" y="2928"/>
              <a:ext cx="48"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4" name="Line 3"/>
            <p:cNvSpPr>
              <a:spLocks noChangeShapeType="1"/>
            </p:cNvSpPr>
            <p:nvPr/>
          </p:nvSpPr>
          <p:spPr bwMode="auto">
            <a:xfrm flipH="1">
              <a:off x="960" y="2928"/>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5" name="Line 4"/>
            <p:cNvSpPr>
              <a:spLocks noChangeShapeType="1"/>
            </p:cNvSpPr>
            <p:nvPr/>
          </p:nvSpPr>
          <p:spPr bwMode="auto">
            <a:xfrm flipH="1">
              <a:off x="720" y="2544"/>
              <a:ext cx="192" cy="67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6" name="Line 5"/>
            <p:cNvSpPr>
              <a:spLocks noChangeShapeType="1"/>
            </p:cNvSpPr>
            <p:nvPr/>
          </p:nvSpPr>
          <p:spPr bwMode="auto">
            <a:xfrm>
              <a:off x="2688" y="2544"/>
              <a:ext cx="48"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7" name="Line 6"/>
            <p:cNvSpPr>
              <a:spLocks noChangeShapeType="1"/>
            </p:cNvSpPr>
            <p:nvPr/>
          </p:nvSpPr>
          <p:spPr bwMode="auto">
            <a:xfrm>
              <a:off x="2517" y="2931"/>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8" name="Line 7"/>
            <p:cNvSpPr>
              <a:spLocks noChangeShapeType="1"/>
            </p:cNvSpPr>
            <p:nvPr/>
          </p:nvSpPr>
          <p:spPr bwMode="auto">
            <a:xfrm flipH="1">
              <a:off x="2496" y="2544"/>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9" name="Line 8"/>
            <p:cNvSpPr>
              <a:spLocks noChangeShapeType="1"/>
            </p:cNvSpPr>
            <p:nvPr/>
          </p:nvSpPr>
          <p:spPr bwMode="auto">
            <a:xfrm flipH="1">
              <a:off x="3470" y="2546"/>
              <a:ext cx="68" cy="294"/>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0" name="Line 9"/>
            <p:cNvSpPr>
              <a:spLocks noChangeShapeType="1"/>
            </p:cNvSpPr>
            <p:nvPr/>
          </p:nvSpPr>
          <p:spPr bwMode="auto">
            <a:xfrm flipH="1">
              <a:off x="1392" y="3312"/>
              <a:ext cx="48"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1" name="Line 10"/>
            <p:cNvSpPr>
              <a:spLocks noChangeShapeType="1"/>
            </p:cNvSpPr>
            <p:nvPr/>
          </p:nvSpPr>
          <p:spPr bwMode="auto">
            <a:xfrm flipH="1">
              <a:off x="1584" y="2496"/>
              <a:ext cx="48"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2" name="Line 11"/>
            <p:cNvSpPr>
              <a:spLocks noChangeShapeType="1"/>
            </p:cNvSpPr>
            <p:nvPr/>
          </p:nvSpPr>
          <p:spPr bwMode="auto">
            <a:xfrm flipH="1">
              <a:off x="4944" y="3312"/>
              <a:ext cx="96"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3" name="Line 12"/>
            <p:cNvSpPr>
              <a:spLocks noChangeShapeType="1"/>
            </p:cNvSpPr>
            <p:nvPr/>
          </p:nvSpPr>
          <p:spPr bwMode="auto">
            <a:xfrm flipH="1">
              <a:off x="4704" y="1440"/>
              <a:ext cx="96"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4" name="Line 13"/>
            <p:cNvSpPr>
              <a:spLocks noChangeShapeType="1"/>
            </p:cNvSpPr>
            <p:nvPr/>
          </p:nvSpPr>
          <p:spPr bwMode="auto">
            <a:xfrm>
              <a:off x="4704" y="1056"/>
              <a:ext cx="80"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5" name="Line 14"/>
            <p:cNvSpPr>
              <a:spLocks noChangeShapeType="1"/>
            </p:cNvSpPr>
            <p:nvPr/>
          </p:nvSpPr>
          <p:spPr bwMode="auto">
            <a:xfrm>
              <a:off x="5040" y="1056"/>
              <a:ext cx="192" cy="67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0" name="Oval 16"/>
            <p:cNvSpPr>
              <a:spLocks noChangeArrowheads="1"/>
            </p:cNvSpPr>
            <p:nvPr/>
          </p:nvSpPr>
          <p:spPr bwMode="auto">
            <a:xfrm>
              <a:off x="4944" y="912"/>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21" name="Oval 17"/>
            <p:cNvSpPr>
              <a:spLocks noChangeArrowheads="1"/>
            </p:cNvSpPr>
            <p:nvPr/>
          </p:nvSpPr>
          <p:spPr bwMode="auto">
            <a:xfrm>
              <a:off x="5040" y="1296"/>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22" name="Oval 18"/>
            <p:cNvSpPr>
              <a:spLocks noChangeArrowheads="1"/>
            </p:cNvSpPr>
            <p:nvPr/>
          </p:nvSpPr>
          <p:spPr bwMode="auto">
            <a:xfrm>
              <a:off x="5136" y="1680"/>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23" name="Oval 19"/>
            <p:cNvSpPr>
              <a:spLocks noChangeArrowheads="1"/>
            </p:cNvSpPr>
            <p:nvPr/>
          </p:nvSpPr>
          <p:spPr bwMode="auto">
            <a:xfrm>
              <a:off x="4608" y="912"/>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24" name="Oval 20"/>
            <p:cNvSpPr>
              <a:spLocks noChangeArrowheads="1"/>
            </p:cNvSpPr>
            <p:nvPr/>
          </p:nvSpPr>
          <p:spPr bwMode="auto">
            <a:xfrm>
              <a:off x="4704" y="1296"/>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25" name="Oval 21"/>
            <p:cNvSpPr>
              <a:spLocks noChangeArrowheads="1"/>
            </p:cNvSpPr>
            <p:nvPr/>
          </p:nvSpPr>
          <p:spPr bwMode="auto">
            <a:xfrm>
              <a:off x="4608" y="1680"/>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6522" name="Line 22"/>
            <p:cNvSpPr>
              <a:spLocks noChangeShapeType="1"/>
            </p:cNvSpPr>
            <p:nvPr/>
          </p:nvSpPr>
          <p:spPr bwMode="auto">
            <a:xfrm>
              <a:off x="4354" y="1049"/>
              <a:ext cx="114" cy="295"/>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8" name="Oval 24"/>
            <p:cNvSpPr>
              <a:spLocks noChangeArrowheads="1"/>
            </p:cNvSpPr>
            <p:nvPr/>
          </p:nvSpPr>
          <p:spPr bwMode="auto">
            <a:xfrm>
              <a:off x="4368" y="1296"/>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6524" name="Line 26"/>
            <p:cNvSpPr>
              <a:spLocks noChangeShapeType="1"/>
            </p:cNvSpPr>
            <p:nvPr/>
          </p:nvSpPr>
          <p:spPr bwMode="auto">
            <a:xfrm flipH="1">
              <a:off x="4176" y="1049"/>
              <a:ext cx="110" cy="295"/>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5" name="Line 27"/>
            <p:cNvSpPr>
              <a:spLocks noChangeShapeType="1"/>
            </p:cNvSpPr>
            <p:nvPr/>
          </p:nvSpPr>
          <p:spPr bwMode="auto">
            <a:xfrm>
              <a:off x="3792" y="1440"/>
              <a:ext cx="96"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6" name="Line 28"/>
            <p:cNvSpPr>
              <a:spLocks noChangeShapeType="1"/>
            </p:cNvSpPr>
            <p:nvPr/>
          </p:nvSpPr>
          <p:spPr bwMode="auto">
            <a:xfrm flipH="1">
              <a:off x="3787" y="1049"/>
              <a:ext cx="103" cy="317"/>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7" name="Line 29"/>
            <p:cNvSpPr>
              <a:spLocks noChangeShapeType="1"/>
            </p:cNvSpPr>
            <p:nvPr/>
          </p:nvSpPr>
          <p:spPr bwMode="auto">
            <a:xfrm flipH="1">
              <a:off x="3312" y="1056"/>
              <a:ext cx="192" cy="67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4" name="Oval 30"/>
            <p:cNvSpPr>
              <a:spLocks noChangeArrowheads="1"/>
            </p:cNvSpPr>
            <p:nvPr/>
          </p:nvSpPr>
          <p:spPr bwMode="auto">
            <a:xfrm flipH="1">
              <a:off x="3408" y="912"/>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35" name="Oval 31"/>
            <p:cNvSpPr>
              <a:spLocks noChangeArrowheads="1"/>
            </p:cNvSpPr>
            <p:nvPr/>
          </p:nvSpPr>
          <p:spPr bwMode="auto">
            <a:xfrm flipH="1">
              <a:off x="3312" y="1296"/>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36" name="Oval 32"/>
            <p:cNvSpPr>
              <a:spLocks noChangeArrowheads="1"/>
            </p:cNvSpPr>
            <p:nvPr/>
          </p:nvSpPr>
          <p:spPr bwMode="auto">
            <a:xfrm flipH="1">
              <a:off x="3216" y="1680"/>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37" name="Oval 33"/>
            <p:cNvSpPr>
              <a:spLocks noChangeArrowheads="1"/>
            </p:cNvSpPr>
            <p:nvPr/>
          </p:nvSpPr>
          <p:spPr bwMode="auto">
            <a:xfrm flipH="1">
              <a:off x="3792" y="912"/>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38" name="Oval 34"/>
            <p:cNvSpPr>
              <a:spLocks noChangeArrowheads="1"/>
            </p:cNvSpPr>
            <p:nvPr/>
          </p:nvSpPr>
          <p:spPr bwMode="auto">
            <a:xfrm flipH="1">
              <a:off x="3696" y="1296"/>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39" name="Oval 35"/>
            <p:cNvSpPr>
              <a:spLocks noChangeArrowheads="1"/>
            </p:cNvSpPr>
            <p:nvPr/>
          </p:nvSpPr>
          <p:spPr bwMode="auto">
            <a:xfrm flipH="1">
              <a:off x="3792" y="1680"/>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6534" name="Line 36"/>
            <p:cNvSpPr>
              <a:spLocks noChangeShapeType="1"/>
            </p:cNvSpPr>
            <p:nvPr/>
          </p:nvSpPr>
          <p:spPr bwMode="auto">
            <a:xfrm>
              <a:off x="2699" y="1162"/>
              <a:ext cx="68" cy="25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35" name="Oval 37"/>
            <p:cNvSpPr>
              <a:spLocks noChangeArrowheads="1"/>
            </p:cNvSpPr>
            <p:nvPr/>
          </p:nvSpPr>
          <p:spPr bwMode="auto">
            <a:xfrm>
              <a:off x="2592" y="1008"/>
              <a:ext cx="192" cy="192"/>
            </a:xfrm>
            <a:prstGeom prst="ellipse">
              <a:avLst/>
            </a:prstGeom>
            <a:gradFill rotWithShape="0">
              <a:gsLst>
                <a:gs pos="0">
                  <a:srgbClr val="FF6600"/>
                </a:gs>
                <a:gs pos="100000">
                  <a:srgbClr val="762F00"/>
                </a:gs>
              </a:gsLst>
              <a:path path="shape">
                <a:fillToRect l="50000" t="50000" r="50000" b="50000"/>
              </a:path>
            </a:gra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36" name="Oval 38"/>
            <p:cNvSpPr>
              <a:spLocks noChangeArrowheads="1"/>
            </p:cNvSpPr>
            <p:nvPr/>
          </p:nvSpPr>
          <p:spPr bwMode="auto">
            <a:xfrm>
              <a:off x="2688" y="1392"/>
              <a:ext cx="192" cy="192"/>
            </a:xfrm>
            <a:prstGeom prst="ellipse">
              <a:avLst/>
            </a:prstGeom>
            <a:gradFill rotWithShape="0">
              <a:gsLst>
                <a:gs pos="0">
                  <a:srgbClr val="FF6600"/>
                </a:gs>
                <a:gs pos="100000">
                  <a:srgbClr val="762F00"/>
                </a:gs>
              </a:gsLst>
              <a:path path="shape">
                <a:fillToRect l="50000" t="50000" r="50000" b="50000"/>
              </a:path>
            </a:gra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37" name="Line 39"/>
            <p:cNvSpPr>
              <a:spLocks noChangeShapeType="1"/>
            </p:cNvSpPr>
            <p:nvPr/>
          </p:nvSpPr>
          <p:spPr bwMode="auto">
            <a:xfrm flipH="1">
              <a:off x="2154" y="1152"/>
              <a:ext cx="86" cy="26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38" name="Oval 40"/>
            <p:cNvSpPr>
              <a:spLocks noChangeArrowheads="1"/>
            </p:cNvSpPr>
            <p:nvPr/>
          </p:nvSpPr>
          <p:spPr bwMode="auto">
            <a:xfrm flipH="1">
              <a:off x="2160" y="1008"/>
              <a:ext cx="192" cy="192"/>
            </a:xfrm>
            <a:prstGeom prst="ellipse">
              <a:avLst/>
            </a:prstGeom>
            <a:gradFill rotWithShape="0">
              <a:gsLst>
                <a:gs pos="0">
                  <a:srgbClr val="FF6600"/>
                </a:gs>
                <a:gs pos="100000">
                  <a:srgbClr val="762F00"/>
                </a:gs>
              </a:gsLst>
              <a:path path="shape">
                <a:fillToRect l="50000" t="50000" r="50000" b="50000"/>
              </a:path>
            </a:gra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39" name="Oval 41"/>
            <p:cNvSpPr>
              <a:spLocks noChangeArrowheads="1"/>
            </p:cNvSpPr>
            <p:nvPr/>
          </p:nvSpPr>
          <p:spPr bwMode="auto">
            <a:xfrm flipH="1">
              <a:off x="2016" y="1392"/>
              <a:ext cx="192" cy="192"/>
            </a:xfrm>
            <a:prstGeom prst="ellipse">
              <a:avLst/>
            </a:prstGeom>
            <a:gradFill rotWithShape="0">
              <a:gsLst>
                <a:gs pos="0">
                  <a:srgbClr val="FF6600"/>
                </a:gs>
                <a:gs pos="100000">
                  <a:srgbClr val="762F00"/>
                </a:gs>
              </a:gsLst>
              <a:path path="shape">
                <a:fillToRect l="50000" t="50000" r="50000" b="50000"/>
              </a:path>
            </a:gra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40" name="Oval 42"/>
            <p:cNvSpPr>
              <a:spLocks noChangeArrowheads="1"/>
            </p:cNvSpPr>
            <p:nvPr/>
          </p:nvSpPr>
          <p:spPr bwMode="auto">
            <a:xfrm flipH="1">
              <a:off x="1440" y="1200"/>
              <a:ext cx="192" cy="192"/>
            </a:xfrm>
            <a:prstGeom prst="ellipse">
              <a:avLst/>
            </a:prstGeom>
            <a:gradFill rotWithShape="0">
              <a:gsLst>
                <a:gs pos="0">
                  <a:srgbClr val="FFFFCC"/>
                </a:gs>
                <a:gs pos="100000">
                  <a:srgbClr val="76765E"/>
                </a:gs>
              </a:gsLst>
              <a:path path="shape">
                <a:fillToRect l="50000" t="50000" r="50000" b="50000"/>
              </a:path>
            </a:gra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41" name="Oval 43"/>
            <p:cNvSpPr>
              <a:spLocks noChangeArrowheads="1"/>
            </p:cNvSpPr>
            <p:nvPr/>
          </p:nvSpPr>
          <p:spPr bwMode="auto">
            <a:xfrm>
              <a:off x="624" y="1200"/>
              <a:ext cx="192" cy="144"/>
            </a:xfrm>
            <a:prstGeom prst="ellipse">
              <a:avLst/>
            </a:prstGeom>
            <a:noFill/>
            <a:ln w="38100">
              <a:solidFill>
                <a:srgbClr val="99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42" name="Line 44"/>
            <p:cNvSpPr>
              <a:spLocks noChangeShapeType="1"/>
            </p:cNvSpPr>
            <p:nvPr/>
          </p:nvSpPr>
          <p:spPr bwMode="auto">
            <a:xfrm flipH="1">
              <a:off x="720" y="1152"/>
              <a:ext cx="0" cy="240"/>
            </a:xfrm>
            <a:prstGeom prst="line">
              <a:avLst/>
            </a:prstGeom>
            <a:noFill/>
            <a:ln w="38100">
              <a:solidFill>
                <a:srgbClr val="99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43" name="Text Box 45"/>
            <p:cNvSpPr txBox="1">
              <a:spLocks noChangeArrowheads="1"/>
            </p:cNvSpPr>
            <p:nvPr/>
          </p:nvSpPr>
          <p:spPr bwMode="auto">
            <a:xfrm>
              <a:off x="432" y="1632"/>
              <a:ext cx="58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baseline="-25000">
                  <a:solidFill>
                    <a:srgbClr val="009900"/>
                  </a:solidFill>
                  <a:latin typeface="Times New Roman" panose="02020603050405020304" pitchFamily="18" charset="0"/>
                </a:rPr>
                <a:t>0 </a:t>
              </a:r>
              <a:r>
                <a:rPr lang="en-US" altLang="zh-CN" sz="2800">
                  <a:solidFill>
                    <a:srgbClr val="009900"/>
                  </a:solidFill>
                  <a:latin typeface="Times New Roman" panose="02020603050405020304" pitchFamily="18" charset="0"/>
                </a:rPr>
                <a:t>=1</a:t>
              </a:r>
              <a:endParaRPr lang="en-US" altLang="zh-CN" sz="2400">
                <a:latin typeface="Times New Roman" panose="02020603050405020304" pitchFamily="18" charset="0"/>
              </a:endParaRPr>
            </a:p>
          </p:txBody>
        </p:sp>
        <p:sp>
          <p:nvSpPr>
            <p:cNvPr id="106544" name="Text Box 46"/>
            <p:cNvSpPr txBox="1">
              <a:spLocks noChangeArrowheads="1"/>
            </p:cNvSpPr>
            <p:nvPr/>
          </p:nvSpPr>
          <p:spPr bwMode="auto">
            <a:xfrm>
              <a:off x="1194" y="1632"/>
              <a:ext cx="58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baseline="-25000">
                  <a:solidFill>
                    <a:srgbClr val="009900"/>
                  </a:solidFill>
                  <a:latin typeface="Times New Roman" panose="02020603050405020304" pitchFamily="18" charset="0"/>
                </a:rPr>
                <a:t>1 </a:t>
              </a:r>
              <a:r>
                <a:rPr lang="en-US" altLang="zh-CN" sz="2800">
                  <a:solidFill>
                    <a:srgbClr val="009900"/>
                  </a:solidFill>
                  <a:latin typeface="Times New Roman" panose="02020603050405020304" pitchFamily="18" charset="0"/>
                </a:rPr>
                <a:t>=1</a:t>
              </a:r>
              <a:endParaRPr lang="en-US" altLang="zh-CN" sz="2400">
                <a:latin typeface="Times New Roman" panose="02020603050405020304" pitchFamily="18" charset="0"/>
              </a:endParaRPr>
            </a:p>
          </p:txBody>
        </p:sp>
        <p:sp>
          <p:nvSpPr>
            <p:cNvPr id="106545" name="Text Box 47"/>
            <p:cNvSpPr txBox="1">
              <a:spLocks noChangeArrowheads="1"/>
            </p:cNvSpPr>
            <p:nvPr/>
          </p:nvSpPr>
          <p:spPr bwMode="auto">
            <a:xfrm>
              <a:off x="2202" y="1632"/>
              <a:ext cx="58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baseline="-25000">
                  <a:solidFill>
                    <a:srgbClr val="009900"/>
                  </a:solidFill>
                  <a:latin typeface="Times New Roman" panose="02020603050405020304" pitchFamily="18" charset="0"/>
                </a:rPr>
                <a:t>2 </a:t>
              </a:r>
              <a:r>
                <a:rPr lang="en-US" altLang="zh-CN" sz="2800">
                  <a:solidFill>
                    <a:srgbClr val="009900"/>
                  </a:solidFill>
                  <a:latin typeface="Times New Roman" panose="02020603050405020304" pitchFamily="18" charset="0"/>
                </a:rPr>
                <a:t>=2</a:t>
              </a:r>
              <a:endParaRPr lang="en-US" altLang="zh-CN" sz="2400">
                <a:latin typeface="Times New Roman" panose="02020603050405020304" pitchFamily="18" charset="0"/>
              </a:endParaRPr>
            </a:p>
          </p:txBody>
        </p:sp>
        <p:sp>
          <p:nvSpPr>
            <p:cNvPr id="106546" name="Text Box 48"/>
            <p:cNvSpPr txBox="1">
              <a:spLocks noChangeArrowheads="1"/>
            </p:cNvSpPr>
            <p:nvPr/>
          </p:nvSpPr>
          <p:spPr bwMode="auto">
            <a:xfrm>
              <a:off x="4026" y="1872"/>
              <a:ext cx="58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baseline="-25000">
                  <a:solidFill>
                    <a:srgbClr val="009900"/>
                  </a:solidFill>
                  <a:latin typeface="Times New Roman" panose="02020603050405020304" pitchFamily="18" charset="0"/>
                </a:rPr>
                <a:t>3 </a:t>
              </a:r>
              <a:r>
                <a:rPr lang="en-US" altLang="zh-CN" sz="2800">
                  <a:solidFill>
                    <a:srgbClr val="009900"/>
                  </a:solidFill>
                  <a:latin typeface="Times New Roman" panose="02020603050405020304" pitchFamily="18" charset="0"/>
                </a:rPr>
                <a:t>=5</a:t>
              </a:r>
              <a:endParaRPr lang="en-US" altLang="zh-CN" sz="2400">
                <a:latin typeface="Times New Roman" panose="02020603050405020304" pitchFamily="18" charset="0"/>
              </a:endParaRPr>
            </a:p>
          </p:txBody>
        </p:sp>
        <p:sp>
          <p:nvSpPr>
            <p:cNvPr id="106547" name="Line 49"/>
            <p:cNvSpPr>
              <a:spLocks noChangeShapeType="1"/>
            </p:cNvSpPr>
            <p:nvPr/>
          </p:nvSpPr>
          <p:spPr bwMode="auto">
            <a:xfrm>
              <a:off x="5088" y="2544"/>
              <a:ext cx="332" cy="115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48" name="Oval 50"/>
            <p:cNvSpPr>
              <a:spLocks noChangeArrowheads="1"/>
            </p:cNvSpPr>
            <p:nvPr/>
          </p:nvSpPr>
          <p:spPr bwMode="auto">
            <a:xfrm>
              <a:off x="4992"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49" name="Oval 51"/>
            <p:cNvSpPr>
              <a:spLocks noChangeArrowheads="1"/>
            </p:cNvSpPr>
            <p:nvPr/>
          </p:nvSpPr>
          <p:spPr bwMode="auto">
            <a:xfrm>
              <a:off x="5088"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50" name="Oval 52"/>
            <p:cNvSpPr>
              <a:spLocks noChangeArrowheads="1"/>
            </p:cNvSpPr>
            <p:nvPr/>
          </p:nvSpPr>
          <p:spPr bwMode="auto">
            <a:xfrm>
              <a:off x="518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51" name="Oval 53"/>
            <p:cNvSpPr>
              <a:spLocks noChangeArrowheads="1"/>
            </p:cNvSpPr>
            <p:nvPr/>
          </p:nvSpPr>
          <p:spPr bwMode="auto">
            <a:xfrm>
              <a:off x="5319" y="36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52" name="Oval 54"/>
            <p:cNvSpPr>
              <a:spLocks noChangeArrowheads="1"/>
            </p:cNvSpPr>
            <p:nvPr/>
          </p:nvSpPr>
          <p:spPr bwMode="auto">
            <a:xfrm>
              <a:off x="4848" y="36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53" name="Line 55"/>
            <p:cNvSpPr>
              <a:spLocks noChangeShapeType="1"/>
            </p:cNvSpPr>
            <p:nvPr/>
          </p:nvSpPr>
          <p:spPr bwMode="auto">
            <a:xfrm>
              <a:off x="4848" y="2544"/>
              <a:ext cx="192" cy="67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54" name="Oval 56"/>
            <p:cNvSpPr>
              <a:spLocks noChangeArrowheads="1"/>
            </p:cNvSpPr>
            <p:nvPr/>
          </p:nvSpPr>
          <p:spPr bwMode="auto">
            <a:xfrm>
              <a:off x="4752"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55" name="Oval 57"/>
            <p:cNvSpPr>
              <a:spLocks noChangeArrowheads="1"/>
            </p:cNvSpPr>
            <p:nvPr/>
          </p:nvSpPr>
          <p:spPr bwMode="auto">
            <a:xfrm>
              <a:off x="4848"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56" name="Oval 58"/>
            <p:cNvSpPr>
              <a:spLocks noChangeArrowheads="1"/>
            </p:cNvSpPr>
            <p:nvPr/>
          </p:nvSpPr>
          <p:spPr bwMode="auto">
            <a:xfrm>
              <a:off x="494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0763" name="Oval 59"/>
            <p:cNvSpPr>
              <a:spLocks noChangeArrowheads="1"/>
            </p:cNvSpPr>
            <p:nvPr/>
          </p:nvSpPr>
          <p:spPr bwMode="auto">
            <a:xfrm>
              <a:off x="4704" y="5088"/>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6558" name="Line 60"/>
            <p:cNvSpPr>
              <a:spLocks noChangeShapeType="1"/>
            </p:cNvSpPr>
            <p:nvPr/>
          </p:nvSpPr>
          <p:spPr bwMode="auto">
            <a:xfrm>
              <a:off x="4560" y="2544"/>
              <a:ext cx="80"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59" name="Oval 61"/>
            <p:cNvSpPr>
              <a:spLocks noChangeArrowheads="1"/>
            </p:cNvSpPr>
            <p:nvPr/>
          </p:nvSpPr>
          <p:spPr bwMode="auto">
            <a:xfrm>
              <a:off x="4464"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0" name="Oval 62"/>
            <p:cNvSpPr>
              <a:spLocks noChangeArrowheads="1"/>
            </p:cNvSpPr>
            <p:nvPr/>
          </p:nvSpPr>
          <p:spPr bwMode="auto">
            <a:xfrm>
              <a:off x="456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1" name="Line 63"/>
            <p:cNvSpPr>
              <a:spLocks noChangeShapeType="1"/>
            </p:cNvSpPr>
            <p:nvPr/>
          </p:nvSpPr>
          <p:spPr bwMode="auto">
            <a:xfrm>
              <a:off x="4694" y="2931"/>
              <a:ext cx="91" cy="25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62" name="Oval 64"/>
            <p:cNvSpPr>
              <a:spLocks noChangeArrowheads="1"/>
            </p:cNvSpPr>
            <p:nvPr/>
          </p:nvSpPr>
          <p:spPr bwMode="auto">
            <a:xfrm>
              <a:off x="470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3" name="Oval 65"/>
            <p:cNvSpPr>
              <a:spLocks noChangeArrowheads="1"/>
            </p:cNvSpPr>
            <p:nvPr/>
          </p:nvSpPr>
          <p:spPr bwMode="auto">
            <a:xfrm>
              <a:off x="446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4" name="Line 67"/>
            <p:cNvSpPr>
              <a:spLocks noChangeShapeType="1"/>
            </p:cNvSpPr>
            <p:nvPr/>
          </p:nvSpPr>
          <p:spPr bwMode="auto">
            <a:xfrm>
              <a:off x="1584" y="2928"/>
              <a:ext cx="192" cy="76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65" name="Oval 68"/>
            <p:cNvSpPr>
              <a:spLocks noChangeArrowheads="1"/>
            </p:cNvSpPr>
            <p:nvPr/>
          </p:nvSpPr>
          <p:spPr bwMode="auto">
            <a:xfrm>
              <a:off x="1488"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6" name="Oval 69"/>
            <p:cNvSpPr>
              <a:spLocks noChangeArrowheads="1"/>
            </p:cNvSpPr>
            <p:nvPr/>
          </p:nvSpPr>
          <p:spPr bwMode="auto">
            <a:xfrm>
              <a:off x="158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  </a:t>
              </a:r>
            </a:p>
          </p:txBody>
        </p:sp>
        <p:sp>
          <p:nvSpPr>
            <p:cNvPr id="106567" name="Oval 70"/>
            <p:cNvSpPr>
              <a:spLocks noChangeArrowheads="1"/>
            </p:cNvSpPr>
            <p:nvPr/>
          </p:nvSpPr>
          <p:spPr bwMode="auto">
            <a:xfrm>
              <a:off x="1680" y="3552"/>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8" name="Oval 71"/>
            <p:cNvSpPr>
              <a:spLocks noChangeArrowheads="1"/>
            </p:cNvSpPr>
            <p:nvPr/>
          </p:nvSpPr>
          <p:spPr bwMode="auto">
            <a:xfrm>
              <a:off x="153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69" name="Line 72"/>
            <p:cNvSpPr>
              <a:spLocks noChangeShapeType="1"/>
            </p:cNvSpPr>
            <p:nvPr/>
          </p:nvSpPr>
          <p:spPr bwMode="auto">
            <a:xfrm flipH="1">
              <a:off x="1344" y="2496"/>
              <a:ext cx="48"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70" name="Line 73"/>
            <p:cNvSpPr>
              <a:spLocks noChangeShapeType="1"/>
            </p:cNvSpPr>
            <p:nvPr/>
          </p:nvSpPr>
          <p:spPr bwMode="auto">
            <a:xfrm>
              <a:off x="1344" y="2928"/>
              <a:ext cx="96"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71" name="Oval 74"/>
            <p:cNvSpPr>
              <a:spLocks noChangeArrowheads="1"/>
            </p:cNvSpPr>
            <p:nvPr/>
          </p:nvSpPr>
          <p:spPr bwMode="auto">
            <a:xfrm>
              <a:off x="1248"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2" name="Oval 75"/>
            <p:cNvSpPr>
              <a:spLocks noChangeArrowheads="1"/>
            </p:cNvSpPr>
            <p:nvPr/>
          </p:nvSpPr>
          <p:spPr bwMode="auto">
            <a:xfrm>
              <a:off x="134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3" name="Oval 76"/>
            <p:cNvSpPr>
              <a:spLocks noChangeArrowheads="1"/>
            </p:cNvSpPr>
            <p:nvPr/>
          </p:nvSpPr>
          <p:spPr bwMode="auto">
            <a:xfrm>
              <a:off x="1296" y="3552"/>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4" name="Oval 77"/>
            <p:cNvSpPr>
              <a:spLocks noChangeArrowheads="1"/>
            </p:cNvSpPr>
            <p:nvPr/>
          </p:nvSpPr>
          <p:spPr bwMode="auto">
            <a:xfrm>
              <a:off x="129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5" name="Oval 78"/>
            <p:cNvSpPr>
              <a:spLocks noChangeArrowheads="1"/>
            </p:cNvSpPr>
            <p:nvPr/>
          </p:nvSpPr>
          <p:spPr bwMode="auto">
            <a:xfrm>
              <a:off x="345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6" name="Line 79"/>
            <p:cNvSpPr>
              <a:spLocks noChangeShapeType="1"/>
            </p:cNvSpPr>
            <p:nvPr/>
          </p:nvSpPr>
          <p:spPr bwMode="auto">
            <a:xfrm>
              <a:off x="3583" y="2568"/>
              <a:ext cx="250" cy="65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77" name="Oval 80"/>
            <p:cNvSpPr>
              <a:spLocks noChangeArrowheads="1"/>
            </p:cNvSpPr>
            <p:nvPr/>
          </p:nvSpPr>
          <p:spPr bwMode="auto">
            <a:xfrm>
              <a:off x="360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8" name="Oval 81"/>
            <p:cNvSpPr>
              <a:spLocks noChangeArrowheads="1"/>
            </p:cNvSpPr>
            <p:nvPr/>
          </p:nvSpPr>
          <p:spPr bwMode="auto">
            <a:xfrm>
              <a:off x="336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79" name="Oval 83"/>
            <p:cNvSpPr>
              <a:spLocks noChangeArrowheads="1"/>
            </p:cNvSpPr>
            <p:nvPr/>
          </p:nvSpPr>
          <p:spPr bwMode="auto">
            <a:xfrm>
              <a:off x="374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0" name="Line 84"/>
            <p:cNvSpPr>
              <a:spLocks noChangeShapeType="1"/>
            </p:cNvSpPr>
            <p:nvPr/>
          </p:nvSpPr>
          <p:spPr bwMode="auto">
            <a:xfrm flipH="1">
              <a:off x="2976" y="2546"/>
              <a:ext cx="85" cy="28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81" name="Oval 85"/>
            <p:cNvSpPr>
              <a:spLocks noChangeArrowheads="1"/>
            </p:cNvSpPr>
            <p:nvPr/>
          </p:nvSpPr>
          <p:spPr bwMode="auto">
            <a:xfrm>
              <a:off x="297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2" name="Line 86"/>
            <p:cNvSpPr>
              <a:spLocks noChangeShapeType="1"/>
            </p:cNvSpPr>
            <p:nvPr/>
          </p:nvSpPr>
          <p:spPr bwMode="auto">
            <a:xfrm>
              <a:off x="3107" y="2568"/>
              <a:ext cx="80"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83" name="Oval 87"/>
            <p:cNvSpPr>
              <a:spLocks noChangeArrowheads="1"/>
            </p:cNvSpPr>
            <p:nvPr/>
          </p:nvSpPr>
          <p:spPr bwMode="auto">
            <a:xfrm>
              <a:off x="312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4" name="Oval 88"/>
            <p:cNvSpPr>
              <a:spLocks noChangeArrowheads="1"/>
            </p:cNvSpPr>
            <p:nvPr/>
          </p:nvSpPr>
          <p:spPr bwMode="auto">
            <a:xfrm>
              <a:off x="288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5" name="Oval 90"/>
            <p:cNvSpPr>
              <a:spLocks noChangeArrowheads="1"/>
            </p:cNvSpPr>
            <p:nvPr/>
          </p:nvSpPr>
          <p:spPr bwMode="auto">
            <a:xfrm>
              <a:off x="302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6" name="Oval 91"/>
            <p:cNvSpPr>
              <a:spLocks noChangeArrowheads="1"/>
            </p:cNvSpPr>
            <p:nvPr/>
          </p:nvSpPr>
          <p:spPr bwMode="auto">
            <a:xfrm>
              <a:off x="2544"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7" name="Oval 92"/>
            <p:cNvSpPr>
              <a:spLocks noChangeArrowheads="1"/>
            </p:cNvSpPr>
            <p:nvPr/>
          </p:nvSpPr>
          <p:spPr bwMode="auto">
            <a:xfrm>
              <a:off x="264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8" name="Oval 93"/>
            <p:cNvSpPr>
              <a:spLocks noChangeArrowheads="1"/>
            </p:cNvSpPr>
            <p:nvPr/>
          </p:nvSpPr>
          <p:spPr bwMode="auto">
            <a:xfrm>
              <a:off x="240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89" name="Oval 94"/>
            <p:cNvSpPr>
              <a:spLocks noChangeArrowheads="1"/>
            </p:cNvSpPr>
            <p:nvPr/>
          </p:nvSpPr>
          <p:spPr bwMode="auto">
            <a:xfrm>
              <a:off x="254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90" name="Line 95"/>
            <p:cNvSpPr>
              <a:spLocks noChangeShapeType="1"/>
            </p:cNvSpPr>
            <p:nvPr/>
          </p:nvSpPr>
          <p:spPr bwMode="auto">
            <a:xfrm>
              <a:off x="2177" y="2546"/>
              <a:ext cx="91" cy="272"/>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91" name="Line 97"/>
            <p:cNvSpPr>
              <a:spLocks noChangeShapeType="1"/>
            </p:cNvSpPr>
            <p:nvPr/>
          </p:nvSpPr>
          <p:spPr bwMode="auto">
            <a:xfrm flipH="1">
              <a:off x="1927" y="2546"/>
              <a:ext cx="210" cy="703"/>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92" name="Oval 98"/>
            <p:cNvSpPr>
              <a:spLocks noChangeArrowheads="1"/>
            </p:cNvSpPr>
            <p:nvPr/>
          </p:nvSpPr>
          <p:spPr bwMode="auto">
            <a:xfrm>
              <a:off x="2064"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93" name="Oval 99"/>
            <p:cNvSpPr>
              <a:spLocks noChangeArrowheads="1"/>
            </p:cNvSpPr>
            <p:nvPr/>
          </p:nvSpPr>
          <p:spPr bwMode="auto">
            <a:xfrm>
              <a:off x="2166"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94" name="Oval 100"/>
            <p:cNvSpPr>
              <a:spLocks noChangeArrowheads="1"/>
            </p:cNvSpPr>
            <p:nvPr/>
          </p:nvSpPr>
          <p:spPr bwMode="auto">
            <a:xfrm>
              <a:off x="194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95" name="Oval 101"/>
            <p:cNvSpPr>
              <a:spLocks noChangeArrowheads="1"/>
            </p:cNvSpPr>
            <p:nvPr/>
          </p:nvSpPr>
          <p:spPr bwMode="auto">
            <a:xfrm>
              <a:off x="182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596" name="Line 102"/>
            <p:cNvSpPr>
              <a:spLocks noChangeShapeType="1"/>
            </p:cNvSpPr>
            <p:nvPr/>
          </p:nvSpPr>
          <p:spPr bwMode="auto">
            <a:xfrm>
              <a:off x="4320" y="3312"/>
              <a:ext cx="48" cy="28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97" name="Line 103"/>
            <p:cNvSpPr>
              <a:spLocks noChangeShapeType="1"/>
            </p:cNvSpPr>
            <p:nvPr/>
          </p:nvSpPr>
          <p:spPr bwMode="auto">
            <a:xfrm>
              <a:off x="4320" y="2496"/>
              <a:ext cx="48"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98" name="Line 104"/>
            <p:cNvSpPr>
              <a:spLocks noChangeShapeType="1"/>
            </p:cNvSpPr>
            <p:nvPr/>
          </p:nvSpPr>
          <p:spPr bwMode="auto">
            <a:xfrm flipH="1">
              <a:off x="4032" y="2928"/>
              <a:ext cx="96" cy="72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99" name="Oval 105"/>
            <p:cNvSpPr>
              <a:spLocks noChangeArrowheads="1"/>
            </p:cNvSpPr>
            <p:nvPr/>
          </p:nvSpPr>
          <p:spPr bwMode="auto">
            <a:xfrm>
              <a:off x="4272"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0" name="Oval 106"/>
            <p:cNvSpPr>
              <a:spLocks noChangeArrowheads="1"/>
            </p:cNvSpPr>
            <p:nvPr/>
          </p:nvSpPr>
          <p:spPr bwMode="auto">
            <a:xfrm>
              <a:off x="422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400">
                  <a:latin typeface="Times New Roman" panose="02020603050405020304" pitchFamily="18" charset="0"/>
                </a:rPr>
                <a:t>  </a:t>
              </a:r>
            </a:p>
          </p:txBody>
        </p:sp>
        <p:sp>
          <p:nvSpPr>
            <p:cNvPr id="106601" name="Oval 107"/>
            <p:cNvSpPr>
              <a:spLocks noChangeArrowheads="1"/>
            </p:cNvSpPr>
            <p:nvPr/>
          </p:nvSpPr>
          <p:spPr bwMode="auto">
            <a:xfrm>
              <a:off x="4272" y="3552"/>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2" name="Oval 108"/>
            <p:cNvSpPr>
              <a:spLocks noChangeArrowheads="1"/>
            </p:cNvSpPr>
            <p:nvPr/>
          </p:nvSpPr>
          <p:spPr bwMode="auto">
            <a:xfrm>
              <a:off x="4224"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3" name="Line 109"/>
            <p:cNvSpPr>
              <a:spLocks noChangeShapeType="1"/>
            </p:cNvSpPr>
            <p:nvPr/>
          </p:nvSpPr>
          <p:spPr bwMode="auto">
            <a:xfrm>
              <a:off x="4080" y="2496"/>
              <a:ext cx="48"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04" name="Oval 110"/>
            <p:cNvSpPr>
              <a:spLocks noChangeArrowheads="1"/>
            </p:cNvSpPr>
            <p:nvPr/>
          </p:nvSpPr>
          <p:spPr bwMode="auto">
            <a:xfrm>
              <a:off x="4032"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5" name="Oval 111"/>
            <p:cNvSpPr>
              <a:spLocks noChangeArrowheads="1"/>
            </p:cNvSpPr>
            <p:nvPr/>
          </p:nvSpPr>
          <p:spPr bwMode="auto">
            <a:xfrm>
              <a:off x="398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6" name="Oval 112"/>
            <p:cNvSpPr>
              <a:spLocks noChangeArrowheads="1"/>
            </p:cNvSpPr>
            <p:nvPr/>
          </p:nvSpPr>
          <p:spPr bwMode="auto">
            <a:xfrm>
              <a:off x="3936" y="3552"/>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7" name="Oval 113"/>
            <p:cNvSpPr>
              <a:spLocks noChangeArrowheads="1"/>
            </p:cNvSpPr>
            <p:nvPr/>
          </p:nvSpPr>
          <p:spPr bwMode="auto">
            <a:xfrm>
              <a:off x="3984"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08" name="Line 114"/>
            <p:cNvSpPr>
              <a:spLocks noChangeShapeType="1"/>
            </p:cNvSpPr>
            <p:nvPr/>
          </p:nvSpPr>
          <p:spPr bwMode="auto">
            <a:xfrm flipH="1">
              <a:off x="1088" y="2544"/>
              <a:ext cx="64" cy="24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09" name="Oval 115"/>
            <p:cNvSpPr>
              <a:spLocks noChangeArrowheads="1"/>
            </p:cNvSpPr>
            <p:nvPr/>
          </p:nvSpPr>
          <p:spPr bwMode="auto">
            <a:xfrm>
              <a:off x="105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0" name="Oval 116"/>
            <p:cNvSpPr>
              <a:spLocks noChangeArrowheads="1"/>
            </p:cNvSpPr>
            <p:nvPr/>
          </p:nvSpPr>
          <p:spPr bwMode="auto">
            <a:xfrm>
              <a:off x="975"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1" name="Oval 118"/>
            <p:cNvSpPr>
              <a:spLocks noChangeArrowheads="1"/>
            </p:cNvSpPr>
            <p:nvPr/>
          </p:nvSpPr>
          <p:spPr bwMode="auto">
            <a:xfrm>
              <a:off x="110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2" name="Oval 119"/>
            <p:cNvSpPr>
              <a:spLocks noChangeArrowheads="1"/>
            </p:cNvSpPr>
            <p:nvPr/>
          </p:nvSpPr>
          <p:spPr bwMode="auto">
            <a:xfrm>
              <a:off x="86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3" name="Line 120"/>
            <p:cNvSpPr>
              <a:spLocks noChangeShapeType="1"/>
            </p:cNvSpPr>
            <p:nvPr/>
          </p:nvSpPr>
          <p:spPr bwMode="auto">
            <a:xfrm>
              <a:off x="720" y="3312"/>
              <a:ext cx="96" cy="336"/>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14" name="Line 121"/>
            <p:cNvSpPr>
              <a:spLocks noChangeShapeType="1"/>
            </p:cNvSpPr>
            <p:nvPr/>
          </p:nvSpPr>
          <p:spPr bwMode="auto">
            <a:xfrm flipH="1">
              <a:off x="363" y="2544"/>
              <a:ext cx="309" cy="1068"/>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15" name="Oval 122"/>
            <p:cNvSpPr>
              <a:spLocks noChangeArrowheads="1"/>
            </p:cNvSpPr>
            <p:nvPr/>
          </p:nvSpPr>
          <p:spPr bwMode="auto">
            <a:xfrm flipH="1">
              <a:off x="81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6" name="Oval 123"/>
            <p:cNvSpPr>
              <a:spLocks noChangeArrowheads="1"/>
            </p:cNvSpPr>
            <p:nvPr/>
          </p:nvSpPr>
          <p:spPr bwMode="auto">
            <a:xfrm flipH="1">
              <a:off x="72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7" name="Oval 124"/>
            <p:cNvSpPr>
              <a:spLocks noChangeArrowheads="1"/>
            </p:cNvSpPr>
            <p:nvPr/>
          </p:nvSpPr>
          <p:spPr bwMode="auto">
            <a:xfrm flipH="1">
              <a:off x="363"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8" name="Oval 125"/>
            <p:cNvSpPr>
              <a:spLocks noChangeArrowheads="1"/>
            </p:cNvSpPr>
            <p:nvPr/>
          </p:nvSpPr>
          <p:spPr bwMode="auto">
            <a:xfrm flipH="1">
              <a:off x="249" y="3552"/>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19" name="Oval 126"/>
            <p:cNvSpPr>
              <a:spLocks noChangeArrowheads="1"/>
            </p:cNvSpPr>
            <p:nvPr/>
          </p:nvSpPr>
          <p:spPr bwMode="auto">
            <a:xfrm flipH="1">
              <a:off x="720" y="3552"/>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20" name="Oval 127"/>
            <p:cNvSpPr>
              <a:spLocks noChangeArrowheads="1"/>
            </p:cNvSpPr>
            <p:nvPr/>
          </p:nvSpPr>
          <p:spPr bwMode="auto">
            <a:xfrm flipH="1">
              <a:off x="576" y="2400"/>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21" name="Oval 128"/>
            <p:cNvSpPr>
              <a:spLocks noChangeArrowheads="1"/>
            </p:cNvSpPr>
            <p:nvPr/>
          </p:nvSpPr>
          <p:spPr bwMode="auto">
            <a:xfrm flipH="1">
              <a:off x="480" y="2784"/>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22" name="Oval 129"/>
            <p:cNvSpPr>
              <a:spLocks noChangeArrowheads="1"/>
            </p:cNvSpPr>
            <p:nvPr/>
          </p:nvSpPr>
          <p:spPr bwMode="auto">
            <a:xfrm flipH="1">
              <a:off x="624" y="3168"/>
              <a:ext cx="192" cy="192"/>
            </a:xfrm>
            <a:prstGeom prst="ellipse">
              <a:avLst/>
            </a:prstGeom>
            <a:gradFill rotWithShape="0">
              <a:gsLst>
                <a:gs pos="0">
                  <a:srgbClr val="00FFFF"/>
                </a:gs>
                <a:gs pos="100000">
                  <a:srgbClr val="008E8E"/>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6623" name="Text Box 130"/>
            <p:cNvSpPr txBox="1">
              <a:spLocks noChangeArrowheads="1"/>
            </p:cNvSpPr>
            <p:nvPr/>
          </p:nvSpPr>
          <p:spPr bwMode="auto">
            <a:xfrm>
              <a:off x="2488" y="3513"/>
              <a:ext cx="69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2800" i="1">
                  <a:solidFill>
                    <a:srgbClr val="009900"/>
                  </a:solidFill>
                  <a:latin typeface="Times New Roman" panose="02020603050405020304" pitchFamily="18" charset="0"/>
                </a:rPr>
                <a:t>b</a:t>
              </a:r>
              <a:r>
                <a:rPr lang="en-US" altLang="zh-CN" sz="2800" baseline="-25000">
                  <a:solidFill>
                    <a:srgbClr val="009900"/>
                  </a:solidFill>
                  <a:latin typeface="Times New Roman" panose="02020603050405020304" pitchFamily="18" charset="0"/>
                </a:rPr>
                <a:t>4 </a:t>
              </a:r>
              <a:r>
                <a:rPr lang="en-US" altLang="zh-CN" sz="2800">
                  <a:solidFill>
                    <a:srgbClr val="009900"/>
                  </a:solidFill>
                  <a:latin typeface="Times New Roman" panose="02020603050405020304" pitchFamily="18" charset="0"/>
                </a:rPr>
                <a:t>=14</a:t>
              </a:r>
              <a:endParaRPr lang="en-US" altLang="zh-CN" sz="2400">
                <a:latin typeface="Times New Roman" panose="02020603050405020304" pitchFamily="18" charset="0"/>
              </a:endParaRPr>
            </a:p>
          </p:txBody>
        </p:sp>
        <p:sp>
          <p:nvSpPr>
            <p:cNvPr id="200729" name="Oval 25"/>
            <p:cNvSpPr>
              <a:spLocks noChangeArrowheads="1"/>
            </p:cNvSpPr>
            <p:nvPr/>
          </p:nvSpPr>
          <p:spPr bwMode="auto">
            <a:xfrm>
              <a:off x="4080" y="1296"/>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0727" name="Oval 23"/>
            <p:cNvSpPr>
              <a:spLocks noChangeArrowheads="1"/>
            </p:cNvSpPr>
            <p:nvPr/>
          </p:nvSpPr>
          <p:spPr bwMode="auto">
            <a:xfrm>
              <a:off x="4224" y="912"/>
              <a:ext cx="192" cy="192"/>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335360" y="0"/>
            <a:ext cx="7848872" cy="784225"/>
          </a:xfrm>
        </p:spPr>
        <p:txBody>
          <a:bodyPr vert="horz" wrap="square" lIns="92075" tIns="46038" rIns="92075" bIns="46038" numCol="1" anchor="b" anchorCtr="0" compatLnSpc="1">
            <a:prstTxWarp prst="textNoShape">
              <a:avLst/>
            </a:prstTxWarp>
            <a:normAutofit fontScale="90000"/>
          </a:bodyPr>
          <a:lstStyle/>
          <a:p>
            <a:pPr>
              <a:defRPr/>
            </a:pPr>
            <a:r>
              <a:rPr lang="zh-CN" altLang="en-US" b="1" dirty="0" smtClean="0">
                <a:solidFill>
                  <a:srgbClr val="0000CC"/>
                </a:solidFill>
                <a:effectLst>
                  <a:outerShdw blurRad="38100" dist="38100" dir="2700000" algn="tl">
                    <a:srgbClr val="000000"/>
                  </a:outerShdw>
                </a:effectLst>
              </a:rPr>
              <a:t>树结构示例</a:t>
            </a:r>
            <a:r>
              <a:rPr lang="en-US" altLang="zh-CN" b="1" dirty="0" smtClean="0">
                <a:solidFill>
                  <a:srgbClr val="0000CC"/>
                </a:solidFill>
                <a:effectLst>
                  <a:outerShdw blurRad="38100" dist="38100" dir="2700000" algn="tl">
                    <a:srgbClr val="000000"/>
                  </a:outerShdw>
                </a:effectLst>
              </a:rPr>
              <a:t>2-</a:t>
            </a:r>
            <a:r>
              <a:rPr lang="zh-CN" altLang="en-US" b="1" dirty="0" smtClean="0">
                <a:solidFill>
                  <a:srgbClr val="0000CC"/>
                </a:solidFill>
                <a:effectLst>
                  <a:outerShdw blurRad="38100" dist="38100" dir="2700000" algn="tl">
                    <a:srgbClr val="000000"/>
                  </a:outerShdw>
                </a:effectLst>
              </a:rPr>
              <a:t>模块划分</a:t>
            </a:r>
            <a:r>
              <a:rPr lang="en-US" altLang="zh-CN" b="1" dirty="0" smtClean="0">
                <a:solidFill>
                  <a:srgbClr val="0000CC"/>
                </a:solidFill>
                <a:effectLst>
                  <a:outerShdw blurRad="38100" dist="38100" dir="2700000" algn="tl">
                    <a:srgbClr val="000000"/>
                  </a:outerShdw>
                </a:effectLst>
              </a:rPr>
              <a:t>&amp;</a:t>
            </a:r>
            <a:r>
              <a:rPr lang="zh-CN" altLang="en-US" b="1" dirty="0" smtClean="0">
                <a:solidFill>
                  <a:srgbClr val="0000CC"/>
                </a:solidFill>
                <a:effectLst>
                  <a:outerShdw blurRad="38100" dist="38100" dir="2700000" algn="tl">
                    <a:srgbClr val="000000"/>
                  </a:outerShdw>
                </a:effectLst>
              </a:rPr>
              <a:t>文件系统</a:t>
            </a:r>
          </a:p>
        </p:txBody>
      </p:sp>
      <p:pic>
        <p:nvPicPr>
          <p:cNvPr id="26627" name="Picture 3" descr="21-tu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416" y="1700808"/>
            <a:ext cx="6745633" cy="3867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4"/>
          <a:stretch>
            <a:fillRect/>
          </a:stretch>
        </p:blipFill>
        <p:spPr>
          <a:xfrm>
            <a:off x="9192344" y="2276872"/>
            <a:ext cx="2016224" cy="2856316"/>
          </a:xfrm>
          <a:prstGeom prst="rect">
            <a:avLst/>
          </a:prstGeom>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Line 2"/>
          <p:cNvSpPr>
            <a:spLocks noChangeShapeType="1"/>
          </p:cNvSpPr>
          <p:nvPr/>
        </p:nvSpPr>
        <p:spPr bwMode="auto">
          <a:xfrm>
            <a:off x="10008840" y="1335756"/>
            <a:ext cx="533400" cy="533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23" name="Line 3"/>
          <p:cNvSpPr>
            <a:spLocks noChangeShapeType="1"/>
          </p:cNvSpPr>
          <p:nvPr/>
        </p:nvSpPr>
        <p:spPr bwMode="auto">
          <a:xfrm flipH="1">
            <a:off x="9170640" y="1335756"/>
            <a:ext cx="533400" cy="533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07524" name="Object 4"/>
          <p:cNvGraphicFramePr>
            <a:graphicFrameLocks noChangeAspect="1"/>
          </p:cNvGraphicFramePr>
          <p:nvPr>
            <p:extLst>
              <p:ext uri="{D42A27DB-BD31-4B8C-83A1-F6EECF244321}">
                <p14:modId xmlns:p14="http://schemas.microsoft.com/office/powerpoint/2010/main" val="2207724547"/>
              </p:ext>
            </p:extLst>
          </p:nvPr>
        </p:nvGraphicFramePr>
        <p:xfrm>
          <a:off x="2286695" y="3249614"/>
          <a:ext cx="4876800" cy="960437"/>
        </p:xfrm>
        <a:graphic>
          <a:graphicData uri="http://schemas.openxmlformats.org/presentationml/2006/ole">
            <mc:AlternateContent xmlns:mc="http://schemas.openxmlformats.org/markup-compatibility/2006">
              <mc:Choice xmlns:v="urn:schemas-microsoft-com:vml" Requires="v">
                <p:oleObj spid="_x0000_s108263" name="公式" r:id="rId3" imgW="1739900" imgH="393700" progId="Equation.3">
                  <p:embed/>
                </p:oleObj>
              </mc:Choice>
              <mc:Fallback>
                <p:oleObj name="公式" r:id="rId3" imgW="1739900" imgH="3937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695" y="3249614"/>
                        <a:ext cx="4876800" cy="96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7525" name="Text Box 5"/>
          <p:cNvSpPr txBox="1">
            <a:spLocks noChangeArrowheads="1"/>
          </p:cNvSpPr>
          <p:nvPr/>
        </p:nvSpPr>
        <p:spPr bwMode="auto">
          <a:xfrm>
            <a:off x="130175" y="-11112"/>
            <a:ext cx="698139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200" dirty="0">
                <a:solidFill>
                  <a:srgbClr val="0000CC"/>
                </a:solidFill>
                <a:latin typeface="华文新魏" panose="02010800040101010101" pitchFamily="2" charset="-122"/>
                <a:ea typeface="华文新魏" panose="02010800040101010101" pitchFamily="2" charset="-122"/>
              </a:rPr>
              <a:t>计算具有</a:t>
            </a:r>
            <a:r>
              <a:rPr lang="en-US" altLang="en-GB" sz="3200" dirty="0">
                <a:solidFill>
                  <a:srgbClr val="0000CC"/>
                </a:solidFill>
                <a:latin typeface="华文新魏" panose="02010800040101010101" pitchFamily="2" charset="-122"/>
                <a:ea typeface="华文新魏" panose="02010800040101010101" pitchFamily="2" charset="-122"/>
              </a:rPr>
              <a:t>n</a:t>
            </a:r>
            <a:r>
              <a:rPr lang="zh-CN" altLang="en-GB" sz="3200" dirty="0">
                <a:solidFill>
                  <a:srgbClr val="0000CC"/>
                </a:solidFill>
                <a:latin typeface="华文新魏" panose="02010800040101010101" pitchFamily="2" charset="-122"/>
                <a:ea typeface="华文新魏" panose="02010800040101010101" pitchFamily="2" charset="-122"/>
              </a:rPr>
              <a:t>个结点的不同二叉树的棵数</a:t>
            </a:r>
            <a:endParaRPr lang="zh-CN" altLang="en-US" sz="2000" dirty="0">
              <a:solidFill>
                <a:srgbClr val="0000CC"/>
              </a:solidFill>
              <a:latin typeface="华文新魏" panose="02010800040101010101" pitchFamily="2" charset="-122"/>
              <a:ea typeface="华文新魏" panose="02010800040101010101" pitchFamily="2" charset="-122"/>
            </a:endParaRPr>
          </a:p>
        </p:txBody>
      </p:sp>
      <p:sp>
        <p:nvSpPr>
          <p:cNvPr id="201734" name="Text Box 6"/>
          <p:cNvSpPr txBox="1">
            <a:spLocks noChangeArrowheads="1"/>
          </p:cNvSpPr>
          <p:nvPr/>
        </p:nvSpPr>
        <p:spPr bwMode="auto">
          <a:xfrm>
            <a:off x="1775520" y="2559050"/>
            <a:ext cx="26035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GB" sz="3600" i="1" dirty="0">
                <a:solidFill>
                  <a:srgbClr val="008000"/>
                </a:solidFill>
                <a:effectLst>
                  <a:outerShdw blurRad="38100" dist="38100" dir="2700000" algn="tl">
                    <a:srgbClr val="C0C0C0"/>
                  </a:outerShdw>
                </a:effectLst>
                <a:latin typeface="Times New Roman" panose="02020603050405020304" pitchFamily="18" charset="0"/>
                <a:ea typeface="仿宋_GB2312" pitchFamily="49" charset="-122"/>
              </a:rPr>
              <a:t>Catalan</a:t>
            </a:r>
            <a:r>
              <a:rPr lang="zh-CN" altLang="en-GB" sz="3600" dirty="0">
                <a:solidFill>
                  <a:srgbClr val="008000"/>
                </a:solidFill>
                <a:effectLst>
                  <a:outerShdw blurRad="38100" dist="38100" dir="2700000" algn="tl">
                    <a:srgbClr val="C0C0C0"/>
                  </a:outerShdw>
                </a:effectLst>
                <a:latin typeface="Times New Roman" panose="02020603050405020304" pitchFamily="18" charset="0"/>
                <a:ea typeface="仿宋_GB2312" pitchFamily="49" charset="-122"/>
              </a:rPr>
              <a:t>函数</a:t>
            </a:r>
            <a:endParaRPr lang="zh-CN" altLang="en-US" sz="2400" dirty="0"/>
          </a:p>
        </p:txBody>
      </p:sp>
      <p:sp>
        <p:nvSpPr>
          <p:cNvPr id="107528" name="Oval 8" descr="羊皮纸"/>
          <p:cNvSpPr>
            <a:spLocks noChangeArrowheads="1"/>
          </p:cNvSpPr>
          <p:nvPr/>
        </p:nvSpPr>
        <p:spPr bwMode="auto">
          <a:xfrm>
            <a:off x="9627840" y="954756"/>
            <a:ext cx="533400" cy="533400"/>
          </a:xfrm>
          <a:prstGeom prst="ellipse">
            <a:avLst/>
          </a:prstGeom>
          <a:blipFill dpi="0" rotWithShape="0">
            <a:blip r:embed="rId5"/>
            <a:srcRect/>
            <a:tile tx="0" ty="0" sx="100000" sy="100000" flip="none" algn="tl"/>
          </a:blip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7529" name="Oval 9" descr="羊皮纸"/>
          <p:cNvSpPr>
            <a:spLocks noChangeArrowheads="1"/>
          </p:cNvSpPr>
          <p:nvPr/>
        </p:nvSpPr>
        <p:spPr bwMode="auto">
          <a:xfrm>
            <a:off x="8256240" y="1792956"/>
            <a:ext cx="1447800" cy="609600"/>
          </a:xfrm>
          <a:prstGeom prst="ellipse">
            <a:avLst/>
          </a:prstGeom>
          <a:blipFill dpi="0" rotWithShape="0">
            <a:blip r:embed="rId5"/>
            <a:srcRect/>
            <a:tile tx="0" ty="0" sx="100000" sy="100000" flip="none" algn="tl"/>
          </a:blip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07530" name="Oval 10" descr="羊皮纸"/>
          <p:cNvSpPr>
            <a:spLocks noChangeArrowheads="1"/>
          </p:cNvSpPr>
          <p:nvPr/>
        </p:nvSpPr>
        <p:spPr bwMode="auto">
          <a:xfrm>
            <a:off x="10008840" y="1792956"/>
            <a:ext cx="1524000" cy="609600"/>
          </a:xfrm>
          <a:prstGeom prst="ellipse">
            <a:avLst/>
          </a:prstGeom>
          <a:blipFill dpi="0" rotWithShape="0">
            <a:blip r:embed="rId5"/>
            <a:srcRect/>
            <a:tile tx="0" ty="0" sx="100000" sy="100000" flip="none" algn="tl"/>
          </a:blipFill>
          <a:ln w="19050">
            <a:solidFill>
              <a:schemeClr val="accent2"/>
            </a:solidFill>
            <a:round/>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201739" name="Text Box 11"/>
          <p:cNvSpPr txBox="1">
            <a:spLocks noChangeArrowheads="1"/>
          </p:cNvSpPr>
          <p:nvPr/>
        </p:nvSpPr>
        <p:spPr bwMode="auto">
          <a:xfrm>
            <a:off x="8711854" y="1716756"/>
            <a:ext cx="534987"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3600" i="1">
                <a:effectLst>
                  <a:outerShdw blurRad="38100" dist="38100" dir="2700000" algn="tl">
                    <a:srgbClr val="C0C0C0"/>
                  </a:outerShdw>
                </a:effectLst>
                <a:latin typeface="Times New Roman" panose="02020603050405020304" pitchFamily="18" charset="0"/>
              </a:rPr>
              <a:t>b</a:t>
            </a:r>
            <a:r>
              <a:rPr lang="en-US" altLang="zh-CN" sz="3600" i="1" baseline="-25000">
                <a:effectLst>
                  <a:outerShdw blurRad="38100" dist="38100" dir="2700000" algn="tl">
                    <a:srgbClr val="C0C0C0"/>
                  </a:outerShdw>
                </a:effectLst>
                <a:latin typeface="Times New Roman" panose="02020603050405020304" pitchFamily="18" charset="0"/>
              </a:rPr>
              <a:t>i</a:t>
            </a:r>
            <a:endParaRPr lang="en-US" altLang="zh-CN" sz="3600" i="1">
              <a:effectLst>
                <a:outerShdw blurRad="38100" dist="38100" dir="2700000" algn="tl">
                  <a:srgbClr val="C0C0C0"/>
                </a:outerShdw>
              </a:effectLst>
              <a:latin typeface="Times New Roman" panose="02020603050405020304" pitchFamily="18" charset="0"/>
            </a:endParaRPr>
          </a:p>
        </p:txBody>
      </p:sp>
      <p:sp>
        <p:nvSpPr>
          <p:cNvPr id="201740" name="Text Box 12"/>
          <p:cNvSpPr txBox="1">
            <a:spLocks noChangeArrowheads="1"/>
          </p:cNvSpPr>
          <p:nvPr/>
        </p:nvSpPr>
        <p:spPr bwMode="auto">
          <a:xfrm>
            <a:off x="10161240" y="1716756"/>
            <a:ext cx="121920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sz="3600" i="1" dirty="0">
                <a:effectLst>
                  <a:outerShdw blurRad="38100" dist="38100" dir="2700000" algn="tl">
                    <a:srgbClr val="C0C0C0"/>
                  </a:outerShdw>
                </a:effectLst>
                <a:latin typeface="Times New Roman" panose="02020603050405020304" pitchFamily="18" charset="0"/>
              </a:rPr>
              <a:t>b</a:t>
            </a:r>
            <a:r>
              <a:rPr lang="en-US" altLang="zh-CN" sz="3600" i="1" baseline="-25000" dirty="0">
                <a:effectLst>
                  <a:outerShdw blurRad="38100" dist="38100" dir="2700000" algn="tl">
                    <a:srgbClr val="C0C0C0"/>
                  </a:outerShdw>
                </a:effectLst>
                <a:latin typeface="Times New Roman" panose="02020603050405020304" pitchFamily="18" charset="0"/>
              </a:rPr>
              <a:t>n-i-</a:t>
            </a:r>
            <a:r>
              <a:rPr lang="en-US" altLang="zh-CN" sz="3600" baseline="-25000" dirty="0">
                <a:effectLst>
                  <a:outerShdw blurRad="38100" dist="38100" dir="2700000" algn="tl">
                    <a:srgbClr val="C0C0C0"/>
                  </a:outerShdw>
                </a:effectLst>
                <a:latin typeface="Times New Roman" panose="02020603050405020304" pitchFamily="18" charset="0"/>
              </a:rPr>
              <a:t>1</a:t>
            </a:r>
            <a:endParaRPr lang="en-US" altLang="zh-CN" sz="3200" i="1" dirty="0">
              <a:effectLst>
                <a:outerShdw blurRad="38100" dist="38100" dir="2700000" algn="tl">
                  <a:srgbClr val="C0C0C0"/>
                </a:outerShdw>
              </a:effectLst>
              <a:latin typeface="Times New Roman" panose="02020603050405020304" pitchFamily="18" charset="0"/>
            </a:endParaRPr>
          </a:p>
        </p:txBody>
      </p:sp>
      <p:sp>
        <p:nvSpPr>
          <p:cNvPr id="107533" name="Text Box 13"/>
          <p:cNvSpPr txBox="1">
            <a:spLocks noChangeArrowheads="1"/>
          </p:cNvSpPr>
          <p:nvPr/>
        </p:nvSpPr>
        <p:spPr bwMode="auto">
          <a:xfrm>
            <a:off x="9704040" y="908720"/>
            <a:ext cx="38735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a:latin typeface="Times New Roman" panose="02020603050405020304" pitchFamily="18" charset="0"/>
              </a:rPr>
              <a:t>1</a:t>
            </a:r>
            <a:endParaRPr lang="en-US" altLang="zh-CN" sz="2400">
              <a:latin typeface="Times New Roman" panose="02020603050405020304" pitchFamily="18" charset="0"/>
            </a:endParaRPr>
          </a:p>
        </p:txBody>
      </p:sp>
      <p:graphicFrame>
        <p:nvGraphicFramePr>
          <p:cNvPr id="107534" name="Object 14"/>
          <p:cNvGraphicFramePr>
            <a:graphicFrameLocks noChangeAspect="1"/>
          </p:cNvGraphicFramePr>
          <p:nvPr>
            <p:extLst>
              <p:ext uri="{D42A27DB-BD31-4B8C-83A1-F6EECF244321}">
                <p14:modId xmlns:p14="http://schemas.microsoft.com/office/powerpoint/2010/main" val="3066578843"/>
              </p:ext>
            </p:extLst>
          </p:nvPr>
        </p:nvGraphicFramePr>
        <p:xfrm>
          <a:off x="5577583" y="3321051"/>
          <a:ext cx="112713" cy="214313"/>
        </p:xfrm>
        <a:graphic>
          <a:graphicData uri="http://schemas.openxmlformats.org/presentationml/2006/ole">
            <mc:AlternateContent xmlns:mc="http://schemas.openxmlformats.org/markup-compatibility/2006">
              <mc:Choice xmlns:v="urn:schemas-microsoft-com:vml" Requires="v">
                <p:oleObj spid="_x0000_s108264" name="公式" r:id="rId6" imgW="114151" imgH="215619" progId="Equation.3">
                  <p:embed/>
                </p:oleObj>
              </mc:Choice>
              <mc:Fallback>
                <p:oleObj name="公式" r:id="rId6" imgW="114151" imgH="215619" progId="Equation.3">
                  <p:embed/>
                  <p:pic>
                    <p:nvPicPr>
                      <p:cNvPr id="0"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7583" y="3321051"/>
                        <a:ext cx="112713"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35" name="Object 15"/>
          <p:cNvGraphicFramePr>
            <a:graphicFrameLocks noChangeAspect="1"/>
          </p:cNvGraphicFramePr>
          <p:nvPr>
            <p:extLst>
              <p:ext uri="{D42A27DB-BD31-4B8C-83A1-F6EECF244321}">
                <p14:modId xmlns:p14="http://schemas.microsoft.com/office/powerpoint/2010/main" val="2202039359"/>
              </p:ext>
            </p:extLst>
          </p:nvPr>
        </p:nvGraphicFramePr>
        <p:xfrm>
          <a:off x="1775520" y="1083258"/>
          <a:ext cx="2743200" cy="1206500"/>
        </p:xfrm>
        <a:graphic>
          <a:graphicData uri="http://schemas.openxmlformats.org/presentationml/2006/ole">
            <mc:AlternateContent xmlns:mc="http://schemas.openxmlformats.org/markup-compatibility/2006">
              <mc:Choice xmlns:v="urn:schemas-microsoft-com:vml" Requires="v">
                <p:oleObj spid="_x0000_s108265" name="公式" r:id="rId8" imgW="1028254" imgH="431613" progId="Equation.3">
                  <p:embed/>
                </p:oleObj>
              </mc:Choice>
              <mc:Fallback>
                <p:oleObj name="公式" r:id="rId8" imgW="1028254" imgH="431613" progId="Equation.3">
                  <p:embed/>
                  <p:pic>
                    <p:nvPicPr>
                      <p:cNvPr id="0"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75520" y="1083258"/>
                        <a:ext cx="2743200" cy="1206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36" name="Object 16"/>
          <p:cNvGraphicFramePr>
            <a:graphicFrameLocks noChangeAspect="1"/>
          </p:cNvGraphicFramePr>
          <p:nvPr>
            <p:extLst>
              <p:ext uri="{D42A27DB-BD31-4B8C-83A1-F6EECF244321}">
                <p14:modId xmlns:p14="http://schemas.microsoft.com/office/powerpoint/2010/main" val="4046699642"/>
              </p:ext>
            </p:extLst>
          </p:nvPr>
        </p:nvGraphicFramePr>
        <p:xfrm>
          <a:off x="2321620" y="4365625"/>
          <a:ext cx="4343400" cy="914400"/>
        </p:xfrm>
        <a:graphic>
          <a:graphicData uri="http://schemas.openxmlformats.org/presentationml/2006/ole">
            <mc:AlternateContent xmlns:mc="http://schemas.openxmlformats.org/markup-compatibility/2006">
              <mc:Choice xmlns:v="urn:schemas-microsoft-com:vml" Requires="v">
                <p:oleObj spid="_x0000_s108266" name="公式" r:id="rId10" imgW="1701800" imgH="393700" progId="Equation.3">
                  <p:embed/>
                </p:oleObj>
              </mc:Choice>
              <mc:Fallback>
                <p:oleObj name="公式" r:id="rId10" imgW="1701800" imgH="393700" progId="Equation.3">
                  <p:embed/>
                  <p:pic>
                    <p:nvPicPr>
                      <p:cNvPr id="0"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21620" y="4365625"/>
                        <a:ext cx="43434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37" name="Object 17"/>
          <p:cNvGraphicFramePr>
            <a:graphicFrameLocks noChangeAspect="1"/>
          </p:cNvGraphicFramePr>
          <p:nvPr>
            <p:extLst>
              <p:ext uri="{D42A27DB-BD31-4B8C-83A1-F6EECF244321}">
                <p14:modId xmlns:p14="http://schemas.microsoft.com/office/powerpoint/2010/main" val="471099359"/>
              </p:ext>
            </p:extLst>
          </p:nvPr>
        </p:nvGraphicFramePr>
        <p:xfrm>
          <a:off x="2213670" y="5373688"/>
          <a:ext cx="4495800" cy="914400"/>
        </p:xfrm>
        <a:graphic>
          <a:graphicData uri="http://schemas.openxmlformats.org/presentationml/2006/ole">
            <mc:AlternateContent xmlns:mc="http://schemas.openxmlformats.org/markup-compatibility/2006">
              <mc:Choice xmlns:v="urn:schemas-microsoft-com:vml" Requires="v">
                <p:oleObj spid="_x0000_s108267" name="公式" r:id="rId12" imgW="1916868" imgH="393529" progId="Equation.3">
                  <p:embed/>
                </p:oleObj>
              </mc:Choice>
              <mc:Fallback>
                <p:oleObj name="公式" r:id="rId12" imgW="1916868" imgH="393529" progId="Equation.3">
                  <p:embed/>
                  <p:pic>
                    <p:nvPicPr>
                      <p:cNvPr id="0" name="Object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13670" y="5373688"/>
                        <a:ext cx="44958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矩形 1"/>
          <p:cNvSpPr/>
          <p:nvPr/>
        </p:nvSpPr>
        <p:spPr>
          <a:xfrm>
            <a:off x="8522195" y="4797152"/>
            <a:ext cx="3262437" cy="1569660"/>
          </a:xfrm>
          <a:prstGeom prst="rect">
            <a:avLst/>
          </a:prstGeom>
          <a:solidFill>
            <a:schemeClr val="tx1">
              <a:lumMod val="95000"/>
              <a:lumOff val="5000"/>
            </a:schemeClr>
          </a:solidFill>
        </p:spPr>
        <p:txBody>
          <a:bodyPr wrap="square">
            <a:spAutoFit/>
          </a:bodyPr>
          <a:lstStyle/>
          <a:p>
            <a:r>
              <a:rPr lang="zh-CN" altLang="en-US" sz="2400" b="0" dirty="0">
                <a:solidFill>
                  <a:schemeClr val="bg1"/>
                </a:solidFill>
                <a:latin typeface="Arial" panose="020B0604020202020204" pitchFamily="34" charset="0"/>
                <a:cs typeface="Arial" panose="020B0604020202020204" pitchFamily="34" charset="0"/>
              </a:rPr>
              <a:t>long a[</a:t>
            </a:r>
            <a:r>
              <a:rPr lang="zh-CN" altLang="en-US" sz="2400" b="0" dirty="0" smtClean="0">
                <a:solidFill>
                  <a:schemeClr val="bg1"/>
                </a:solidFill>
                <a:latin typeface="Arial" panose="020B0604020202020204" pitchFamily="34" charset="0"/>
                <a:cs typeface="Arial" panose="020B0604020202020204" pitchFamily="34" charset="0"/>
              </a:rPr>
              <a:t>MAX] </a:t>
            </a:r>
            <a:r>
              <a:rPr lang="zh-CN" altLang="en-US" sz="2400" b="0" dirty="0">
                <a:solidFill>
                  <a:schemeClr val="bg1"/>
                </a:solidFill>
                <a:latin typeface="Arial" panose="020B0604020202020204" pitchFamily="34" charset="0"/>
                <a:cs typeface="Arial" panose="020B0604020202020204" pitchFamily="34" charset="0"/>
              </a:rPr>
              <a:t>= {1};</a:t>
            </a:r>
          </a:p>
          <a:p>
            <a:r>
              <a:rPr lang="zh-CN" altLang="en-US" sz="2400" b="0" dirty="0">
                <a:solidFill>
                  <a:schemeClr val="bg1"/>
                </a:solidFill>
                <a:latin typeface="Arial" panose="020B0604020202020204" pitchFamily="34" charset="0"/>
                <a:cs typeface="Arial" panose="020B0604020202020204" pitchFamily="34" charset="0"/>
              </a:rPr>
              <a:t>for(int i=1;i&lt;=n;i++)</a:t>
            </a:r>
          </a:p>
          <a:p>
            <a:r>
              <a:rPr lang="zh-CN" altLang="en-US" sz="2400" b="0" dirty="0">
                <a:solidFill>
                  <a:schemeClr val="bg1"/>
                </a:solidFill>
                <a:latin typeface="Arial" panose="020B0604020202020204" pitchFamily="34" charset="0"/>
                <a:cs typeface="Arial" panose="020B0604020202020204" pitchFamily="34" charset="0"/>
              </a:rPr>
              <a:t>  for(int j=0;j&lt;=i;j++)</a:t>
            </a:r>
          </a:p>
          <a:p>
            <a:r>
              <a:rPr lang="zh-CN" altLang="en-US" sz="2400" b="0" dirty="0">
                <a:solidFill>
                  <a:schemeClr val="bg1"/>
                </a:solidFill>
                <a:latin typeface="Arial" panose="020B0604020202020204" pitchFamily="34" charset="0"/>
                <a:cs typeface="Arial" panose="020B0604020202020204" pitchFamily="34" charset="0"/>
              </a:rPr>
              <a:t>    a[i] += a[j] * a[i-j-1];</a:t>
            </a:r>
          </a:p>
        </p:txBody>
      </p:sp>
      <p:pic>
        <p:nvPicPr>
          <p:cNvPr id="3" name="图片 2"/>
          <p:cNvPicPr>
            <a:picLocks noChangeAspect="1"/>
          </p:cNvPicPr>
          <p:nvPr/>
        </p:nvPicPr>
        <p:blipFill>
          <a:blip r:embed="rId14"/>
          <a:stretch>
            <a:fillRect/>
          </a:stretch>
        </p:blipFill>
        <p:spPr>
          <a:xfrm>
            <a:off x="7989973" y="2708920"/>
            <a:ext cx="3866667" cy="1828571"/>
          </a:xfrm>
          <a:prstGeom prst="rect">
            <a:avLst/>
          </a:prstGeom>
        </p:spPr>
      </p:pic>
      <p:sp>
        <p:nvSpPr>
          <p:cNvPr id="4" name="矩形 3"/>
          <p:cNvSpPr/>
          <p:nvPr/>
        </p:nvSpPr>
        <p:spPr>
          <a:xfrm>
            <a:off x="4655840" y="827818"/>
            <a:ext cx="3505251" cy="203132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zh-CN" sz="1400" dirty="0">
                <a:solidFill>
                  <a:srgbClr val="4D4D4D"/>
                </a:solidFill>
                <a:latin typeface="-apple-system"/>
              </a:rPr>
              <a:t>f(0)=1</a:t>
            </a:r>
            <a:r>
              <a:rPr lang="zh-CN" altLang="en-US" sz="1400" dirty="0">
                <a:solidFill>
                  <a:srgbClr val="4D4D4D"/>
                </a:solidFill>
                <a:latin typeface="-apple-system"/>
              </a:rPr>
              <a:t>，</a:t>
            </a:r>
            <a:r>
              <a:rPr lang="en-US" altLang="zh-CN" sz="1400" dirty="0">
                <a:solidFill>
                  <a:srgbClr val="4D4D4D"/>
                </a:solidFill>
                <a:latin typeface="-apple-system"/>
              </a:rPr>
              <a:t>f(1)=1 </a:t>
            </a:r>
            <a:r>
              <a:rPr lang="en-US" altLang="zh-CN" sz="1400" dirty="0"/>
              <a:t/>
            </a:r>
            <a:br>
              <a:rPr lang="en-US" altLang="zh-CN" sz="1400" dirty="0"/>
            </a:br>
            <a:r>
              <a:rPr lang="en-US" altLang="zh-CN" sz="1400" dirty="0">
                <a:solidFill>
                  <a:srgbClr val="4D4D4D"/>
                </a:solidFill>
                <a:latin typeface="-apple-system"/>
              </a:rPr>
              <a:t>f(2)=f(1)f(0)+f(0)f(1) </a:t>
            </a:r>
            <a:r>
              <a:rPr lang="en-US" altLang="zh-CN" sz="1400" dirty="0"/>
              <a:t/>
            </a:r>
            <a:br>
              <a:rPr lang="en-US" altLang="zh-CN" sz="1400" dirty="0"/>
            </a:br>
            <a:r>
              <a:rPr lang="en-US" altLang="zh-CN" sz="1400" dirty="0">
                <a:solidFill>
                  <a:srgbClr val="4D4D4D"/>
                </a:solidFill>
                <a:latin typeface="-apple-system"/>
              </a:rPr>
              <a:t>f(3)=f(2)f(0)+f(1)f(1)+f(0)f(2) </a:t>
            </a:r>
            <a:r>
              <a:rPr lang="en-US" altLang="zh-CN" sz="1400" dirty="0"/>
              <a:t/>
            </a:r>
            <a:br>
              <a:rPr lang="en-US" altLang="zh-CN" sz="1400" dirty="0"/>
            </a:br>
            <a:r>
              <a:rPr lang="en-US" altLang="zh-CN" sz="1400" dirty="0">
                <a:solidFill>
                  <a:srgbClr val="4D4D4D"/>
                </a:solidFill>
                <a:latin typeface="-apple-system"/>
              </a:rPr>
              <a:t>. </a:t>
            </a:r>
            <a:r>
              <a:rPr lang="en-US" altLang="zh-CN" sz="1400" dirty="0"/>
              <a:t/>
            </a:r>
            <a:br>
              <a:rPr lang="en-US" altLang="zh-CN" sz="1400" dirty="0"/>
            </a:br>
            <a:r>
              <a:rPr lang="en-US" altLang="zh-CN" sz="1400" dirty="0">
                <a:solidFill>
                  <a:srgbClr val="4D4D4D"/>
                </a:solidFill>
                <a:latin typeface="-apple-system"/>
              </a:rPr>
              <a:t>. </a:t>
            </a:r>
            <a:r>
              <a:rPr lang="en-US" altLang="zh-CN" sz="1400" dirty="0"/>
              <a:t/>
            </a:r>
            <a:br>
              <a:rPr lang="en-US" altLang="zh-CN" sz="1400" dirty="0"/>
            </a:br>
            <a:r>
              <a:rPr lang="en-US" altLang="zh-CN" sz="1400" dirty="0">
                <a:solidFill>
                  <a:srgbClr val="4D4D4D"/>
                </a:solidFill>
                <a:latin typeface="-apple-system"/>
              </a:rPr>
              <a:t>. </a:t>
            </a:r>
            <a:r>
              <a:rPr lang="en-US" altLang="zh-CN" sz="1400" dirty="0"/>
              <a:t/>
            </a:r>
            <a:br>
              <a:rPr lang="en-US" altLang="zh-CN" sz="1400" dirty="0"/>
            </a:br>
            <a:r>
              <a:rPr lang="en-US" altLang="zh-CN" sz="1400" dirty="0">
                <a:solidFill>
                  <a:srgbClr val="4D4D4D"/>
                </a:solidFill>
                <a:latin typeface="-apple-system"/>
              </a:rPr>
              <a:t>. </a:t>
            </a:r>
            <a:r>
              <a:rPr lang="en-US" altLang="zh-CN" sz="1400" dirty="0"/>
              <a:t/>
            </a:r>
            <a:br>
              <a:rPr lang="en-US" altLang="zh-CN" sz="1400" dirty="0"/>
            </a:br>
            <a:r>
              <a:rPr lang="en-US" altLang="zh-CN" sz="1400" dirty="0">
                <a:solidFill>
                  <a:srgbClr val="4D4D4D"/>
                </a:solidFill>
                <a:latin typeface="-apple-system"/>
              </a:rPr>
              <a:t>f(n)=f(n-1)f(0)+f(n-2)f(1</a:t>
            </a:r>
            <a:r>
              <a:rPr lang="en-US" altLang="zh-CN" sz="1400" dirty="0" smtClean="0">
                <a:solidFill>
                  <a:srgbClr val="4D4D4D"/>
                </a:solidFill>
                <a:latin typeface="-apple-system"/>
              </a:rPr>
              <a:t>)</a:t>
            </a:r>
          </a:p>
          <a:p>
            <a:r>
              <a:rPr lang="en-US" altLang="zh-CN" sz="1400" dirty="0" smtClean="0">
                <a:solidFill>
                  <a:srgbClr val="4D4D4D"/>
                </a:solidFill>
                <a:latin typeface="-apple-system"/>
              </a:rPr>
              <a:t>     +……….+</a:t>
            </a:r>
            <a:r>
              <a:rPr lang="en-US" altLang="zh-CN" sz="1400" dirty="0">
                <a:solidFill>
                  <a:srgbClr val="4D4D4D"/>
                </a:solidFill>
                <a:latin typeface="-apple-system"/>
              </a:rPr>
              <a:t>f(1)f(n-2)+f(0)f(n-1) </a:t>
            </a:r>
            <a:endParaRPr lang="zh-CN" altLang="en-US" sz="1400"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en-US" altLang="zh-CN" dirty="0" smtClean="0"/>
              <a:t>Catalan</a:t>
            </a:r>
            <a:r>
              <a:rPr lang="zh-CN" altLang="en-US" dirty="0"/>
              <a:t>数</a:t>
            </a:r>
          </a:p>
        </p:txBody>
      </p:sp>
      <p:sp>
        <p:nvSpPr>
          <p:cNvPr id="5" name="内容占位符 4"/>
          <p:cNvSpPr>
            <a:spLocks noGrp="1"/>
          </p:cNvSpPr>
          <p:nvPr>
            <p:ph idx="1"/>
          </p:nvPr>
        </p:nvSpPr>
        <p:spPr>
          <a:xfrm>
            <a:off x="838200" y="1044127"/>
            <a:ext cx="10515600" cy="5193185"/>
          </a:xfrm>
        </p:spPr>
        <p:txBody>
          <a:bodyPr>
            <a:noAutofit/>
          </a:bodyPr>
          <a:lstStyle/>
          <a:p>
            <a:pPr marL="0" indent="0">
              <a:buNone/>
            </a:pPr>
            <a:r>
              <a:rPr lang="en-US" altLang="zh-CN" sz="2000" dirty="0"/>
              <a:t>(1)</a:t>
            </a:r>
            <a:r>
              <a:rPr lang="zh-CN" altLang="en-US" sz="2000" dirty="0"/>
              <a:t>矩阵链乘： </a:t>
            </a:r>
            <a:r>
              <a:rPr lang="en-US" altLang="zh-CN" sz="2000" dirty="0"/>
              <a:t>P=a1×a2×a3×……×an</a:t>
            </a:r>
            <a:r>
              <a:rPr lang="zh-CN" altLang="en-US" sz="2000" dirty="0"/>
              <a:t>，依据乘法结合律，不改变其顺序，只用括号表示成对的乘积，试问有几种括号化的方案？ </a:t>
            </a:r>
          </a:p>
          <a:p>
            <a:pPr marL="0" indent="0">
              <a:buNone/>
            </a:pPr>
            <a:r>
              <a:rPr lang="en-US" altLang="zh-CN" sz="2000" dirty="0"/>
              <a:t>(2)</a:t>
            </a:r>
            <a:r>
              <a:rPr lang="zh-CN" altLang="en-US" sz="2000" dirty="0"/>
              <a:t>一个栈</a:t>
            </a:r>
            <a:r>
              <a:rPr lang="en-US" altLang="zh-CN" sz="2000" dirty="0"/>
              <a:t>(</a:t>
            </a:r>
            <a:r>
              <a:rPr lang="zh-CN" altLang="en-US" sz="2000" dirty="0"/>
              <a:t>无穷大</a:t>
            </a:r>
            <a:r>
              <a:rPr lang="en-US" altLang="zh-CN" sz="2000" dirty="0"/>
              <a:t>)</a:t>
            </a:r>
            <a:r>
              <a:rPr lang="zh-CN" altLang="en-US" sz="2000" dirty="0"/>
              <a:t>的进栈序列为</a:t>
            </a:r>
            <a:r>
              <a:rPr lang="en-US" altLang="zh-CN" sz="2000" dirty="0"/>
              <a:t>1,2,3,..n,</a:t>
            </a:r>
            <a:r>
              <a:rPr lang="zh-CN" altLang="en-US" sz="2000" dirty="0"/>
              <a:t>有多少个不同的出栈序列</a:t>
            </a:r>
            <a:r>
              <a:rPr lang="en-US" altLang="zh-CN" sz="2000" dirty="0"/>
              <a:t>? </a:t>
            </a:r>
          </a:p>
          <a:p>
            <a:pPr marL="0" indent="0">
              <a:buNone/>
            </a:pPr>
            <a:r>
              <a:rPr lang="en-US" altLang="zh-CN" sz="2000" dirty="0"/>
              <a:t>(3)</a:t>
            </a:r>
            <a:r>
              <a:rPr lang="zh-CN" altLang="en-US" sz="2000" dirty="0"/>
              <a:t>有</a:t>
            </a:r>
            <a:r>
              <a:rPr lang="en-US" altLang="zh-CN" sz="2000" dirty="0"/>
              <a:t>2n</a:t>
            </a:r>
            <a:r>
              <a:rPr lang="zh-CN" altLang="en-US" sz="2000" dirty="0"/>
              <a:t>个人排成一行进入剧场。入场费</a:t>
            </a:r>
            <a:r>
              <a:rPr lang="en-US" altLang="zh-CN" sz="2000" dirty="0"/>
              <a:t>5</a:t>
            </a:r>
            <a:r>
              <a:rPr lang="zh-CN" altLang="en-US" sz="2000" dirty="0"/>
              <a:t>元。其中只有</a:t>
            </a:r>
            <a:r>
              <a:rPr lang="en-US" altLang="zh-CN" sz="2000" dirty="0"/>
              <a:t>n</a:t>
            </a:r>
            <a:r>
              <a:rPr lang="zh-CN" altLang="en-US" sz="2000" dirty="0"/>
              <a:t>个人有一张</a:t>
            </a:r>
            <a:r>
              <a:rPr lang="en-US" altLang="zh-CN" sz="2000" dirty="0"/>
              <a:t>5</a:t>
            </a:r>
            <a:r>
              <a:rPr lang="zh-CN" altLang="en-US" sz="2000" dirty="0"/>
              <a:t>元钞票，另外</a:t>
            </a:r>
            <a:r>
              <a:rPr lang="en-US" altLang="zh-CN" sz="2000" dirty="0"/>
              <a:t>n</a:t>
            </a:r>
            <a:r>
              <a:rPr lang="zh-CN" altLang="en-US" sz="2000" dirty="0"/>
              <a:t>人只有</a:t>
            </a:r>
            <a:r>
              <a:rPr lang="en-US" altLang="zh-CN" sz="2000" dirty="0"/>
              <a:t>10</a:t>
            </a:r>
            <a:r>
              <a:rPr lang="zh-CN" altLang="en-US" sz="2000" dirty="0"/>
              <a:t>元钞票，剧院无其它钞票，问有多少中方法使得只要有</a:t>
            </a:r>
            <a:r>
              <a:rPr lang="en-US" altLang="zh-CN" sz="2000" dirty="0"/>
              <a:t>10</a:t>
            </a:r>
            <a:r>
              <a:rPr lang="zh-CN" altLang="en-US" sz="2000" dirty="0"/>
              <a:t>元的人买票，售票处就有</a:t>
            </a:r>
            <a:r>
              <a:rPr lang="en-US" altLang="zh-CN" sz="2000" dirty="0"/>
              <a:t>5</a:t>
            </a:r>
            <a:r>
              <a:rPr lang="zh-CN" altLang="en-US" sz="2000" dirty="0"/>
              <a:t>元的钞票找零？</a:t>
            </a:r>
            <a:r>
              <a:rPr lang="en-US" altLang="zh-CN" sz="2000" dirty="0"/>
              <a:t>(</a:t>
            </a:r>
            <a:r>
              <a:rPr lang="zh-CN" altLang="en-US" sz="2000" dirty="0"/>
              <a:t>将持</a:t>
            </a:r>
            <a:r>
              <a:rPr lang="en-US" altLang="zh-CN" sz="2000" dirty="0"/>
              <a:t>5</a:t>
            </a:r>
            <a:r>
              <a:rPr lang="zh-CN" altLang="en-US" sz="2000" dirty="0"/>
              <a:t>元者到达视作将</a:t>
            </a:r>
            <a:r>
              <a:rPr lang="en-US" altLang="zh-CN" sz="2000" dirty="0"/>
              <a:t>5</a:t>
            </a:r>
            <a:r>
              <a:rPr lang="zh-CN" altLang="en-US" sz="2000" dirty="0"/>
              <a:t>元入栈，持</a:t>
            </a:r>
            <a:r>
              <a:rPr lang="en-US" altLang="zh-CN" sz="2000" dirty="0"/>
              <a:t>10</a:t>
            </a:r>
            <a:r>
              <a:rPr lang="zh-CN" altLang="en-US" sz="2000" dirty="0"/>
              <a:t>元者到达视作使栈中某</a:t>
            </a:r>
            <a:r>
              <a:rPr lang="en-US" altLang="zh-CN" sz="2000" dirty="0"/>
              <a:t>5</a:t>
            </a:r>
            <a:r>
              <a:rPr lang="zh-CN" altLang="en-US" sz="2000" dirty="0"/>
              <a:t>元出栈</a:t>
            </a:r>
            <a:r>
              <a:rPr lang="en-US" altLang="zh-CN" sz="2000" dirty="0"/>
              <a:t>) </a:t>
            </a:r>
          </a:p>
          <a:p>
            <a:pPr marL="0" indent="0">
              <a:buNone/>
            </a:pPr>
            <a:r>
              <a:rPr lang="en-US" altLang="zh-CN" sz="2000" dirty="0"/>
              <a:t>(4)</a:t>
            </a:r>
            <a:r>
              <a:rPr lang="zh-CN" altLang="en-US" sz="2000" dirty="0"/>
              <a:t>将一个凸多边形区域分成三角形区域的方法数</a:t>
            </a:r>
            <a:r>
              <a:rPr lang="en-US" altLang="zh-CN" sz="2000" dirty="0"/>
              <a:t>? </a:t>
            </a:r>
          </a:p>
          <a:p>
            <a:pPr marL="0" indent="0">
              <a:buNone/>
            </a:pPr>
            <a:r>
              <a:rPr lang="en-US" altLang="zh-CN" sz="2000" dirty="0"/>
              <a:t>(5)</a:t>
            </a:r>
            <a:r>
              <a:rPr lang="zh-CN" altLang="en-US" sz="2000" dirty="0"/>
              <a:t>在圆上选择</a:t>
            </a:r>
            <a:r>
              <a:rPr lang="en-US" altLang="zh-CN" sz="2000" dirty="0"/>
              <a:t>2n</a:t>
            </a:r>
            <a:r>
              <a:rPr lang="zh-CN" altLang="en-US" sz="2000" dirty="0"/>
              <a:t>个点</a:t>
            </a:r>
            <a:r>
              <a:rPr lang="en-US" altLang="zh-CN" sz="2000" dirty="0"/>
              <a:t>,</a:t>
            </a:r>
            <a:r>
              <a:rPr lang="zh-CN" altLang="en-US" sz="2000" dirty="0"/>
              <a:t>将这些点成对连接起来，使得所得到的</a:t>
            </a:r>
            <a:r>
              <a:rPr lang="en-US" altLang="zh-CN" sz="2000" dirty="0"/>
              <a:t>n</a:t>
            </a:r>
            <a:r>
              <a:rPr lang="zh-CN" altLang="en-US" sz="2000" dirty="0"/>
              <a:t>条线段不相交的方法数。 </a:t>
            </a:r>
          </a:p>
          <a:p>
            <a:pPr marL="0" indent="0">
              <a:buNone/>
            </a:pPr>
            <a:r>
              <a:rPr lang="en-US" altLang="zh-CN" sz="2000" dirty="0"/>
              <a:t>(6)</a:t>
            </a:r>
            <a:r>
              <a:rPr lang="zh-CN" altLang="en-US" sz="2000" dirty="0"/>
              <a:t>一位大城市的律师在她住所以北</a:t>
            </a:r>
            <a:r>
              <a:rPr lang="en-US" altLang="zh-CN" sz="2000" dirty="0"/>
              <a:t>n</a:t>
            </a:r>
            <a:r>
              <a:rPr lang="zh-CN" altLang="en-US" sz="2000" dirty="0"/>
              <a:t>个街区和以东</a:t>
            </a:r>
            <a:r>
              <a:rPr lang="en-US" altLang="zh-CN" sz="2000" dirty="0"/>
              <a:t>n</a:t>
            </a:r>
            <a:r>
              <a:rPr lang="zh-CN" altLang="en-US" sz="2000" dirty="0"/>
              <a:t>个街区处工作。每天她走</a:t>
            </a:r>
            <a:r>
              <a:rPr lang="en-US" altLang="zh-CN" sz="2000" dirty="0"/>
              <a:t>2n</a:t>
            </a:r>
            <a:r>
              <a:rPr lang="zh-CN" altLang="en-US" sz="2000" dirty="0"/>
              <a:t>个街区去上班。如果她从不穿越（但可以碰到）从家到办公室的对角线，那么有多少条可能的道路？</a:t>
            </a:r>
          </a:p>
        </p:txBody>
      </p:sp>
      <p:graphicFrame>
        <p:nvGraphicFramePr>
          <p:cNvPr id="7" name="Object 4"/>
          <p:cNvGraphicFramePr>
            <a:graphicFrameLocks noChangeAspect="1"/>
          </p:cNvGraphicFramePr>
          <p:nvPr>
            <p:extLst>
              <p:ext uri="{D42A27DB-BD31-4B8C-83A1-F6EECF244321}">
                <p14:modId xmlns:p14="http://schemas.microsoft.com/office/powerpoint/2010/main" val="1660861705"/>
              </p:ext>
            </p:extLst>
          </p:nvPr>
        </p:nvGraphicFramePr>
        <p:xfrm>
          <a:off x="3503712" y="5085184"/>
          <a:ext cx="4876800" cy="960437"/>
        </p:xfrm>
        <a:graphic>
          <a:graphicData uri="http://schemas.openxmlformats.org/presentationml/2006/ole">
            <mc:AlternateContent xmlns:mc="http://schemas.openxmlformats.org/markup-compatibility/2006">
              <mc:Choice xmlns:v="urn:schemas-microsoft-com:vml" Requires="v">
                <p:oleObj spid="_x0000_s213079" name="公式" r:id="rId3" imgW="1739900" imgH="393700" progId="Equation.3">
                  <p:embed/>
                </p:oleObj>
              </mc:Choice>
              <mc:Fallback>
                <p:oleObj name="公式" r:id="rId3" imgW="1739900" imgH="393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3712" y="5085184"/>
                        <a:ext cx="4876800" cy="96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46506762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Text Box 2"/>
          <p:cNvSpPr txBox="1">
            <a:spLocks noChangeArrowheads="1"/>
          </p:cNvSpPr>
          <p:nvPr/>
        </p:nvSpPr>
        <p:spPr bwMode="auto">
          <a:xfrm>
            <a:off x="1884364" y="908050"/>
            <a:ext cx="8783637" cy="1887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40000"/>
              </a:lnSpc>
              <a:buClr>
                <a:srgbClr val="FF9900"/>
              </a:buClr>
              <a:buFont typeface="Wingdings" panose="05000000000000000000" pitchFamily="2" charset="2"/>
              <a:buChar char="u"/>
              <a:defRPr/>
            </a:pPr>
            <a:r>
              <a:rPr lang="zh-CN" altLang="en-US" sz="2800" dirty="0">
                <a:solidFill>
                  <a:schemeClr val="tx2"/>
                </a:solidFill>
                <a:effectLst>
                  <a:outerShdw blurRad="38100" dist="38100" dir="2700000" algn="tl">
                    <a:srgbClr val="C0C0C0"/>
                  </a:outerShdw>
                </a:effectLst>
                <a:latin typeface="Times New Roman" panose="02020603050405020304" pitchFamily="18" charset="0"/>
              </a:rPr>
              <a:t> 题</a:t>
            </a:r>
            <a:r>
              <a:rPr lang="en-US" altLang="zh-CN" sz="2800" dirty="0">
                <a:solidFill>
                  <a:schemeClr val="tx2"/>
                </a:solidFill>
                <a:effectLst>
                  <a:outerShdw blurRad="38100" dist="38100" dir="2700000" algn="tl">
                    <a:srgbClr val="C0C0C0"/>
                  </a:outerShdw>
                </a:effectLst>
                <a:latin typeface="Times New Roman" panose="02020603050405020304" pitchFamily="18" charset="0"/>
              </a:rPr>
              <a:t>1</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：已知一棵二叉树的</a:t>
            </a:r>
            <a:r>
              <a:rPr lang="zh-CN" altLang="en-US" sz="2800" dirty="0">
                <a:solidFill>
                  <a:srgbClr val="FF0000"/>
                </a:solidFill>
                <a:effectLst>
                  <a:outerShdw blurRad="38100" dist="38100" dir="2700000" algn="tl">
                    <a:srgbClr val="C0C0C0"/>
                  </a:outerShdw>
                </a:effectLst>
                <a:latin typeface="Times New Roman" panose="02020603050405020304" pitchFamily="18" charset="0"/>
              </a:rPr>
              <a:t>前序序列</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和</a:t>
            </a:r>
            <a:r>
              <a:rPr lang="zh-CN" altLang="en-US" sz="2800" dirty="0">
                <a:solidFill>
                  <a:srgbClr val="FF0000"/>
                </a:solidFill>
                <a:effectLst>
                  <a:outerShdw blurRad="38100" dist="38100" dir="2700000" algn="tl">
                    <a:srgbClr val="C0C0C0"/>
                  </a:outerShdw>
                </a:effectLst>
                <a:latin typeface="Times New Roman" panose="02020603050405020304" pitchFamily="18" charset="0"/>
              </a:rPr>
              <a:t>中序序列</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分别为</a:t>
            </a:r>
            <a:r>
              <a:rPr lang="en-US" altLang="zh-CN" sz="2800" dirty="0">
                <a:solidFill>
                  <a:srgbClr val="FF3300"/>
                </a:solidFill>
                <a:effectLst>
                  <a:outerShdw blurRad="38100" dist="38100" dir="2700000" algn="tl">
                    <a:srgbClr val="C0C0C0"/>
                  </a:outerShdw>
                </a:effectLst>
                <a:latin typeface="Times New Roman" panose="02020603050405020304" pitchFamily="18" charset="0"/>
              </a:rPr>
              <a:t>ABDEGCFH</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和</a:t>
            </a:r>
            <a:r>
              <a:rPr lang="en-US" altLang="zh-CN" sz="2800" dirty="0">
                <a:solidFill>
                  <a:srgbClr val="FF3300"/>
                </a:solidFill>
                <a:effectLst>
                  <a:outerShdw blurRad="38100" dist="38100" dir="2700000" algn="tl">
                    <a:srgbClr val="C0C0C0"/>
                  </a:outerShdw>
                </a:effectLst>
                <a:latin typeface="Times New Roman" panose="02020603050405020304" pitchFamily="18" charset="0"/>
              </a:rPr>
              <a:t>DBGEACHF</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，则该二叉树的后序序列为</a:t>
            </a:r>
            <a:r>
              <a:rPr lang="zh-CN" altLang="en-US" sz="2800" u="sng" dirty="0">
                <a:solidFill>
                  <a:schemeClr val="tx2"/>
                </a:solidFill>
                <a:effectLst>
                  <a:outerShdw blurRad="38100" dist="38100" dir="2700000" algn="tl">
                    <a:srgbClr val="C0C0C0"/>
                  </a:outerShdw>
                </a:effectLst>
                <a:latin typeface="Times New Roman" panose="02020603050405020304" pitchFamily="18" charset="0"/>
              </a:rPr>
              <a:t>                              </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，层序序列为</a:t>
            </a:r>
            <a:r>
              <a:rPr lang="zh-CN" altLang="en-US" sz="2800" u="sng" dirty="0">
                <a:solidFill>
                  <a:schemeClr val="tx2"/>
                </a:solidFill>
                <a:effectLst>
                  <a:outerShdw blurRad="38100" dist="38100" dir="2700000" algn="tl">
                    <a:srgbClr val="C0C0C0"/>
                  </a:outerShdw>
                </a:effectLst>
                <a:latin typeface="Times New Roman" panose="02020603050405020304" pitchFamily="18" charset="0"/>
              </a:rPr>
              <a:t>                           </a:t>
            </a:r>
            <a:r>
              <a:rPr lang="zh-CN" altLang="en-US" sz="2800" dirty="0">
                <a:solidFill>
                  <a:schemeClr val="tx2"/>
                </a:solidFill>
                <a:effectLst>
                  <a:outerShdw blurRad="38100" dist="38100" dir="2700000" algn="tl">
                    <a:srgbClr val="C0C0C0"/>
                  </a:outerShdw>
                </a:effectLst>
                <a:latin typeface="Times New Roman" panose="02020603050405020304" pitchFamily="18" charset="0"/>
              </a:rPr>
              <a:t>。</a:t>
            </a:r>
          </a:p>
        </p:txBody>
      </p:sp>
      <p:grpSp>
        <p:nvGrpSpPr>
          <p:cNvPr id="307203" name="Group 3"/>
          <p:cNvGrpSpPr>
            <a:grpSpLocks/>
          </p:cNvGrpSpPr>
          <p:nvPr/>
        </p:nvGrpSpPr>
        <p:grpSpPr bwMode="auto">
          <a:xfrm>
            <a:off x="1992313" y="2995614"/>
            <a:ext cx="3816350" cy="3817937"/>
            <a:chOff x="657" y="1842"/>
            <a:chExt cx="2404" cy="2405"/>
          </a:xfrm>
        </p:grpSpPr>
        <p:sp>
          <p:nvSpPr>
            <p:cNvPr id="307204" name="Oval 4"/>
            <p:cNvSpPr>
              <a:spLocks noChangeArrowheads="1"/>
            </p:cNvSpPr>
            <p:nvPr/>
          </p:nvSpPr>
          <p:spPr bwMode="auto">
            <a:xfrm>
              <a:off x="1520" y="1842"/>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A</a:t>
              </a:r>
            </a:p>
          </p:txBody>
        </p:sp>
        <p:sp>
          <p:nvSpPr>
            <p:cNvPr id="307205" name="Oval 5"/>
            <p:cNvSpPr>
              <a:spLocks noChangeArrowheads="1"/>
            </p:cNvSpPr>
            <p:nvPr/>
          </p:nvSpPr>
          <p:spPr bwMode="auto">
            <a:xfrm>
              <a:off x="1020" y="2433"/>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B</a:t>
              </a:r>
            </a:p>
          </p:txBody>
        </p:sp>
        <p:sp>
          <p:nvSpPr>
            <p:cNvPr id="307206" name="Oval 6"/>
            <p:cNvSpPr>
              <a:spLocks noChangeArrowheads="1"/>
            </p:cNvSpPr>
            <p:nvPr/>
          </p:nvSpPr>
          <p:spPr bwMode="auto">
            <a:xfrm>
              <a:off x="657"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D</a:t>
              </a:r>
            </a:p>
          </p:txBody>
        </p:sp>
        <p:sp>
          <p:nvSpPr>
            <p:cNvPr id="307207" name="Oval 7"/>
            <p:cNvSpPr>
              <a:spLocks noChangeArrowheads="1"/>
            </p:cNvSpPr>
            <p:nvPr/>
          </p:nvSpPr>
          <p:spPr bwMode="auto">
            <a:xfrm>
              <a:off x="1519"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E</a:t>
              </a:r>
            </a:p>
          </p:txBody>
        </p:sp>
        <p:sp>
          <p:nvSpPr>
            <p:cNvPr id="307208" name="Oval 8"/>
            <p:cNvSpPr>
              <a:spLocks noChangeArrowheads="1"/>
            </p:cNvSpPr>
            <p:nvPr/>
          </p:nvSpPr>
          <p:spPr bwMode="auto">
            <a:xfrm>
              <a:off x="2744"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F</a:t>
              </a:r>
            </a:p>
          </p:txBody>
        </p:sp>
        <p:sp>
          <p:nvSpPr>
            <p:cNvPr id="307209" name="Oval 9"/>
            <p:cNvSpPr>
              <a:spLocks noChangeArrowheads="1"/>
            </p:cNvSpPr>
            <p:nvPr/>
          </p:nvSpPr>
          <p:spPr bwMode="auto">
            <a:xfrm>
              <a:off x="2109" y="2433"/>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C</a:t>
              </a:r>
            </a:p>
          </p:txBody>
        </p:sp>
        <p:sp>
          <p:nvSpPr>
            <p:cNvPr id="307210" name="Oval 10"/>
            <p:cNvSpPr>
              <a:spLocks noChangeArrowheads="1"/>
            </p:cNvSpPr>
            <p:nvPr/>
          </p:nvSpPr>
          <p:spPr bwMode="auto">
            <a:xfrm>
              <a:off x="1202" y="3930"/>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G</a:t>
              </a:r>
            </a:p>
          </p:txBody>
        </p:sp>
        <p:sp>
          <p:nvSpPr>
            <p:cNvPr id="307211" name="Oval 11"/>
            <p:cNvSpPr>
              <a:spLocks noChangeArrowheads="1"/>
            </p:cNvSpPr>
            <p:nvPr/>
          </p:nvSpPr>
          <p:spPr bwMode="auto">
            <a:xfrm>
              <a:off x="2336" y="3930"/>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H</a:t>
              </a:r>
            </a:p>
          </p:txBody>
        </p:sp>
        <p:sp>
          <p:nvSpPr>
            <p:cNvPr id="108572" name="Line 12"/>
            <p:cNvSpPr>
              <a:spLocks noChangeShapeType="1"/>
            </p:cNvSpPr>
            <p:nvPr/>
          </p:nvSpPr>
          <p:spPr bwMode="auto">
            <a:xfrm flipH="1">
              <a:off x="1247" y="2115"/>
              <a:ext cx="318" cy="31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3" name="Line 13"/>
            <p:cNvSpPr>
              <a:spLocks noChangeShapeType="1"/>
            </p:cNvSpPr>
            <p:nvPr/>
          </p:nvSpPr>
          <p:spPr bwMode="auto">
            <a:xfrm>
              <a:off x="1792" y="2115"/>
              <a:ext cx="363" cy="31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4" name="Line 14"/>
            <p:cNvSpPr>
              <a:spLocks noChangeShapeType="1"/>
            </p:cNvSpPr>
            <p:nvPr/>
          </p:nvSpPr>
          <p:spPr bwMode="auto">
            <a:xfrm flipH="1">
              <a:off x="839" y="2750"/>
              <a:ext cx="272" cy="4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5" name="Line 15"/>
            <p:cNvSpPr>
              <a:spLocks noChangeShapeType="1"/>
            </p:cNvSpPr>
            <p:nvPr/>
          </p:nvSpPr>
          <p:spPr bwMode="auto">
            <a:xfrm>
              <a:off x="1247" y="2750"/>
              <a:ext cx="363" cy="4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6" name="Line 16"/>
            <p:cNvSpPr>
              <a:spLocks noChangeShapeType="1"/>
            </p:cNvSpPr>
            <p:nvPr/>
          </p:nvSpPr>
          <p:spPr bwMode="auto">
            <a:xfrm>
              <a:off x="2381" y="2705"/>
              <a:ext cx="454" cy="45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7" name="Line 17"/>
            <p:cNvSpPr>
              <a:spLocks noChangeShapeType="1"/>
            </p:cNvSpPr>
            <p:nvPr/>
          </p:nvSpPr>
          <p:spPr bwMode="auto">
            <a:xfrm flipH="1">
              <a:off x="1383" y="3476"/>
              <a:ext cx="272" cy="45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8" name="Line 18"/>
            <p:cNvSpPr>
              <a:spLocks noChangeShapeType="1"/>
            </p:cNvSpPr>
            <p:nvPr/>
          </p:nvSpPr>
          <p:spPr bwMode="auto">
            <a:xfrm flipH="1">
              <a:off x="2563" y="3476"/>
              <a:ext cx="317" cy="45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07219" name="Text Box 19"/>
          <p:cNvSpPr txBox="1">
            <a:spLocks noChangeArrowheads="1"/>
          </p:cNvSpPr>
          <p:nvPr/>
        </p:nvSpPr>
        <p:spPr bwMode="auto">
          <a:xfrm>
            <a:off x="2495551" y="2133601"/>
            <a:ext cx="2447925" cy="519113"/>
          </a:xfrm>
          <a:prstGeom prst="rect">
            <a:avLst/>
          </a:prstGeom>
          <a:solidFill>
            <a:srgbClr val="FF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800">
                <a:effectLst>
                  <a:outerShdw blurRad="38100" dist="38100" dir="2700000" algn="tl">
                    <a:srgbClr val="FFFFFF"/>
                  </a:outerShdw>
                </a:effectLst>
                <a:latin typeface="Times New Roman" panose="02020603050405020304" pitchFamily="18" charset="0"/>
                <a:ea typeface="宋体" panose="02010600030101010101" pitchFamily="2" charset="-122"/>
              </a:rPr>
              <a:t>DGEBHFCA</a:t>
            </a:r>
          </a:p>
        </p:txBody>
      </p:sp>
      <p:sp>
        <p:nvSpPr>
          <p:cNvPr id="307220" name="Text Box 20"/>
          <p:cNvSpPr txBox="1">
            <a:spLocks noChangeArrowheads="1"/>
          </p:cNvSpPr>
          <p:nvPr/>
        </p:nvSpPr>
        <p:spPr bwMode="auto">
          <a:xfrm>
            <a:off x="7177089" y="2133601"/>
            <a:ext cx="2447925" cy="519113"/>
          </a:xfrm>
          <a:prstGeom prst="rect">
            <a:avLst/>
          </a:prstGeom>
          <a:solidFill>
            <a:srgbClr val="FF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800">
                <a:effectLst>
                  <a:outerShdw blurRad="38100" dist="38100" dir="2700000" algn="tl">
                    <a:srgbClr val="FFFFFF"/>
                  </a:outerShdw>
                </a:effectLst>
                <a:latin typeface="Times New Roman" panose="02020603050405020304" pitchFamily="18" charset="0"/>
                <a:ea typeface="宋体" panose="02010600030101010101" pitchFamily="2" charset="-122"/>
              </a:rPr>
              <a:t>ABCDEFGH</a:t>
            </a:r>
          </a:p>
        </p:txBody>
      </p:sp>
      <p:sp>
        <p:nvSpPr>
          <p:cNvPr id="307222" name="Rectangle 22"/>
          <p:cNvSpPr>
            <a:spLocks noChangeArrowheads="1"/>
          </p:cNvSpPr>
          <p:nvPr/>
        </p:nvSpPr>
        <p:spPr bwMode="auto">
          <a:xfrm>
            <a:off x="6014469" y="2852738"/>
            <a:ext cx="2218877"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dirty="0">
                <a:solidFill>
                  <a:srgbClr val="FF3300"/>
                </a:solidFill>
                <a:effectLst>
                  <a:outerShdw blurRad="38100" dist="38100" dir="2700000" algn="tl">
                    <a:srgbClr val="C0C0C0"/>
                  </a:outerShdw>
                </a:effectLst>
                <a:latin typeface="Times New Roman" panose="02020603050405020304" pitchFamily="18" charset="0"/>
              </a:rPr>
              <a:t>A</a:t>
            </a:r>
            <a:r>
              <a:rPr lang="en-US" altLang="zh-CN" sz="2800" dirty="0">
                <a:solidFill>
                  <a:srgbClr val="0000CC"/>
                </a:solidFill>
                <a:effectLst>
                  <a:outerShdw blurRad="38100" dist="38100" dir="2700000" algn="tl">
                    <a:srgbClr val="C0C0C0"/>
                  </a:outerShdw>
                </a:effectLst>
                <a:latin typeface="Times New Roman" panose="02020603050405020304" pitchFamily="18" charset="0"/>
              </a:rPr>
              <a:t>BDEG</a:t>
            </a:r>
            <a:r>
              <a:rPr lang="en-US" altLang="zh-CN" sz="2800" dirty="0">
                <a:effectLst>
                  <a:outerShdw blurRad="38100" dist="38100" dir="2700000" algn="tl">
                    <a:srgbClr val="C0C0C0"/>
                  </a:outerShdw>
                </a:effectLst>
                <a:latin typeface="Times New Roman" panose="02020603050405020304" pitchFamily="18" charset="0"/>
              </a:rPr>
              <a:t>CFH</a:t>
            </a:r>
          </a:p>
        </p:txBody>
      </p:sp>
      <p:sp>
        <p:nvSpPr>
          <p:cNvPr id="307223" name="Rectangle 23"/>
          <p:cNvSpPr>
            <a:spLocks noChangeArrowheads="1"/>
          </p:cNvSpPr>
          <p:nvPr/>
        </p:nvSpPr>
        <p:spPr bwMode="auto">
          <a:xfrm>
            <a:off x="8459219" y="2852738"/>
            <a:ext cx="2218877"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dirty="0">
                <a:solidFill>
                  <a:srgbClr val="0000CC"/>
                </a:solidFill>
                <a:effectLst>
                  <a:outerShdw blurRad="38100" dist="38100" dir="2700000" algn="tl">
                    <a:srgbClr val="C0C0C0"/>
                  </a:outerShdw>
                </a:effectLst>
                <a:latin typeface="Times New Roman" panose="02020603050405020304" pitchFamily="18" charset="0"/>
              </a:rPr>
              <a:t>DBGE</a:t>
            </a:r>
            <a:r>
              <a:rPr lang="en-US" altLang="zh-CN" sz="2800" dirty="0">
                <a:solidFill>
                  <a:srgbClr val="FF3300"/>
                </a:solidFill>
                <a:effectLst>
                  <a:outerShdw blurRad="38100" dist="38100" dir="2700000" algn="tl">
                    <a:srgbClr val="C0C0C0"/>
                  </a:outerShdw>
                </a:effectLst>
                <a:latin typeface="Times New Roman" panose="02020603050405020304" pitchFamily="18" charset="0"/>
              </a:rPr>
              <a:t>A</a:t>
            </a:r>
            <a:r>
              <a:rPr lang="en-US" altLang="zh-CN" sz="2800" dirty="0">
                <a:effectLst>
                  <a:outerShdw blurRad="38100" dist="38100" dir="2700000" algn="tl">
                    <a:srgbClr val="C0C0C0"/>
                  </a:outerShdw>
                </a:effectLst>
                <a:latin typeface="Times New Roman" panose="02020603050405020304" pitchFamily="18" charset="0"/>
              </a:rPr>
              <a:t>CHF</a:t>
            </a:r>
          </a:p>
        </p:txBody>
      </p:sp>
      <p:sp>
        <p:nvSpPr>
          <p:cNvPr id="307224" name="Rectangle 24"/>
          <p:cNvSpPr>
            <a:spLocks noChangeArrowheads="1"/>
          </p:cNvSpPr>
          <p:nvPr/>
        </p:nvSpPr>
        <p:spPr bwMode="auto">
          <a:xfrm>
            <a:off x="7203665" y="3876675"/>
            <a:ext cx="1200970"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dirty="0">
                <a:solidFill>
                  <a:srgbClr val="FF3300"/>
                </a:solidFill>
                <a:effectLst>
                  <a:outerShdw blurRad="38100" dist="38100" dir="2700000" algn="tl">
                    <a:srgbClr val="C0C0C0"/>
                  </a:outerShdw>
                </a:effectLst>
                <a:latin typeface="Times New Roman" panose="02020603050405020304" pitchFamily="18" charset="0"/>
              </a:rPr>
              <a:t>B</a:t>
            </a:r>
            <a:r>
              <a:rPr lang="en-US" altLang="zh-CN" sz="2800" dirty="0">
                <a:solidFill>
                  <a:srgbClr val="0000CC"/>
                </a:solidFill>
                <a:effectLst>
                  <a:outerShdw blurRad="38100" dist="38100" dir="2700000" algn="tl">
                    <a:srgbClr val="C0C0C0"/>
                  </a:outerShdw>
                </a:effectLst>
                <a:latin typeface="Times New Roman" panose="02020603050405020304" pitchFamily="18" charset="0"/>
              </a:rPr>
              <a:t>DEG</a:t>
            </a:r>
          </a:p>
        </p:txBody>
      </p:sp>
      <p:sp>
        <p:nvSpPr>
          <p:cNvPr id="307225" name="Rectangle 25"/>
          <p:cNvSpPr>
            <a:spLocks noChangeArrowheads="1"/>
          </p:cNvSpPr>
          <p:nvPr/>
        </p:nvSpPr>
        <p:spPr bwMode="auto">
          <a:xfrm>
            <a:off x="8788400" y="3876675"/>
            <a:ext cx="120015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dirty="0">
                <a:solidFill>
                  <a:srgbClr val="0000CC"/>
                </a:solidFill>
                <a:effectLst>
                  <a:outerShdw blurRad="38100" dist="38100" dir="2700000" algn="tl">
                    <a:srgbClr val="C0C0C0"/>
                  </a:outerShdw>
                </a:effectLst>
                <a:latin typeface="Times New Roman" panose="02020603050405020304" pitchFamily="18" charset="0"/>
              </a:rPr>
              <a:t>D</a:t>
            </a:r>
            <a:r>
              <a:rPr lang="en-US" altLang="zh-CN" sz="2800" dirty="0">
                <a:solidFill>
                  <a:srgbClr val="FF3300"/>
                </a:solidFill>
                <a:effectLst>
                  <a:outerShdw blurRad="38100" dist="38100" dir="2700000" algn="tl">
                    <a:srgbClr val="C0C0C0"/>
                  </a:outerShdw>
                </a:effectLst>
                <a:latin typeface="Times New Roman" panose="02020603050405020304" pitchFamily="18" charset="0"/>
              </a:rPr>
              <a:t>B</a:t>
            </a:r>
            <a:r>
              <a:rPr lang="en-US" altLang="zh-CN" sz="2800" dirty="0">
                <a:solidFill>
                  <a:srgbClr val="0000CC"/>
                </a:solidFill>
                <a:effectLst>
                  <a:outerShdw blurRad="38100" dist="38100" dir="2700000" algn="tl">
                    <a:srgbClr val="C0C0C0"/>
                  </a:outerShdw>
                </a:effectLst>
                <a:latin typeface="Times New Roman" panose="02020603050405020304" pitchFamily="18" charset="0"/>
              </a:rPr>
              <a:t>GE</a:t>
            </a:r>
          </a:p>
        </p:txBody>
      </p:sp>
      <p:sp>
        <p:nvSpPr>
          <p:cNvPr id="307226" name="Rectangle 26"/>
          <p:cNvSpPr>
            <a:spLocks noChangeArrowheads="1"/>
          </p:cNvSpPr>
          <p:nvPr/>
        </p:nvSpPr>
        <p:spPr bwMode="auto">
          <a:xfrm>
            <a:off x="7277513" y="4479925"/>
            <a:ext cx="702436"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dirty="0">
                <a:solidFill>
                  <a:srgbClr val="FF3300"/>
                </a:solidFill>
                <a:effectLst>
                  <a:outerShdw blurRad="38100" dist="38100" dir="2700000" algn="tl">
                    <a:srgbClr val="C0C0C0"/>
                  </a:outerShdw>
                </a:effectLst>
                <a:latin typeface="Times New Roman" panose="02020603050405020304" pitchFamily="18" charset="0"/>
              </a:rPr>
              <a:t>E</a:t>
            </a:r>
            <a:r>
              <a:rPr lang="en-US" altLang="zh-CN" sz="2800" dirty="0">
                <a:solidFill>
                  <a:srgbClr val="0000CC"/>
                </a:solidFill>
                <a:effectLst>
                  <a:outerShdw blurRad="38100" dist="38100" dir="2700000" algn="tl">
                    <a:srgbClr val="C0C0C0"/>
                  </a:outerShdw>
                </a:effectLst>
                <a:latin typeface="Times New Roman" panose="02020603050405020304" pitchFamily="18" charset="0"/>
              </a:rPr>
              <a:t>G</a:t>
            </a:r>
          </a:p>
        </p:txBody>
      </p:sp>
      <p:sp>
        <p:nvSpPr>
          <p:cNvPr id="307227" name="Rectangle 27"/>
          <p:cNvSpPr>
            <a:spLocks noChangeArrowheads="1"/>
          </p:cNvSpPr>
          <p:nvPr/>
        </p:nvSpPr>
        <p:spPr bwMode="auto">
          <a:xfrm>
            <a:off x="8812626" y="4479925"/>
            <a:ext cx="702436"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dirty="0">
                <a:solidFill>
                  <a:srgbClr val="0000CC"/>
                </a:solidFill>
                <a:effectLst>
                  <a:outerShdw blurRad="38100" dist="38100" dir="2700000" algn="tl">
                    <a:srgbClr val="C0C0C0"/>
                  </a:outerShdw>
                </a:effectLst>
                <a:latin typeface="Times New Roman" panose="02020603050405020304" pitchFamily="18" charset="0"/>
              </a:rPr>
              <a:t>G</a:t>
            </a:r>
            <a:r>
              <a:rPr lang="en-US" altLang="zh-CN" sz="2800" dirty="0">
                <a:solidFill>
                  <a:srgbClr val="FF3300"/>
                </a:solidFill>
                <a:effectLst>
                  <a:outerShdw blurRad="38100" dist="38100" dir="2700000" algn="tl">
                    <a:srgbClr val="C0C0C0"/>
                  </a:outerShdw>
                </a:effectLst>
                <a:latin typeface="Times New Roman" panose="02020603050405020304" pitchFamily="18" charset="0"/>
              </a:rPr>
              <a:t>E</a:t>
            </a:r>
          </a:p>
        </p:txBody>
      </p:sp>
      <p:sp>
        <p:nvSpPr>
          <p:cNvPr id="307228" name="Rectangle 28"/>
          <p:cNvSpPr>
            <a:spLocks noChangeArrowheads="1"/>
          </p:cNvSpPr>
          <p:nvPr/>
        </p:nvSpPr>
        <p:spPr bwMode="auto">
          <a:xfrm>
            <a:off x="7280275" y="5487989"/>
            <a:ext cx="935038"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a:solidFill>
                  <a:srgbClr val="FF3300"/>
                </a:solidFill>
                <a:effectLst>
                  <a:outerShdw blurRad="38100" dist="38100" dir="2700000" algn="tl">
                    <a:srgbClr val="C0C0C0"/>
                  </a:outerShdw>
                </a:effectLst>
                <a:latin typeface="Times New Roman" panose="02020603050405020304" pitchFamily="18" charset="0"/>
              </a:rPr>
              <a:t>C</a:t>
            </a:r>
            <a:r>
              <a:rPr lang="en-US" altLang="zh-CN" sz="2800">
                <a:effectLst>
                  <a:outerShdw blurRad="38100" dist="38100" dir="2700000" algn="tl">
                    <a:srgbClr val="C0C0C0"/>
                  </a:outerShdw>
                </a:effectLst>
                <a:latin typeface="Times New Roman" panose="02020603050405020304" pitchFamily="18" charset="0"/>
              </a:rPr>
              <a:t>FH</a:t>
            </a:r>
          </a:p>
        </p:txBody>
      </p:sp>
      <p:sp>
        <p:nvSpPr>
          <p:cNvPr id="307229" name="Rectangle 29"/>
          <p:cNvSpPr>
            <a:spLocks noChangeArrowheads="1"/>
          </p:cNvSpPr>
          <p:nvPr/>
        </p:nvSpPr>
        <p:spPr bwMode="auto">
          <a:xfrm>
            <a:off x="8793164" y="5487989"/>
            <a:ext cx="935037"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a:solidFill>
                  <a:srgbClr val="FF3300"/>
                </a:solidFill>
                <a:effectLst>
                  <a:outerShdw blurRad="38100" dist="38100" dir="2700000" algn="tl">
                    <a:srgbClr val="C0C0C0"/>
                  </a:outerShdw>
                </a:effectLst>
                <a:latin typeface="Times New Roman" panose="02020603050405020304" pitchFamily="18" charset="0"/>
              </a:rPr>
              <a:t>C</a:t>
            </a:r>
            <a:r>
              <a:rPr lang="en-US" altLang="zh-CN" sz="2800">
                <a:effectLst>
                  <a:outerShdw blurRad="38100" dist="38100" dir="2700000" algn="tl">
                    <a:srgbClr val="C0C0C0"/>
                  </a:outerShdw>
                </a:effectLst>
                <a:latin typeface="Times New Roman" panose="02020603050405020304" pitchFamily="18" charset="0"/>
              </a:rPr>
              <a:t>HF</a:t>
            </a:r>
          </a:p>
        </p:txBody>
      </p:sp>
      <p:sp>
        <p:nvSpPr>
          <p:cNvPr id="307230" name="Rectangle 30"/>
          <p:cNvSpPr>
            <a:spLocks noChangeArrowheads="1"/>
          </p:cNvSpPr>
          <p:nvPr/>
        </p:nvSpPr>
        <p:spPr bwMode="auto">
          <a:xfrm>
            <a:off x="7424738" y="5991225"/>
            <a:ext cx="677862"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a:solidFill>
                  <a:srgbClr val="FF3300"/>
                </a:solidFill>
                <a:effectLst>
                  <a:outerShdw blurRad="38100" dist="38100" dir="2700000" algn="tl">
                    <a:srgbClr val="C0C0C0"/>
                  </a:outerShdw>
                </a:effectLst>
                <a:latin typeface="Times New Roman" panose="02020603050405020304" pitchFamily="18" charset="0"/>
              </a:rPr>
              <a:t>F</a:t>
            </a:r>
            <a:r>
              <a:rPr lang="en-US" altLang="zh-CN" sz="2800">
                <a:effectLst>
                  <a:outerShdw blurRad="38100" dist="38100" dir="2700000" algn="tl">
                    <a:srgbClr val="C0C0C0"/>
                  </a:outerShdw>
                </a:effectLst>
                <a:latin typeface="Times New Roman" panose="02020603050405020304" pitchFamily="18" charset="0"/>
              </a:rPr>
              <a:t>H</a:t>
            </a:r>
          </a:p>
        </p:txBody>
      </p:sp>
      <p:sp>
        <p:nvSpPr>
          <p:cNvPr id="307231" name="Rectangle 31"/>
          <p:cNvSpPr>
            <a:spLocks noChangeArrowheads="1"/>
          </p:cNvSpPr>
          <p:nvPr/>
        </p:nvSpPr>
        <p:spPr bwMode="auto">
          <a:xfrm>
            <a:off x="8793163" y="5991225"/>
            <a:ext cx="677862"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en-US" altLang="zh-CN" sz="2800">
                <a:effectLst>
                  <a:outerShdw blurRad="38100" dist="38100" dir="2700000" algn="tl">
                    <a:srgbClr val="C0C0C0"/>
                  </a:outerShdw>
                </a:effectLst>
                <a:latin typeface="Times New Roman" panose="02020603050405020304" pitchFamily="18" charset="0"/>
              </a:rPr>
              <a:t>H</a:t>
            </a:r>
            <a:r>
              <a:rPr lang="en-US" altLang="zh-CN" sz="2800">
                <a:solidFill>
                  <a:srgbClr val="FF3300"/>
                </a:solidFill>
                <a:effectLst>
                  <a:outerShdw blurRad="38100" dist="38100" dir="2700000" algn="tl">
                    <a:srgbClr val="C0C0C0"/>
                  </a:outerShdw>
                </a:effectLst>
                <a:latin typeface="Times New Roman" panose="02020603050405020304" pitchFamily="18" charset="0"/>
              </a:rPr>
              <a:t>F</a:t>
            </a:r>
          </a:p>
        </p:txBody>
      </p:sp>
      <p:sp>
        <p:nvSpPr>
          <p:cNvPr id="307232" name="Rectangle 32"/>
          <p:cNvSpPr>
            <a:spLocks noChangeArrowheads="1"/>
          </p:cNvSpPr>
          <p:nvPr/>
        </p:nvSpPr>
        <p:spPr bwMode="auto">
          <a:xfrm>
            <a:off x="6383338" y="3427414"/>
            <a:ext cx="187325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defRPr/>
            </a:pPr>
            <a:r>
              <a:rPr lang="zh-CN" altLang="en-US" sz="2400">
                <a:solidFill>
                  <a:srgbClr val="0066FF"/>
                </a:solidFill>
                <a:effectLst>
                  <a:outerShdw blurRad="38100" dist="38100" dir="2700000" algn="tl">
                    <a:srgbClr val="C0C0C0"/>
                  </a:outerShdw>
                </a:effectLst>
                <a:latin typeface="Times New Roman" panose="02020603050405020304" pitchFamily="18" charset="0"/>
              </a:rPr>
              <a:t>左子树：</a:t>
            </a:r>
          </a:p>
        </p:txBody>
      </p:sp>
      <p:sp>
        <p:nvSpPr>
          <p:cNvPr id="307233" name="Rectangle 33"/>
          <p:cNvSpPr>
            <a:spLocks noChangeArrowheads="1"/>
          </p:cNvSpPr>
          <p:nvPr/>
        </p:nvSpPr>
        <p:spPr bwMode="auto">
          <a:xfrm>
            <a:off x="6383338" y="5011739"/>
            <a:ext cx="2087562"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defRPr/>
            </a:pPr>
            <a:r>
              <a:rPr lang="zh-CN" altLang="en-US" sz="2400">
                <a:solidFill>
                  <a:srgbClr val="0066FF"/>
                </a:solidFill>
                <a:effectLst>
                  <a:outerShdw blurRad="38100" dist="38100" dir="2700000" algn="tl">
                    <a:srgbClr val="C0C0C0"/>
                  </a:outerShdw>
                </a:effectLst>
                <a:latin typeface="Times New Roman" panose="02020603050405020304" pitchFamily="18" charset="0"/>
              </a:rPr>
              <a:t>右子树：</a:t>
            </a:r>
          </a:p>
        </p:txBody>
      </p:sp>
      <p:sp>
        <p:nvSpPr>
          <p:cNvPr id="108562" name="标题 1"/>
          <p:cNvSpPr txBox="1">
            <a:spLocks/>
          </p:cNvSpPr>
          <p:nvPr/>
        </p:nvSpPr>
        <p:spPr bwMode="auto">
          <a:xfrm>
            <a:off x="371475" y="-23317"/>
            <a:ext cx="66960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600" b="0" dirty="0">
                <a:solidFill>
                  <a:srgbClr val="0000CC"/>
                </a:solidFill>
              </a:rPr>
              <a:t>课堂练习</a:t>
            </a:r>
          </a:p>
        </p:txBody>
      </p:sp>
      <p:pic>
        <p:nvPicPr>
          <p:cNvPr id="108563" name="内容占位符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39400" y="-23317"/>
            <a:ext cx="1752600"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07202"/>
                                        </p:tgtEl>
                                        <p:attrNameLst>
                                          <p:attrName>style.visibility</p:attrName>
                                        </p:attrNameLst>
                                      </p:cBhvr>
                                      <p:to>
                                        <p:strVal val="visible"/>
                                      </p:to>
                                    </p:set>
                                    <p:animEffect transition="in" filter="blinds(vertical)">
                                      <p:cBhvr>
                                        <p:cTn id="7" dur="500"/>
                                        <p:tgtEl>
                                          <p:spTgt spid="3072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307222"/>
                                        </p:tgtEl>
                                        <p:attrNameLst>
                                          <p:attrName>style.visibility</p:attrName>
                                        </p:attrNameLst>
                                      </p:cBhvr>
                                      <p:to>
                                        <p:strVal val="visible"/>
                                      </p:to>
                                    </p:set>
                                    <p:animEffect transition="in" filter="blinds(vertical)">
                                      <p:cBhvr>
                                        <p:cTn id="12" dur="500"/>
                                        <p:tgtEl>
                                          <p:spTgt spid="30722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307223"/>
                                        </p:tgtEl>
                                        <p:attrNameLst>
                                          <p:attrName>style.visibility</p:attrName>
                                        </p:attrNameLst>
                                      </p:cBhvr>
                                      <p:to>
                                        <p:strVal val="visible"/>
                                      </p:to>
                                    </p:set>
                                    <p:animEffect transition="in" filter="blinds(vertical)">
                                      <p:cBhvr>
                                        <p:cTn id="17" dur="500"/>
                                        <p:tgtEl>
                                          <p:spTgt spid="30722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307232"/>
                                        </p:tgtEl>
                                        <p:attrNameLst>
                                          <p:attrName>style.visibility</p:attrName>
                                        </p:attrNameLst>
                                      </p:cBhvr>
                                      <p:to>
                                        <p:strVal val="visible"/>
                                      </p:to>
                                    </p:set>
                                    <p:animEffect transition="in" filter="blinds(vertical)">
                                      <p:cBhvr>
                                        <p:cTn id="22" dur="500"/>
                                        <p:tgtEl>
                                          <p:spTgt spid="30723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307224"/>
                                        </p:tgtEl>
                                        <p:attrNameLst>
                                          <p:attrName>style.visibility</p:attrName>
                                        </p:attrNameLst>
                                      </p:cBhvr>
                                      <p:to>
                                        <p:strVal val="visible"/>
                                      </p:to>
                                    </p:set>
                                    <p:animEffect transition="in" filter="blinds(vertical)">
                                      <p:cBhvr>
                                        <p:cTn id="27" dur="500"/>
                                        <p:tgtEl>
                                          <p:spTgt spid="307224"/>
                                        </p:tgtEl>
                                      </p:cBhvr>
                                    </p:animEffect>
                                  </p:childTnLst>
                                </p:cTn>
                              </p:par>
                            </p:childTnLst>
                          </p:cTn>
                        </p:par>
                        <p:par>
                          <p:cTn id="28" fill="hold" nodeType="afterGroup">
                            <p:stCondLst>
                              <p:cond delay="1000"/>
                            </p:stCondLst>
                            <p:childTnLst>
                              <p:par>
                                <p:cTn id="29" presetID="3" presetClass="entr" presetSubtype="5" fill="hold" grpId="0" nodeType="afterEffect">
                                  <p:stCondLst>
                                    <p:cond delay="0"/>
                                  </p:stCondLst>
                                  <p:childTnLst>
                                    <p:set>
                                      <p:cBhvr>
                                        <p:cTn id="30" dur="1" fill="hold">
                                          <p:stCondLst>
                                            <p:cond delay="0"/>
                                          </p:stCondLst>
                                        </p:cTn>
                                        <p:tgtEl>
                                          <p:spTgt spid="307225"/>
                                        </p:tgtEl>
                                        <p:attrNameLst>
                                          <p:attrName>style.visibility</p:attrName>
                                        </p:attrNameLst>
                                      </p:cBhvr>
                                      <p:to>
                                        <p:strVal val="visible"/>
                                      </p:to>
                                    </p:set>
                                    <p:animEffect transition="in" filter="blinds(vertical)">
                                      <p:cBhvr>
                                        <p:cTn id="31" dur="500"/>
                                        <p:tgtEl>
                                          <p:spTgt spid="30722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5" fill="hold" grpId="0" nodeType="clickEffect">
                                  <p:stCondLst>
                                    <p:cond delay="0"/>
                                  </p:stCondLst>
                                  <p:childTnLst>
                                    <p:set>
                                      <p:cBhvr>
                                        <p:cTn id="35" dur="1" fill="hold">
                                          <p:stCondLst>
                                            <p:cond delay="0"/>
                                          </p:stCondLst>
                                        </p:cTn>
                                        <p:tgtEl>
                                          <p:spTgt spid="307226"/>
                                        </p:tgtEl>
                                        <p:attrNameLst>
                                          <p:attrName>style.visibility</p:attrName>
                                        </p:attrNameLst>
                                      </p:cBhvr>
                                      <p:to>
                                        <p:strVal val="visible"/>
                                      </p:to>
                                    </p:set>
                                    <p:animEffect transition="in" filter="blinds(vertical)">
                                      <p:cBhvr>
                                        <p:cTn id="36" dur="500"/>
                                        <p:tgtEl>
                                          <p:spTgt spid="307226"/>
                                        </p:tgtEl>
                                      </p:cBhvr>
                                    </p:animEffect>
                                  </p:childTnLst>
                                </p:cTn>
                              </p:par>
                            </p:childTnLst>
                          </p:cTn>
                        </p:par>
                        <p:par>
                          <p:cTn id="37" fill="hold" nodeType="afterGroup">
                            <p:stCondLst>
                              <p:cond delay="500"/>
                            </p:stCondLst>
                            <p:childTnLst>
                              <p:par>
                                <p:cTn id="38" presetID="3" presetClass="entr" presetSubtype="5" fill="hold" grpId="0" nodeType="afterEffect">
                                  <p:stCondLst>
                                    <p:cond delay="0"/>
                                  </p:stCondLst>
                                  <p:childTnLst>
                                    <p:set>
                                      <p:cBhvr>
                                        <p:cTn id="39" dur="1" fill="hold">
                                          <p:stCondLst>
                                            <p:cond delay="0"/>
                                          </p:stCondLst>
                                        </p:cTn>
                                        <p:tgtEl>
                                          <p:spTgt spid="307227"/>
                                        </p:tgtEl>
                                        <p:attrNameLst>
                                          <p:attrName>style.visibility</p:attrName>
                                        </p:attrNameLst>
                                      </p:cBhvr>
                                      <p:to>
                                        <p:strVal val="visible"/>
                                      </p:to>
                                    </p:set>
                                    <p:animEffect transition="in" filter="blinds(vertical)">
                                      <p:cBhvr>
                                        <p:cTn id="40" dur="500"/>
                                        <p:tgtEl>
                                          <p:spTgt spid="307227"/>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5" fill="hold" grpId="0" nodeType="clickEffect">
                                  <p:stCondLst>
                                    <p:cond delay="0"/>
                                  </p:stCondLst>
                                  <p:childTnLst>
                                    <p:set>
                                      <p:cBhvr>
                                        <p:cTn id="44" dur="1" fill="hold">
                                          <p:stCondLst>
                                            <p:cond delay="0"/>
                                          </p:stCondLst>
                                        </p:cTn>
                                        <p:tgtEl>
                                          <p:spTgt spid="307233"/>
                                        </p:tgtEl>
                                        <p:attrNameLst>
                                          <p:attrName>style.visibility</p:attrName>
                                        </p:attrNameLst>
                                      </p:cBhvr>
                                      <p:to>
                                        <p:strVal val="visible"/>
                                      </p:to>
                                    </p:set>
                                    <p:animEffect transition="in" filter="blinds(vertical)">
                                      <p:cBhvr>
                                        <p:cTn id="45" dur="500"/>
                                        <p:tgtEl>
                                          <p:spTgt spid="307233"/>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5" fill="hold" grpId="0" nodeType="clickEffect">
                                  <p:stCondLst>
                                    <p:cond delay="0"/>
                                  </p:stCondLst>
                                  <p:childTnLst>
                                    <p:set>
                                      <p:cBhvr>
                                        <p:cTn id="49" dur="1" fill="hold">
                                          <p:stCondLst>
                                            <p:cond delay="0"/>
                                          </p:stCondLst>
                                        </p:cTn>
                                        <p:tgtEl>
                                          <p:spTgt spid="307228"/>
                                        </p:tgtEl>
                                        <p:attrNameLst>
                                          <p:attrName>style.visibility</p:attrName>
                                        </p:attrNameLst>
                                      </p:cBhvr>
                                      <p:to>
                                        <p:strVal val="visible"/>
                                      </p:to>
                                    </p:set>
                                    <p:animEffect transition="in" filter="blinds(vertical)">
                                      <p:cBhvr>
                                        <p:cTn id="50" dur="500"/>
                                        <p:tgtEl>
                                          <p:spTgt spid="307228"/>
                                        </p:tgtEl>
                                      </p:cBhvr>
                                    </p:animEffect>
                                  </p:childTnLst>
                                </p:cTn>
                              </p:par>
                            </p:childTnLst>
                          </p:cTn>
                        </p:par>
                        <p:par>
                          <p:cTn id="51" fill="hold" nodeType="afterGroup">
                            <p:stCondLst>
                              <p:cond delay="500"/>
                            </p:stCondLst>
                            <p:childTnLst>
                              <p:par>
                                <p:cTn id="52" presetID="3" presetClass="entr" presetSubtype="5" fill="hold" grpId="0" nodeType="afterEffect">
                                  <p:stCondLst>
                                    <p:cond delay="0"/>
                                  </p:stCondLst>
                                  <p:childTnLst>
                                    <p:set>
                                      <p:cBhvr>
                                        <p:cTn id="53" dur="1" fill="hold">
                                          <p:stCondLst>
                                            <p:cond delay="0"/>
                                          </p:stCondLst>
                                        </p:cTn>
                                        <p:tgtEl>
                                          <p:spTgt spid="307229"/>
                                        </p:tgtEl>
                                        <p:attrNameLst>
                                          <p:attrName>style.visibility</p:attrName>
                                        </p:attrNameLst>
                                      </p:cBhvr>
                                      <p:to>
                                        <p:strVal val="visible"/>
                                      </p:to>
                                    </p:set>
                                    <p:animEffect transition="in" filter="blinds(vertical)">
                                      <p:cBhvr>
                                        <p:cTn id="54" dur="500"/>
                                        <p:tgtEl>
                                          <p:spTgt spid="307229"/>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5" fill="hold" grpId="0" nodeType="clickEffect">
                                  <p:stCondLst>
                                    <p:cond delay="0"/>
                                  </p:stCondLst>
                                  <p:childTnLst>
                                    <p:set>
                                      <p:cBhvr>
                                        <p:cTn id="58" dur="1" fill="hold">
                                          <p:stCondLst>
                                            <p:cond delay="0"/>
                                          </p:stCondLst>
                                        </p:cTn>
                                        <p:tgtEl>
                                          <p:spTgt spid="307230"/>
                                        </p:tgtEl>
                                        <p:attrNameLst>
                                          <p:attrName>style.visibility</p:attrName>
                                        </p:attrNameLst>
                                      </p:cBhvr>
                                      <p:to>
                                        <p:strVal val="visible"/>
                                      </p:to>
                                    </p:set>
                                    <p:animEffect transition="in" filter="blinds(vertical)">
                                      <p:cBhvr>
                                        <p:cTn id="59" dur="500"/>
                                        <p:tgtEl>
                                          <p:spTgt spid="307230"/>
                                        </p:tgtEl>
                                      </p:cBhvr>
                                    </p:animEffect>
                                  </p:childTnLst>
                                </p:cTn>
                              </p:par>
                            </p:childTnLst>
                          </p:cTn>
                        </p:par>
                        <p:par>
                          <p:cTn id="60" fill="hold" nodeType="afterGroup">
                            <p:stCondLst>
                              <p:cond delay="500"/>
                            </p:stCondLst>
                            <p:childTnLst>
                              <p:par>
                                <p:cTn id="61" presetID="3" presetClass="entr" presetSubtype="5" fill="hold" grpId="0" nodeType="afterEffect">
                                  <p:stCondLst>
                                    <p:cond delay="0"/>
                                  </p:stCondLst>
                                  <p:childTnLst>
                                    <p:set>
                                      <p:cBhvr>
                                        <p:cTn id="62" dur="1" fill="hold">
                                          <p:stCondLst>
                                            <p:cond delay="0"/>
                                          </p:stCondLst>
                                        </p:cTn>
                                        <p:tgtEl>
                                          <p:spTgt spid="307231"/>
                                        </p:tgtEl>
                                        <p:attrNameLst>
                                          <p:attrName>style.visibility</p:attrName>
                                        </p:attrNameLst>
                                      </p:cBhvr>
                                      <p:to>
                                        <p:strVal val="visible"/>
                                      </p:to>
                                    </p:set>
                                    <p:animEffect transition="in" filter="blinds(vertical)">
                                      <p:cBhvr>
                                        <p:cTn id="63" dur="500"/>
                                        <p:tgtEl>
                                          <p:spTgt spid="307231"/>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3" presetClass="entr" presetSubtype="10" fill="hold" nodeType="clickEffect">
                                  <p:stCondLst>
                                    <p:cond delay="0"/>
                                  </p:stCondLst>
                                  <p:childTnLst>
                                    <p:set>
                                      <p:cBhvr>
                                        <p:cTn id="67" dur="1" fill="hold">
                                          <p:stCondLst>
                                            <p:cond delay="0"/>
                                          </p:stCondLst>
                                        </p:cTn>
                                        <p:tgtEl>
                                          <p:spTgt spid="307203"/>
                                        </p:tgtEl>
                                        <p:attrNameLst>
                                          <p:attrName>style.visibility</p:attrName>
                                        </p:attrNameLst>
                                      </p:cBhvr>
                                      <p:to>
                                        <p:strVal val="visible"/>
                                      </p:to>
                                    </p:set>
                                    <p:animEffect transition="in" filter="blinds(horizontal)">
                                      <p:cBhvr>
                                        <p:cTn id="68" dur="500"/>
                                        <p:tgtEl>
                                          <p:spTgt spid="307203"/>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3" presetClass="entr" presetSubtype="5" fill="hold" grpId="0" nodeType="clickEffect">
                                  <p:stCondLst>
                                    <p:cond delay="0"/>
                                  </p:stCondLst>
                                  <p:childTnLst>
                                    <p:set>
                                      <p:cBhvr>
                                        <p:cTn id="72" dur="1" fill="hold">
                                          <p:stCondLst>
                                            <p:cond delay="0"/>
                                          </p:stCondLst>
                                        </p:cTn>
                                        <p:tgtEl>
                                          <p:spTgt spid="307219"/>
                                        </p:tgtEl>
                                        <p:attrNameLst>
                                          <p:attrName>style.visibility</p:attrName>
                                        </p:attrNameLst>
                                      </p:cBhvr>
                                      <p:to>
                                        <p:strVal val="visible"/>
                                      </p:to>
                                    </p:set>
                                    <p:animEffect transition="in" filter="blinds(vertical)">
                                      <p:cBhvr>
                                        <p:cTn id="73" dur="500"/>
                                        <p:tgtEl>
                                          <p:spTgt spid="307219"/>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3" presetClass="entr" presetSubtype="5" fill="hold" grpId="0" nodeType="clickEffect">
                                  <p:stCondLst>
                                    <p:cond delay="0"/>
                                  </p:stCondLst>
                                  <p:childTnLst>
                                    <p:set>
                                      <p:cBhvr>
                                        <p:cTn id="77" dur="1" fill="hold">
                                          <p:stCondLst>
                                            <p:cond delay="0"/>
                                          </p:stCondLst>
                                        </p:cTn>
                                        <p:tgtEl>
                                          <p:spTgt spid="307220"/>
                                        </p:tgtEl>
                                        <p:attrNameLst>
                                          <p:attrName>style.visibility</p:attrName>
                                        </p:attrNameLst>
                                      </p:cBhvr>
                                      <p:to>
                                        <p:strVal val="visible"/>
                                      </p:to>
                                    </p:set>
                                    <p:animEffect transition="in" filter="blinds(vertical)">
                                      <p:cBhvr>
                                        <p:cTn id="78" dur="500"/>
                                        <p:tgtEl>
                                          <p:spTgt spid="307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02" grpId="0"/>
      <p:bldP spid="307219" grpId="0" animBg="1"/>
      <p:bldP spid="307220" grpId="0" animBg="1"/>
      <p:bldP spid="307222" grpId="0"/>
      <p:bldP spid="307223" grpId="0"/>
      <p:bldP spid="307224" grpId="0"/>
      <p:bldP spid="307225" grpId="0"/>
      <p:bldP spid="307226" grpId="0"/>
      <p:bldP spid="307227" grpId="0"/>
      <p:bldP spid="307228" grpId="0"/>
      <p:bldP spid="307229" grpId="0"/>
      <p:bldP spid="307230" grpId="0"/>
      <p:bldP spid="307231" grpId="0"/>
      <p:bldP spid="307232" grpId="0"/>
      <p:bldP spid="307233"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5" name="Rectangle 3"/>
          <p:cNvSpPr>
            <a:spLocks noChangeArrowheads="1"/>
          </p:cNvSpPr>
          <p:nvPr/>
        </p:nvSpPr>
        <p:spPr bwMode="auto">
          <a:xfrm>
            <a:off x="1992313" y="1185863"/>
            <a:ext cx="8424862" cy="1643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40000"/>
              </a:lnSpc>
              <a:buClr>
                <a:schemeClr val="folHlink"/>
              </a:buClr>
              <a:buSzPct val="80000"/>
              <a:defRPr/>
            </a:pPr>
            <a:r>
              <a:rPr lang="zh-CN" altLang="en-US" sz="2400" dirty="0">
                <a:solidFill>
                  <a:schemeClr val="tx2"/>
                </a:solidFill>
                <a:effectLst>
                  <a:outerShdw blurRad="38100" dist="38100" dir="2700000" algn="tl">
                    <a:srgbClr val="C0C0C0"/>
                  </a:outerShdw>
                </a:effectLst>
                <a:latin typeface="Times New Roman" panose="02020603050405020304" pitchFamily="18" charset="0"/>
              </a:rPr>
              <a:t>      题</a:t>
            </a:r>
            <a:r>
              <a:rPr lang="en-US" altLang="zh-CN" sz="2400" dirty="0">
                <a:solidFill>
                  <a:schemeClr val="tx2"/>
                </a:solidFill>
                <a:effectLst>
                  <a:outerShdw blurRad="38100" dist="38100" dir="2700000" algn="tl">
                    <a:srgbClr val="C0C0C0"/>
                  </a:outerShdw>
                </a:effectLst>
                <a:latin typeface="Times New Roman" panose="02020603050405020304" pitchFamily="18" charset="0"/>
              </a:rPr>
              <a:t>2</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a:t>
            </a:r>
            <a:r>
              <a:rPr lang="en-US" altLang="zh-CN" sz="2400" dirty="0">
                <a:solidFill>
                  <a:schemeClr val="tx2"/>
                </a:solidFill>
                <a:effectLst>
                  <a:outerShdw blurRad="38100" dist="38100" dir="2700000" algn="tl">
                    <a:srgbClr val="C0C0C0"/>
                  </a:outerShdw>
                </a:effectLst>
                <a:latin typeface="Times New Roman" panose="02020603050405020304" pitchFamily="18" charset="0"/>
              </a:rPr>
              <a:t>2000</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年南开大学考研题）：一棵非空的二叉树的</a:t>
            </a:r>
            <a:r>
              <a:rPr lang="zh-CN" altLang="en-US" sz="2400" dirty="0">
                <a:solidFill>
                  <a:srgbClr val="FF0000"/>
                </a:solidFill>
                <a:effectLst>
                  <a:outerShdw blurRad="38100" dist="38100" dir="2700000" algn="tl">
                    <a:srgbClr val="C0C0C0"/>
                  </a:outerShdw>
                </a:effectLst>
                <a:latin typeface="Times New Roman" panose="02020603050405020304" pitchFamily="18" charset="0"/>
              </a:rPr>
              <a:t>前序遍历序列</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与</a:t>
            </a:r>
            <a:r>
              <a:rPr lang="zh-CN" altLang="en-US" sz="2400" dirty="0">
                <a:solidFill>
                  <a:srgbClr val="FF0000"/>
                </a:solidFill>
                <a:effectLst>
                  <a:outerShdw blurRad="38100" dist="38100" dir="2700000" algn="tl">
                    <a:srgbClr val="C0C0C0"/>
                  </a:outerShdw>
                </a:effectLst>
                <a:latin typeface="Times New Roman" panose="02020603050405020304" pitchFamily="18" charset="0"/>
              </a:rPr>
              <a:t>后序遍历序列</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正好</a:t>
            </a:r>
            <a:r>
              <a:rPr lang="zh-CN" altLang="en-US" sz="2400" dirty="0">
                <a:solidFill>
                  <a:srgbClr val="FF0000"/>
                </a:solidFill>
                <a:effectLst>
                  <a:outerShdw blurRad="38100" dist="38100" dir="2700000" algn="tl">
                    <a:srgbClr val="C0C0C0"/>
                  </a:outerShdw>
                </a:effectLst>
                <a:latin typeface="Times New Roman" panose="02020603050405020304" pitchFamily="18" charset="0"/>
              </a:rPr>
              <a:t>相反</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，则该二叉树一定满足：</a:t>
            </a:r>
          </a:p>
        </p:txBody>
      </p:sp>
      <p:sp>
        <p:nvSpPr>
          <p:cNvPr id="310276" name="Rectangle 4"/>
          <p:cNvSpPr>
            <a:spLocks noChangeArrowheads="1"/>
          </p:cNvSpPr>
          <p:nvPr/>
        </p:nvSpPr>
        <p:spPr bwMode="auto">
          <a:xfrm>
            <a:off x="1919288" y="3214689"/>
            <a:ext cx="864235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folHlink"/>
              </a:buClr>
              <a:buSzPct val="80000"/>
              <a:buFont typeface="Wingdings" panose="05000000000000000000" pitchFamily="2" charset="2"/>
              <a:buNone/>
              <a:defRPr/>
            </a:pPr>
            <a:r>
              <a:rPr lang="zh-CN" altLang="en-US" sz="2400">
                <a:solidFill>
                  <a:schemeClr val="tx2"/>
                </a:solidFill>
                <a:effectLst>
                  <a:outerShdw blurRad="38100" dist="38100" dir="2700000" algn="tl">
                    <a:srgbClr val="C0C0C0"/>
                  </a:outerShdw>
                </a:effectLst>
                <a:latin typeface="Times New Roman" panose="02020603050405020304" pitchFamily="18" charset="0"/>
              </a:rPr>
              <a:t>      </a:t>
            </a:r>
            <a:r>
              <a:rPr lang="en-US" altLang="zh-CN" sz="2400">
                <a:solidFill>
                  <a:schemeClr val="tx2"/>
                </a:solidFill>
                <a:effectLst>
                  <a:outerShdw blurRad="38100" dist="38100" dir="2700000" algn="tl">
                    <a:srgbClr val="C0C0C0"/>
                  </a:outerShdw>
                </a:effectLst>
                <a:latin typeface="Times New Roman" panose="02020603050405020304" pitchFamily="18" charset="0"/>
              </a:rPr>
              <a:t>A</a:t>
            </a:r>
            <a:r>
              <a:rPr lang="zh-CN" altLang="en-US" sz="2400">
                <a:solidFill>
                  <a:schemeClr val="tx2"/>
                </a:solidFill>
                <a:effectLst>
                  <a:outerShdw blurRad="38100" dist="38100" dir="2700000" algn="tl">
                    <a:srgbClr val="C0C0C0"/>
                  </a:outerShdw>
                </a:effectLst>
                <a:latin typeface="Times New Roman" panose="02020603050405020304" pitchFamily="18" charset="0"/>
              </a:rPr>
              <a:t>、所有的节点均无左孩子      </a:t>
            </a:r>
            <a:r>
              <a:rPr lang="en-US" altLang="zh-CN" sz="2400">
                <a:solidFill>
                  <a:schemeClr val="tx2"/>
                </a:solidFill>
                <a:effectLst>
                  <a:outerShdw blurRad="38100" dist="38100" dir="2700000" algn="tl">
                    <a:srgbClr val="C0C0C0"/>
                  </a:outerShdw>
                </a:effectLst>
                <a:latin typeface="Times New Roman" panose="02020603050405020304" pitchFamily="18" charset="0"/>
              </a:rPr>
              <a:t>B</a:t>
            </a:r>
            <a:r>
              <a:rPr lang="zh-CN" altLang="en-US" sz="2400">
                <a:solidFill>
                  <a:schemeClr val="tx2"/>
                </a:solidFill>
                <a:effectLst>
                  <a:outerShdw blurRad="38100" dist="38100" dir="2700000" algn="tl">
                    <a:srgbClr val="C0C0C0"/>
                  </a:outerShdw>
                </a:effectLst>
                <a:latin typeface="Times New Roman" panose="02020603050405020304" pitchFamily="18" charset="0"/>
              </a:rPr>
              <a:t>、所有的节点均无右孩子</a:t>
            </a:r>
          </a:p>
          <a:p>
            <a:pPr>
              <a:spcBef>
                <a:spcPct val="50000"/>
              </a:spcBef>
              <a:buClr>
                <a:schemeClr val="folHlink"/>
              </a:buClr>
              <a:buSzPct val="80000"/>
              <a:buFont typeface="Wingdings" panose="05000000000000000000" pitchFamily="2" charset="2"/>
              <a:buNone/>
              <a:defRPr/>
            </a:pPr>
            <a:r>
              <a:rPr lang="zh-CN" altLang="en-US" sz="2400">
                <a:solidFill>
                  <a:schemeClr val="tx2"/>
                </a:solidFill>
                <a:effectLst>
                  <a:outerShdw blurRad="38100" dist="38100" dir="2700000" algn="tl">
                    <a:srgbClr val="C0C0C0"/>
                  </a:outerShdw>
                </a:effectLst>
                <a:latin typeface="Times New Roman" panose="02020603050405020304" pitchFamily="18" charset="0"/>
              </a:rPr>
              <a:t>      </a:t>
            </a:r>
            <a:r>
              <a:rPr lang="en-US" altLang="zh-CN" sz="2400">
                <a:solidFill>
                  <a:schemeClr val="tx2"/>
                </a:solidFill>
                <a:effectLst>
                  <a:outerShdw blurRad="38100" dist="38100" dir="2700000" algn="tl">
                    <a:srgbClr val="C0C0C0"/>
                  </a:outerShdw>
                </a:effectLst>
                <a:latin typeface="Times New Roman" panose="02020603050405020304" pitchFamily="18" charset="0"/>
              </a:rPr>
              <a:t>C</a:t>
            </a:r>
            <a:r>
              <a:rPr lang="zh-CN" altLang="en-US" sz="2400">
                <a:solidFill>
                  <a:schemeClr val="tx2"/>
                </a:solidFill>
                <a:effectLst>
                  <a:outerShdw blurRad="38100" dist="38100" dir="2700000" algn="tl">
                    <a:srgbClr val="C0C0C0"/>
                  </a:outerShdw>
                </a:effectLst>
                <a:latin typeface="Times New Roman" panose="02020603050405020304" pitchFamily="18" charset="0"/>
              </a:rPr>
              <a:t>、只有一个叶子节点               </a:t>
            </a:r>
            <a:r>
              <a:rPr lang="en-US" altLang="zh-CN" sz="2400">
                <a:solidFill>
                  <a:schemeClr val="tx2"/>
                </a:solidFill>
                <a:effectLst>
                  <a:outerShdw blurRad="38100" dist="38100" dir="2700000" algn="tl">
                    <a:srgbClr val="C0C0C0"/>
                  </a:outerShdw>
                </a:effectLst>
                <a:latin typeface="Times New Roman" panose="02020603050405020304" pitchFamily="18" charset="0"/>
              </a:rPr>
              <a:t>D</a:t>
            </a:r>
            <a:r>
              <a:rPr lang="zh-CN" altLang="en-US" sz="2400">
                <a:solidFill>
                  <a:schemeClr val="tx2"/>
                </a:solidFill>
                <a:effectLst>
                  <a:outerShdw blurRad="38100" dist="38100" dir="2700000" algn="tl">
                    <a:srgbClr val="C0C0C0"/>
                  </a:outerShdw>
                </a:effectLst>
                <a:latin typeface="Times New Roman" panose="02020603050405020304" pitchFamily="18" charset="0"/>
              </a:rPr>
              <a:t>、是任意一棵二叉树</a:t>
            </a:r>
          </a:p>
        </p:txBody>
      </p:sp>
      <p:sp>
        <p:nvSpPr>
          <p:cNvPr id="310277" name="Text Box 5"/>
          <p:cNvSpPr txBox="1">
            <a:spLocks noChangeArrowheads="1"/>
          </p:cNvSpPr>
          <p:nvPr/>
        </p:nvSpPr>
        <p:spPr bwMode="auto">
          <a:xfrm>
            <a:off x="2351088" y="2324100"/>
            <a:ext cx="86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dirty="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C</a:t>
            </a:r>
          </a:p>
        </p:txBody>
      </p:sp>
      <p:sp>
        <p:nvSpPr>
          <p:cNvPr id="109573" name="标题 1"/>
          <p:cNvSpPr txBox="1">
            <a:spLocks/>
          </p:cNvSpPr>
          <p:nvPr/>
        </p:nvSpPr>
        <p:spPr bwMode="auto">
          <a:xfrm>
            <a:off x="444334" y="11141"/>
            <a:ext cx="66960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600" b="0" dirty="0">
                <a:solidFill>
                  <a:srgbClr val="0000CC"/>
                </a:solidFill>
              </a:rPr>
              <a:t>课堂练习</a:t>
            </a:r>
          </a:p>
        </p:txBody>
      </p:sp>
      <p:pic>
        <p:nvPicPr>
          <p:cNvPr id="109574" name="内容占位符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401305" y="11141"/>
            <a:ext cx="1752600"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3"/>
          <p:cNvGrpSpPr>
            <a:grpSpLocks/>
          </p:cNvGrpSpPr>
          <p:nvPr/>
        </p:nvGrpSpPr>
        <p:grpSpPr bwMode="auto">
          <a:xfrm>
            <a:off x="1775520" y="4590623"/>
            <a:ext cx="1431350" cy="1564713"/>
            <a:chOff x="1520" y="1842"/>
            <a:chExt cx="1541" cy="1633"/>
          </a:xfrm>
        </p:grpSpPr>
        <p:sp>
          <p:nvSpPr>
            <p:cNvPr id="8" name="Oval 4"/>
            <p:cNvSpPr>
              <a:spLocks noChangeArrowheads="1"/>
            </p:cNvSpPr>
            <p:nvPr/>
          </p:nvSpPr>
          <p:spPr bwMode="auto">
            <a:xfrm>
              <a:off x="1520" y="1842"/>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A</a:t>
              </a:r>
            </a:p>
          </p:txBody>
        </p:sp>
        <p:sp>
          <p:nvSpPr>
            <p:cNvPr id="12" name="Oval 8"/>
            <p:cNvSpPr>
              <a:spLocks noChangeArrowheads="1"/>
            </p:cNvSpPr>
            <p:nvPr/>
          </p:nvSpPr>
          <p:spPr bwMode="auto">
            <a:xfrm>
              <a:off x="2744"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F</a:t>
              </a:r>
            </a:p>
          </p:txBody>
        </p:sp>
        <p:sp>
          <p:nvSpPr>
            <p:cNvPr id="13" name="Oval 9"/>
            <p:cNvSpPr>
              <a:spLocks noChangeArrowheads="1"/>
            </p:cNvSpPr>
            <p:nvPr/>
          </p:nvSpPr>
          <p:spPr bwMode="auto">
            <a:xfrm>
              <a:off x="2109" y="2433"/>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C</a:t>
              </a:r>
            </a:p>
          </p:txBody>
        </p:sp>
        <p:sp>
          <p:nvSpPr>
            <p:cNvPr id="17" name="Line 13"/>
            <p:cNvSpPr>
              <a:spLocks noChangeShapeType="1"/>
            </p:cNvSpPr>
            <p:nvPr/>
          </p:nvSpPr>
          <p:spPr bwMode="auto">
            <a:xfrm>
              <a:off x="1792" y="2115"/>
              <a:ext cx="363" cy="31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20" name="Line 16"/>
            <p:cNvSpPr>
              <a:spLocks noChangeShapeType="1"/>
            </p:cNvSpPr>
            <p:nvPr/>
          </p:nvSpPr>
          <p:spPr bwMode="auto">
            <a:xfrm>
              <a:off x="2381" y="2705"/>
              <a:ext cx="454" cy="45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grpSp>
      <p:grpSp>
        <p:nvGrpSpPr>
          <p:cNvPr id="23" name="Group 3"/>
          <p:cNvGrpSpPr>
            <a:grpSpLocks/>
          </p:cNvGrpSpPr>
          <p:nvPr/>
        </p:nvGrpSpPr>
        <p:grpSpPr bwMode="auto">
          <a:xfrm>
            <a:off x="4207876" y="4590623"/>
            <a:ext cx="1096037" cy="1564713"/>
            <a:chOff x="657" y="1842"/>
            <a:chExt cx="1180" cy="1633"/>
          </a:xfrm>
        </p:grpSpPr>
        <p:sp>
          <p:nvSpPr>
            <p:cNvPr id="24" name="Oval 4"/>
            <p:cNvSpPr>
              <a:spLocks noChangeArrowheads="1"/>
            </p:cNvSpPr>
            <p:nvPr/>
          </p:nvSpPr>
          <p:spPr bwMode="auto">
            <a:xfrm>
              <a:off x="1520" y="1842"/>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A</a:t>
              </a:r>
            </a:p>
          </p:txBody>
        </p:sp>
        <p:sp>
          <p:nvSpPr>
            <p:cNvPr id="25" name="Oval 5"/>
            <p:cNvSpPr>
              <a:spLocks noChangeArrowheads="1"/>
            </p:cNvSpPr>
            <p:nvPr/>
          </p:nvSpPr>
          <p:spPr bwMode="auto">
            <a:xfrm>
              <a:off x="1020" y="2433"/>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B</a:t>
              </a:r>
            </a:p>
          </p:txBody>
        </p:sp>
        <p:sp>
          <p:nvSpPr>
            <p:cNvPr id="26" name="Oval 6"/>
            <p:cNvSpPr>
              <a:spLocks noChangeArrowheads="1"/>
            </p:cNvSpPr>
            <p:nvPr/>
          </p:nvSpPr>
          <p:spPr bwMode="auto">
            <a:xfrm>
              <a:off x="657"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D</a:t>
              </a:r>
            </a:p>
          </p:txBody>
        </p:sp>
        <p:sp>
          <p:nvSpPr>
            <p:cNvPr id="32" name="Line 12"/>
            <p:cNvSpPr>
              <a:spLocks noChangeShapeType="1"/>
            </p:cNvSpPr>
            <p:nvPr/>
          </p:nvSpPr>
          <p:spPr bwMode="auto">
            <a:xfrm flipH="1">
              <a:off x="1247" y="2115"/>
              <a:ext cx="318" cy="31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34" name="Line 14"/>
            <p:cNvSpPr>
              <a:spLocks noChangeShapeType="1"/>
            </p:cNvSpPr>
            <p:nvPr/>
          </p:nvSpPr>
          <p:spPr bwMode="auto">
            <a:xfrm flipH="1">
              <a:off x="839" y="2750"/>
              <a:ext cx="272" cy="4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grpSp>
      <p:grpSp>
        <p:nvGrpSpPr>
          <p:cNvPr id="39" name="Group 3"/>
          <p:cNvGrpSpPr>
            <a:grpSpLocks/>
          </p:cNvGrpSpPr>
          <p:nvPr/>
        </p:nvGrpSpPr>
        <p:grpSpPr bwMode="auto">
          <a:xfrm>
            <a:off x="9104420" y="4293096"/>
            <a:ext cx="1096037" cy="2304430"/>
            <a:chOff x="657" y="1842"/>
            <a:chExt cx="1180" cy="2405"/>
          </a:xfrm>
        </p:grpSpPr>
        <p:sp>
          <p:nvSpPr>
            <p:cNvPr id="40" name="Oval 4"/>
            <p:cNvSpPr>
              <a:spLocks noChangeArrowheads="1"/>
            </p:cNvSpPr>
            <p:nvPr/>
          </p:nvSpPr>
          <p:spPr bwMode="auto">
            <a:xfrm>
              <a:off x="1520" y="1842"/>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A</a:t>
              </a:r>
            </a:p>
          </p:txBody>
        </p:sp>
        <p:sp>
          <p:nvSpPr>
            <p:cNvPr id="41" name="Oval 5"/>
            <p:cNvSpPr>
              <a:spLocks noChangeArrowheads="1"/>
            </p:cNvSpPr>
            <p:nvPr/>
          </p:nvSpPr>
          <p:spPr bwMode="auto">
            <a:xfrm>
              <a:off x="1020" y="2433"/>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dirty="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B</a:t>
              </a:r>
            </a:p>
          </p:txBody>
        </p:sp>
        <p:sp>
          <p:nvSpPr>
            <p:cNvPr id="42" name="Oval 6"/>
            <p:cNvSpPr>
              <a:spLocks noChangeArrowheads="1"/>
            </p:cNvSpPr>
            <p:nvPr/>
          </p:nvSpPr>
          <p:spPr bwMode="auto">
            <a:xfrm>
              <a:off x="657"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D</a:t>
              </a:r>
            </a:p>
          </p:txBody>
        </p:sp>
        <p:sp>
          <p:nvSpPr>
            <p:cNvPr id="43" name="Oval 7"/>
            <p:cNvSpPr>
              <a:spLocks noChangeArrowheads="1"/>
            </p:cNvSpPr>
            <p:nvPr/>
          </p:nvSpPr>
          <p:spPr bwMode="auto">
            <a:xfrm>
              <a:off x="1519"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dirty="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E</a:t>
              </a:r>
            </a:p>
          </p:txBody>
        </p:sp>
        <p:sp>
          <p:nvSpPr>
            <p:cNvPr id="46" name="Oval 10"/>
            <p:cNvSpPr>
              <a:spLocks noChangeArrowheads="1"/>
            </p:cNvSpPr>
            <p:nvPr/>
          </p:nvSpPr>
          <p:spPr bwMode="auto">
            <a:xfrm>
              <a:off x="1202" y="3930"/>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G</a:t>
              </a:r>
            </a:p>
          </p:txBody>
        </p:sp>
        <p:sp>
          <p:nvSpPr>
            <p:cNvPr id="48" name="Line 12"/>
            <p:cNvSpPr>
              <a:spLocks noChangeShapeType="1"/>
            </p:cNvSpPr>
            <p:nvPr/>
          </p:nvSpPr>
          <p:spPr bwMode="auto">
            <a:xfrm flipH="1">
              <a:off x="1247" y="2115"/>
              <a:ext cx="318" cy="31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50" name="Line 14"/>
            <p:cNvSpPr>
              <a:spLocks noChangeShapeType="1"/>
            </p:cNvSpPr>
            <p:nvPr/>
          </p:nvSpPr>
          <p:spPr bwMode="auto">
            <a:xfrm flipH="1">
              <a:off x="839" y="2750"/>
              <a:ext cx="272" cy="4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51" name="Line 15"/>
            <p:cNvSpPr>
              <a:spLocks noChangeShapeType="1"/>
            </p:cNvSpPr>
            <p:nvPr/>
          </p:nvSpPr>
          <p:spPr bwMode="auto">
            <a:xfrm>
              <a:off x="1247" y="2750"/>
              <a:ext cx="363" cy="4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53" name="Line 17"/>
            <p:cNvSpPr>
              <a:spLocks noChangeShapeType="1"/>
            </p:cNvSpPr>
            <p:nvPr/>
          </p:nvSpPr>
          <p:spPr bwMode="auto">
            <a:xfrm flipH="1">
              <a:off x="1383" y="3476"/>
              <a:ext cx="272" cy="45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grpSp>
      <p:grpSp>
        <p:nvGrpSpPr>
          <p:cNvPr id="55" name="Group 3"/>
          <p:cNvGrpSpPr>
            <a:grpSpLocks/>
          </p:cNvGrpSpPr>
          <p:nvPr/>
        </p:nvGrpSpPr>
        <p:grpSpPr bwMode="auto">
          <a:xfrm>
            <a:off x="6561270" y="4370719"/>
            <a:ext cx="758866" cy="2304430"/>
            <a:chOff x="1020" y="1842"/>
            <a:chExt cx="817" cy="2405"/>
          </a:xfrm>
        </p:grpSpPr>
        <p:sp>
          <p:nvSpPr>
            <p:cNvPr id="56" name="Oval 4"/>
            <p:cNvSpPr>
              <a:spLocks noChangeArrowheads="1"/>
            </p:cNvSpPr>
            <p:nvPr/>
          </p:nvSpPr>
          <p:spPr bwMode="auto">
            <a:xfrm>
              <a:off x="1520" y="1842"/>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A</a:t>
              </a:r>
            </a:p>
          </p:txBody>
        </p:sp>
        <p:sp>
          <p:nvSpPr>
            <p:cNvPr id="57" name="Oval 5"/>
            <p:cNvSpPr>
              <a:spLocks noChangeArrowheads="1"/>
            </p:cNvSpPr>
            <p:nvPr/>
          </p:nvSpPr>
          <p:spPr bwMode="auto">
            <a:xfrm>
              <a:off x="1020" y="2433"/>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B</a:t>
              </a:r>
            </a:p>
          </p:txBody>
        </p:sp>
        <p:sp>
          <p:nvSpPr>
            <p:cNvPr id="59" name="Oval 7"/>
            <p:cNvSpPr>
              <a:spLocks noChangeArrowheads="1"/>
            </p:cNvSpPr>
            <p:nvPr/>
          </p:nvSpPr>
          <p:spPr bwMode="auto">
            <a:xfrm>
              <a:off x="1519" y="3158"/>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dirty="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E</a:t>
              </a:r>
            </a:p>
          </p:txBody>
        </p:sp>
        <p:sp>
          <p:nvSpPr>
            <p:cNvPr id="62" name="Oval 10"/>
            <p:cNvSpPr>
              <a:spLocks noChangeArrowheads="1"/>
            </p:cNvSpPr>
            <p:nvPr/>
          </p:nvSpPr>
          <p:spPr bwMode="auto">
            <a:xfrm>
              <a:off x="1202" y="3930"/>
              <a:ext cx="317" cy="317"/>
            </a:xfrm>
            <a:prstGeom prst="ellipse">
              <a:avLst/>
            </a:prstGeom>
            <a:solidFill>
              <a:srgbClr val="0000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8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G</a:t>
              </a:r>
            </a:p>
          </p:txBody>
        </p:sp>
        <p:sp>
          <p:nvSpPr>
            <p:cNvPr id="64" name="Line 12"/>
            <p:cNvSpPr>
              <a:spLocks noChangeShapeType="1"/>
            </p:cNvSpPr>
            <p:nvPr/>
          </p:nvSpPr>
          <p:spPr bwMode="auto">
            <a:xfrm flipH="1">
              <a:off x="1247" y="2115"/>
              <a:ext cx="318" cy="31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67" name="Line 15"/>
            <p:cNvSpPr>
              <a:spLocks noChangeShapeType="1"/>
            </p:cNvSpPr>
            <p:nvPr/>
          </p:nvSpPr>
          <p:spPr bwMode="auto">
            <a:xfrm>
              <a:off x="1247" y="2750"/>
              <a:ext cx="363" cy="4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sp>
          <p:nvSpPr>
            <p:cNvPr id="69" name="Line 17"/>
            <p:cNvSpPr>
              <a:spLocks noChangeShapeType="1"/>
            </p:cNvSpPr>
            <p:nvPr/>
          </p:nvSpPr>
          <p:spPr bwMode="auto">
            <a:xfrm flipH="1">
              <a:off x="1383" y="3476"/>
              <a:ext cx="272" cy="45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10275"/>
                                        </p:tgtEl>
                                        <p:attrNameLst>
                                          <p:attrName>style.visibility</p:attrName>
                                        </p:attrNameLst>
                                      </p:cBhvr>
                                      <p:to>
                                        <p:strVal val="visible"/>
                                      </p:to>
                                    </p:set>
                                    <p:animEffect transition="in" filter="blinds(vertical)">
                                      <p:cBhvr>
                                        <p:cTn id="7" dur="500"/>
                                        <p:tgtEl>
                                          <p:spTgt spid="310275"/>
                                        </p:tgtEl>
                                      </p:cBhvr>
                                    </p:animEffect>
                                  </p:childTnLst>
                                </p:cTn>
                              </p:par>
                              <p:par>
                                <p:cTn id="8" presetID="3" presetClass="entr" presetSubtype="5" fill="hold" grpId="0" nodeType="withEffect">
                                  <p:stCondLst>
                                    <p:cond delay="0"/>
                                  </p:stCondLst>
                                  <p:childTnLst>
                                    <p:set>
                                      <p:cBhvr>
                                        <p:cTn id="9" dur="1" fill="hold">
                                          <p:stCondLst>
                                            <p:cond delay="0"/>
                                          </p:stCondLst>
                                        </p:cTn>
                                        <p:tgtEl>
                                          <p:spTgt spid="310276"/>
                                        </p:tgtEl>
                                        <p:attrNameLst>
                                          <p:attrName>style.visibility</p:attrName>
                                        </p:attrNameLst>
                                      </p:cBhvr>
                                      <p:to>
                                        <p:strVal val="visible"/>
                                      </p:to>
                                    </p:set>
                                    <p:animEffect transition="in" filter="blinds(vertical)">
                                      <p:cBhvr>
                                        <p:cTn id="10" dur="500"/>
                                        <p:tgtEl>
                                          <p:spTgt spid="31027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2"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anim calcmode="lin" valueType="num">
                                      <p:cBhvr>
                                        <p:cTn id="16" dur="250" fill="hold"/>
                                        <p:tgtEl>
                                          <p:spTgt spid="7"/>
                                        </p:tgtEl>
                                        <p:attrNameLst>
                                          <p:attrName>ppt_x</p:attrName>
                                        </p:attrNameLst>
                                      </p:cBhvr>
                                      <p:tavLst>
                                        <p:tav tm="0">
                                          <p:val>
                                            <p:strVal val="#ppt_x"/>
                                          </p:val>
                                        </p:tav>
                                        <p:tav tm="100000">
                                          <p:val>
                                            <p:strVal val="#ppt_x"/>
                                          </p:val>
                                        </p:tav>
                                      </p:tavLst>
                                    </p:anim>
                                    <p:anim calcmode="lin" valueType="num">
                                      <p:cBhvr>
                                        <p:cTn id="17" dur="250" fill="hold"/>
                                        <p:tgtEl>
                                          <p:spTgt spid="7"/>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250"/>
                                        <p:tgtEl>
                                          <p:spTgt spid="23"/>
                                        </p:tgtEl>
                                      </p:cBhvr>
                                    </p:animEffect>
                                    <p:anim calcmode="lin" valueType="num">
                                      <p:cBhvr>
                                        <p:cTn id="21" dur="250" fill="hold"/>
                                        <p:tgtEl>
                                          <p:spTgt spid="23"/>
                                        </p:tgtEl>
                                        <p:attrNameLst>
                                          <p:attrName>ppt_x</p:attrName>
                                        </p:attrNameLst>
                                      </p:cBhvr>
                                      <p:tavLst>
                                        <p:tav tm="0">
                                          <p:val>
                                            <p:strVal val="#ppt_x"/>
                                          </p:val>
                                        </p:tav>
                                        <p:tav tm="100000">
                                          <p:val>
                                            <p:strVal val="#ppt_x"/>
                                          </p:val>
                                        </p:tav>
                                      </p:tavLst>
                                    </p:anim>
                                    <p:anim calcmode="lin" valueType="num">
                                      <p:cBhvr>
                                        <p:cTn id="22" dur="250" fill="hold"/>
                                        <p:tgtEl>
                                          <p:spTgt spid="23"/>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250"/>
                                        <p:tgtEl>
                                          <p:spTgt spid="39"/>
                                        </p:tgtEl>
                                      </p:cBhvr>
                                    </p:animEffect>
                                    <p:anim calcmode="lin" valueType="num">
                                      <p:cBhvr>
                                        <p:cTn id="26" dur="250" fill="hold"/>
                                        <p:tgtEl>
                                          <p:spTgt spid="39"/>
                                        </p:tgtEl>
                                        <p:attrNameLst>
                                          <p:attrName>ppt_x</p:attrName>
                                        </p:attrNameLst>
                                      </p:cBhvr>
                                      <p:tavLst>
                                        <p:tav tm="0">
                                          <p:val>
                                            <p:strVal val="#ppt_x"/>
                                          </p:val>
                                        </p:tav>
                                        <p:tav tm="100000">
                                          <p:val>
                                            <p:strVal val="#ppt_x"/>
                                          </p:val>
                                        </p:tav>
                                      </p:tavLst>
                                    </p:anim>
                                    <p:anim calcmode="lin" valueType="num">
                                      <p:cBhvr>
                                        <p:cTn id="27" dur="250" fill="hold"/>
                                        <p:tgtEl>
                                          <p:spTgt spid="39"/>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250"/>
                                        <p:tgtEl>
                                          <p:spTgt spid="55"/>
                                        </p:tgtEl>
                                      </p:cBhvr>
                                    </p:animEffect>
                                    <p:anim calcmode="lin" valueType="num">
                                      <p:cBhvr>
                                        <p:cTn id="31" dur="250" fill="hold"/>
                                        <p:tgtEl>
                                          <p:spTgt spid="55"/>
                                        </p:tgtEl>
                                        <p:attrNameLst>
                                          <p:attrName>ppt_x</p:attrName>
                                        </p:attrNameLst>
                                      </p:cBhvr>
                                      <p:tavLst>
                                        <p:tav tm="0">
                                          <p:val>
                                            <p:strVal val="#ppt_x"/>
                                          </p:val>
                                        </p:tav>
                                        <p:tav tm="100000">
                                          <p:val>
                                            <p:strVal val="#ppt_x"/>
                                          </p:val>
                                        </p:tav>
                                      </p:tavLst>
                                    </p:anim>
                                    <p:anim calcmode="lin" valueType="num">
                                      <p:cBhvr>
                                        <p:cTn id="32" dur="25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grpId="0" nodeType="clickEffect">
                                  <p:stCondLst>
                                    <p:cond delay="0"/>
                                  </p:stCondLst>
                                  <p:childTnLst>
                                    <p:set>
                                      <p:cBhvr>
                                        <p:cTn id="36" dur="1" fill="hold">
                                          <p:stCondLst>
                                            <p:cond delay="0"/>
                                          </p:stCondLst>
                                        </p:cTn>
                                        <p:tgtEl>
                                          <p:spTgt spid="310277"/>
                                        </p:tgtEl>
                                        <p:attrNameLst>
                                          <p:attrName>style.visibility</p:attrName>
                                        </p:attrNameLst>
                                      </p:cBhvr>
                                      <p:to>
                                        <p:strVal val="visible"/>
                                      </p:to>
                                    </p:set>
                                    <p:animEffect transition="in" filter="blinds(vertical)">
                                      <p:cBhvr>
                                        <p:cTn id="37" dur="500"/>
                                        <p:tgtEl>
                                          <p:spTgt spid="310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275" grpId="0"/>
      <p:bldP spid="310276" grpId="0"/>
      <p:bldP spid="31027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3" name="Rectangle 3"/>
          <p:cNvSpPr>
            <a:spLocks noChangeArrowheads="1"/>
          </p:cNvSpPr>
          <p:nvPr/>
        </p:nvSpPr>
        <p:spPr bwMode="auto">
          <a:xfrm>
            <a:off x="2008189" y="1373188"/>
            <a:ext cx="8175625" cy="142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Clr>
                <a:schemeClr val="folHlink"/>
              </a:buClr>
              <a:buSzPct val="80000"/>
              <a:defRPr/>
            </a:pPr>
            <a:r>
              <a:rPr lang="zh-CN" altLang="en-US" sz="2400" dirty="0">
                <a:solidFill>
                  <a:schemeClr val="tx2"/>
                </a:solidFill>
                <a:effectLst>
                  <a:outerShdw blurRad="38100" dist="38100" dir="2700000" algn="tl">
                    <a:srgbClr val="C0C0C0"/>
                  </a:outerShdw>
                </a:effectLst>
                <a:latin typeface="Times New Roman" panose="02020603050405020304" pitchFamily="18" charset="0"/>
              </a:rPr>
              <a:t>      题</a:t>
            </a:r>
            <a:r>
              <a:rPr lang="en-US" altLang="zh-CN" sz="2400" dirty="0">
                <a:solidFill>
                  <a:schemeClr val="tx2"/>
                </a:solidFill>
                <a:effectLst>
                  <a:outerShdw blurRad="38100" dist="38100" dir="2700000" algn="tl">
                    <a:srgbClr val="C0C0C0"/>
                  </a:outerShdw>
                </a:effectLst>
                <a:latin typeface="Times New Roman" panose="02020603050405020304" pitchFamily="18" charset="0"/>
              </a:rPr>
              <a:t>3</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a:t>
            </a:r>
            <a:r>
              <a:rPr lang="en-US" altLang="zh-CN" sz="2400" dirty="0">
                <a:solidFill>
                  <a:schemeClr val="tx2"/>
                </a:solidFill>
                <a:effectLst>
                  <a:outerShdw blurRad="38100" dist="38100" dir="2700000" algn="tl">
                    <a:srgbClr val="C0C0C0"/>
                  </a:outerShdw>
                </a:effectLst>
                <a:latin typeface="Times New Roman" panose="02020603050405020304" pitchFamily="18" charset="0"/>
              </a:rPr>
              <a:t>2000</a:t>
            </a:r>
            <a:r>
              <a:rPr lang="zh-CN" altLang="en-US" sz="2400" dirty="0">
                <a:solidFill>
                  <a:schemeClr val="tx2"/>
                </a:solidFill>
                <a:effectLst>
                  <a:outerShdw blurRad="38100" dist="38100" dir="2700000" algn="tl">
                    <a:srgbClr val="C0C0C0"/>
                  </a:outerShdw>
                </a:effectLst>
                <a:latin typeface="Times New Roman" panose="02020603050405020304" pitchFamily="18" charset="0"/>
              </a:rPr>
              <a:t>年西电考研题）：一棵二叉树的前序、中序和后序序列分别如下，其中一部分未显示出来，试求出空格处的内容，并画出该二叉树。</a:t>
            </a:r>
          </a:p>
        </p:txBody>
      </p:sp>
      <p:sp>
        <p:nvSpPr>
          <p:cNvPr id="312324" name="Rectangle 4"/>
          <p:cNvSpPr>
            <a:spLocks noChangeArrowheads="1"/>
          </p:cNvSpPr>
          <p:nvPr/>
        </p:nvSpPr>
        <p:spPr bwMode="auto">
          <a:xfrm>
            <a:off x="2459039" y="3055938"/>
            <a:ext cx="81740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folHlink"/>
              </a:buClr>
              <a:buSzPct val="80000"/>
              <a:buFont typeface="Wingdings" panose="05000000000000000000" pitchFamily="2" charset="2"/>
              <a:buNone/>
              <a:defRPr/>
            </a:pPr>
            <a:r>
              <a:rPr lang="zh-CN" altLang="en-US" sz="2800">
                <a:solidFill>
                  <a:schemeClr val="tx2"/>
                </a:solidFill>
                <a:effectLst>
                  <a:outerShdw blurRad="38100" dist="38100" dir="2700000" algn="tl">
                    <a:srgbClr val="C0C0C0"/>
                  </a:outerShdw>
                </a:effectLst>
                <a:latin typeface="Times New Roman" panose="02020603050405020304" pitchFamily="18" charset="0"/>
              </a:rPr>
              <a:t>前序序列：</a:t>
            </a:r>
            <a:r>
              <a:rPr lang="zh-CN" altLang="en-US"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B</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F</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ICEH</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G</a:t>
            </a:r>
            <a:r>
              <a:rPr lang="zh-CN" altLang="en-US" sz="2800">
                <a:solidFill>
                  <a:schemeClr val="tx2"/>
                </a:solidFill>
                <a:effectLst>
                  <a:outerShdw blurRad="38100" dist="38100" dir="2700000" algn="tl">
                    <a:srgbClr val="C0C0C0"/>
                  </a:outerShdw>
                </a:effectLst>
                <a:latin typeface="Times New Roman" panose="02020603050405020304" pitchFamily="18" charset="0"/>
              </a:rPr>
              <a:t>；</a:t>
            </a:r>
          </a:p>
        </p:txBody>
      </p:sp>
      <p:sp>
        <p:nvSpPr>
          <p:cNvPr id="312325" name="Rectangle 5"/>
          <p:cNvSpPr>
            <a:spLocks noChangeArrowheads="1"/>
          </p:cNvSpPr>
          <p:nvPr/>
        </p:nvSpPr>
        <p:spPr bwMode="auto">
          <a:xfrm>
            <a:off x="2459039" y="3760788"/>
            <a:ext cx="81740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folHlink"/>
              </a:buClr>
              <a:buSzPct val="80000"/>
              <a:buFont typeface="Wingdings" panose="05000000000000000000" pitchFamily="2" charset="2"/>
              <a:buNone/>
              <a:defRPr/>
            </a:pPr>
            <a:r>
              <a:rPr lang="zh-CN" altLang="en-US" sz="2800">
                <a:solidFill>
                  <a:schemeClr val="tx2"/>
                </a:solidFill>
                <a:effectLst>
                  <a:outerShdw blurRad="38100" dist="38100" dir="2700000" algn="tl">
                    <a:srgbClr val="C0C0C0"/>
                  </a:outerShdw>
                </a:effectLst>
                <a:latin typeface="Times New Roman" panose="02020603050405020304" pitchFamily="18" charset="0"/>
              </a:rPr>
              <a:t>中序序列：</a:t>
            </a:r>
            <a:r>
              <a:rPr lang="en-US" altLang="zh-CN" sz="2800">
                <a:solidFill>
                  <a:schemeClr val="tx2"/>
                </a:solidFill>
                <a:effectLst>
                  <a:outerShdw blurRad="38100" dist="38100" dir="2700000" algn="tl">
                    <a:srgbClr val="C0C0C0"/>
                  </a:outerShdw>
                </a:effectLst>
                <a:latin typeface="Times New Roman" panose="02020603050405020304" pitchFamily="18" charset="0"/>
              </a:rPr>
              <a:t>D</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KFIA</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EJC</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zh-CN" altLang="en-US" sz="2800">
                <a:solidFill>
                  <a:schemeClr val="tx2"/>
                </a:solidFill>
                <a:effectLst>
                  <a:outerShdw blurRad="38100" dist="38100" dir="2700000" algn="tl">
                    <a:srgbClr val="C0C0C0"/>
                  </a:outerShdw>
                </a:effectLst>
                <a:latin typeface="Times New Roman" panose="02020603050405020304" pitchFamily="18" charset="0"/>
              </a:rPr>
              <a:t>； </a:t>
            </a:r>
            <a:r>
              <a:rPr lang="zh-CN" altLang="en-US" sz="2800" u="sng">
                <a:solidFill>
                  <a:schemeClr val="tx2"/>
                </a:solidFill>
                <a:effectLst>
                  <a:outerShdw blurRad="38100" dist="38100" dir="2700000" algn="tl">
                    <a:srgbClr val="C0C0C0"/>
                  </a:outerShdw>
                </a:effectLst>
                <a:latin typeface="Times New Roman" panose="02020603050405020304" pitchFamily="18" charset="0"/>
              </a:rPr>
              <a:t>             </a:t>
            </a:r>
            <a:endParaRPr lang="zh-CN" altLang="en-US" sz="2800">
              <a:solidFill>
                <a:schemeClr val="tx2"/>
              </a:solidFill>
              <a:effectLst>
                <a:outerShdw blurRad="38100" dist="38100" dir="2700000" algn="tl">
                  <a:srgbClr val="C0C0C0"/>
                </a:outerShdw>
              </a:effectLst>
              <a:latin typeface="Times New Roman" panose="02020603050405020304" pitchFamily="18" charset="0"/>
            </a:endParaRPr>
          </a:p>
        </p:txBody>
      </p:sp>
      <p:sp>
        <p:nvSpPr>
          <p:cNvPr id="312326" name="Rectangle 6"/>
          <p:cNvSpPr>
            <a:spLocks noChangeArrowheads="1"/>
          </p:cNvSpPr>
          <p:nvPr/>
        </p:nvSpPr>
        <p:spPr bwMode="auto">
          <a:xfrm>
            <a:off x="2459039" y="4495801"/>
            <a:ext cx="81740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folHlink"/>
              </a:buClr>
              <a:buSzPct val="80000"/>
              <a:buFont typeface="Wingdings" panose="05000000000000000000" pitchFamily="2" charset="2"/>
              <a:buNone/>
              <a:defRPr/>
            </a:pPr>
            <a:r>
              <a:rPr lang="zh-CN" altLang="en-US" sz="2800">
                <a:solidFill>
                  <a:schemeClr val="tx2"/>
                </a:solidFill>
                <a:effectLst>
                  <a:outerShdw blurRad="38100" dist="38100" dir="2700000" algn="tl">
                    <a:srgbClr val="C0C0C0"/>
                  </a:outerShdw>
                </a:effectLst>
                <a:latin typeface="Times New Roman" panose="02020603050405020304" pitchFamily="18" charset="0"/>
              </a:rPr>
              <a:t>后序序列：</a:t>
            </a:r>
            <a:r>
              <a:rPr lang="zh-CN" altLang="en-US"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K</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FBHJ</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G</a:t>
            </a:r>
            <a:r>
              <a:rPr lang="en-US" altLang="zh-CN" sz="2800" u="sng">
                <a:solidFill>
                  <a:schemeClr val="tx2"/>
                </a:solidFill>
                <a:effectLst>
                  <a:outerShdw blurRad="38100" dist="38100" dir="2700000" algn="tl">
                    <a:srgbClr val="C0C0C0"/>
                  </a:outerShdw>
                </a:effectLst>
                <a:latin typeface="Times New Roman" panose="02020603050405020304" pitchFamily="18" charset="0"/>
              </a:rPr>
              <a:t>      </a:t>
            </a:r>
            <a:r>
              <a:rPr lang="en-US" altLang="zh-CN" sz="2800">
                <a:solidFill>
                  <a:schemeClr val="tx2"/>
                </a:solidFill>
                <a:effectLst>
                  <a:outerShdw blurRad="38100" dist="38100" dir="2700000" algn="tl">
                    <a:srgbClr val="C0C0C0"/>
                  </a:outerShdw>
                </a:effectLst>
                <a:latin typeface="Times New Roman" panose="02020603050405020304" pitchFamily="18" charset="0"/>
              </a:rPr>
              <a:t>A</a:t>
            </a:r>
            <a:r>
              <a:rPr lang="zh-CN" altLang="en-US" sz="2800">
                <a:solidFill>
                  <a:schemeClr val="tx2"/>
                </a:solidFill>
                <a:effectLst>
                  <a:outerShdw blurRad="38100" dist="38100" dir="2700000" algn="tl">
                    <a:srgbClr val="C0C0C0"/>
                  </a:outerShdw>
                </a:effectLst>
                <a:latin typeface="Times New Roman" panose="02020603050405020304" pitchFamily="18" charset="0"/>
              </a:rPr>
              <a:t>。</a:t>
            </a:r>
          </a:p>
        </p:txBody>
      </p:sp>
      <p:sp>
        <p:nvSpPr>
          <p:cNvPr id="312327" name="Text Box 7"/>
          <p:cNvSpPr txBox="1">
            <a:spLocks noChangeArrowheads="1"/>
          </p:cNvSpPr>
          <p:nvPr/>
        </p:nvSpPr>
        <p:spPr bwMode="auto">
          <a:xfrm>
            <a:off x="4367213" y="299720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A</a:t>
            </a:r>
          </a:p>
        </p:txBody>
      </p:sp>
      <p:sp>
        <p:nvSpPr>
          <p:cNvPr id="312328" name="Text Box 8"/>
          <p:cNvSpPr txBox="1">
            <a:spLocks noChangeArrowheads="1"/>
          </p:cNvSpPr>
          <p:nvPr/>
        </p:nvSpPr>
        <p:spPr bwMode="auto">
          <a:xfrm>
            <a:off x="5159375" y="299720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D</a:t>
            </a:r>
          </a:p>
        </p:txBody>
      </p:sp>
      <p:sp>
        <p:nvSpPr>
          <p:cNvPr id="312329" name="Text Box 9"/>
          <p:cNvSpPr txBox="1">
            <a:spLocks noChangeArrowheads="1"/>
          </p:cNvSpPr>
          <p:nvPr/>
        </p:nvSpPr>
        <p:spPr bwMode="auto">
          <a:xfrm>
            <a:off x="5951538" y="299720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K</a:t>
            </a:r>
          </a:p>
        </p:txBody>
      </p:sp>
      <p:sp>
        <p:nvSpPr>
          <p:cNvPr id="312330" name="Text Box 10"/>
          <p:cNvSpPr txBox="1">
            <a:spLocks noChangeArrowheads="1"/>
          </p:cNvSpPr>
          <p:nvPr/>
        </p:nvSpPr>
        <p:spPr bwMode="auto">
          <a:xfrm>
            <a:off x="7391400" y="299720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J</a:t>
            </a:r>
          </a:p>
        </p:txBody>
      </p:sp>
      <p:sp>
        <p:nvSpPr>
          <p:cNvPr id="312331" name="Text Box 11"/>
          <p:cNvSpPr txBox="1">
            <a:spLocks noChangeArrowheads="1"/>
          </p:cNvSpPr>
          <p:nvPr/>
        </p:nvSpPr>
        <p:spPr bwMode="auto">
          <a:xfrm>
            <a:off x="4654550" y="3717925"/>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B</a:t>
            </a:r>
          </a:p>
        </p:txBody>
      </p:sp>
      <p:sp>
        <p:nvSpPr>
          <p:cNvPr id="312332" name="Text Box 12"/>
          <p:cNvSpPr txBox="1">
            <a:spLocks noChangeArrowheads="1"/>
          </p:cNvSpPr>
          <p:nvPr/>
        </p:nvSpPr>
        <p:spPr bwMode="auto">
          <a:xfrm>
            <a:off x="6096000" y="3717925"/>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H</a:t>
            </a:r>
          </a:p>
        </p:txBody>
      </p:sp>
      <p:sp>
        <p:nvSpPr>
          <p:cNvPr id="312333" name="Text Box 13"/>
          <p:cNvSpPr txBox="1">
            <a:spLocks noChangeArrowheads="1"/>
          </p:cNvSpPr>
          <p:nvPr/>
        </p:nvSpPr>
        <p:spPr bwMode="auto">
          <a:xfrm>
            <a:off x="7391400" y="3717925"/>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G</a:t>
            </a:r>
          </a:p>
        </p:txBody>
      </p:sp>
      <p:sp>
        <p:nvSpPr>
          <p:cNvPr id="312334" name="Text Box 14"/>
          <p:cNvSpPr txBox="1">
            <a:spLocks noChangeArrowheads="1"/>
          </p:cNvSpPr>
          <p:nvPr/>
        </p:nvSpPr>
        <p:spPr bwMode="auto">
          <a:xfrm>
            <a:off x="4367213" y="443865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D</a:t>
            </a:r>
          </a:p>
        </p:txBody>
      </p:sp>
      <p:sp>
        <p:nvSpPr>
          <p:cNvPr id="312335" name="Text Box 15"/>
          <p:cNvSpPr txBox="1">
            <a:spLocks noChangeArrowheads="1"/>
          </p:cNvSpPr>
          <p:nvPr/>
        </p:nvSpPr>
        <p:spPr bwMode="auto">
          <a:xfrm>
            <a:off x="5230813" y="443865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I</a:t>
            </a:r>
          </a:p>
        </p:txBody>
      </p:sp>
      <p:sp>
        <p:nvSpPr>
          <p:cNvPr id="312336" name="Text Box 16"/>
          <p:cNvSpPr txBox="1">
            <a:spLocks noChangeArrowheads="1"/>
          </p:cNvSpPr>
          <p:nvPr/>
        </p:nvSpPr>
        <p:spPr bwMode="auto">
          <a:xfrm>
            <a:off x="6670675" y="443865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E</a:t>
            </a:r>
          </a:p>
        </p:txBody>
      </p:sp>
      <p:sp>
        <p:nvSpPr>
          <p:cNvPr id="312337" name="Text Box 17"/>
          <p:cNvSpPr txBox="1">
            <a:spLocks noChangeArrowheads="1"/>
          </p:cNvSpPr>
          <p:nvPr/>
        </p:nvSpPr>
        <p:spPr bwMode="auto">
          <a:xfrm>
            <a:off x="7462838" y="443865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a:solidFill>
                  <a:srgbClr val="FF3300"/>
                </a:solidFill>
                <a:effectLst>
                  <a:outerShdw blurRad="38100" dist="38100" dir="2700000" algn="tl">
                    <a:srgbClr val="C0C0C0"/>
                  </a:outerShdw>
                </a:effectLst>
                <a:latin typeface="Times New Roman" panose="02020603050405020304" pitchFamily="18" charset="0"/>
              </a:rPr>
              <a:t>C</a:t>
            </a:r>
          </a:p>
        </p:txBody>
      </p:sp>
      <p:sp>
        <p:nvSpPr>
          <p:cNvPr id="110609" name="标题 1"/>
          <p:cNvSpPr txBox="1">
            <a:spLocks/>
          </p:cNvSpPr>
          <p:nvPr/>
        </p:nvSpPr>
        <p:spPr bwMode="auto">
          <a:xfrm>
            <a:off x="376083" y="0"/>
            <a:ext cx="66960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3600" b="0" dirty="0">
                <a:solidFill>
                  <a:srgbClr val="0000CC"/>
                </a:solidFill>
              </a:rPr>
              <a:t>课堂练习</a:t>
            </a:r>
          </a:p>
        </p:txBody>
      </p:sp>
      <p:pic>
        <p:nvPicPr>
          <p:cNvPr id="110610" name="内容占位符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39400" y="0"/>
            <a:ext cx="1752600"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5" fill="hold" grpId="0" nodeType="afterEffect">
                                  <p:stCondLst>
                                    <p:cond delay="0"/>
                                  </p:stCondLst>
                                  <p:childTnLst>
                                    <p:set>
                                      <p:cBhvr>
                                        <p:cTn id="6" dur="1" fill="hold">
                                          <p:stCondLst>
                                            <p:cond delay="0"/>
                                          </p:stCondLst>
                                        </p:cTn>
                                        <p:tgtEl>
                                          <p:spTgt spid="312323"/>
                                        </p:tgtEl>
                                        <p:attrNameLst>
                                          <p:attrName>style.visibility</p:attrName>
                                        </p:attrNameLst>
                                      </p:cBhvr>
                                      <p:to>
                                        <p:strVal val="visible"/>
                                      </p:to>
                                    </p:set>
                                    <p:animEffect transition="in" filter="blinds(vertical)">
                                      <p:cBhvr>
                                        <p:cTn id="7" dur="500"/>
                                        <p:tgtEl>
                                          <p:spTgt spid="312323"/>
                                        </p:tgtEl>
                                      </p:cBhvr>
                                    </p:animEffect>
                                  </p:childTnLst>
                                </p:cTn>
                              </p:par>
                            </p:childTnLst>
                          </p:cTn>
                        </p:par>
                        <p:par>
                          <p:cTn id="8" fill="hold" nodeType="afterGroup">
                            <p:stCondLst>
                              <p:cond delay="500"/>
                            </p:stCondLst>
                            <p:childTnLst>
                              <p:par>
                                <p:cTn id="9" presetID="3" presetClass="entr" presetSubtype="5" fill="hold" grpId="0" nodeType="afterEffect">
                                  <p:stCondLst>
                                    <p:cond delay="0"/>
                                  </p:stCondLst>
                                  <p:childTnLst>
                                    <p:set>
                                      <p:cBhvr>
                                        <p:cTn id="10" dur="1" fill="hold">
                                          <p:stCondLst>
                                            <p:cond delay="0"/>
                                          </p:stCondLst>
                                        </p:cTn>
                                        <p:tgtEl>
                                          <p:spTgt spid="312324"/>
                                        </p:tgtEl>
                                        <p:attrNameLst>
                                          <p:attrName>style.visibility</p:attrName>
                                        </p:attrNameLst>
                                      </p:cBhvr>
                                      <p:to>
                                        <p:strVal val="visible"/>
                                      </p:to>
                                    </p:set>
                                    <p:animEffect transition="in" filter="blinds(vertical)">
                                      <p:cBhvr>
                                        <p:cTn id="11" dur="500"/>
                                        <p:tgtEl>
                                          <p:spTgt spid="312324"/>
                                        </p:tgtEl>
                                      </p:cBhvr>
                                    </p:animEffect>
                                  </p:childTnLst>
                                </p:cTn>
                              </p:par>
                            </p:childTnLst>
                          </p:cTn>
                        </p:par>
                        <p:par>
                          <p:cTn id="12" fill="hold" nodeType="afterGroup">
                            <p:stCondLst>
                              <p:cond delay="1000"/>
                            </p:stCondLst>
                            <p:childTnLst>
                              <p:par>
                                <p:cTn id="13" presetID="3" presetClass="entr" presetSubtype="5" fill="hold" grpId="0" nodeType="afterEffect">
                                  <p:stCondLst>
                                    <p:cond delay="0"/>
                                  </p:stCondLst>
                                  <p:childTnLst>
                                    <p:set>
                                      <p:cBhvr>
                                        <p:cTn id="14" dur="1" fill="hold">
                                          <p:stCondLst>
                                            <p:cond delay="0"/>
                                          </p:stCondLst>
                                        </p:cTn>
                                        <p:tgtEl>
                                          <p:spTgt spid="312325"/>
                                        </p:tgtEl>
                                        <p:attrNameLst>
                                          <p:attrName>style.visibility</p:attrName>
                                        </p:attrNameLst>
                                      </p:cBhvr>
                                      <p:to>
                                        <p:strVal val="visible"/>
                                      </p:to>
                                    </p:set>
                                    <p:animEffect transition="in" filter="blinds(vertical)">
                                      <p:cBhvr>
                                        <p:cTn id="15" dur="500"/>
                                        <p:tgtEl>
                                          <p:spTgt spid="312325"/>
                                        </p:tgtEl>
                                      </p:cBhvr>
                                    </p:animEffect>
                                  </p:childTnLst>
                                </p:cTn>
                              </p:par>
                            </p:childTnLst>
                          </p:cTn>
                        </p:par>
                        <p:par>
                          <p:cTn id="16" fill="hold" nodeType="afterGroup">
                            <p:stCondLst>
                              <p:cond delay="1500"/>
                            </p:stCondLst>
                            <p:childTnLst>
                              <p:par>
                                <p:cTn id="17" presetID="3" presetClass="entr" presetSubtype="5" fill="hold" grpId="0" nodeType="afterEffect">
                                  <p:stCondLst>
                                    <p:cond delay="0"/>
                                  </p:stCondLst>
                                  <p:childTnLst>
                                    <p:set>
                                      <p:cBhvr>
                                        <p:cTn id="18" dur="1" fill="hold">
                                          <p:stCondLst>
                                            <p:cond delay="0"/>
                                          </p:stCondLst>
                                        </p:cTn>
                                        <p:tgtEl>
                                          <p:spTgt spid="312326"/>
                                        </p:tgtEl>
                                        <p:attrNameLst>
                                          <p:attrName>style.visibility</p:attrName>
                                        </p:attrNameLst>
                                      </p:cBhvr>
                                      <p:to>
                                        <p:strVal val="visible"/>
                                      </p:to>
                                    </p:set>
                                    <p:animEffect transition="in" filter="blinds(vertical)">
                                      <p:cBhvr>
                                        <p:cTn id="19" dur="500"/>
                                        <p:tgtEl>
                                          <p:spTgt spid="312326"/>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5" fill="hold" grpId="0" nodeType="clickEffect">
                                  <p:stCondLst>
                                    <p:cond delay="0"/>
                                  </p:stCondLst>
                                  <p:childTnLst>
                                    <p:set>
                                      <p:cBhvr>
                                        <p:cTn id="23" dur="1" fill="hold">
                                          <p:stCondLst>
                                            <p:cond delay="0"/>
                                          </p:stCondLst>
                                        </p:cTn>
                                        <p:tgtEl>
                                          <p:spTgt spid="312327"/>
                                        </p:tgtEl>
                                        <p:attrNameLst>
                                          <p:attrName>style.visibility</p:attrName>
                                        </p:attrNameLst>
                                      </p:cBhvr>
                                      <p:to>
                                        <p:strVal val="visible"/>
                                      </p:to>
                                    </p:set>
                                    <p:animEffect transition="in" filter="blinds(vertical)">
                                      <p:cBhvr>
                                        <p:cTn id="24" dur="500"/>
                                        <p:tgtEl>
                                          <p:spTgt spid="312327"/>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5" fill="hold" grpId="0" nodeType="clickEffect">
                                  <p:stCondLst>
                                    <p:cond delay="0"/>
                                  </p:stCondLst>
                                  <p:childTnLst>
                                    <p:set>
                                      <p:cBhvr>
                                        <p:cTn id="28" dur="1" fill="hold">
                                          <p:stCondLst>
                                            <p:cond delay="0"/>
                                          </p:stCondLst>
                                        </p:cTn>
                                        <p:tgtEl>
                                          <p:spTgt spid="312331"/>
                                        </p:tgtEl>
                                        <p:attrNameLst>
                                          <p:attrName>style.visibility</p:attrName>
                                        </p:attrNameLst>
                                      </p:cBhvr>
                                      <p:to>
                                        <p:strVal val="visible"/>
                                      </p:to>
                                    </p:set>
                                    <p:animEffect transition="in" filter="blinds(vertical)">
                                      <p:cBhvr>
                                        <p:cTn id="29" dur="500"/>
                                        <p:tgtEl>
                                          <p:spTgt spid="312331"/>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5" fill="hold" grpId="0" nodeType="clickEffect">
                                  <p:stCondLst>
                                    <p:cond delay="0"/>
                                  </p:stCondLst>
                                  <p:childTnLst>
                                    <p:set>
                                      <p:cBhvr>
                                        <p:cTn id="33" dur="1" fill="hold">
                                          <p:stCondLst>
                                            <p:cond delay="0"/>
                                          </p:stCondLst>
                                        </p:cTn>
                                        <p:tgtEl>
                                          <p:spTgt spid="312334"/>
                                        </p:tgtEl>
                                        <p:attrNameLst>
                                          <p:attrName>style.visibility</p:attrName>
                                        </p:attrNameLst>
                                      </p:cBhvr>
                                      <p:to>
                                        <p:strVal val="visible"/>
                                      </p:to>
                                    </p:set>
                                    <p:animEffect transition="in" filter="blinds(vertical)">
                                      <p:cBhvr>
                                        <p:cTn id="34" dur="500"/>
                                        <p:tgtEl>
                                          <p:spTgt spid="312334"/>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5" fill="hold" grpId="0" nodeType="clickEffect">
                                  <p:stCondLst>
                                    <p:cond delay="0"/>
                                  </p:stCondLst>
                                  <p:childTnLst>
                                    <p:set>
                                      <p:cBhvr>
                                        <p:cTn id="38" dur="1" fill="hold">
                                          <p:stCondLst>
                                            <p:cond delay="0"/>
                                          </p:stCondLst>
                                        </p:cTn>
                                        <p:tgtEl>
                                          <p:spTgt spid="312328"/>
                                        </p:tgtEl>
                                        <p:attrNameLst>
                                          <p:attrName>style.visibility</p:attrName>
                                        </p:attrNameLst>
                                      </p:cBhvr>
                                      <p:to>
                                        <p:strVal val="visible"/>
                                      </p:to>
                                    </p:set>
                                    <p:animEffect transition="in" filter="blinds(vertical)">
                                      <p:cBhvr>
                                        <p:cTn id="39" dur="500"/>
                                        <p:tgtEl>
                                          <p:spTgt spid="312328"/>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5" fill="hold" grpId="0" nodeType="clickEffect">
                                  <p:stCondLst>
                                    <p:cond delay="0"/>
                                  </p:stCondLst>
                                  <p:childTnLst>
                                    <p:set>
                                      <p:cBhvr>
                                        <p:cTn id="43" dur="1" fill="hold">
                                          <p:stCondLst>
                                            <p:cond delay="0"/>
                                          </p:stCondLst>
                                        </p:cTn>
                                        <p:tgtEl>
                                          <p:spTgt spid="312329"/>
                                        </p:tgtEl>
                                        <p:attrNameLst>
                                          <p:attrName>style.visibility</p:attrName>
                                        </p:attrNameLst>
                                      </p:cBhvr>
                                      <p:to>
                                        <p:strVal val="visible"/>
                                      </p:to>
                                    </p:set>
                                    <p:animEffect transition="in" filter="blinds(vertical)">
                                      <p:cBhvr>
                                        <p:cTn id="44" dur="500"/>
                                        <p:tgtEl>
                                          <p:spTgt spid="312329"/>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5" fill="hold" grpId="0" nodeType="clickEffect">
                                  <p:stCondLst>
                                    <p:cond delay="0"/>
                                  </p:stCondLst>
                                  <p:childTnLst>
                                    <p:set>
                                      <p:cBhvr>
                                        <p:cTn id="48" dur="1" fill="hold">
                                          <p:stCondLst>
                                            <p:cond delay="0"/>
                                          </p:stCondLst>
                                        </p:cTn>
                                        <p:tgtEl>
                                          <p:spTgt spid="312335"/>
                                        </p:tgtEl>
                                        <p:attrNameLst>
                                          <p:attrName>style.visibility</p:attrName>
                                        </p:attrNameLst>
                                      </p:cBhvr>
                                      <p:to>
                                        <p:strVal val="visible"/>
                                      </p:to>
                                    </p:set>
                                    <p:animEffect transition="in" filter="blinds(vertical)">
                                      <p:cBhvr>
                                        <p:cTn id="49" dur="500"/>
                                        <p:tgtEl>
                                          <p:spTgt spid="312335"/>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3" presetClass="entr" presetSubtype="5" fill="hold" grpId="0" nodeType="clickEffect">
                                  <p:stCondLst>
                                    <p:cond delay="0"/>
                                  </p:stCondLst>
                                  <p:childTnLst>
                                    <p:set>
                                      <p:cBhvr>
                                        <p:cTn id="53" dur="1" fill="hold">
                                          <p:stCondLst>
                                            <p:cond delay="0"/>
                                          </p:stCondLst>
                                        </p:cTn>
                                        <p:tgtEl>
                                          <p:spTgt spid="312330"/>
                                        </p:tgtEl>
                                        <p:attrNameLst>
                                          <p:attrName>style.visibility</p:attrName>
                                        </p:attrNameLst>
                                      </p:cBhvr>
                                      <p:to>
                                        <p:strVal val="visible"/>
                                      </p:to>
                                    </p:set>
                                    <p:animEffect transition="in" filter="blinds(vertical)">
                                      <p:cBhvr>
                                        <p:cTn id="54" dur="500"/>
                                        <p:tgtEl>
                                          <p:spTgt spid="312330"/>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5" fill="hold" grpId="0" nodeType="clickEffect">
                                  <p:stCondLst>
                                    <p:cond delay="0"/>
                                  </p:stCondLst>
                                  <p:childTnLst>
                                    <p:set>
                                      <p:cBhvr>
                                        <p:cTn id="58" dur="1" fill="hold">
                                          <p:stCondLst>
                                            <p:cond delay="0"/>
                                          </p:stCondLst>
                                        </p:cTn>
                                        <p:tgtEl>
                                          <p:spTgt spid="312337"/>
                                        </p:tgtEl>
                                        <p:attrNameLst>
                                          <p:attrName>style.visibility</p:attrName>
                                        </p:attrNameLst>
                                      </p:cBhvr>
                                      <p:to>
                                        <p:strVal val="visible"/>
                                      </p:to>
                                    </p:set>
                                    <p:animEffect transition="in" filter="blinds(vertical)">
                                      <p:cBhvr>
                                        <p:cTn id="59" dur="500"/>
                                        <p:tgtEl>
                                          <p:spTgt spid="312337"/>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3" presetClass="entr" presetSubtype="5" fill="hold" grpId="0" nodeType="clickEffect">
                                  <p:stCondLst>
                                    <p:cond delay="0"/>
                                  </p:stCondLst>
                                  <p:childTnLst>
                                    <p:set>
                                      <p:cBhvr>
                                        <p:cTn id="63" dur="1" fill="hold">
                                          <p:stCondLst>
                                            <p:cond delay="0"/>
                                          </p:stCondLst>
                                        </p:cTn>
                                        <p:tgtEl>
                                          <p:spTgt spid="312333"/>
                                        </p:tgtEl>
                                        <p:attrNameLst>
                                          <p:attrName>style.visibility</p:attrName>
                                        </p:attrNameLst>
                                      </p:cBhvr>
                                      <p:to>
                                        <p:strVal val="visible"/>
                                      </p:to>
                                    </p:set>
                                    <p:animEffect transition="in" filter="blinds(vertical)">
                                      <p:cBhvr>
                                        <p:cTn id="64" dur="500"/>
                                        <p:tgtEl>
                                          <p:spTgt spid="312333"/>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3" presetClass="entr" presetSubtype="5" fill="hold" grpId="0" nodeType="clickEffect">
                                  <p:stCondLst>
                                    <p:cond delay="0"/>
                                  </p:stCondLst>
                                  <p:childTnLst>
                                    <p:set>
                                      <p:cBhvr>
                                        <p:cTn id="68" dur="1" fill="hold">
                                          <p:stCondLst>
                                            <p:cond delay="0"/>
                                          </p:stCondLst>
                                        </p:cTn>
                                        <p:tgtEl>
                                          <p:spTgt spid="312332"/>
                                        </p:tgtEl>
                                        <p:attrNameLst>
                                          <p:attrName>style.visibility</p:attrName>
                                        </p:attrNameLst>
                                      </p:cBhvr>
                                      <p:to>
                                        <p:strVal val="visible"/>
                                      </p:to>
                                    </p:set>
                                    <p:animEffect transition="in" filter="blinds(vertical)">
                                      <p:cBhvr>
                                        <p:cTn id="69" dur="500"/>
                                        <p:tgtEl>
                                          <p:spTgt spid="312332"/>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3" presetClass="entr" presetSubtype="5" fill="hold" grpId="0" nodeType="clickEffect">
                                  <p:stCondLst>
                                    <p:cond delay="0"/>
                                  </p:stCondLst>
                                  <p:childTnLst>
                                    <p:set>
                                      <p:cBhvr>
                                        <p:cTn id="73" dur="1" fill="hold">
                                          <p:stCondLst>
                                            <p:cond delay="0"/>
                                          </p:stCondLst>
                                        </p:cTn>
                                        <p:tgtEl>
                                          <p:spTgt spid="312336"/>
                                        </p:tgtEl>
                                        <p:attrNameLst>
                                          <p:attrName>style.visibility</p:attrName>
                                        </p:attrNameLst>
                                      </p:cBhvr>
                                      <p:to>
                                        <p:strVal val="visible"/>
                                      </p:to>
                                    </p:set>
                                    <p:animEffect transition="in" filter="blinds(vertical)">
                                      <p:cBhvr>
                                        <p:cTn id="74" dur="500"/>
                                        <p:tgtEl>
                                          <p:spTgt spid="3123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323" grpId="0"/>
      <p:bldP spid="312324" grpId="0"/>
      <p:bldP spid="312325" grpId="0"/>
      <p:bldP spid="312326" grpId="0"/>
      <p:bldP spid="312327" grpId="0"/>
      <p:bldP spid="312328" grpId="0"/>
      <p:bldP spid="312329" grpId="0"/>
      <p:bldP spid="312330" grpId="0"/>
      <p:bldP spid="312331" grpId="0"/>
      <p:bldP spid="312332" grpId="0"/>
      <p:bldP spid="312333" grpId="0"/>
      <p:bldP spid="312334" grpId="0"/>
      <p:bldP spid="312335" grpId="0"/>
      <p:bldP spid="312336" grpId="0"/>
      <p:bldP spid="31233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ChangeArrowheads="1"/>
          </p:cNvSpPr>
          <p:nvPr/>
        </p:nvSpPr>
        <p:spPr bwMode="white">
          <a:xfrm>
            <a:off x="623393" y="116632"/>
            <a:ext cx="1656184"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pPr>
              <a:defRPr/>
            </a:pPr>
            <a:r>
              <a:rPr lang="en-US" altLang="zh-CN" sz="3600" dirty="0">
                <a:solidFill>
                  <a:srgbClr val="0000CC"/>
                </a:solidFill>
                <a:effectLst>
                  <a:outerShdw blurRad="38100" dist="38100" dir="2700000" algn="tl">
                    <a:srgbClr val="C0C0C0"/>
                  </a:outerShdw>
                </a:effectLst>
              </a:rPr>
              <a:t>Q &amp; A</a:t>
            </a:r>
          </a:p>
        </p:txBody>
      </p:sp>
      <p:sp>
        <p:nvSpPr>
          <p:cNvPr id="356355" name="Rectangle 3"/>
          <p:cNvSpPr>
            <a:spLocks noChangeArrowheads="1"/>
          </p:cNvSpPr>
          <p:nvPr/>
        </p:nvSpPr>
        <p:spPr bwMode="auto">
          <a:xfrm>
            <a:off x="2171700" y="1125539"/>
            <a:ext cx="8496300" cy="231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buClr>
                <a:schemeClr val="tx2"/>
              </a:buClr>
              <a:buFont typeface="Wingdings" panose="05000000000000000000" pitchFamily="2" charset="2"/>
              <a:buChar char="n"/>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满足以下条件的二叉树是： </a:t>
            </a:r>
          </a:p>
          <a:p>
            <a:pPr lvl="1">
              <a:lnSpc>
                <a:spcPct val="130000"/>
              </a:lnSpc>
              <a:buClr>
                <a:schemeClr val="tx2"/>
              </a:buClr>
              <a:buFontTx/>
              <a:buChar char="•"/>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二叉树的</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前序序列</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与</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中序序列</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相同；</a:t>
            </a:r>
          </a:p>
          <a:p>
            <a:pPr lvl="1">
              <a:lnSpc>
                <a:spcPct val="130000"/>
              </a:lnSpc>
              <a:buClr>
                <a:schemeClr val="tx2"/>
              </a:buClr>
              <a:buFontTx/>
              <a:buChar char="•"/>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二叉树的</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中序序列</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与</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后序序列</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相同；</a:t>
            </a:r>
          </a:p>
          <a:p>
            <a:pPr lvl="1">
              <a:lnSpc>
                <a:spcPct val="130000"/>
              </a:lnSpc>
              <a:buClr>
                <a:schemeClr val="tx2"/>
              </a:buClr>
              <a:buFontTx/>
              <a:buChar char="•"/>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二叉树的</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前序序列</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与</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后序序列</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相同。 </a:t>
            </a:r>
          </a:p>
        </p:txBody>
      </p:sp>
      <p:sp>
        <p:nvSpPr>
          <p:cNvPr id="356356" name="Rectangle 4"/>
          <p:cNvSpPr>
            <a:spLocks noChangeArrowheads="1"/>
          </p:cNvSpPr>
          <p:nvPr/>
        </p:nvSpPr>
        <p:spPr bwMode="auto">
          <a:xfrm>
            <a:off x="2135188" y="3789363"/>
            <a:ext cx="6913562" cy="175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130000"/>
              </a:lnSpc>
              <a:buClr>
                <a:schemeClr val="tx2"/>
              </a:buClr>
              <a:buFontTx/>
              <a:buChar char="•"/>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空树或</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缺左子树的单支树</a:t>
            </a:r>
          </a:p>
          <a:p>
            <a:pPr lvl="1">
              <a:lnSpc>
                <a:spcPct val="130000"/>
              </a:lnSpc>
              <a:buClr>
                <a:schemeClr val="tx2"/>
              </a:buClr>
              <a:buFontTx/>
              <a:buChar char="•"/>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空树或</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缺右子树的单支树</a:t>
            </a:r>
          </a:p>
          <a:p>
            <a:pPr lvl="1">
              <a:lnSpc>
                <a:spcPct val="130000"/>
              </a:lnSpc>
              <a:buClr>
                <a:schemeClr val="tx2"/>
              </a:buClr>
              <a:buFontTx/>
              <a:buChar char="•"/>
              <a:defRPr/>
            </a:pP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 </a:t>
            </a:r>
            <a:r>
              <a:rPr lang="zh-CN" altLang="en-US" sz="2800">
                <a:solidFill>
                  <a:srgbClr val="FF0000"/>
                </a:solidFill>
                <a:effectLst>
                  <a:outerShdw blurRad="38100" dist="38100" dir="2700000" algn="tl">
                    <a:srgbClr val="C0C0C0"/>
                  </a:outerShdw>
                </a:effectLst>
                <a:latin typeface="楷体_GB2312" pitchFamily="49" charset="-122"/>
                <a:ea typeface="楷体_GB2312" pitchFamily="49" charset="-122"/>
              </a:rPr>
              <a:t>空树或只有根结点</a:t>
            </a:r>
            <a:r>
              <a:rPr lang="zh-CN" altLang="en-US" sz="2800">
                <a:solidFill>
                  <a:schemeClr val="tx2"/>
                </a:solidFill>
                <a:effectLst>
                  <a:outerShdw blurRad="38100" dist="38100" dir="2700000" algn="tl">
                    <a:srgbClr val="C0C0C0"/>
                  </a:outerShdw>
                </a:effectLst>
                <a:latin typeface="楷体_GB2312" pitchFamily="49" charset="-122"/>
                <a:ea typeface="楷体_GB2312" pitchFamily="49" charset="-122"/>
              </a:rPr>
              <a:t>的二叉树</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356355">
                                            <p:txEl>
                                              <p:pRg st="0" end="0"/>
                                            </p:txEl>
                                          </p:spTgt>
                                        </p:tgtEl>
                                        <p:attrNameLst>
                                          <p:attrName>style.visibility</p:attrName>
                                        </p:attrNameLst>
                                      </p:cBhvr>
                                      <p:to>
                                        <p:strVal val="visible"/>
                                      </p:to>
                                    </p:set>
                                    <p:animEffect transition="in" filter="blinds(vertical)">
                                      <p:cBhvr>
                                        <p:cTn id="7" dur="500"/>
                                        <p:tgtEl>
                                          <p:spTgt spid="35635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356355">
                                            <p:txEl>
                                              <p:pRg st="1" end="1"/>
                                            </p:txEl>
                                          </p:spTgt>
                                        </p:tgtEl>
                                        <p:attrNameLst>
                                          <p:attrName>style.visibility</p:attrName>
                                        </p:attrNameLst>
                                      </p:cBhvr>
                                      <p:to>
                                        <p:strVal val="visible"/>
                                      </p:to>
                                    </p:set>
                                    <p:animEffect transition="in" filter="blinds(vertical)">
                                      <p:cBhvr>
                                        <p:cTn id="12" dur="500"/>
                                        <p:tgtEl>
                                          <p:spTgt spid="35635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nodeType="clickEffect">
                                  <p:stCondLst>
                                    <p:cond delay="0"/>
                                  </p:stCondLst>
                                  <p:childTnLst>
                                    <p:set>
                                      <p:cBhvr>
                                        <p:cTn id="16" dur="1" fill="hold">
                                          <p:stCondLst>
                                            <p:cond delay="0"/>
                                          </p:stCondLst>
                                        </p:cTn>
                                        <p:tgtEl>
                                          <p:spTgt spid="356356">
                                            <p:txEl>
                                              <p:pRg st="0" end="0"/>
                                            </p:txEl>
                                          </p:spTgt>
                                        </p:tgtEl>
                                        <p:attrNameLst>
                                          <p:attrName>style.visibility</p:attrName>
                                        </p:attrNameLst>
                                      </p:cBhvr>
                                      <p:to>
                                        <p:strVal val="visible"/>
                                      </p:to>
                                    </p:set>
                                    <p:animEffect transition="in" filter="blinds(vertical)">
                                      <p:cBhvr>
                                        <p:cTn id="17" dur="500"/>
                                        <p:tgtEl>
                                          <p:spTgt spid="356356">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356355">
                                            <p:txEl>
                                              <p:pRg st="2" end="2"/>
                                            </p:txEl>
                                          </p:spTgt>
                                        </p:tgtEl>
                                        <p:attrNameLst>
                                          <p:attrName>style.visibility</p:attrName>
                                        </p:attrNameLst>
                                      </p:cBhvr>
                                      <p:to>
                                        <p:strVal val="visible"/>
                                      </p:to>
                                    </p:set>
                                    <p:animEffect transition="in" filter="blinds(vertical)">
                                      <p:cBhvr>
                                        <p:cTn id="22" dur="500"/>
                                        <p:tgtEl>
                                          <p:spTgt spid="356355">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nodeType="clickEffect">
                                  <p:stCondLst>
                                    <p:cond delay="0"/>
                                  </p:stCondLst>
                                  <p:childTnLst>
                                    <p:set>
                                      <p:cBhvr>
                                        <p:cTn id="26" dur="1" fill="hold">
                                          <p:stCondLst>
                                            <p:cond delay="0"/>
                                          </p:stCondLst>
                                        </p:cTn>
                                        <p:tgtEl>
                                          <p:spTgt spid="356356">
                                            <p:txEl>
                                              <p:pRg st="1" end="1"/>
                                            </p:txEl>
                                          </p:spTgt>
                                        </p:tgtEl>
                                        <p:attrNameLst>
                                          <p:attrName>style.visibility</p:attrName>
                                        </p:attrNameLst>
                                      </p:cBhvr>
                                      <p:to>
                                        <p:strVal val="visible"/>
                                      </p:to>
                                    </p:set>
                                    <p:animEffect transition="in" filter="blinds(vertical)">
                                      <p:cBhvr>
                                        <p:cTn id="27" dur="500"/>
                                        <p:tgtEl>
                                          <p:spTgt spid="356356">
                                            <p:txEl>
                                              <p:pRg st="1" end="1"/>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5" fill="hold" nodeType="clickEffect">
                                  <p:stCondLst>
                                    <p:cond delay="0"/>
                                  </p:stCondLst>
                                  <p:childTnLst>
                                    <p:set>
                                      <p:cBhvr>
                                        <p:cTn id="31" dur="1" fill="hold">
                                          <p:stCondLst>
                                            <p:cond delay="0"/>
                                          </p:stCondLst>
                                        </p:cTn>
                                        <p:tgtEl>
                                          <p:spTgt spid="356355">
                                            <p:txEl>
                                              <p:pRg st="3" end="3"/>
                                            </p:txEl>
                                          </p:spTgt>
                                        </p:tgtEl>
                                        <p:attrNameLst>
                                          <p:attrName>style.visibility</p:attrName>
                                        </p:attrNameLst>
                                      </p:cBhvr>
                                      <p:to>
                                        <p:strVal val="visible"/>
                                      </p:to>
                                    </p:set>
                                    <p:animEffect transition="in" filter="blinds(vertical)">
                                      <p:cBhvr>
                                        <p:cTn id="32" dur="500"/>
                                        <p:tgtEl>
                                          <p:spTgt spid="356355">
                                            <p:txEl>
                                              <p:pRg st="3" end="3"/>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5" fill="hold" nodeType="clickEffect">
                                  <p:stCondLst>
                                    <p:cond delay="0"/>
                                  </p:stCondLst>
                                  <p:childTnLst>
                                    <p:set>
                                      <p:cBhvr>
                                        <p:cTn id="36" dur="1" fill="hold">
                                          <p:stCondLst>
                                            <p:cond delay="0"/>
                                          </p:stCondLst>
                                        </p:cTn>
                                        <p:tgtEl>
                                          <p:spTgt spid="356356">
                                            <p:txEl>
                                              <p:pRg st="2" end="2"/>
                                            </p:txEl>
                                          </p:spTgt>
                                        </p:tgtEl>
                                        <p:attrNameLst>
                                          <p:attrName>style.visibility</p:attrName>
                                        </p:attrNameLst>
                                      </p:cBhvr>
                                      <p:to>
                                        <p:strVal val="visible"/>
                                      </p:to>
                                    </p:set>
                                    <p:animEffect transition="in" filter="blinds(vertical)">
                                      <p:cBhvr>
                                        <p:cTn id="37" dur="500"/>
                                        <p:tgtEl>
                                          <p:spTgt spid="35635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28456" y="3487738"/>
            <a:ext cx="5980112" cy="335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3" name="标题 1"/>
          <p:cNvSpPr>
            <a:spLocks noGrp="1"/>
          </p:cNvSpPr>
          <p:nvPr>
            <p:ph type="title"/>
          </p:nvPr>
        </p:nvSpPr>
        <p:spPr/>
        <p:txBody>
          <a:bodyPr>
            <a:normAutofit fontScale="90000"/>
          </a:bodyPr>
          <a:lstStyle/>
          <a:p>
            <a:r>
              <a:rPr lang="zh-CN" altLang="en-US" smtClean="0"/>
              <a:t>二叉树遍历方法小结</a:t>
            </a:r>
          </a:p>
        </p:txBody>
      </p:sp>
      <p:sp>
        <p:nvSpPr>
          <p:cNvPr id="4" name="Text Box 3"/>
          <p:cNvSpPr txBox="1">
            <a:spLocks noChangeArrowheads="1"/>
          </p:cNvSpPr>
          <p:nvPr/>
        </p:nvSpPr>
        <p:spPr bwMode="auto">
          <a:xfrm>
            <a:off x="1199456" y="980728"/>
            <a:ext cx="10225135"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2000" dirty="0"/>
              <a:t>从二叉树的三种递归遍历算法可知，三种遍历算法的不同之处在于</a:t>
            </a:r>
            <a:r>
              <a:rPr lang="zh-CN" altLang="en-US" sz="2000" dirty="0">
                <a:solidFill>
                  <a:srgbClr val="FF0000"/>
                </a:solidFill>
              </a:rPr>
              <a:t>访问根结点和遍历左、右子树的顺序不同</a:t>
            </a:r>
            <a:r>
              <a:rPr lang="zh-CN" altLang="en-US" sz="2000" dirty="0"/>
              <a:t>，若递归算法中去掉与递归无关的语句</a:t>
            </a:r>
            <a:r>
              <a:rPr lang="en-US" altLang="zh-CN" sz="2000" dirty="0"/>
              <a:t>——</a:t>
            </a:r>
            <a:r>
              <a:rPr lang="zh-CN" altLang="en-US" sz="2000" dirty="0"/>
              <a:t>访问根结点，则三种遍历算法完全相同。于是对于二叉树的遍历，可以看成是从根结点出发，往左子树走，若左子树为空，返回，再进入右子树，右子树访问完后，再返回根结点。</a:t>
            </a:r>
          </a:p>
        </p:txBody>
      </p:sp>
      <p:sp>
        <p:nvSpPr>
          <p:cNvPr id="5" name="Text Box 4"/>
          <p:cNvSpPr txBox="1">
            <a:spLocks noChangeArrowheads="1"/>
          </p:cNvSpPr>
          <p:nvPr/>
        </p:nvSpPr>
        <p:spPr bwMode="auto">
          <a:xfrm>
            <a:off x="1199457" y="2412542"/>
            <a:ext cx="10225134"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2000" dirty="0"/>
              <a:t>这样一来每个结点都被访问三次，若将按顺序</a:t>
            </a:r>
            <a:r>
              <a:rPr lang="zh-CN" altLang="en-US" sz="2000" dirty="0">
                <a:solidFill>
                  <a:srgbClr val="FF0000"/>
                </a:solidFill>
              </a:rPr>
              <a:t>第一次</a:t>
            </a:r>
            <a:r>
              <a:rPr lang="zh-CN" altLang="en-US" sz="2000" dirty="0"/>
              <a:t>访问的结点排列起来，则得到该二叉树的先序序列，</a:t>
            </a:r>
            <a:r>
              <a:rPr lang="zh-CN" altLang="en-US" sz="2000" dirty="0">
                <a:solidFill>
                  <a:srgbClr val="FF0000"/>
                </a:solidFill>
              </a:rPr>
              <a:t>第二次</a:t>
            </a:r>
            <a:r>
              <a:rPr lang="zh-CN" altLang="en-US" sz="2000" dirty="0"/>
              <a:t>访问的结点排列起来，则得到该二叉树的中序序列，</a:t>
            </a:r>
            <a:r>
              <a:rPr lang="zh-CN" altLang="en-US" sz="2000" dirty="0">
                <a:solidFill>
                  <a:srgbClr val="FF0000"/>
                </a:solidFill>
              </a:rPr>
              <a:t>第三次</a:t>
            </a:r>
            <a:r>
              <a:rPr lang="zh-CN" altLang="en-US" sz="2000" dirty="0"/>
              <a:t>访问的结点排列起来，则得到该二叉树的后序序列。</a:t>
            </a:r>
          </a:p>
        </p:txBody>
      </p:sp>
      <p:sp>
        <p:nvSpPr>
          <p:cNvPr id="6" name="Text Box 5"/>
          <p:cNvSpPr txBox="1">
            <a:spLocks noChangeArrowheads="1"/>
          </p:cNvSpPr>
          <p:nvPr/>
        </p:nvSpPr>
        <p:spPr bwMode="auto">
          <a:xfrm>
            <a:off x="1199457" y="3735389"/>
            <a:ext cx="3528119"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defRPr/>
            </a:pPr>
            <a:r>
              <a:rPr lang="zh-CN" altLang="en-US" sz="2000" dirty="0"/>
              <a:t>右图中，第一次访问到的结点用</a:t>
            </a:r>
            <a:r>
              <a:rPr lang="zh-CN" altLang="en-US" sz="2000" dirty="0">
                <a:solidFill>
                  <a:srgbClr val="FF0000"/>
                </a:solidFill>
                <a:effectLst>
                  <a:outerShdw blurRad="38100" dist="38100" dir="2700000" algn="tl">
                    <a:srgbClr val="000000">
                      <a:alpha val="43137"/>
                    </a:srgbClr>
                  </a:outerShdw>
                </a:effectLst>
              </a:rPr>
              <a:t>△</a:t>
            </a:r>
            <a:r>
              <a:rPr lang="zh-CN" altLang="en-US" sz="2000" dirty="0"/>
              <a:t>表示，第二次访问到的结点用</a:t>
            </a:r>
            <a:r>
              <a:rPr lang="zh-CN" altLang="en-US" sz="2000" dirty="0">
                <a:solidFill>
                  <a:srgbClr val="0000FF"/>
                </a:solidFill>
                <a:effectLst>
                  <a:outerShdw blurRad="38100" dist="38100" dir="2700000" algn="tl">
                    <a:srgbClr val="000000">
                      <a:alpha val="43137"/>
                    </a:srgbClr>
                  </a:outerShdw>
                </a:effectLst>
              </a:rPr>
              <a:t>○</a:t>
            </a:r>
            <a:r>
              <a:rPr lang="zh-CN" altLang="en-US" sz="2000" dirty="0"/>
              <a:t>表示，第三次访问到的结点用</a:t>
            </a:r>
            <a:r>
              <a:rPr lang="zh-CN" altLang="en-US" sz="2000" dirty="0">
                <a:solidFill>
                  <a:srgbClr val="00FF00"/>
                </a:solidFill>
              </a:rPr>
              <a:t>□</a:t>
            </a:r>
            <a:r>
              <a:rPr lang="zh-CN" altLang="en-US" sz="2000" dirty="0"/>
              <a:t>表示，按虚线顺序将所有</a:t>
            </a:r>
            <a:r>
              <a:rPr lang="zh-CN" altLang="en-US" sz="2000" dirty="0">
                <a:solidFill>
                  <a:srgbClr val="FF0000"/>
                </a:solidFill>
                <a:effectLst>
                  <a:outerShdw blurRad="38100" dist="38100" dir="2700000" algn="tl">
                    <a:srgbClr val="000000">
                      <a:alpha val="43137"/>
                    </a:srgbClr>
                  </a:outerShdw>
                </a:effectLst>
              </a:rPr>
              <a:t>△</a:t>
            </a:r>
            <a:r>
              <a:rPr lang="zh-CN" altLang="en-US" sz="2000" dirty="0"/>
              <a:t>排列起来，则得到先序序列为</a:t>
            </a:r>
            <a:r>
              <a:rPr lang="en-US" altLang="zh-CN" sz="2000" dirty="0"/>
              <a:t>-*</a:t>
            </a:r>
            <a:r>
              <a:rPr lang="en-US" altLang="zh-CN" sz="2000" dirty="0" err="1"/>
              <a:t>abc</a:t>
            </a:r>
            <a:r>
              <a:rPr lang="en-US" altLang="zh-CN" sz="2000" dirty="0"/>
              <a:t>,</a:t>
            </a:r>
            <a:r>
              <a:rPr lang="zh-CN" altLang="en-US" sz="2000" dirty="0"/>
              <a:t>将所有</a:t>
            </a:r>
            <a:r>
              <a:rPr lang="zh-CN" altLang="en-US" sz="2000" dirty="0">
                <a:solidFill>
                  <a:srgbClr val="0000FF"/>
                </a:solidFill>
                <a:effectLst>
                  <a:outerShdw blurRad="38100" dist="38100" dir="2700000" algn="tl">
                    <a:srgbClr val="000000">
                      <a:alpha val="43137"/>
                    </a:srgbClr>
                  </a:outerShdw>
                </a:effectLst>
              </a:rPr>
              <a:t>○</a:t>
            </a:r>
            <a:r>
              <a:rPr lang="zh-CN" altLang="en-US" sz="2000" dirty="0"/>
              <a:t>排列起来，则得到中序序列为</a:t>
            </a:r>
            <a:r>
              <a:rPr lang="en-US" altLang="zh-CN" sz="2000" dirty="0"/>
              <a:t>a*b-c</a:t>
            </a:r>
            <a:r>
              <a:rPr lang="zh-CN" altLang="en-US" sz="2000" dirty="0"/>
              <a:t>，将所有</a:t>
            </a:r>
            <a:r>
              <a:rPr lang="zh-CN" altLang="en-US" sz="2000" dirty="0">
                <a:solidFill>
                  <a:srgbClr val="00FF00"/>
                </a:solidFill>
              </a:rPr>
              <a:t>□</a:t>
            </a:r>
            <a:r>
              <a:rPr lang="zh-CN" altLang="en-US" sz="2000" dirty="0"/>
              <a:t>排列起来，则得到后序序列为</a:t>
            </a:r>
            <a:r>
              <a:rPr lang="en-US" altLang="zh-CN" sz="2000" dirty="0" err="1"/>
              <a:t>ab</a:t>
            </a:r>
            <a:r>
              <a:rPr lang="en-US" altLang="zh-CN" sz="2000" dirty="0"/>
              <a:t>*c-</a:t>
            </a:r>
            <a:r>
              <a:rPr lang="zh-CN" altLang="en-US" sz="2000" dirty="0"/>
              <a:t>。</a:t>
            </a:r>
          </a:p>
        </p:txBody>
      </p:sp>
      <p:graphicFrame>
        <p:nvGraphicFramePr>
          <p:cNvPr id="3" name="对象 2"/>
          <p:cNvGraphicFramePr>
            <a:graphicFrameLocks noChangeAspect="1"/>
          </p:cNvGraphicFramePr>
          <p:nvPr>
            <p:extLst>
              <p:ext uri="{D42A27DB-BD31-4B8C-83A1-F6EECF244321}">
                <p14:modId xmlns:p14="http://schemas.microsoft.com/office/powerpoint/2010/main" val="1325004610"/>
              </p:ext>
            </p:extLst>
          </p:nvPr>
        </p:nvGraphicFramePr>
        <p:xfrm>
          <a:off x="5042966" y="2947988"/>
          <a:ext cx="6597650" cy="4368800"/>
        </p:xfrm>
        <a:graphic>
          <a:graphicData uri="http://schemas.openxmlformats.org/presentationml/2006/ole">
            <mc:AlternateContent xmlns:mc="http://schemas.openxmlformats.org/markup-compatibility/2006">
              <mc:Choice xmlns:v="urn:schemas-microsoft-com:vml" Requires="v">
                <p:oleObj spid="_x0000_s112789" name="Picture2" r:id="rId4" imgW="4258056" imgH="2819400" progId="Word.Picture.8">
                  <p:embed/>
                </p:oleObj>
              </mc:Choice>
              <mc:Fallback>
                <p:oleObj name="Picture2" r:id="rId4" imgW="4258056" imgH="2819400" progId="Word.Picture.8">
                  <p:embed/>
                  <p:pic>
                    <p:nvPicPr>
                      <p:cNvPr id="0"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2966" y="2947988"/>
                        <a:ext cx="6597650" cy="436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xit" presetSubtype="4" fill="hold" nodeType="clickEffect">
                                  <p:stCondLst>
                                    <p:cond delay="0"/>
                                  </p:stCondLst>
                                  <p:childTnLst>
                                    <p:animEffect transition="out" filter="wipe(down)">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ppt_x"/>
                                          </p:val>
                                        </p:tav>
                                        <p:tav tm="100000">
                                          <p:val>
                                            <p:strVal val="#ppt_x"/>
                                          </p:val>
                                        </p:tav>
                                      </p:tavLst>
                                    </p:anim>
                                    <p:anim calcmode="lin" valueType="num">
                                      <p:cBhvr additive="base">
                                        <p:cTn id="2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ts1.mm.bing.net/th?&amp;id=HN.608022753602833226&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4352" y="4926320"/>
            <a:ext cx="1403648" cy="193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6" name="Rectangle 2"/>
          <p:cNvSpPr>
            <a:spLocks noGrp="1" noChangeArrowheads="1"/>
          </p:cNvSpPr>
          <p:nvPr>
            <p:ph type="title"/>
          </p:nvPr>
        </p:nvSpPr>
        <p:spPr>
          <a:xfrm>
            <a:off x="479376" y="0"/>
            <a:ext cx="7632401" cy="718416"/>
          </a:xfrm>
        </p:spPr>
        <p:txBody>
          <a:bodyPr>
            <a:normAutofit/>
          </a:bodyPr>
          <a:lstStyle/>
          <a:p>
            <a:r>
              <a:rPr lang="zh-CN" altLang="en-US" sz="3200" b="1" dirty="0">
                <a:latin typeface="华文新魏" panose="02010800040101010101" pitchFamily="2" charset="-122"/>
                <a:ea typeface="华文新魏" panose="02010800040101010101" pitchFamily="2" charset="-122"/>
              </a:rPr>
              <a:t>线索化二叉树 </a:t>
            </a:r>
            <a:r>
              <a:rPr lang="en-US" altLang="zh-CN" sz="3200" b="1" dirty="0" smtClean="0">
                <a:latin typeface="华文新魏" panose="02010800040101010101" pitchFamily="2" charset="-122"/>
                <a:ea typeface="华文新魏" panose="02010800040101010101" pitchFamily="2" charset="-122"/>
              </a:rPr>
              <a:t>(</a:t>
            </a:r>
            <a:r>
              <a:rPr lang="en-US" altLang="zh-CN" sz="3200" b="1" dirty="0">
                <a:latin typeface="华文新魏" panose="02010800040101010101" pitchFamily="2" charset="-122"/>
                <a:ea typeface="华文新魏" panose="02010800040101010101" pitchFamily="2" charset="-122"/>
              </a:rPr>
              <a:t>Threaded Binary Tree)</a:t>
            </a:r>
          </a:p>
        </p:txBody>
      </p:sp>
      <p:sp>
        <p:nvSpPr>
          <p:cNvPr id="368643" name="Rectangle 3"/>
          <p:cNvSpPr>
            <a:spLocks noGrp="1" noChangeArrowheads="1"/>
          </p:cNvSpPr>
          <p:nvPr>
            <p:ph idx="1"/>
          </p:nvPr>
        </p:nvSpPr>
        <p:spPr>
          <a:xfrm>
            <a:off x="1415480" y="1196752"/>
            <a:ext cx="9577063" cy="4356100"/>
          </a:xfrm>
        </p:spPr>
        <p:txBody>
          <a:bodyPr/>
          <a:lstStyle/>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又称为穿线树。</a:t>
            </a:r>
          </a:p>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通过二叉树的遍历，可将二叉树中所有结点的数据排列在一个线性序列中，可以找到某数据在这种排列下它的前驱和后继。</a:t>
            </a:r>
          </a:p>
          <a:p>
            <a:pPr>
              <a:lnSpc>
                <a:spcPct val="105000"/>
              </a:lnSpc>
              <a:buClr>
                <a:srgbClr val="800080"/>
              </a:buClr>
              <a:buSzPct val="50000"/>
              <a:defRPr/>
            </a:pPr>
            <a:r>
              <a:rPr lang="zh-CN" altLang="en-US" sz="3000" b="1" dirty="0">
                <a:latin typeface="Times New Roman" panose="02020603050405020304" pitchFamily="18" charset="0"/>
                <a:ea typeface="仿宋_GB2312" pitchFamily="49" charset="-122"/>
              </a:rPr>
              <a:t>希望不必每次都通过遍历找出这样的线性序列。只要事先做预处理，</a:t>
            </a:r>
            <a:r>
              <a:rPr lang="zh-CN" altLang="en-US" sz="3000" b="1" dirty="0">
                <a:solidFill>
                  <a:srgbClr val="0000CC"/>
                </a:solidFill>
                <a:latin typeface="Times New Roman" panose="02020603050405020304" pitchFamily="18" charset="0"/>
                <a:ea typeface="仿宋_GB2312" pitchFamily="49" charset="-122"/>
              </a:rPr>
              <a:t>将某种遍历顺序下的前驱、后继关系记在树的存储结构中</a:t>
            </a:r>
            <a:r>
              <a:rPr lang="zh-CN" altLang="en-US" sz="3000" b="1" dirty="0">
                <a:latin typeface="Times New Roman" panose="02020603050405020304" pitchFamily="18" charset="0"/>
                <a:ea typeface="仿宋_GB2312" pitchFamily="49" charset="-122"/>
              </a:rPr>
              <a:t>，以后就可以高效地找出某结点的前驱、后继。</a:t>
            </a:r>
          </a:p>
        </p:txBody>
      </p:sp>
      <p:sp>
        <p:nvSpPr>
          <p:cNvPr id="4" name="Text Box 9"/>
          <p:cNvSpPr txBox="1">
            <a:spLocks noChangeArrowheads="1"/>
          </p:cNvSpPr>
          <p:nvPr/>
        </p:nvSpPr>
        <p:spPr bwMode="auto">
          <a:xfrm>
            <a:off x="6811170" y="5892159"/>
            <a:ext cx="2453183"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rgbClr val="FF6600"/>
              </a:buClr>
              <a:buSzPct val="65000"/>
              <a:buFont typeface="Wingdings" panose="05000000000000000000" pitchFamily="2" charset="2"/>
              <a:buNone/>
            </a:pPr>
            <a:r>
              <a:rPr lang="zh-CN" altLang="en-US" sz="2000" dirty="0">
                <a:solidFill>
                  <a:srgbClr val="0000FF"/>
                </a:solidFill>
                <a:latin typeface="Times New Roman" panose="02020603050405020304" pitchFamily="18" charset="0"/>
              </a:rPr>
              <a:t>双向链表</a:t>
            </a:r>
            <a:r>
              <a:rPr lang="en-US" altLang="zh-CN" sz="2000" dirty="0">
                <a:solidFill>
                  <a:srgbClr val="0000FF"/>
                </a:solidFill>
                <a:latin typeface="Times New Roman" panose="02020603050405020304" pitchFamily="18" charset="0"/>
              </a:rPr>
              <a:t>&amp;</a:t>
            </a:r>
            <a:r>
              <a:rPr lang="zh-CN" altLang="en-US" sz="2000" dirty="0">
                <a:solidFill>
                  <a:srgbClr val="0000FF"/>
                </a:solidFill>
                <a:latin typeface="Times New Roman" panose="02020603050405020304" pitchFamily="18" charset="0"/>
              </a:rPr>
              <a:t>三叉链表</a:t>
            </a:r>
            <a:endParaRPr lang="en-US" altLang="zh-CN" sz="2000" dirty="0">
              <a:solidFill>
                <a:srgbClr val="0000FF"/>
              </a:solidFill>
              <a:latin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618332" y="-43037"/>
            <a:ext cx="5684838" cy="752475"/>
          </a:xfrm>
        </p:spPr>
        <p:txBody>
          <a:bodyPr/>
          <a:lstStyle/>
          <a:p>
            <a:pPr>
              <a:lnSpc>
                <a:spcPct val="95000"/>
              </a:lnSpc>
            </a:pPr>
            <a:r>
              <a:rPr lang="zh-CN" altLang="en-US" sz="3200" b="1" dirty="0">
                <a:latin typeface="华文新魏" panose="02010800040101010101" pitchFamily="2" charset="-122"/>
                <a:ea typeface="华文新魏" panose="02010800040101010101" pitchFamily="2" charset="-122"/>
              </a:rPr>
              <a:t>线索 </a:t>
            </a:r>
            <a:r>
              <a:rPr lang="en-US" altLang="zh-CN" sz="3200" b="1" dirty="0">
                <a:latin typeface="华文新魏" panose="02010800040101010101" pitchFamily="2" charset="-122"/>
                <a:ea typeface="华文新魏" panose="02010800040101010101" pitchFamily="2" charset="-122"/>
              </a:rPr>
              <a:t>(Thread)</a:t>
            </a:r>
            <a:endParaRPr lang="en-US" altLang="zh-CN" sz="4800" dirty="0">
              <a:latin typeface="华文新魏" panose="02010800040101010101" pitchFamily="2" charset="-122"/>
              <a:ea typeface="华文新魏" panose="02010800040101010101" pitchFamily="2" charset="-122"/>
            </a:endParaRPr>
          </a:p>
        </p:txBody>
      </p:sp>
      <p:sp>
        <p:nvSpPr>
          <p:cNvPr id="114691" name="Text Box 4"/>
          <p:cNvSpPr txBox="1">
            <a:spLocks noChangeArrowheads="1"/>
          </p:cNvSpPr>
          <p:nvPr/>
        </p:nvSpPr>
        <p:spPr bwMode="auto">
          <a:xfrm>
            <a:off x="2351088" y="5508626"/>
            <a:ext cx="78486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pPr>
            <a:r>
              <a:rPr lang="zh-CN" altLang="en-US" sz="3000" dirty="0">
                <a:latin typeface="Times New Roman" panose="02020603050405020304" pitchFamily="18" charset="0"/>
                <a:ea typeface="仿宋_GB2312" pitchFamily="49" charset="-122"/>
              </a:rPr>
              <a:t>增加前驱</a:t>
            </a:r>
            <a:r>
              <a:rPr lang="en-US" altLang="zh-CN" sz="3000" dirty="0" err="1">
                <a:solidFill>
                  <a:schemeClr val="tx2"/>
                </a:solidFill>
                <a:latin typeface="Times New Roman" panose="02020603050405020304" pitchFamily="18" charset="0"/>
                <a:ea typeface="仿宋_GB2312" pitchFamily="49" charset="-122"/>
              </a:rPr>
              <a:t>Pred</a:t>
            </a:r>
            <a:r>
              <a:rPr lang="zh-CN" altLang="en-US" sz="3000" dirty="0">
                <a:latin typeface="Times New Roman" panose="02020603050405020304" pitchFamily="18" charset="0"/>
                <a:ea typeface="仿宋_GB2312" pitchFamily="49" charset="-122"/>
              </a:rPr>
              <a:t>指针和后继</a:t>
            </a:r>
            <a:r>
              <a:rPr lang="en-US" altLang="zh-CN" sz="3000" dirty="0" err="1">
                <a:solidFill>
                  <a:srgbClr val="000066"/>
                </a:solidFill>
                <a:latin typeface="Times New Roman" panose="02020603050405020304" pitchFamily="18" charset="0"/>
                <a:ea typeface="仿宋_GB2312" pitchFamily="49" charset="-122"/>
              </a:rPr>
              <a:t>Succ</a:t>
            </a:r>
            <a:r>
              <a:rPr lang="zh-CN" altLang="en-US" sz="3000" dirty="0">
                <a:latin typeface="Times New Roman" panose="02020603050405020304" pitchFamily="18" charset="0"/>
                <a:ea typeface="仿宋_GB2312" pitchFamily="49" charset="-122"/>
              </a:rPr>
              <a:t>指针的二叉树</a:t>
            </a:r>
            <a:endParaRPr lang="zh-CN" altLang="en-US" sz="3000" dirty="0">
              <a:latin typeface="Times New Roman" panose="02020603050405020304" pitchFamily="18" charset="0"/>
            </a:endParaRPr>
          </a:p>
        </p:txBody>
      </p:sp>
      <p:grpSp>
        <p:nvGrpSpPr>
          <p:cNvPr id="114692" name="Group 12"/>
          <p:cNvGrpSpPr>
            <a:grpSpLocks/>
          </p:cNvGrpSpPr>
          <p:nvPr/>
        </p:nvGrpSpPr>
        <p:grpSpPr bwMode="auto">
          <a:xfrm>
            <a:off x="2566988" y="1557338"/>
            <a:ext cx="7308850" cy="576262"/>
            <a:chOff x="680" y="981"/>
            <a:chExt cx="4604" cy="363"/>
          </a:xfrm>
        </p:grpSpPr>
        <p:sp>
          <p:nvSpPr>
            <p:cNvPr id="114791" name="Rectangle 6"/>
            <p:cNvSpPr>
              <a:spLocks noChangeArrowheads="1"/>
            </p:cNvSpPr>
            <p:nvPr/>
          </p:nvSpPr>
          <p:spPr bwMode="auto">
            <a:xfrm>
              <a:off x="680" y="981"/>
              <a:ext cx="4604" cy="363"/>
            </a:xfrm>
            <a:prstGeom prst="rect">
              <a:avLst/>
            </a:prstGeom>
            <a:solidFill>
              <a:srgbClr val="FFFFCC"/>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4792" name="Text Box 7"/>
            <p:cNvSpPr txBox="1">
              <a:spLocks noChangeArrowheads="1"/>
            </p:cNvSpPr>
            <p:nvPr/>
          </p:nvSpPr>
          <p:spPr bwMode="auto">
            <a:xfrm>
              <a:off x="875" y="981"/>
              <a:ext cx="4225"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Times New Roman" panose="02020603050405020304" pitchFamily="18" charset="0"/>
                </a:rPr>
                <a:t>pred      leftChild      data     rightChild      succ</a:t>
              </a:r>
            </a:p>
          </p:txBody>
        </p:sp>
        <p:sp>
          <p:nvSpPr>
            <p:cNvPr id="114793" name="Line 8"/>
            <p:cNvSpPr>
              <a:spLocks noChangeShapeType="1"/>
            </p:cNvSpPr>
            <p:nvPr/>
          </p:nvSpPr>
          <p:spPr bwMode="auto">
            <a:xfrm>
              <a:off x="1565" y="981"/>
              <a:ext cx="0" cy="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94" name="Line 9"/>
            <p:cNvSpPr>
              <a:spLocks noChangeShapeType="1"/>
            </p:cNvSpPr>
            <p:nvPr/>
          </p:nvSpPr>
          <p:spPr bwMode="auto">
            <a:xfrm>
              <a:off x="2540" y="981"/>
              <a:ext cx="0" cy="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95" name="Line 10"/>
            <p:cNvSpPr>
              <a:spLocks noChangeShapeType="1"/>
            </p:cNvSpPr>
            <p:nvPr/>
          </p:nvSpPr>
          <p:spPr bwMode="auto">
            <a:xfrm>
              <a:off x="3334" y="981"/>
              <a:ext cx="0" cy="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96" name="Line 11"/>
            <p:cNvSpPr>
              <a:spLocks noChangeShapeType="1"/>
            </p:cNvSpPr>
            <p:nvPr/>
          </p:nvSpPr>
          <p:spPr bwMode="auto">
            <a:xfrm>
              <a:off x="4400" y="981"/>
              <a:ext cx="0" cy="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4693" name="Group 51"/>
          <p:cNvGrpSpPr>
            <a:grpSpLocks/>
          </p:cNvGrpSpPr>
          <p:nvPr/>
        </p:nvGrpSpPr>
        <p:grpSpPr bwMode="auto">
          <a:xfrm>
            <a:off x="1954214" y="2538413"/>
            <a:ext cx="3457575" cy="2438400"/>
            <a:chOff x="-23" y="1569"/>
            <a:chExt cx="2178" cy="1536"/>
          </a:xfrm>
        </p:grpSpPr>
        <p:sp>
          <p:nvSpPr>
            <p:cNvPr id="114765" name="Line 14"/>
            <p:cNvSpPr>
              <a:spLocks noChangeShapeType="1"/>
            </p:cNvSpPr>
            <p:nvPr/>
          </p:nvSpPr>
          <p:spPr bwMode="auto">
            <a:xfrm flipH="1">
              <a:off x="1372" y="2319"/>
              <a:ext cx="261" cy="499"/>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766" name="Line 15"/>
            <p:cNvSpPr>
              <a:spLocks noChangeShapeType="1"/>
            </p:cNvSpPr>
            <p:nvPr/>
          </p:nvSpPr>
          <p:spPr bwMode="auto">
            <a:xfrm>
              <a:off x="577" y="2366"/>
              <a:ext cx="192" cy="432"/>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767" name="Line 16"/>
            <p:cNvSpPr>
              <a:spLocks noChangeShapeType="1"/>
            </p:cNvSpPr>
            <p:nvPr/>
          </p:nvSpPr>
          <p:spPr bwMode="auto">
            <a:xfrm>
              <a:off x="1179" y="1865"/>
              <a:ext cx="408" cy="363"/>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768" name="Line 17"/>
            <p:cNvSpPr>
              <a:spLocks noChangeShapeType="1"/>
            </p:cNvSpPr>
            <p:nvPr/>
          </p:nvSpPr>
          <p:spPr bwMode="auto">
            <a:xfrm flipH="1">
              <a:off x="577" y="1842"/>
              <a:ext cx="444" cy="380"/>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818" name="Oval 18"/>
            <p:cNvSpPr>
              <a:spLocks noChangeArrowheads="1"/>
            </p:cNvSpPr>
            <p:nvPr/>
          </p:nvSpPr>
          <p:spPr bwMode="auto">
            <a:xfrm>
              <a:off x="937" y="1646"/>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204819" name="Oval 19"/>
            <p:cNvSpPr>
              <a:spLocks noChangeArrowheads="1"/>
            </p:cNvSpPr>
            <p:nvPr/>
          </p:nvSpPr>
          <p:spPr bwMode="auto">
            <a:xfrm>
              <a:off x="385" y="2126"/>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4820" name="Oval 20"/>
            <p:cNvSpPr>
              <a:spLocks noChangeArrowheads="1"/>
            </p:cNvSpPr>
            <p:nvPr/>
          </p:nvSpPr>
          <p:spPr bwMode="auto">
            <a:xfrm>
              <a:off x="1209" y="275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4821" name="Oval 21"/>
            <p:cNvSpPr>
              <a:spLocks noChangeArrowheads="1"/>
            </p:cNvSpPr>
            <p:nvPr/>
          </p:nvSpPr>
          <p:spPr bwMode="auto">
            <a:xfrm>
              <a:off x="1519" y="2144"/>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4822" name="Oval 22"/>
            <p:cNvSpPr>
              <a:spLocks noChangeArrowheads="1"/>
            </p:cNvSpPr>
            <p:nvPr/>
          </p:nvSpPr>
          <p:spPr bwMode="auto">
            <a:xfrm>
              <a:off x="673" y="275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14774" name="Text Box 23"/>
            <p:cNvSpPr txBox="1">
              <a:spLocks noChangeArrowheads="1"/>
            </p:cNvSpPr>
            <p:nvPr/>
          </p:nvSpPr>
          <p:spPr bwMode="auto">
            <a:xfrm>
              <a:off x="937" y="1569"/>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114775" name="Text Box 24"/>
            <p:cNvSpPr txBox="1">
              <a:spLocks noChangeArrowheads="1"/>
            </p:cNvSpPr>
            <p:nvPr/>
          </p:nvSpPr>
          <p:spPr bwMode="auto">
            <a:xfrm>
              <a:off x="385" y="2078"/>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114776" name="Text Box 25"/>
            <p:cNvSpPr txBox="1">
              <a:spLocks noChangeArrowheads="1"/>
            </p:cNvSpPr>
            <p:nvPr/>
          </p:nvSpPr>
          <p:spPr bwMode="auto">
            <a:xfrm>
              <a:off x="1539" y="2067"/>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114777" name="Text Box 26"/>
            <p:cNvSpPr txBox="1">
              <a:spLocks noChangeArrowheads="1"/>
            </p:cNvSpPr>
            <p:nvPr/>
          </p:nvSpPr>
          <p:spPr bwMode="auto">
            <a:xfrm>
              <a:off x="673" y="2702"/>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114778" name="Text Box 27"/>
            <p:cNvSpPr txBox="1">
              <a:spLocks noChangeArrowheads="1"/>
            </p:cNvSpPr>
            <p:nvPr/>
          </p:nvSpPr>
          <p:spPr bwMode="auto">
            <a:xfrm>
              <a:off x="1224" y="2682"/>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114779" name="Freeform 37"/>
            <p:cNvSpPr>
              <a:spLocks/>
            </p:cNvSpPr>
            <p:nvPr/>
          </p:nvSpPr>
          <p:spPr bwMode="auto">
            <a:xfrm>
              <a:off x="862" y="1911"/>
              <a:ext cx="169" cy="1194"/>
            </a:xfrm>
            <a:custGeom>
              <a:avLst/>
              <a:gdLst>
                <a:gd name="T0" fmla="*/ 0 w 169"/>
                <a:gd name="T1" fmla="*/ 1111 h 1194"/>
                <a:gd name="T2" fmla="*/ 45 w 169"/>
                <a:gd name="T3" fmla="*/ 1179 h 1194"/>
                <a:gd name="T4" fmla="*/ 113 w 169"/>
                <a:gd name="T5" fmla="*/ 1179 h 1194"/>
                <a:gd name="T6" fmla="*/ 158 w 169"/>
                <a:gd name="T7" fmla="*/ 1088 h 1194"/>
                <a:gd name="T8" fmla="*/ 158 w 169"/>
                <a:gd name="T9" fmla="*/ 839 h 1194"/>
                <a:gd name="T10" fmla="*/ 90 w 169"/>
                <a:gd name="T11" fmla="*/ 567 h 1194"/>
                <a:gd name="T12" fmla="*/ 113 w 169"/>
                <a:gd name="T13" fmla="*/ 181 h 1194"/>
                <a:gd name="T14" fmla="*/ 158 w 169"/>
                <a:gd name="T15" fmla="*/ 0 h 11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9" h="1194">
                  <a:moveTo>
                    <a:pt x="0" y="1111"/>
                  </a:moveTo>
                  <a:cubicBezTo>
                    <a:pt x="13" y="1139"/>
                    <a:pt x="26" y="1168"/>
                    <a:pt x="45" y="1179"/>
                  </a:cubicBezTo>
                  <a:cubicBezTo>
                    <a:pt x="64" y="1190"/>
                    <a:pt x="94" y="1194"/>
                    <a:pt x="113" y="1179"/>
                  </a:cubicBezTo>
                  <a:cubicBezTo>
                    <a:pt x="132" y="1164"/>
                    <a:pt x="151" y="1145"/>
                    <a:pt x="158" y="1088"/>
                  </a:cubicBezTo>
                  <a:cubicBezTo>
                    <a:pt x="165" y="1031"/>
                    <a:pt x="169" y="926"/>
                    <a:pt x="158" y="839"/>
                  </a:cubicBezTo>
                  <a:cubicBezTo>
                    <a:pt x="147" y="752"/>
                    <a:pt x="97" y="677"/>
                    <a:pt x="90" y="567"/>
                  </a:cubicBezTo>
                  <a:cubicBezTo>
                    <a:pt x="83" y="457"/>
                    <a:pt x="102" y="275"/>
                    <a:pt x="113" y="181"/>
                  </a:cubicBezTo>
                  <a:cubicBezTo>
                    <a:pt x="124" y="87"/>
                    <a:pt x="151" y="30"/>
                    <a:pt x="158" y="0"/>
                  </a:cubicBezTo>
                </a:path>
              </a:pathLst>
            </a:custGeom>
            <a:noFill/>
            <a:ln w="25400">
              <a:solidFill>
                <a:schemeClr val="accent4">
                  <a:lumMod val="50000"/>
                </a:schemeClr>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66"/>
                </a:solidFill>
              </a:endParaRPr>
            </a:p>
          </p:txBody>
        </p:sp>
        <p:sp>
          <p:nvSpPr>
            <p:cNvPr id="114780" name="Freeform 38"/>
            <p:cNvSpPr>
              <a:spLocks/>
            </p:cNvSpPr>
            <p:nvPr/>
          </p:nvSpPr>
          <p:spPr bwMode="auto">
            <a:xfrm flipH="1">
              <a:off x="1123" y="1911"/>
              <a:ext cx="169" cy="1194"/>
            </a:xfrm>
            <a:custGeom>
              <a:avLst/>
              <a:gdLst>
                <a:gd name="T0" fmla="*/ 0 w 169"/>
                <a:gd name="T1" fmla="*/ 1111 h 1194"/>
                <a:gd name="T2" fmla="*/ 45 w 169"/>
                <a:gd name="T3" fmla="*/ 1179 h 1194"/>
                <a:gd name="T4" fmla="*/ 113 w 169"/>
                <a:gd name="T5" fmla="*/ 1179 h 1194"/>
                <a:gd name="T6" fmla="*/ 158 w 169"/>
                <a:gd name="T7" fmla="*/ 1088 h 1194"/>
                <a:gd name="T8" fmla="*/ 158 w 169"/>
                <a:gd name="T9" fmla="*/ 839 h 1194"/>
                <a:gd name="T10" fmla="*/ 90 w 169"/>
                <a:gd name="T11" fmla="*/ 567 h 1194"/>
                <a:gd name="T12" fmla="*/ 113 w 169"/>
                <a:gd name="T13" fmla="*/ 181 h 1194"/>
                <a:gd name="T14" fmla="*/ 158 w 169"/>
                <a:gd name="T15" fmla="*/ 0 h 11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9" h="1194">
                  <a:moveTo>
                    <a:pt x="0" y="1111"/>
                  </a:moveTo>
                  <a:cubicBezTo>
                    <a:pt x="13" y="1139"/>
                    <a:pt x="26" y="1168"/>
                    <a:pt x="45" y="1179"/>
                  </a:cubicBezTo>
                  <a:cubicBezTo>
                    <a:pt x="64" y="1190"/>
                    <a:pt x="94" y="1194"/>
                    <a:pt x="113" y="1179"/>
                  </a:cubicBezTo>
                  <a:cubicBezTo>
                    <a:pt x="132" y="1164"/>
                    <a:pt x="151" y="1145"/>
                    <a:pt x="158" y="1088"/>
                  </a:cubicBezTo>
                  <a:cubicBezTo>
                    <a:pt x="165" y="1031"/>
                    <a:pt x="169" y="926"/>
                    <a:pt x="158" y="839"/>
                  </a:cubicBezTo>
                  <a:cubicBezTo>
                    <a:pt x="147" y="752"/>
                    <a:pt x="97" y="677"/>
                    <a:pt x="90" y="567"/>
                  </a:cubicBezTo>
                  <a:cubicBezTo>
                    <a:pt x="83" y="457"/>
                    <a:pt x="102" y="275"/>
                    <a:pt x="113" y="181"/>
                  </a:cubicBezTo>
                  <a:cubicBezTo>
                    <a:pt x="124" y="87"/>
                    <a:pt x="151" y="30"/>
                    <a:pt x="158" y="0"/>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81" name="Freeform 40"/>
            <p:cNvSpPr>
              <a:spLocks/>
            </p:cNvSpPr>
            <p:nvPr/>
          </p:nvSpPr>
          <p:spPr bwMode="auto">
            <a:xfrm>
              <a:off x="517" y="2409"/>
              <a:ext cx="231" cy="673"/>
            </a:xfrm>
            <a:custGeom>
              <a:avLst/>
              <a:gdLst>
                <a:gd name="T0" fmla="*/ 231 w 231"/>
                <a:gd name="T1" fmla="*/ 613 h 673"/>
                <a:gd name="T2" fmla="*/ 186 w 231"/>
                <a:gd name="T3" fmla="*/ 658 h 673"/>
                <a:gd name="T4" fmla="*/ 118 w 231"/>
                <a:gd name="T5" fmla="*/ 658 h 673"/>
                <a:gd name="T6" fmla="*/ 27 w 231"/>
                <a:gd name="T7" fmla="*/ 567 h 673"/>
                <a:gd name="T8" fmla="*/ 4 w 231"/>
                <a:gd name="T9" fmla="*/ 159 h 673"/>
                <a:gd name="T10" fmla="*/ 4 w 231"/>
                <a:gd name="T11" fmla="*/ 0 h 6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673">
                  <a:moveTo>
                    <a:pt x="231" y="613"/>
                  </a:moveTo>
                  <a:cubicBezTo>
                    <a:pt x="218" y="632"/>
                    <a:pt x="205" y="651"/>
                    <a:pt x="186" y="658"/>
                  </a:cubicBezTo>
                  <a:cubicBezTo>
                    <a:pt x="167" y="665"/>
                    <a:pt x="144" y="673"/>
                    <a:pt x="118" y="658"/>
                  </a:cubicBezTo>
                  <a:cubicBezTo>
                    <a:pt x="92" y="643"/>
                    <a:pt x="46" y="650"/>
                    <a:pt x="27" y="567"/>
                  </a:cubicBezTo>
                  <a:cubicBezTo>
                    <a:pt x="8" y="484"/>
                    <a:pt x="8" y="253"/>
                    <a:pt x="4" y="159"/>
                  </a:cubicBezTo>
                  <a:cubicBezTo>
                    <a:pt x="0" y="65"/>
                    <a:pt x="4" y="26"/>
                    <a:pt x="4" y="0"/>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82" name="Freeform 41"/>
            <p:cNvSpPr>
              <a:spLocks/>
            </p:cNvSpPr>
            <p:nvPr/>
          </p:nvSpPr>
          <p:spPr bwMode="auto">
            <a:xfrm>
              <a:off x="204" y="2387"/>
              <a:ext cx="249" cy="95"/>
            </a:xfrm>
            <a:custGeom>
              <a:avLst/>
              <a:gdLst>
                <a:gd name="T0" fmla="*/ 249 w 249"/>
                <a:gd name="T1" fmla="*/ 0 h 95"/>
                <a:gd name="T2" fmla="*/ 204 w 249"/>
                <a:gd name="T3" fmla="*/ 69 h 95"/>
                <a:gd name="T4" fmla="*/ 68 w 249"/>
                <a:gd name="T5" fmla="*/ 91 h 95"/>
                <a:gd name="T6" fmla="*/ 0 w 249"/>
                <a:gd name="T7" fmla="*/ 91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9" h="95">
                  <a:moveTo>
                    <a:pt x="249" y="0"/>
                  </a:moveTo>
                  <a:cubicBezTo>
                    <a:pt x="241" y="27"/>
                    <a:pt x="234" y="54"/>
                    <a:pt x="204" y="69"/>
                  </a:cubicBezTo>
                  <a:cubicBezTo>
                    <a:pt x="174" y="84"/>
                    <a:pt x="102" y="87"/>
                    <a:pt x="68" y="91"/>
                  </a:cubicBezTo>
                  <a:cubicBezTo>
                    <a:pt x="34" y="95"/>
                    <a:pt x="11" y="91"/>
                    <a:pt x="0" y="91"/>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83" name="Freeform 42"/>
            <p:cNvSpPr>
              <a:spLocks/>
            </p:cNvSpPr>
            <p:nvPr/>
          </p:nvSpPr>
          <p:spPr bwMode="auto">
            <a:xfrm flipH="1">
              <a:off x="1406" y="2417"/>
              <a:ext cx="249" cy="673"/>
            </a:xfrm>
            <a:custGeom>
              <a:avLst/>
              <a:gdLst>
                <a:gd name="T0" fmla="*/ 659 w 231"/>
                <a:gd name="T1" fmla="*/ 613 h 673"/>
                <a:gd name="T2" fmla="*/ 534 w 231"/>
                <a:gd name="T3" fmla="*/ 658 h 673"/>
                <a:gd name="T4" fmla="*/ 337 w 231"/>
                <a:gd name="T5" fmla="*/ 658 h 673"/>
                <a:gd name="T6" fmla="*/ 77 w 231"/>
                <a:gd name="T7" fmla="*/ 567 h 673"/>
                <a:gd name="T8" fmla="*/ 4 w 231"/>
                <a:gd name="T9" fmla="*/ 159 h 673"/>
                <a:gd name="T10" fmla="*/ 4 w 231"/>
                <a:gd name="T11" fmla="*/ 0 h 6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673">
                  <a:moveTo>
                    <a:pt x="231" y="613"/>
                  </a:moveTo>
                  <a:cubicBezTo>
                    <a:pt x="218" y="632"/>
                    <a:pt x="205" y="651"/>
                    <a:pt x="186" y="658"/>
                  </a:cubicBezTo>
                  <a:cubicBezTo>
                    <a:pt x="167" y="665"/>
                    <a:pt x="144" y="673"/>
                    <a:pt x="118" y="658"/>
                  </a:cubicBezTo>
                  <a:cubicBezTo>
                    <a:pt x="92" y="643"/>
                    <a:pt x="46" y="650"/>
                    <a:pt x="27" y="567"/>
                  </a:cubicBezTo>
                  <a:cubicBezTo>
                    <a:pt x="8" y="484"/>
                    <a:pt x="8" y="253"/>
                    <a:pt x="4" y="159"/>
                  </a:cubicBezTo>
                  <a:cubicBezTo>
                    <a:pt x="0" y="65"/>
                    <a:pt x="4" y="26"/>
                    <a:pt x="4" y="0"/>
                  </a:cubicBezTo>
                </a:path>
              </a:pathLst>
            </a:custGeom>
            <a:noFill/>
            <a:ln w="25400">
              <a:solidFill>
                <a:schemeClr val="accent4">
                  <a:lumMod val="50000"/>
                </a:schemeClr>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66"/>
                </a:solidFill>
              </a:endParaRPr>
            </a:p>
          </p:txBody>
        </p:sp>
        <p:sp>
          <p:nvSpPr>
            <p:cNvPr id="114784" name="Freeform 43"/>
            <p:cNvSpPr>
              <a:spLocks/>
            </p:cNvSpPr>
            <p:nvPr/>
          </p:nvSpPr>
          <p:spPr bwMode="auto">
            <a:xfrm flipH="1">
              <a:off x="1723" y="2409"/>
              <a:ext cx="249" cy="95"/>
            </a:xfrm>
            <a:custGeom>
              <a:avLst/>
              <a:gdLst>
                <a:gd name="T0" fmla="*/ 249 w 249"/>
                <a:gd name="T1" fmla="*/ 0 h 95"/>
                <a:gd name="T2" fmla="*/ 204 w 249"/>
                <a:gd name="T3" fmla="*/ 69 h 95"/>
                <a:gd name="T4" fmla="*/ 68 w 249"/>
                <a:gd name="T5" fmla="*/ 91 h 95"/>
                <a:gd name="T6" fmla="*/ 0 w 249"/>
                <a:gd name="T7" fmla="*/ 91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9" h="95">
                  <a:moveTo>
                    <a:pt x="249" y="0"/>
                  </a:moveTo>
                  <a:cubicBezTo>
                    <a:pt x="241" y="27"/>
                    <a:pt x="234" y="54"/>
                    <a:pt x="204" y="69"/>
                  </a:cubicBezTo>
                  <a:cubicBezTo>
                    <a:pt x="174" y="84"/>
                    <a:pt x="102" y="87"/>
                    <a:pt x="68" y="91"/>
                  </a:cubicBezTo>
                  <a:cubicBezTo>
                    <a:pt x="34" y="95"/>
                    <a:pt x="11" y="91"/>
                    <a:pt x="0" y="91"/>
                  </a:cubicBezTo>
                </a:path>
              </a:pathLst>
            </a:custGeom>
            <a:noFill/>
            <a:ln w="25400">
              <a:solidFill>
                <a:schemeClr val="accent4">
                  <a:lumMod val="50000"/>
                </a:schemeClr>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66"/>
                </a:solidFill>
              </a:endParaRPr>
            </a:p>
          </p:txBody>
        </p:sp>
        <p:sp>
          <p:nvSpPr>
            <p:cNvPr id="114785" name="Text Box 44"/>
            <p:cNvSpPr txBox="1">
              <a:spLocks noChangeArrowheads="1"/>
            </p:cNvSpPr>
            <p:nvPr/>
          </p:nvSpPr>
          <p:spPr bwMode="auto">
            <a:xfrm>
              <a:off x="-23" y="2432"/>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114786" name="Text Box 46"/>
            <p:cNvSpPr txBox="1">
              <a:spLocks noChangeArrowheads="1"/>
            </p:cNvSpPr>
            <p:nvPr/>
          </p:nvSpPr>
          <p:spPr bwMode="auto">
            <a:xfrm>
              <a:off x="136" y="2795"/>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114787" name="Text Box 47"/>
            <p:cNvSpPr txBox="1">
              <a:spLocks noChangeArrowheads="1"/>
            </p:cNvSpPr>
            <p:nvPr/>
          </p:nvSpPr>
          <p:spPr bwMode="auto">
            <a:xfrm>
              <a:off x="1065" y="2115"/>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114788" name="Text Box 48"/>
            <p:cNvSpPr txBox="1">
              <a:spLocks noChangeArrowheads="1"/>
            </p:cNvSpPr>
            <p:nvPr/>
          </p:nvSpPr>
          <p:spPr bwMode="auto">
            <a:xfrm>
              <a:off x="657" y="2251"/>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dirty="0" err="1">
                  <a:solidFill>
                    <a:schemeClr val="accent4">
                      <a:lumMod val="50000"/>
                    </a:schemeClr>
                  </a:solidFill>
                  <a:latin typeface="Times New Roman" panose="02020603050405020304" pitchFamily="18" charset="0"/>
                </a:rPr>
                <a:t>succ</a:t>
              </a:r>
              <a:endParaRPr lang="en-US" altLang="zh-CN" sz="2000" dirty="0">
                <a:solidFill>
                  <a:schemeClr val="accent4">
                    <a:lumMod val="50000"/>
                  </a:schemeClr>
                </a:solidFill>
                <a:latin typeface="Times New Roman" panose="02020603050405020304" pitchFamily="18" charset="0"/>
              </a:endParaRPr>
            </a:p>
          </p:txBody>
        </p:sp>
        <p:sp>
          <p:nvSpPr>
            <p:cNvPr id="114789" name="Text Box 49"/>
            <p:cNvSpPr txBox="1">
              <a:spLocks noChangeArrowheads="1"/>
            </p:cNvSpPr>
            <p:nvPr/>
          </p:nvSpPr>
          <p:spPr bwMode="auto">
            <a:xfrm>
              <a:off x="1746" y="2455"/>
              <a:ext cx="409" cy="25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accent4">
                      <a:lumMod val="50000"/>
                    </a:schemeClr>
                  </a:solidFill>
                  <a:latin typeface="Times New Roman" panose="02020603050405020304" pitchFamily="18" charset="0"/>
                </a:rPr>
                <a:t>succ</a:t>
              </a:r>
            </a:p>
          </p:txBody>
        </p:sp>
        <p:sp>
          <p:nvSpPr>
            <p:cNvPr id="114790" name="Text Box 50"/>
            <p:cNvSpPr txBox="1">
              <a:spLocks noChangeArrowheads="1"/>
            </p:cNvSpPr>
            <p:nvPr/>
          </p:nvSpPr>
          <p:spPr bwMode="auto">
            <a:xfrm>
              <a:off x="1610" y="2772"/>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dirty="0" err="1">
                  <a:solidFill>
                    <a:schemeClr val="accent4">
                      <a:lumMod val="50000"/>
                    </a:schemeClr>
                  </a:solidFill>
                  <a:latin typeface="Times New Roman" panose="02020603050405020304" pitchFamily="18" charset="0"/>
                </a:rPr>
                <a:t>succ</a:t>
              </a:r>
              <a:endParaRPr lang="en-US" altLang="zh-CN" sz="2000" dirty="0">
                <a:solidFill>
                  <a:schemeClr val="accent4">
                    <a:lumMod val="50000"/>
                  </a:schemeClr>
                </a:solidFill>
                <a:latin typeface="Times New Roman" panose="02020603050405020304" pitchFamily="18" charset="0"/>
              </a:endParaRPr>
            </a:p>
          </p:txBody>
        </p:sp>
      </p:grpSp>
      <p:grpSp>
        <p:nvGrpSpPr>
          <p:cNvPr id="114694" name="Group 131"/>
          <p:cNvGrpSpPr>
            <a:grpSpLocks/>
          </p:cNvGrpSpPr>
          <p:nvPr/>
        </p:nvGrpSpPr>
        <p:grpSpPr bwMode="auto">
          <a:xfrm>
            <a:off x="5267325" y="2205039"/>
            <a:ext cx="5232400" cy="2962275"/>
            <a:chOff x="3243" y="1509"/>
            <a:chExt cx="3296" cy="1866"/>
          </a:xfrm>
        </p:grpSpPr>
        <p:grpSp>
          <p:nvGrpSpPr>
            <p:cNvPr id="114695" name="Group 61"/>
            <p:cNvGrpSpPr>
              <a:grpSpLocks/>
            </p:cNvGrpSpPr>
            <p:nvPr/>
          </p:nvGrpSpPr>
          <p:grpSpPr bwMode="auto">
            <a:xfrm>
              <a:off x="3696" y="3067"/>
              <a:ext cx="1044" cy="308"/>
              <a:chOff x="3696" y="3385"/>
              <a:chExt cx="1044" cy="308"/>
            </a:xfrm>
          </p:grpSpPr>
          <p:grpSp>
            <p:nvGrpSpPr>
              <p:cNvPr id="114756" name="Group 59"/>
              <p:cNvGrpSpPr>
                <a:grpSpLocks/>
              </p:cNvGrpSpPr>
              <p:nvPr/>
            </p:nvGrpSpPr>
            <p:grpSpPr bwMode="auto">
              <a:xfrm>
                <a:off x="3696" y="3407"/>
                <a:ext cx="1044" cy="274"/>
                <a:chOff x="3696" y="3452"/>
                <a:chExt cx="1044" cy="274"/>
              </a:xfrm>
            </p:grpSpPr>
            <p:sp>
              <p:nvSpPr>
                <p:cNvPr id="114760" name="Rectangle 52"/>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4761" name="Line 55"/>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62" name="Line 56"/>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63" name="Line 57"/>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64" name="Line 58"/>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757" name="Text Box 53"/>
              <p:cNvSpPr txBox="1">
                <a:spLocks noChangeArrowheads="1"/>
              </p:cNvSpPr>
              <p:nvPr/>
            </p:nvSpPr>
            <p:spPr bwMode="auto">
              <a:xfrm>
                <a:off x="4093" y="3385"/>
                <a:ext cx="239"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D</a:t>
                </a:r>
              </a:p>
            </p:txBody>
          </p:sp>
          <p:sp>
            <p:nvSpPr>
              <p:cNvPr id="114758" name="Text Box 54"/>
              <p:cNvSpPr txBox="1">
                <a:spLocks noChangeArrowheads="1"/>
              </p:cNvSpPr>
              <p:nvPr/>
            </p:nvSpPr>
            <p:spPr bwMode="auto">
              <a:xfrm>
                <a:off x="3855" y="3388"/>
                <a:ext cx="24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sp>
            <p:nvSpPr>
              <p:cNvPr id="114759" name="Text Box 60"/>
              <p:cNvSpPr txBox="1">
                <a:spLocks noChangeArrowheads="1"/>
              </p:cNvSpPr>
              <p:nvPr/>
            </p:nvSpPr>
            <p:spPr bwMode="auto">
              <a:xfrm>
                <a:off x="4286" y="3388"/>
                <a:ext cx="24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grpSp>
        <p:grpSp>
          <p:nvGrpSpPr>
            <p:cNvPr id="114696" name="Group 72"/>
            <p:cNvGrpSpPr>
              <a:grpSpLocks/>
            </p:cNvGrpSpPr>
            <p:nvPr/>
          </p:nvGrpSpPr>
          <p:grpSpPr bwMode="auto">
            <a:xfrm>
              <a:off x="4377" y="1820"/>
              <a:ext cx="1044" cy="310"/>
              <a:chOff x="4377" y="1820"/>
              <a:chExt cx="1044" cy="310"/>
            </a:xfrm>
          </p:grpSpPr>
          <p:grpSp>
            <p:nvGrpSpPr>
              <p:cNvPr id="114749" name="Group 63"/>
              <p:cNvGrpSpPr>
                <a:grpSpLocks/>
              </p:cNvGrpSpPr>
              <p:nvPr/>
            </p:nvGrpSpPr>
            <p:grpSpPr bwMode="auto">
              <a:xfrm>
                <a:off x="4377" y="1842"/>
                <a:ext cx="1044" cy="274"/>
                <a:chOff x="3696" y="3452"/>
                <a:chExt cx="1044" cy="274"/>
              </a:xfrm>
            </p:grpSpPr>
            <p:sp>
              <p:nvSpPr>
                <p:cNvPr id="114751" name="Rectangle 64"/>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4752" name="Line 65"/>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53" name="Line 66"/>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54" name="Line 67"/>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55" name="Line 68"/>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750" name="Text Box 69"/>
              <p:cNvSpPr txBox="1">
                <a:spLocks noChangeArrowheads="1"/>
              </p:cNvSpPr>
              <p:nvPr/>
            </p:nvSpPr>
            <p:spPr bwMode="auto">
              <a:xfrm>
                <a:off x="4774" y="1820"/>
                <a:ext cx="241"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A</a:t>
                </a:r>
              </a:p>
            </p:txBody>
          </p:sp>
        </p:grpSp>
        <p:grpSp>
          <p:nvGrpSpPr>
            <p:cNvPr id="114697" name="Group 73"/>
            <p:cNvGrpSpPr>
              <a:grpSpLocks/>
            </p:cNvGrpSpPr>
            <p:nvPr/>
          </p:nvGrpSpPr>
          <p:grpSpPr bwMode="auto">
            <a:xfrm>
              <a:off x="5102" y="3067"/>
              <a:ext cx="1044" cy="308"/>
              <a:chOff x="3696" y="3385"/>
              <a:chExt cx="1044" cy="308"/>
            </a:xfrm>
          </p:grpSpPr>
          <p:grpSp>
            <p:nvGrpSpPr>
              <p:cNvPr id="114740" name="Group 74"/>
              <p:cNvGrpSpPr>
                <a:grpSpLocks/>
              </p:cNvGrpSpPr>
              <p:nvPr/>
            </p:nvGrpSpPr>
            <p:grpSpPr bwMode="auto">
              <a:xfrm>
                <a:off x="3696" y="3407"/>
                <a:ext cx="1044" cy="274"/>
                <a:chOff x="3696" y="3452"/>
                <a:chExt cx="1044" cy="274"/>
              </a:xfrm>
            </p:grpSpPr>
            <p:sp>
              <p:nvSpPr>
                <p:cNvPr id="114744" name="Rectangle 75"/>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4745" name="Line 76"/>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46" name="Line 77"/>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47" name="Line 78"/>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48" name="Line 79"/>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741" name="Text Box 80"/>
              <p:cNvSpPr txBox="1">
                <a:spLocks noChangeArrowheads="1"/>
              </p:cNvSpPr>
              <p:nvPr/>
            </p:nvSpPr>
            <p:spPr bwMode="auto">
              <a:xfrm>
                <a:off x="4093" y="3385"/>
                <a:ext cx="23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E</a:t>
                </a:r>
              </a:p>
            </p:txBody>
          </p:sp>
          <p:sp>
            <p:nvSpPr>
              <p:cNvPr id="114742" name="Text Box 81"/>
              <p:cNvSpPr txBox="1">
                <a:spLocks noChangeArrowheads="1"/>
              </p:cNvSpPr>
              <p:nvPr/>
            </p:nvSpPr>
            <p:spPr bwMode="auto">
              <a:xfrm>
                <a:off x="3855" y="3388"/>
                <a:ext cx="24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sp>
            <p:nvSpPr>
              <p:cNvPr id="114743" name="Text Box 82"/>
              <p:cNvSpPr txBox="1">
                <a:spLocks noChangeArrowheads="1"/>
              </p:cNvSpPr>
              <p:nvPr/>
            </p:nvSpPr>
            <p:spPr bwMode="auto">
              <a:xfrm>
                <a:off x="4286" y="3388"/>
                <a:ext cx="24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grpSp>
        <p:grpSp>
          <p:nvGrpSpPr>
            <p:cNvPr id="114698" name="Group 93"/>
            <p:cNvGrpSpPr>
              <a:grpSpLocks/>
            </p:cNvGrpSpPr>
            <p:nvPr/>
          </p:nvGrpSpPr>
          <p:grpSpPr bwMode="auto">
            <a:xfrm>
              <a:off x="3334" y="2432"/>
              <a:ext cx="1088" cy="310"/>
              <a:chOff x="3810" y="2432"/>
              <a:chExt cx="1088" cy="310"/>
            </a:xfrm>
          </p:grpSpPr>
          <p:grpSp>
            <p:nvGrpSpPr>
              <p:cNvPr id="114731" name="Group 84"/>
              <p:cNvGrpSpPr>
                <a:grpSpLocks/>
              </p:cNvGrpSpPr>
              <p:nvPr/>
            </p:nvGrpSpPr>
            <p:grpSpPr bwMode="auto">
              <a:xfrm>
                <a:off x="3854" y="2454"/>
                <a:ext cx="1044" cy="274"/>
                <a:chOff x="3696" y="3452"/>
                <a:chExt cx="1044" cy="274"/>
              </a:xfrm>
            </p:grpSpPr>
            <p:sp>
              <p:nvSpPr>
                <p:cNvPr id="114735" name="Rectangle 85"/>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4736" name="Line 86"/>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37" name="Line 87"/>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38" name="Line 88"/>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39" name="Line 89"/>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732" name="Text Box 90"/>
              <p:cNvSpPr txBox="1">
                <a:spLocks noChangeArrowheads="1"/>
              </p:cNvSpPr>
              <p:nvPr/>
            </p:nvSpPr>
            <p:spPr bwMode="auto">
              <a:xfrm>
                <a:off x="4251" y="2432"/>
                <a:ext cx="241"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B</a:t>
                </a:r>
              </a:p>
            </p:txBody>
          </p:sp>
          <p:sp>
            <p:nvSpPr>
              <p:cNvPr id="114733" name="Text Box 91"/>
              <p:cNvSpPr txBox="1">
                <a:spLocks noChangeArrowheads="1"/>
              </p:cNvSpPr>
              <p:nvPr/>
            </p:nvSpPr>
            <p:spPr bwMode="auto">
              <a:xfrm>
                <a:off x="4013" y="2435"/>
                <a:ext cx="24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sp>
            <p:nvSpPr>
              <p:cNvPr id="114734" name="Text Box 92"/>
              <p:cNvSpPr txBox="1">
                <a:spLocks noChangeArrowheads="1"/>
              </p:cNvSpPr>
              <p:nvPr/>
            </p:nvSpPr>
            <p:spPr bwMode="auto">
              <a:xfrm>
                <a:off x="3810" y="2435"/>
                <a:ext cx="24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grpSp>
        <p:grpSp>
          <p:nvGrpSpPr>
            <p:cNvPr id="114699" name="Group 104"/>
            <p:cNvGrpSpPr>
              <a:grpSpLocks/>
            </p:cNvGrpSpPr>
            <p:nvPr/>
          </p:nvGrpSpPr>
          <p:grpSpPr bwMode="auto">
            <a:xfrm>
              <a:off x="5374" y="2432"/>
              <a:ext cx="1044" cy="308"/>
              <a:chOff x="5374" y="2432"/>
              <a:chExt cx="1044" cy="308"/>
            </a:xfrm>
          </p:grpSpPr>
          <p:grpSp>
            <p:nvGrpSpPr>
              <p:cNvPr id="114722" name="Group 95"/>
              <p:cNvGrpSpPr>
                <a:grpSpLocks/>
              </p:cNvGrpSpPr>
              <p:nvPr/>
            </p:nvGrpSpPr>
            <p:grpSpPr bwMode="auto">
              <a:xfrm>
                <a:off x="5374" y="2454"/>
                <a:ext cx="1044" cy="274"/>
                <a:chOff x="3696" y="3452"/>
                <a:chExt cx="1044" cy="274"/>
              </a:xfrm>
            </p:grpSpPr>
            <p:sp>
              <p:nvSpPr>
                <p:cNvPr id="114726" name="Rectangle 96"/>
                <p:cNvSpPr>
                  <a:spLocks noChangeArrowheads="1"/>
                </p:cNvSpPr>
                <p:nvPr/>
              </p:nvSpPr>
              <p:spPr bwMode="auto">
                <a:xfrm>
                  <a:off x="3696" y="3453"/>
                  <a:ext cx="1044" cy="27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4727" name="Line 97"/>
                <p:cNvSpPr>
                  <a:spLocks noChangeShapeType="1"/>
                </p:cNvSpPr>
                <p:nvPr/>
              </p:nvSpPr>
              <p:spPr bwMode="auto">
                <a:xfrm>
                  <a:off x="3901"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28" name="Line 98"/>
                <p:cNvSpPr>
                  <a:spLocks noChangeShapeType="1"/>
                </p:cNvSpPr>
                <p:nvPr/>
              </p:nvSpPr>
              <p:spPr bwMode="auto">
                <a:xfrm>
                  <a:off x="4105"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29" name="Line 99"/>
                <p:cNvSpPr>
                  <a:spLocks noChangeShapeType="1"/>
                </p:cNvSpPr>
                <p:nvPr/>
              </p:nvSpPr>
              <p:spPr bwMode="auto">
                <a:xfrm>
                  <a:off x="4309" y="3452"/>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30" name="Line 100"/>
                <p:cNvSpPr>
                  <a:spLocks noChangeShapeType="1"/>
                </p:cNvSpPr>
                <p:nvPr/>
              </p:nvSpPr>
              <p:spPr bwMode="auto">
                <a:xfrm>
                  <a:off x="4536" y="3453"/>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723" name="Text Box 101"/>
              <p:cNvSpPr txBox="1">
                <a:spLocks noChangeArrowheads="1"/>
              </p:cNvSpPr>
              <p:nvPr/>
            </p:nvSpPr>
            <p:spPr bwMode="auto">
              <a:xfrm>
                <a:off x="5771" y="2432"/>
                <a:ext cx="239"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solidFill>
                      <a:srgbClr val="000066"/>
                    </a:solidFill>
                    <a:latin typeface="Arial Narrow" panose="020B0606020202030204" pitchFamily="34" charset="0"/>
                  </a:rPr>
                  <a:t>C</a:t>
                </a:r>
              </a:p>
            </p:txBody>
          </p:sp>
          <p:sp>
            <p:nvSpPr>
              <p:cNvPr id="114724" name="Text Box 102"/>
              <p:cNvSpPr txBox="1">
                <a:spLocks noChangeArrowheads="1"/>
              </p:cNvSpPr>
              <p:nvPr/>
            </p:nvSpPr>
            <p:spPr bwMode="auto">
              <a:xfrm>
                <a:off x="6170" y="2435"/>
                <a:ext cx="24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sp>
            <p:nvSpPr>
              <p:cNvPr id="114725" name="Text Box 103"/>
              <p:cNvSpPr txBox="1">
                <a:spLocks noChangeArrowheads="1"/>
              </p:cNvSpPr>
              <p:nvPr/>
            </p:nvSpPr>
            <p:spPr bwMode="auto">
              <a:xfrm>
                <a:off x="5964" y="2435"/>
                <a:ext cx="24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rgbClr val="000066"/>
                    </a:solidFill>
                  </a:rPr>
                  <a:t>∧</a:t>
                </a:r>
              </a:p>
            </p:txBody>
          </p:sp>
        </p:grpSp>
        <p:sp>
          <p:nvSpPr>
            <p:cNvPr id="114700" name="Line 105"/>
            <p:cNvSpPr>
              <a:spLocks noChangeShapeType="1"/>
            </p:cNvSpPr>
            <p:nvPr/>
          </p:nvSpPr>
          <p:spPr bwMode="auto">
            <a:xfrm flipH="1">
              <a:off x="4218" y="2001"/>
              <a:ext cx="476" cy="454"/>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1" name="Line 106"/>
            <p:cNvSpPr>
              <a:spLocks noChangeShapeType="1"/>
            </p:cNvSpPr>
            <p:nvPr/>
          </p:nvSpPr>
          <p:spPr bwMode="auto">
            <a:xfrm>
              <a:off x="5103" y="2001"/>
              <a:ext cx="476" cy="454"/>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2" name="Line 107"/>
            <p:cNvSpPr>
              <a:spLocks noChangeShapeType="1"/>
            </p:cNvSpPr>
            <p:nvPr/>
          </p:nvSpPr>
          <p:spPr bwMode="auto">
            <a:xfrm flipH="1">
              <a:off x="5443" y="2591"/>
              <a:ext cx="249" cy="499"/>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3" name="Line 110"/>
            <p:cNvSpPr>
              <a:spLocks noChangeShapeType="1"/>
            </p:cNvSpPr>
            <p:nvPr/>
          </p:nvSpPr>
          <p:spPr bwMode="auto">
            <a:xfrm>
              <a:off x="4105" y="2568"/>
              <a:ext cx="227" cy="545"/>
            </a:xfrm>
            <a:prstGeom prst="line">
              <a:avLst/>
            </a:prstGeom>
            <a:noFill/>
            <a:ln w="25400">
              <a:solidFill>
                <a:srgbClr val="0080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4" name="Freeform 111"/>
            <p:cNvSpPr>
              <a:spLocks/>
            </p:cNvSpPr>
            <p:nvPr/>
          </p:nvSpPr>
          <p:spPr bwMode="auto">
            <a:xfrm>
              <a:off x="4898" y="1683"/>
              <a:ext cx="273" cy="137"/>
            </a:xfrm>
            <a:custGeom>
              <a:avLst/>
              <a:gdLst>
                <a:gd name="T0" fmla="*/ 273 w 273"/>
                <a:gd name="T1" fmla="*/ 1 h 137"/>
                <a:gd name="T2" fmla="*/ 137 w 273"/>
                <a:gd name="T3" fmla="*/ 23 h 137"/>
                <a:gd name="T4" fmla="*/ 0 w 273"/>
                <a:gd name="T5" fmla="*/ 137 h 137"/>
                <a:gd name="T6" fmla="*/ 0 60000 65536"/>
                <a:gd name="T7" fmla="*/ 0 60000 65536"/>
                <a:gd name="T8" fmla="*/ 0 60000 65536"/>
              </a:gdLst>
              <a:ahLst/>
              <a:cxnLst>
                <a:cxn ang="T6">
                  <a:pos x="T0" y="T1"/>
                </a:cxn>
                <a:cxn ang="T7">
                  <a:pos x="T2" y="T3"/>
                </a:cxn>
                <a:cxn ang="T8">
                  <a:pos x="T4" y="T5"/>
                </a:cxn>
              </a:cxnLst>
              <a:rect l="0" t="0" r="r" b="b"/>
              <a:pathLst>
                <a:path w="273" h="137">
                  <a:moveTo>
                    <a:pt x="273" y="1"/>
                  </a:moveTo>
                  <a:cubicBezTo>
                    <a:pt x="227" y="0"/>
                    <a:pt x="182" y="0"/>
                    <a:pt x="137" y="23"/>
                  </a:cubicBezTo>
                  <a:cubicBezTo>
                    <a:pt x="92" y="46"/>
                    <a:pt x="23" y="118"/>
                    <a:pt x="0" y="137"/>
                  </a:cubicBezTo>
                </a:path>
              </a:pathLst>
            </a:custGeom>
            <a:noFill/>
            <a:ln w="25400">
              <a:solidFill>
                <a:srgbClr val="339966"/>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5" name="Text Box 112"/>
            <p:cNvSpPr txBox="1">
              <a:spLocks noChangeArrowheads="1"/>
            </p:cNvSpPr>
            <p:nvPr/>
          </p:nvSpPr>
          <p:spPr bwMode="auto">
            <a:xfrm>
              <a:off x="5148" y="1509"/>
              <a:ext cx="52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400">
                  <a:solidFill>
                    <a:srgbClr val="000066"/>
                  </a:solidFill>
                </a:rPr>
                <a:t>root</a:t>
              </a:r>
            </a:p>
          </p:txBody>
        </p:sp>
        <p:sp>
          <p:nvSpPr>
            <p:cNvPr id="114706" name="Freeform 113"/>
            <p:cNvSpPr>
              <a:spLocks/>
            </p:cNvSpPr>
            <p:nvPr/>
          </p:nvSpPr>
          <p:spPr bwMode="auto">
            <a:xfrm>
              <a:off x="4468" y="1979"/>
              <a:ext cx="158" cy="1111"/>
            </a:xfrm>
            <a:custGeom>
              <a:avLst/>
              <a:gdLst>
                <a:gd name="T0" fmla="*/ 0 w 165"/>
                <a:gd name="T1" fmla="*/ 0 h 1088"/>
                <a:gd name="T2" fmla="*/ 11 w 165"/>
                <a:gd name="T3" fmla="*/ 243 h 1088"/>
                <a:gd name="T4" fmla="*/ 61 w 165"/>
                <a:gd name="T5" fmla="*/ 425 h 1088"/>
                <a:gd name="T6" fmla="*/ 86 w 165"/>
                <a:gd name="T7" fmla="*/ 608 h 1088"/>
                <a:gd name="T8" fmla="*/ 86 w 165"/>
                <a:gd name="T9" fmla="*/ 1458 h 10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5" h="1088">
                  <a:moveTo>
                    <a:pt x="0" y="0"/>
                  </a:moveTo>
                  <a:cubicBezTo>
                    <a:pt x="1" y="64"/>
                    <a:pt x="3" y="128"/>
                    <a:pt x="22" y="181"/>
                  </a:cubicBezTo>
                  <a:cubicBezTo>
                    <a:pt x="41" y="234"/>
                    <a:pt x="90" y="272"/>
                    <a:pt x="113" y="317"/>
                  </a:cubicBezTo>
                  <a:cubicBezTo>
                    <a:pt x="136" y="362"/>
                    <a:pt x="151" y="325"/>
                    <a:pt x="158" y="453"/>
                  </a:cubicBezTo>
                  <a:cubicBezTo>
                    <a:pt x="165" y="581"/>
                    <a:pt x="158" y="982"/>
                    <a:pt x="158" y="1088"/>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7" name="Freeform 116"/>
            <p:cNvSpPr>
              <a:spLocks/>
            </p:cNvSpPr>
            <p:nvPr/>
          </p:nvSpPr>
          <p:spPr bwMode="auto">
            <a:xfrm flipH="1">
              <a:off x="5193" y="1979"/>
              <a:ext cx="113" cy="1111"/>
            </a:xfrm>
            <a:custGeom>
              <a:avLst/>
              <a:gdLst>
                <a:gd name="T0" fmla="*/ 0 w 165"/>
                <a:gd name="T1" fmla="*/ 0 h 1088"/>
                <a:gd name="T2" fmla="*/ 1 w 165"/>
                <a:gd name="T3" fmla="*/ 243 h 1088"/>
                <a:gd name="T4" fmla="*/ 1 w 165"/>
                <a:gd name="T5" fmla="*/ 425 h 1088"/>
                <a:gd name="T6" fmla="*/ 1 w 165"/>
                <a:gd name="T7" fmla="*/ 608 h 1088"/>
                <a:gd name="T8" fmla="*/ 1 w 165"/>
                <a:gd name="T9" fmla="*/ 1458 h 10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5" h="1088">
                  <a:moveTo>
                    <a:pt x="0" y="0"/>
                  </a:moveTo>
                  <a:cubicBezTo>
                    <a:pt x="1" y="64"/>
                    <a:pt x="3" y="128"/>
                    <a:pt x="22" y="181"/>
                  </a:cubicBezTo>
                  <a:cubicBezTo>
                    <a:pt x="41" y="234"/>
                    <a:pt x="90" y="272"/>
                    <a:pt x="113" y="317"/>
                  </a:cubicBezTo>
                  <a:cubicBezTo>
                    <a:pt x="136" y="362"/>
                    <a:pt x="151" y="325"/>
                    <a:pt x="158" y="453"/>
                  </a:cubicBezTo>
                  <a:cubicBezTo>
                    <a:pt x="165" y="581"/>
                    <a:pt x="158" y="982"/>
                    <a:pt x="158" y="1088"/>
                  </a:cubicBezTo>
                </a:path>
              </a:pathLst>
            </a:custGeom>
            <a:noFill/>
            <a:ln w="25400">
              <a:solidFill>
                <a:schemeClr val="accent4">
                  <a:lumMod val="50000"/>
                </a:schemeClr>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accent4">
                    <a:lumMod val="50000"/>
                  </a:schemeClr>
                </a:solidFill>
              </a:endParaRPr>
            </a:p>
          </p:txBody>
        </p:sp>
        <p:sp>
          <p:nvSpPr>
            <p:cNvPr id="114708" name="Freeform 117"/>
            <p:cNvSpPr>
              <a:spLocks/>
            </p:cNvSpPr>
            <p:nvPr/>
          </p:nvSpPr>
          <p:spPr bwMode="auto">
            <a:xfrm>
              <a:off x="4332" y="2568"/>
              <a:ext cx="158" cy="499"/>
            </a:xfrm>
            <a:custGeom>
              <a:avLst/>
              <a:gdLst>
                <a:gd name="T0" fmla="*/ 0 w 136"/>
                <a:gd name="T1" fmla="*/ 0 h 431"/>
                <a:gd name="T2" fmla="*/ 186 w 136"/>
                <a:gd name="T3" fmla="*/ 1051 h 431"/>
                <a:gd name="T4" fmla="*/ 742 w 136"/>
                <a:gd name="T5" fmla="*/ 2118 h 431"/>
                <a:gd name="T6" fmla="*/ 1113 w 136"/>
                <a:gd name="T7" fmla="*/ 3355 h 43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6" h="431">
                  <a:moveTo>
                    <a:pt x="0" y="0"/>
                  </a:moveTo>
                  <a:cubicBezTo>
                    <a:pt x="3" y="45"/>
                    <a:pt x="7" y="91"/>
                    <a:pt x="22" y="136"/>
                  </a:cubicBezTo>
                  <a:cubicBezTo>
                    <a:pt x="37" y="181"/>
                    <a:pt x="71" y="223"/>
                    <a:pt x="90" y="272"/>
                  </a:cubicBezTo>
                  <a:cubicBezTo>
                    <a:pt x="109" y="321"/>
                    <a:pt x="128" y="397"/>
                    <a:pt x="136" y="431"/>
                  </a:cubicBezTo>
                </a:path>
              </a:pathLst>
            </a:custGeom>
            <a:noFill/>
            <a:ln w="25400">
              <a:solidFill>
                <a:schemeClr val="tx1"/>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9" name="Freeform 118"/>
            <p:cNvSpPr>
              <a:spLocks/>
            </p:cNvSpPr>
            <p:nvPr/>
          </p:nvSpPr>
          <p:spPr bwMode="auto">
            <a:xfrm flipH="1">
              <a:off x="5307" y="2568"/>
              <a:ext cx="181" cy="522"/>
            </a:xfrm>
            <a:custGeom>
              <a:avLst/>
              <a:gdLst>
                <a:gd name="T0" fmla="*/ 0 w 136"/>
                <a:gd name="T1" fmla="*/ 0 h 431"/>
                <a:gd name="T2" fmla="*/ 1198 w 136"/>
                <a:gd name="T3" fmla="*/ 1989 h 431"/>
                <a:gd name="T4" fmla="*/ 4939 w 136"/>
                <a:gd name="T5" fmla="*/ 3963 h 431"/>
                <a:gd name="T6" fmla="*/ 7442 w 136"/>
                <a:gd name="T7" fmla="*/ 6295 h 43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6" h="431">
                  <a:moveTo>
                    <a:pt x="0" y="0"/>
                  </a:moveTo>
                  <a:cubicBezTo>
                    <a:pt x="3" y="45"/>
                    <a:pt x="7" y="91"/>
                    <a:pt x="22" y="136"/>
                  </a:cubicBezTo>
                  <a:cubicBezTo>
                    <a:pt x="37" y="181"/>
                    <a:pt x="71" y="223"/>
                    <a:pt x="90" y="272"/>
                  </a:cubicBezTo>
                  <a:cubicBezTo>
                    <a:pt x="109" y="321"/>
                    <a:pt x="128" y="397"/>
                    <a:pt x="136" y="431"/>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10" name="Freeform 119"/>
            <p:cNvSpPr>
              <a:spLocks/>
            </p:cNvSpPr>
            <p:nvPr/>
          </p:nvSpPr>
          <p:spPr bwMode="auto">
            <a:xfrm>
              <a:off x="3492" y="2727"/>
              <a:ext cx="314" cy="499"/>
            </a:xfrm>
            <a:custGeom>
              <a:avLst/>
              <a:gdLst>
                <a:gd name="T0" fmla="*/ 295 w 314"/>
                <a:gd name="T1" fmla="*/ 919 h 476"/>
                <a:gd name="T2" fmla="*/ 295 w 314"/>
                <a:gd name="T3" fmla="*/ 701 h 476"/>
                <a:gd name="T4" fmla="*/ 182 w 314"/>
                <a:gd name="T5" fmla="*/ 394 h 476"/>
                <a:gd name="T6" fmla="*/ 46 w 314"/>
                <a:gd name="T7" fmla="*/ 219 h 476"/>
                <a:gd name="T8" fmla="*/ 0 w 314"/>
                <a:gd name="T9" fmla="*/ 0 h 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4" h="476">
                  <a:moveTo>
                    <a:pt x="295" y="476"/>
                  </a:moveTo>
                  <a:cubicBezTo>
                    <a:pt x="304" y="442"/>
                    <a:pt x="314" y="408"/>
                    <a:pt x="295" y="363"/>
                  </a:cubicBezTo>
                  <a:cubicBezTo>
                    <a:pt x="276" y="318"/>
                    <a:pt x="223" y="246"/>
                    <a:pt x="182" y="204"/>
                  </a:cubicBezTo>
                  <a:cubicBezTo>
                    <a:pt x="141" y="162"/>
                    <a:pt x="76" y="147"/>
                    <a:pt x="46" y="113"/>
                  </a:cubicBezTo>
                  <a:cubicBezTo>
                    <a:pt x="16" y="79"/>
                    <a:pt x="8" y="19"/>
                    <a:pt x="0" y="0"/>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11" name="Freeform 120"/>
            <p:cNvSpPr>
              <a:spLocks/>
            </p:cNvSpPr>
            <p:nvPr/>
          </p:nvSpPr>
          <p:spPr bwMode="auto">
            <a:xfrm flipH="1">
              <a:off x="6032" y="2727"/>
              <a:ext cx="269" cy="499"/>
            </a:xfrm>
            <a:custGeom>
              <a:avLst/>
              <a:gdLst>
                <a:gd name="T0" fmla="*/ 33 w 314"/>
                <a:gd name="T1" fmla="*/ 919 h 476"/>
                <a:gd name="T2" fmla="*/ 33 w 314"/>
                <a:gd name="T3" fmla="*/ 701 h 476"/>
                <a:gd name="T4" fmla="*/ 21 w 314"/>
                <a:gd name="T5" fmla="*/ 394 h 476"/>
                <a:gd name="T6" fmla="*/ 5 w 314"/>
                <a:gd name="T7" fmla="*/ 219 h 476"/>
                <a:gd name="T8" fmla="*/ 0 w 314"/>
                <a:gd name="T9" fmla="*/ 0 h 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4" h="476">
                  <a:moveTo>
                    <a:pt x="295" y="476"/>
                  </a:moveTo>
                  <a:cubicBezTo>
                    <a:pt x="304" y="442"/>
                    <a:pt x="314" y="408"/>
                    <a:pt x="295" y="363"/>
                  </a:cubicBezTo>
                  <a:cubicBezTo>
                    <a:pt x="276" y="318"/>
                    <a:pt x="223" y="246"/>
                    <a:pt x="182" y="204"/>
                  </a:cubicBezTo>
                  <a:cubicBezTo>
                    <a:pt x="141" y="162"/>
                    <a:pt x="76" y="147"/>
                    <a:pt x="46" y="113"/>
                  </a:cubicBezTo>
                  <a:cubicBezTo>
                    <a:pt x="16" y="79"/>
                    <a:pt x="8" y="19"/>
                    <a:pt x="0" y="0"/>
                  </a:cubicBezTo>
                </a:path>
              </a:pathLst>
            </a:custGeom>
            <a:noFill/>
            <a:ln w="25400">
              <a:solidFill>
                <a:schemeClr val="accent4">
                  <a:lumMod val="50000"/>
                </a:schemeClr>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accent4">
                    <a:lumMod val="50000"/>
                  </a:schemeClr>
                </a:solidFill>
              </a:endParaRPr>
            </a:p>
          </p:txBody>
        </p:sp>
        <p:sp>
          <p:nvSpPr>
            <p:cNvPr id="114712" name="Freeform 121"/>
            <p:cNvSpPr>
              <a:spLocks/>
            </p:cNvSpPr>
            <p:nvPr/>
          </p:nvSpPr>
          <p:spPr bwMode="auto">
            <a:xfrm>
              <a:off x="4989" y="2115"/>
              <a:ext cx="227" cy="1111"/>
            </a:xfrm>
            <a:custGeom>
              <a:avLst/>
              <a:gdLst>
                <a:gd name="T0" fmla="*/ 709 w 208"/>
                <a:gd name="T1" fmla="*/ 1440 h 1089"/>
                <a:gd name="T2" fmla="*/ 402 w 208"/>
                <a:gd name="T3" fmla="*/ 1321 h 1089"/>
                <a:gd name="T4" fmla="*/ 166 w 208"/>
                <a:gd name="T5" fmla="*/ 1021 h 1089"/>
                <a:gd name="T6" fmla="*/ 89 w 208"/>
                <a:gd name="T7" fmla="*/ 811 h 1089"/>
                <a:gd name="T8" fmla="*/ 4 w 208"/>
                <a:gd name="T9" fmla="*/ 179 h 1089"/>
                <a:gd name="T10" fmla="*/ 4 w 208"/>
                <a:gd name="T11" fmla="*/ 0 h 10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8" h="1089">
                  <a:moveTo>
                    <a:pt x="208" y="1089"/>
                  </a:moveTo>
                  <a:cubicBezTo>
                    <a:pt x="176" y="1070"/>
                    <a:pt x="144" y="1051"/>
                    <a:pt x="117" y="998"/>
                  </a:cubicBezTo>
                  <a:cubicBezTo>
                    <a:pt x="90" y="945"/>
                    <a:pt x="64" y="835"/>
                    <a:pt x="49" y="771"/>
                  </a:cubicBezTo>
                  <a:cubicBezTo>
                    <a:pt x="34" y="707"/>
                    <a:pt x="34" y="719"/>
                    <a:pt x="27" y="613"/>
                  </a:cubicBezTo>
                  <a:cubicBezTo>
                    <a:pt x="20" y="507"/>
                    <a:pt x="8" y="238"/>
                    <a:pt x="4" y="136"/>
                  </a:cubicBezTo>
                  <a:cubicBezTo>
                    <a:pt x="0" y="34"/>
                    <a:pt x="4" y="23"/>
                    <a:pt x="4" y="0"/>
                  </a:cubicBezTo>
                </a:path>
              </a:pathLst>
            </a:custGeom>
            <a:noFill/>
            <a:ln w="25400">
              <a:solidFill>
                <a:schemeClr val="tx2"/>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13" name="Freeform 122"/>
            <p:cNvSpPr>
              <a:spLocks/>
            </p:cNvSpPr>
            <p:nvPr/>
          </p:nvSpPr>
          <p:spPr bwMode="auto">
            <a:xfrm flipH="1">
              <a:off x="4649" y="2115"/>
              <a:ext cx="159" cy="1111"/>
            </a:xfrm>
            <a:custGeom>
              <a:avLst/>
              <a:gdLst>
                <a:gd name="T0" fmla="*/ 5 w 208"/>
                <a:gd name="T1" fmla="*/ 1440 h 1089"/>
                <a:gd name="T2" fmla="*/ 3 w 208"/>
                <a:gd name="T3" fmla="*/ 1321 h 1089"/>
                <a:gd name="T4" fmla="*/ 2 w 208"/>
                <a:gd name="T5" fmla="*/ 1021 h 1089"/>
                <a:gd name="T6" fmla="*/ 2 w 208"/>
                <a:gd name="T7" fmla="*/ 811 h 1089"/>
                <a:gd name="T8" fmla="*/ 2 w 208"/>
                <a:gd name="T9" fmla="*/ 179 h 1089"/>
                <a:gd name="T10" fmla="*/ 2 w 208"/>
                <a:gd name="T11" fmla="*/ 0 h 10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8" h="1089">
                  <a:moveTo>
                    <a:pt x="208" y="1089"/>
                  </a:moveTo>
                  <a:cubicBezTo>
                    <a:pt x="176" y="1070"/>
                    <a:pt x="144" y="1051"/>
                    <a:pt x="117" y="998"/>
                  </a:cubicBezTo>
                  <a:cubicBezTo>
                    <a:pt x="90" y="945"/>
                    <a:pt x="64" y="835"/>
                    <a:pt x="49" y="771"/>
                  </a:cubicBezTo>
                  <a:cubicBezTo>
                    <a:pt x="34" y="707"/>
                    <a:pt x="34" y="719"/>
                    <a:pt x="27" y="613"/>
                  </a:cubicBezTo>
                  <a:cubicBezTo>
                    <a:pt x="20" y="507"/>
                    <a:pt x="8" y="238"/>
                    <a:pt x="4" y="136"/>
                  </a:cubicBezTo>
                  <a:cubicBezTo>
                    <a:pt x="0" y="34"/>
                    <a:pt x="4" y="23"/>
                    <a:pt x="4" y="0"/>
                  </a:cubicBezTo>
                </a:path>
              </a:pathLst>
            </a:custGeom>
            <a:noFill/>
            <a:ln w="25400">
              <a:solidFill>
                <a:schemeClr val="accent4">
                  <a:lumMod val="50000"/>
                </a:schemeClr>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accent4">
                    <a:lumMod val="50000"/>
                  </a:schemeClr>
                </a:solidFill>
              </a:endParaRPr>
            </a:p>
          </p:txBody>
        </p:sp>
        <p:sp>
          <p:nvSpPr>
            <p:cNvPr id="114714" name="Text Box 123"/>
            <p:cNvSpPr txBox="1">
              <a:spLocks noChangeArrowheads="1"/>
            </p:cNvSpPr>
            <p:nvPr/>
          </p:nvSpPr>
          <p:spPr bwMode="auto">
            <a:xfrm>
              <a:off x="3243" y="2863"/>
              <a:ext cx="46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tx2"/>
                  </a:solidFill>
                  <a:latin typeface="Times New Roman" panose="02020603050405020304" pitchFamily="18" charset="0"/>
                </a:rPr>
                <a:t>pred</a:t>
              </a:r>
            </a:p>
          </p:txBody>
        </p:sp>
        <p:sp>
          <p:nvSpPr>
            <p:cNvPr id="114715" name="Text Box 124"/>
            <p:cNvSpPr txBox="1">
              <a:spLocks noChangeArrowheads="1"/>
            </p:cNvSpPr>
            <p:nvPr/>
          </p:nvSpPr>
          <p:spPr bwMode="auto">
            <a:xfrm>
              <a:off x="4370" y="2205"/>
              <a:ext cx="46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tx2"/>
                  </a:solidFill>
                  <a:latin typeface="Times New Roman" panose="02020603050405020304" pitchFamily="18" charset="0"/>
                </a:rPr>
                <a:t>pred</a:t>
              </a:r>
            </a:p>
          </p:txBody>
        </p:sp>
        <p:sp>
          <p:nvSpPr>
            <p:cNvPr id="114716" name="Text Box 125"/>
            <p:cNvSpPr txBox="1">
              <a:spLocks noChangeArrowheads="1"/>
            </p:cNvSpPr>
            <p:nvPr/>
          </p:nvSpPr>
          <p:spPr bwMode="auto">
            <a:xfrm>
              <a:off x="4762" y="2798"/>
              <a:ext cx="46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tx2"/>
                  </a:solidFill>
                  <a:latin typeface="Times New Roman" panose="02020603050405020304" pitchFamily="18" charset="0"/>
                </a:rPr>
                <a:t>pred</a:t>
              </a:r>
            </a:p>
          </p:txBody>
        </p:sp>
        <p:sp>
          <p:nvSpPr>
            <p:cNvPr id="114717" name="Text Box 126"/>
            <p:cNvSpPr txBox="1">
              <a:spLocks noChangeArrowheads="1"/>
            </p:cNvSpPr>
            <p:nvPr/>
          </p:nvSpPr>
          <p:spPr bwMode="auto">
            <a:xfrm>
              <a:off x="5171" y="2685"/>
              <a:ext cx="46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tx2"/>
                  </a:solidFill>
                  <a:latin typeface="Times New Roman" panose="02020603050405020304" pitchFamily="18" charset="0"/>
                </a:rPr>
                <a:t>pred</a:t>
              </a:r>
            </a:p>
          </p:txBody>
        </p:sp>
        <p:sp>
          <p:nvSpPr>
            <p:cNvPr id="114718" name="Text Box 127"/>
            <p:cNvSpPr txBox="1">
              <a:spLocks noChangeArrowheads="1"/>
            </p:cNvSpPr>
            <p:nvPr/>
          </p:nvSpPr>
          <p:spPr bwMode="auto">
            <a:xfrm>
              <a:off x="4218" y="2682"/>
              <a:ext cx="43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dirty="0" err="1">
                  <a:solidFill>
                    <a:schemeClr val="accent4">
                      <a:lumMod val="50000"/>
                    </a:schemeClr>
                  </a:solidFill>
                  <a:latin typeface="Times New Roman" panose="02020603050405020304" pitchFamily="18" charset="0"/>
                </a:rPr>
                <a:t>succ</a:t>
              </a:r>
              <a:endParaRPr lang="en-US" altLang="zh-CN" sz="2200" dirty="0">
                <a:solidFill>
                  <a:schemeClr val="accent4">
                    <a:lumMod val="50000"/>
                  </a:schemeClr>
                </a:solidFill>
                <a:latin typeface="Times New Roman" panose="02020603050405020304" pitchFamily="18" charset="0"/>
              </a:endParaRPr>
            </a:p>
          </p:txBody>
        </p:sp>
        <p:sp>
          <p:nvSpPr>
            <p:cNvPr id="114719" name="Text Box 128"/>
            <p:cNvSpPr txBox="1">
              <a:spLocks noChangeArrowheads="1"/>
            </p:cNvSpPr>
            <p:nvPr/>
          </p:nvSpPr>
          <p:spPr bwMode="auto">
            <a:xfrm>
              <a:off x="4619" y="2546"/>
              <a:ext cx="43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accent4">
                      <a:lumMod val="50000"/>
                    </a:schemeClr>
                  </a:solidFill>
                  <a:latin typeface="Times New Roman" panose="02020603050405020304" pitchFamily="18" charset="0"/>
                </a:rPr>
                <a:t>succ</a:t>
              </a:r>
            </a:p>
          </p:txBody>
        </p:sp>
        <p:sp>
          <p:nvSpPr>
            <p:cNvPr id="114720" name="Text Box 129"/>
            <p:cNvSpPr txBox="1">
              <a:spLocks noChangeArrowheads="1"/>
            </p:cNvSpPr>
            <p:nvPr/>
          </p:nvSpPr>
          <p:spPr bwMode="auto">
            <a:xfrm>
              <a:off x="4967" y="2205"/>
              <a:ext cx="43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accent4">
                      <a:lumMod val="50000"/>
                    </a:schemeClr>
                  </a:solidFill>
                  <a:latin typeface="Times New Roman" panose="02020603050405020304" pitchFamily="18" charset="0"/>
                </a:rPr>
                <a:t>succ</a:t>
              </a:r>
            </a:p>
          </p:txBody>
        </p:sp>
        <p:sp>
          <p:nvSpPr>
            <p:cNvPr id="114721" name="Text Box 130"/>
            <p:cNvSpPr txBox="1">
              <a:spLocks noChangeArrowheads="1"/>
            </p:cNvSpPr>
            <p:nvPr/>
          </p:nvSpPr>
          <p:spPr bwMode="auto">
            <a:xfrm>
              <a:off x="6101" y="2844"/>
              <a:ext cx="43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200">
                  <a:solidFill>
                    <a:schemeClr val="accent4">
                      <a:lumMod val="50000"/>
                    </a:schemeClr>
                  </a:solidFill>
                  <a:latin typeface="Times New Roman" panose="02020603050405020304" pitchFamily="18" charset="0"/>
                </a:rPr>
                <a:t>succ</a:t>
              </a:r>
            </a:p>
          </p:txBody>
        </p:sp>
      </p:grpSp>
    </p:spTree>
  </p:cSld>
  <p:clrMapOvr>
    <a:masterClrMapping/>
  </p:clrMapOvr>
  <p:transition spd="slow"/>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5" name="Rectangle 3"/>
          <p:cNvSpPr>
            <a:spLocks noGrp="1" noChangeArrowheads="1"/>
          </p:cNvSpPr>
          <p:nvPr>
            <p:ph idx="1"/>
          </p:nvPr>
        </p:nvSpPr>
        <p:spPr>
          <a:xfrm>
            <a:off x="1199456" y="872951"/>
            <a:ext cx="10009112" cy="5796409"/>
          </a:xfrm>
        </p:spPr>
        <p:txBody>
          <a:bodyPr>
            <a:normAutofit/>
          </a:bodyPr>
          <a:lstStyle/>
          <a:p>
            <a:pPr>
              <a:lnSpc>
                <a:spcPct val="105000"/>
              </a:lnSpc>
              <a:buClr>
                <a:srgbClr val="800080"/>
              </a:buClr>
              <a:buSzPct val="50000"/>
              <a:defRPr/>
            </a:pPr>
            <a:r>
              <a:rPr lang="zh-CN" altLang="en-US" b="1" dirty="0">
                <a:latin typeface="Times New Roman" panose="02020603050405020304" pitchFamily="18" charset="0"/>
                <a:ea typeface="仿宋_GB2312" pitchFamily="49" charset="-122"/>
              </a:rPr>
              <a:t>这种设计的缺点是每个结点增加两个指针，当结点数很大时存储消耗较大。</a:t>
            </a:r>
          </a:p>
          <a:p>
            <a:pPr>
              <a:lnSpc>
                <a:spcPct val="105000"/>
              </a:lnSpc>
              <a:buClr>
                <a:srgbClr val="800080"/>
              </a:buClr>
              <a:buSzPct val="50000"/>
              <a:defRPr/>
            </a:pPr>
            <a:r>
              <a:rPr lang="zh-CN" altLang="en-US" b="1" dirty="0">
                <a:latin typeface="Times New Roman" panose="02020603050405020304" pitchFamily="18" charset="0"/>
                <a:ea typeface="仿宋_GB2312" pitchFamily="49" charset="-122"/>
              </a:rPr>
              <a:t>改造树结点，将 </a:t>
            </a:r>
            <a:r>
              <a:rPr lang="en-US" altLang="zh-CN" b="1" dirty="0" err="1">
                <a:latin typeface="Times New Roman" panose="02020603050405020304" pitchFamily="18" charset="0"/>
                <a:ea typeface="仿宋_GB2312" pitchFamily="49" charset="-122"/>
              </a:rPr>
              <a:t>pred</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指针和 </a:t>
            </a:r>
            <a:r>
              <a:rPr lang="en-US" altLang="zh-CN" b="1" dirty="0" err="1">
                <a:latin typeface="Times New Roman" panose="02020603050405020304" pitchFamily="18" charset="0"/>
                <a:ea typeface="仿宋_GB2312" pitchFamily="49" charset="-122"/>
              </a:rPr>
              <a:t>succ</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指针压缩到 </a:t>
            </a:r>
            <a:r>
              <a:rPr lang="en-US" altLang="zh-CN" b="1" dirty="0" err="1">
                <a:latin typeface="Times New Roman" panose="02020603050405020304" pitchFamily="18" charset="0"/>
                <a:ea typeface="仿宋_GB2312" pitchFamily="49" charset="-122"/>
              </a:rPr>
              <a:t>leftChild</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和 </a:t>
            </a:r>
            <a:r>
              <a:rPr lang="en-US" altLang="zh-CN" b="1" dirty="0" err="1">
                <a:latin typeface="Times New Roman" panose="02020603050405020304" pitchFamily="18" charset="0"/>
                <a:ea typeface="仿宋_GB2312" pitchFamily="49" charset="-122"/>
              </a:rPr>
              <a:t>rightChild</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的空闲指针中，并增设两个标志 </a:t>
            </a:r>
            <a:r>
              <a:rPr lang="en-US" altLang="zh-CN" b="1" dirty="0" err="1">
                <a:latin typeface="Times New Roman" panose="02020603050405020304" pitchFamily="18" charset="0"/>
                <a:ea typeface="仿宋_GB2312" pitchFamily="49" charset="-122"/>
              </a:rPr>
              <a:t>ltag</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和 </a:t>
            </a:r>
            <a:r>
              <a:rPr lang="en-US" altLang="zh-CN" b="1" dirty="0" err="1">
                <a:latin typeface="Times New Roman" panose="02020603050405020304" pitchFamily="18" charset="0"/>
                <a:ea typeface="仿宋_GB2312" pitchFamily="49" charset="-122"/>
              </a:rPr>
              <a:t>rtag</a:t>
            </a:r>
            <a:r>
              <a:rPr lang="zh-CN" altLang="en-US" b="1" dirty="0">
                <a:latin typeface="Times New Roman" panose="02020603050405020304" pitchFamily="18" charset="0"/>
                <a:ea typeface="仿宋_GB2312" pitchFamily="49" charset="-122"/>
              </a:rPr>
              <a:t>，指明指针是指示子女还是前驱／后继。后者称为线索。</a:t>
            </a:r>
          </a:p>
          <a:p>
            <a:pPr>
              <a:lnSpc>
                <a:spcPct val="105000"/>
              </a:lnSpc>
              <a:buClr>
                <a:srgbClr val="800080"/>
              </a:buClr>
              <a:buSzPct val="50000"/>
              <a:defRPr/>
            </a:pPr>
            <a:endParaRPr lang="zh-CN" altLang="en-US" b="1" dirty="0">
              <a:latin typeface="Times New Roman" panose="02020603050405020304" pitchFamily="18" charset="0"/>
              <a:ea typeface="仿宋_GB2312" pitchFamily="49" charset="-122"/>
            </a:endParaRPr>
          </a:p>
          <a:p>
            <a:pPr>
              <a:lnSpc>
                <a:spcPct val="105000"/>
              </a:lnSpc>
              <a:buClr>
                <a:srgbClr val="800080"/>
              </a:buClr>
              <a:buSzPct val="50000"/>
              <a:defRPr/>
            </a:pPr>
            <a:endParaRPr lang="zh-CN" altLang="en-US" sz="1100" b="1" dirty="0">
              <a:latin typeface="Times New Roman" panose="02020603050405020304" pitchFamily="18" charset="0"/>
              <a:ea typeface="仿宋_GB2312" pitchFamily="49" charset="-122"/>
            </a:endParaRPr>
          </a:p>
          <a:p>
            <a:pPr>
              <a:lnSpc>
                <a:spcPct val="105000"/>
              </a:lnSpc>
              <a:buClr>
                <a:srgbClr val="800080"/>
              </a:buClr>
              <a:buSzPct val="50000"/>
              <a:defRPr/>
            </a:pPr>
            <a:endParaRPr lang="en-US" altLang="zh-CN" b="1" dirty="0" smtClean="0">
              <a:latin typeface="Times New Roman" panose="02020603050405020304" pitchFamily="18" charset="0"/>
              <a:ea typeface="仿宋_GB2312" pitchFamily="49" charset="-122"/>
            </a:endParaRPr>
          </a:p>
          <a:p>
            <a:pPr>
              <a:lnSpc>
                <a:spcPct val="105000"/>
              </a:lnSpc>
              <a:buClr>
                <a:srgbClr val="800080"/>
              </a:buClr>
              <a:buSzPct val="50000"/>
              <a:defRPr/>
            </a:pPr>
            <a:endParaRPr lang="en-US" altLang="zh-CN" b="1" dirty="0">
              <a:latin typeface="Times New Roman" panose="02020603050405020304" pitchFamily="18" charset="0"/>
              <a:ea typeface="仿宋_GB2312" pitchFamily="49" charset="-122"/>
            </a:endParaRPr>
          </a:p>
          <a:p>
            <a:pPr>
              <a:lnSpc>
                <a:spcPct val="105000"/>
              </a:lnSpc>
              <a:buClr>
                <a:srgbClr val="800080"/>
              </a:buClr>
              <a:buSzPct val="50000"/>
              <a:defRPr/>
            </a:pPr>
            <a:r>
              <a:rPr lang="en-US" altLang="zh-CN" b="1" dirty="0" err="1" smtClean="0">
                <a:latin typeface="Times New Roman" panose="02020603050405020304" pitchFamily="18" charset="0"/>
                <a:ea typeface="仿宋_GB2312" pitchFamily="49" charset="-122"/>
              </a:rPr>
              <a:t>ltag</a:t>
            </a:r>
            <a:r>
              <a:rPr lang="en-US" altLang="zh-CN" b="1" dirty="0" smtClean="0">
                <a:latin typeface="Times New Roman" panose="02020603050405020304" pitchFamily="18" charset="0"/>
                <a:ea typeface="仿宋_GB2312" pitchFamily="49" charset="-122"/>
              </a:rPr>
              <a:t> </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或</a:t>
            </a:r>
            <a:r>
              <a:rPr lang="en-US" altLang="zh-CN" b="1" dirty="0" err="1">
                <a:latin typeface="Times New Roman" panose="02020603050405020304" pitchFamily="18" charset="0"/>
                <a:ea typeface="仿宋_GB2312" pitchFamily="49" charset="-122"/>
              </a:rPr>
              <a:t>rtag</a:t>
            </a:r>
            <a:r>
              <a:rPr lang="en-US" altLang="zh-CN" b="1" dirty="0">
                <a:latin typeface="Times New Roman" panose="02020603050405020304" pitchFamily="18" charset="0"/>
                <a:ea typeface="仿宋_GB2312" pitchFamily="49" charset="-122"/>
              </a:rPr>
              <a:t>) = </a:t>
            </a:r>
            <a:r>
              <a:rPr lang="en-US" altLang="zh-CN" b="1" dirty="0">
                <a:solidFill>
                  <a:schemeClr val="tx2"/>
                </a:solidFill>
                <a:latin typeface="Times New Roman" panose="02020603050405020304" pitchFamily="18" charset="0"/>
                <a:ea typeface="仿宋_GB2312" pitchFamily="49" charset="-122"/>
              </a:rPr>
              <a:t>0</a:t>
            </a:r>
            <a:r>
              <a:rPr lang="zh-CN" altLang="en-US" b="1" dirty="0">
                <a:latin typeface="Times New Roman" panose="02020603050405020304" pitchFamily="18" charset="0"/>
                <a:ea typeface="仿宋_GB2312" pitchFamily="49" charset="-122"/>
              </a:rPr>
              <a:t>，表示相应指针指示左子女（或右子女结点）；当</a:t>
            </a:r>
            <a:r>
              <a:rPr lang="en-US" altLang="zh-CN" b="1" dirty="0" err="1">
                <a:latin typeface="Times New Roman" panose="02020603050405020304" pitchFamily="18" charset="0"/>
                <a:ea typeface="仿宋_GB2312" pitchFamily="49" charset="-122"/>
              </a:rPr>
              <a:t>ltag</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或</a:t>
            </a:r>
            <a:r>
              <a:rPr lang="en-US" altLang="zh-CN" b="1" dirty="0" err="1">
                <a:latin typeface="Times New Roman" panose="02020603050405020304" pitchFamily="18" charset="0"/>
                <a:ea typeface="仿宋_GB2312" pitchFamily="49" charset="-122"/>
              </a:rPr>
              <a:t>rtag</a:t>
            </a:r>
            <a:r>
              <a:rPr lang="en-US" altLang="zh-CN" b="1" dirty="0">
                <a:latin typeface="Times New Roman" panose="02020603050405020304" pitchFamily="18" charset="0"/>
                <a:ea typeface="仿宋_GB2312" pitchFamily="49" charset="-122"/>
              </a:rPr>
              <a:t>) = </a:t>
            </a:r>
            <a:r>
              <a:rPr lang="en-US" altLang="zh-CN" b="1" dirty="0">
                <a:solidFill>
                  <a:schemeClr val="tx2"/>
                </a:solidFill>
                <a:latin typeface="Times New Roman" panose="02020603050405020304" pitchFamily="18" charset="0"/>
                <a:ea typeface="仿宋_GB2312" pitchFamily="49" charset="-122"/>
              </a:rPr>
              <a:t>1</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表示相应指针为前驱（或后继）线索。</a:t>
            </a:r>
          </a:p>
        </p:txBody>
      </p:sp>
      <p:grpSp>
        <p:nvGrpSpPr>
          <p:cNvPr id="115715" name="Group 4"/>
          <p:cNvGrpSpPr>
            <a:grpSpLocks/>
          </p:cNvGrpSpPr>
          <p:nvPr/>
        </p:nvGrpSpPr>
        <p:grpSpPr bwMode="auto">
          <a:xfrm>
            <a:off x="1631504" y="4004295"/>
            <a:ext cx="6640512" cy="504825"/>
            <a:chOff x="589" y="913"/>
            <a:chExt cx="4183" cy="318"/>
          </a:xfrm>
        </p:grpSpPr>
        <p:sp>
          <p:nvSpPr>
            <p:cNvPr id="115716" name="Rectangle 5"/>
            <p:cNvSpPr>
              <a:spLocks noChangeArrowheads="1"/>
            </p:cNvSpPr>
            <p:nvPr/>
          </p:nvSpPr>
          <p:spPr bwMode="auto">
            <a:xfrm>
              <a:off x="589" y="913"/>
              <a:ext cx="4151" cy="318"/>
            </a:xfrm>
            <a:prstGeom prst="rect">
              <a:avLst/>
            </a:prstGeom>
            <a:solidFill>
              <a:srgbClr val="FFFFCC"/>
            </a:solidFill>
            <a:ln w="25400">
              <a:solidFill>
                <a:schemeClr val="tx1"/>
              </a:solidFill>
              <a:miter lim="800000"/>
              <a:headEnd/>
              <a:tailEnd/>
            </a:ln>
            <a:effectLst>
              <a:outerShdw dist="35921" dir="2700000" algn="ctr" rotWithShape="0">
                <a:schemeClr val="bg2"/>
              </a:outerShdw>
            </a:effec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endParaRPr lang="zh-CN" altLang="en-US"/>
            </a:p>
          </p:txBody>
        </p:sp>
        <p:sp>
          <p:nvSpPr>
            <p:cNvPr id="115717" name="Text Box 6"/>
            <p:cNvSpPr txBox="1">
              <a:spLocks noChangeArrowheads="1"/>
            </p:cNvSpPr>
            <p:nvPr/>
          </p:nvSpPr>
          <p:spPr bwMode="auto">
            <a:xfrm>
              <a:off x="663" y="913"/>
              <a:ext cx="410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600">
                  <a:latin typeface="Times New Roman" panose="02020603050405020304" pitchFamily="18" charset="0"/>
                </a:rPr>
                <a:t>leftChild     ltag       data      rtag   rightChild</a:t>
              </a:r>
              <a:r>
                <a:rPr lang="en-US" altLang="zh-CN" sz="1800"/>
                <a:t> </a:t>
              </a:r>
            </a:p>
          </p:txBody>
        </p:sp>
        <p:sp>
          <p:nvSpPr>
            <p:cNvPr id="115718" name="Line 7"/>
            <p:cNvSpPr>
              <a:spLocks noChangeShapeType="1"/>
            </p:cNvSpPr>
            <p:nvPr/>
          </p:nvSpPr>
          <p:spPr bwMode="auto">
            <a:xfrm>
              <a:off x="1610"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19" name="Line 8"/>
            <p:cNvSpPr>
              <a:spLocks noChangeShapeType="1"/>
            </p:cNvSpPr>
            <p:nvPr/>
          </p:nvSpPr>
          <p:spPr bwMode="auto">
            <a:xfrm>
              <a:off x="2245"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20" name="Line 9"/>
            <p:cNvSpPr>
              <a:spLocks noChangeShapeType="1"/>
            </p:cNvSpPr>
            <p:nvPr/>
          </p:nvSpPr>
          <p:spPr bwMode="auto">
            <a:xfrm>
              <a:off x="3016"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21" name="Line 10"/>
            <p:cNvSpPr>
              <a:spLocks noChangeShapeType="1"/>
            </p:cNvSpPr>
            <p:nvPr/>
          </p:nvSpPr>
          <p:spPr bwMode="auto">
            <a:xfrm>
              <a:off x="3628" y="913"/>
              <a:ext cx="0"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 name="Group 51"/>
          <p:cNvGrpSpPr>
            <a:grpSpLocks/>
          </p:cNvGrpSpPr>
          <p:nvPr/>
        </p:nvGrpSpPr>
        <p:grpSpPr bwMode="auto">
          <a:xfrm>
            <a:off x="8471073" y="2780928"/>
            <a:ext cx="3457575" cy="2438400"/>
            <a:chOff x="-23" y="1569"/>
            <a:chExt cx="2178" cy="1536"/>
          </a:xfrm>
        </p:grpSpPr>
        <p:sp>
          <p:nvSpPr>
            <p:cNvPr id="11" name="Line 14"/>
            <p:cNvSpPr>
              <a:spLocks noChangeShapeType="1"/>
            </p:cNvSpPr>
            <p:nvPr/>
          </p:nvSpPr>
          <p:spPr bwMode="auto">
            <a:xfrm flipH="1">
              <a:off x="1372" y="2319"/>
              <a:ext cx="261" cy="499"/>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5"/>
            <p:cNvSpPr>
              <a:spLocks noChangeShapeType="1"/>
            </p:cNvSpPr>
            <p:nvPr/>
          </p:nvSpPr>
          <p:spPr bwMode="auto">
            <a:xfrm>
              <a:off x="577" y="2366"/>
              <a:ext cx="192" cy="432"/>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6"/>
            <p:cNvSpPr>
              <a:spLocks noChangeShapeType="1"/>
            </p:cNvSpPr>
            <p:nvPr/>
          </p:nvSpPr>
          <p:spPr bwMode="auto">
            <a:xfrm>
              <a:off x="1179" y="1865"/>
              <a:ext cx="408" cy="363"/>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7"/>
            <p:cNvSpPr>
              <a:spLocks noChangeShapeType="1"/>
            </p:cNvSpPr>
            <p:nvPr/>
          </p:nvSpPr>
          <p:spPr bwMode="auto">
            <a:xfrm flipH="1">
              <a:off x="577" y="1842"/>
              <a:ext cx="444" cy="380"/>
            </a:xfrm>
            <a:prstGeom prst="line">
              <a:avLst/>
            </a:prstGeom>
            <a:noFill/>
            <a:ln w="3810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Oval 18"/>
            <p:cNvSpPr>
              <a:spLocks noChangeArrowheads="1"/>
            </p:cNvSpPr>
            <p:nvPr/>
          </p:nvSpPr>
          <p:spPr bwMode="auto">
            <a:xfrm>
              <a:off x="937" y="1646"/>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a:latin typeface="Times New Roman" panose="02020603050405020304" pitchFamily="18" charset="0"/>
              </a:endParaRPr>
            </a:p>
          </p:txBody>
        </p:sp>
        <p:sp>
          <p:nvSpPr>
            <p:cNvPr id="16" name="Oval 19"/>
            <p:cNvSpPr>
              <a:spLocks noChangeArrowheads="1"/>
            </p:cNvSpPr>
            <p:nvPr/>
          </p:nvSpPr>
          <p:spPr bwMode="auto">
            <a:xfrm>
              <a:off x="385" y="2126"/>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 name="Oval 20"/>
            <p:cNvSpPr>
              <a:spLocks noChangeArrowheads="1"/>
            </p:cNvSpPr>
            <p:nvPr/>
          </p:nvSpPr>
          <p:spPr bwMode="auto">
            <a:xfrm>
              <a:off x="1209" y="275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8" name="Oval 21"/>
            <p:cNvSpPr>
              <a:spLocks noChangeArrowheads="1"/>
            </p:cNvSpPr>
            <p:nvPr/>
          </p:nvSpPr>
          <p:spPr bwMode="auto">
            <a:xfrm>
              <a:off x="1519" y="2144"/>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9" name="Oval 22"/>
            <p:cNvSpPr>
              <a:spLocks noChangeArrowheads="1"/>
            </p:cNvSpPr>
            <p:nvPr/>
          </p:nvSpPr>
          <p:spPr bwMode="auto">
            <a:xfrm>
              <a:off x="673" y="275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0" name="Text Box 23"/>
            <p:cNvSpPr txBox="1">
              <a:spLocks noChangeArrowheads="1"/>
            </p:cNvSpPr>
            <p:nvPr/>
          </p:nvSpPr>
          <p:spPr bwMode="auto">
            <a:xfrm>
              <a:off x="937" y="1569"/>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a</a:t>
              </a:r>
              <a:endParaRPr lang="en-US" altLang="zh-CN" sz="2400">
                <a:latin typeface="Times New Roman" panose="02020603050405020304" pitchFamily="18" charset="0"/>
              </a:endParaRPr>
            </a:p>
          </p:txBody>
        </p:sp>
        <p:sp>
          <p:nvSpPr>
            <p:cNvPr id="21" name="Text Box 24"/>
            <p:cNvSpPr txBox="1">
              <a:spLocks noChangeArrowheads="1"/>
            </p:cNvSpPr>
            <p:nvPr/>
          </p:nvSpPr>
          <p:spPr bwMode="auto">
            <a:xfrm>
              <a:off x="385" y="2078"/>
              <a:ext cx="2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b</a:t>
              </a:r>
              <a:endParaRPr lang="en-US" altLang="zh-CN" sz="2400">
                <a:latin typeface="Times New Roman" panose="02020603050405020304" pitchFamily="18" charset="0"/>
              </a:endParaRPr>
            </a:p>
          </p:txBody>
        </p:sp>
        <p:sp>
          <p:nvSpPr>
            <p:cNvPr id="22" name="Text Box 25"/>
            <p:cNvSpPr txBox="1">
              <a:spLocks noChangeArrowheads="1"/>
            </p:cNvSpPr>
            <p:nvPr/>
          </p:nvSpPr>
          <p:spPr bwMode="auto">
            <a:xfrm>
              <a:off x="1539" y="2067"/>
              <a:ext cx="2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c</a:t>
              </a:r>
              <a:endParaRPr lang="en-US" altLang="zh-CN" sz="2400">
                <a:latin typeface="Times New Roman" panose="02020603050405020304" pitchFamily="18" charset="0"/>
              </a:endParaRPr>
            </a:p>
          </p:txBody>
        </p:sp>
        <p:sp>
          <p:nvSpPr>
            <p:cNvPr id="23" name="Text Box 26"/>
            <p:cNvSpPr txBox="1">
              <a:spLocks noChangeArrowheads="1"/>
            </p:cNvSpPr>
            <p:nvPr/>
          </p:nvSpPr>
          <p:spPr bwMode="auto">
            <a:xfrm>
              <a:off x="673" y="2702"/>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d</a:t>
              </a:r>
              <a:endParaRPr lang="en-US" altLang="zh-CN" sz="2400">
                <a:latin typeface="Times New Roman" panose="02020603050405020304" pitchFamily="18" charset="0"/>
              </a:endParaRPr>
            </a:p>
          </p:txBody>
        </p:sp>
        <p:sp>
          <p:nvSpPr>
            <p:cNvPr id="24" name="Text Box 27"/>
            <p:cNvSpPr txBox="1">
              <a:spLocks noChangeArrowheads="1"/>
            </p:cNvSpPr>
            <p:nvPr/>
          </p:nvSpPr>
          <p:spPr bwMode="auto">
            <a:xfrm>
              <a:off x="1224" y="2682"/>
              <a:ext cx="24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r>
                <a:rPr lang="en-US" altLang="zh-CN" sz="3200" i="1">
                  <a:solidFill>
                    <a:srgbClr val="FFFFCC"/>
                  </a:solidFill>
                  <a:latin typeface="Times New Roman" panose="02020603050405020304" pitchFamily="18" charset="0"/>
                </a:rPr>
                <a:t>e</a:t>
              </a:r>
              <a:endParaRPr lang="en-US" altLang="zh-CN" sz="2400">
                <a:latin typeface="Times New Roman" panose="02020603050405020304" pitchFamily="18" charset="0"/>
              </a:endParaRPr>
            </a:p>
          </p:txBody>
        </p:sp>
        <p:sp>
          <p:nvSpPr>
            <p:cNvPr id="25" name="Freeform 37"/>
            <p:cNvSpPr>
              <a:spLocks/>
            </p:cNvSpPr>
            <p:nvPr/>
          </p:nvSpPr>
          <p:spPr bwMode="auto">
            <a:xfrm>
              <a:off x="862" y="1911"/>
              <a:ext cx="169" cy="1194"/>
            </a:xfrm>
            <a:custGeom>
              <a:avLst/>
              <a:gdLst>
                <a:gd name="T0" fmla="*/ 0 w 169"/>
                <a:gd name="T1" fmla="*/ 1111 h 1194"/>
                <a:gd name="T2" fmla="*/ 45 w 169"/>
                <a:gd name="T3" fmla="*/ 1179 h 1194"/>
                <a:gd name="T4" fmla="*/ 113 w 169"/>
                <a:gd name="T5" fmla="*/ 1179 h 1194"/>
                <a:gd name="T6" fmla="*/ 158 w 169"/>
                <a:gd name="T7" fmla="*/ 1088 h 1194"/>
                <a:gd name="T8" fmla="*/ 158 w 169"/>
                <a:gd name="T9" fmla="*/ 839 h 1194"/>
                <a:gd name="T10" fmla="*/ 90 w 169"/>
                <a:gd name="T11" fmla="*/ 567 h 1194"/>
                <a:gd name="T12" fmla="*/ 113 w 169"/>
                <a:gd name="T13" fmla="*/ 181 h 1194"/>
                <a:gd name="T14" fmla="*/ 158 w 169"/>
                <a:gd name="T15" fmla="*/ 0 h 11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9" h="1194">
                  <a:moveTo>
                    <a:pt x="0" y="1111"/>
                  </a:moveTo>
                  <a:cubicBezTo>
                    <a:pt x="13" y="1139"/>
                    <a:pt x="26" y="1168"/>
                    <a:pt x="45" y="1179"/>
                  </a:cubicBezTo>
                  <a:cubicBezTo>
                    <a:pt x="64" y="1190"/>
                    <a:pt x="94" y="1194"/>
                    <a:pt x="113" y="1179"/>
                  </a:cubicBezTo>
                  <a:cubicBezTo>
                    <a:pt x="132" y="1164"/>
                    <a:pt x="151" y="1145"/>
                    <a:pt x="158" y="1088"/>
                  </a:cubicBezTo>
                  <a:cubicBezTo>
                    <a:pt x="165" y="1031"/>
                    <a:pt x="169" y="926"/>
                    <a:pt x="158" y="839"/>
                  </a:cubicBezTo>
                  <a:cubicBezTo>
                    <a:pt x="147" y="752"/>
                    <a:pt x="97" y="677"/>
                    <a:pt x="90" y="567"/>
                  </a:cubicBezTo>
                  <a:cubicBezTo>
                    <a:pt x="83" y="457"/>
                    <a:pt x="102" y="275"/>
                    <a:pt x="113" y="181"/>
                  </a:cubicBezTo>
                  <a:cubicBezTo>
                    <a:pt x="124" y="87"/>
                    <a:pt x="151" y="30"/>
                    <a:pt x="158" y="0"/>
                  </a:cubicBezTo>
                </a:path>
              </a:pathLst>
            </a:custGeom>
            <a:noFill/>
            <a:ln w="25400">
              <a:solidFill>
                <a:schemeClr val="accent4">
                  <a:lumMod val="50000"/>
                </a:schemeClr>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66"/>
                </a:solidFill>
              </a:endParaRPr>
            </a:p>
          </p:txBody>
        </p:sp>
        <p:sp>
          <p:nvSpPr>
            <p:cNvPr id="26" name="Freeform 38"/>
            <p:cNvSpPr>
              <a:spLocks/>
            </p:cNvSpPr>
            <p:nvPr/>
          </p:nvSpPr>
          <p:spPr bwMode="auto">
            <a:xfrm flipH="1">
              <a:off x="1123" y="1911"/>
              <a:ext cx="169" cy="1194"/>
            </a:xfrm>
            <a:custGeom>
              <a:avLst/>
              <a:gdLst>
                <a:gd name="T0" fmla="*/ 0 w 169"/>
                <a:gd name="T1" fmla="*/ 1111 h 1194"/>
                <a:gd name="T2" fmla="*/ 45 w 169"/>
                <a:gd name="T3" fmla="*/ 1179 h 1194"/>
                <a:gd name="T4" fmla="*/ 113 w 169"/>
                <a:gd name="T5" fmla="*/ 1179 h 1194"/>
                <a:gd name="T6" fmla="*/ 158 w 169"/>
                <a:gd name="T7" fmla="*/ 1088 h 1194"/>
                <a:gd name="T8" fmla="*/ 158 w 169"/>
                <a:gd name="T9" fmla="*/ 839 h 1194"/>
                <a:gd name="T10" fmla="*/ 90 w 169"/>
                <a:gd name="T11" fmla="*/ 567 h 1194"/>
                <a:gd name="T12" fmla="*/ 113 w 169"/>
                <a:gd name="T13" fmla="*/ 181 h 1194"/>
                <a:gd name="T14" fmla="*/ 158 w 169"/>
                <a:gd name="T15" fmla="*/ 0 h 11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9" h="1194">
                  <a:moveTo>
                    <a:pt x="0" y="1111"/>
                  </a:moveTo>
                  <a:cubicBezTo>
                    <a:pt x="13" y="1139"/>
                    <a:pt x="26" y="1168"/>
                    <a:pt x="45" y="1179"/>
                  </a:cubicBezTo>
                  <a:cubicBezTo>
                    <a:pt x="64" y="1190"/>
                    <a:pt x="94" y="1194"/>
                    <a:pt x="113" y="1179"/>
                  </a:cubicBezTo>
                  <a:cubicBezTo>
                    <a:pt x="132" y="1164"/>
                    <a:pt x="151" y="1145"/>
                    <a:pt x="158" y="1088"/>
                  </a:cubicBezTo>
                  <a:cubicBezTo>
                    <a:pt x="165" y="1031"/>
                    <a:pt x="169" y="926"/>
                    <a:pt x="158" y="839"/>
                  </a:cubicBezTo>
                  <a:cubicBezTo>
                    <a:pt x="147" y="752"/>
                    <a:pt x="97" y="677"/>
                    <a:pt x="90" y="567"/>
                  </a:cubicBezTo>
                  <a:cubicBezTo>
                    <a:pt x="83" y="457"/>
                    <a:pt x="102" y="275"/>
                    <a:pt x="113" y="181"/>
                  </a:cubicBezTo>
                  <a:cubicBezTo>
                    <a:pt x="124" y="87"/>
                    <a:pt x="151" y="30"/>
                    <a:pt x="158" y="0"/>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Freeform 40"/>
            <p:cNvSpPr>
              <a:spLocks/>
            </p:cNvSpPr>
            <p:nvPr/>
          </p:nvSpPr>
          <p:spPr bwMode="auto">
            <a:xfrm>
              <a:off x="517" y="2409"/>
              <a:ext cx="231" cy="673"/>
            </a:xfrm>
            <a:custGeom>
              <a:avLst/>
              <a:gdLst>
                <a:gd name="T0" fmla="*/ 231 w 231"/>
                <a:gd name="T1" fmla="*/ 613 h 673"/>
                <a:gd name="T2" fmla="*/ 186 w 231"/>
                <a:gd name="T3" fmla="*/ 658 h 673"/>
                <a:gd name="T4" fmla="*/ 118 w 231"/>
                <a:gd name="T5" fmla="*/ 658 h 673"/>
                <a:gd name="T6" fmla="*/ 27 w 231"/>
                <a:gd name="T7" fmla="*/ 567 h 673"/>
                <a:gd name="T8" fmla="*/ 4 w 231"/>
                <a:gd name="T9" fmla="*/ 159 h 673"/>
                <a:gd name="T10" fmla="*/ 4 w 231"/>
                <a:gd name="T11" fmla="*/ 0 h 6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673">
                  <a:moveTo>
                    <a:pt x="231" y="613"/>
                  </a:moveTo>
                  <a:cubicBezTo>
                    <a:pt x="218" y="632"/>
                    <a:pt x="205" y="651"/>
                    <a:pt x="186" y="658"/>
                  </a:cubicBezTo>
                  <a:cubicBezTo>
                    <a:pt x="167" y="665"/>
                    <a:pt x="144" y="673"/>
                    <a:pt x="118" y="658"/>
                  </a:cubicBezTo>
                  <a:cubicBezTo>
                    <a:pt x="92" y="643"/>
                    <a:pt x="46" y="650"/>
                    <a:pt x="27" y="567"/>
                  </a:cubicBezTo>
                  <a:cubicBezTo>
                    <a:pt x="8" y="484"/>
                    <a:pt x="8" y="253"/>
                    <a:pt x="4" y="159"/>
                  </a:cubicBezTo>
                  <a:cubicBezTo>
                    <a:pt x="0" y="65"/>
                    <a:pt x="4" y="26"/>
                    <a:pt x="4" y="0"/>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Freeform 41"/>
            <p:cNvSpPr>
              <a:spLocks/>
            </p:cNvSpPr>
            <p:nvPr/>
          </p:nvSpPr>
          <p:spPr bwMode="auto">
            <a:xfrm>
              <a:off x="204" y="2387"/>
              <a:ext cx="249" cy="95"/>
            </a:xfrm>
            <a:custGeom>
              <a:avLst/>
              <a:gdLst>
                <a:gd name="T0" fmla="*/ 249 w 249"/>
                <a:gd name="T1" fmla="*/ 0 h 95"/>
                <a:gd name="T2" fmla="*/ 204 w 249"/>
                <a:gd name="T3" fmla="*/ 69 h 95"/>
                <a:gd name="T4" fmla="*/ 68 w 249"/>
                <a:gd name="T5" fmla="*/ 91 h 95"/>
                <a:gd name="T6" fmla="*/ 0 w 249"/>
                <a:gd name="T7" fmla="*/ 91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9" h="95">
                  <a:moveTo>
                    <a:pt x="249" y="0"/>
                  </a:moveTo>
                  <a:cubicBezTo>
                    <a:pt x="241" y="27"/>
                    <a:pt x="234" y="54"/>
                    <a:pt x="204" y="69"/>
                  </a:cubicBezTo>
                  <a:cubicBezTo>
                    <a:pt x="174" y="84"/>
                    <a:pt x="102" y="87"/>
                    <a:pt x="68" y="91"/>
                  </a:cubicBezTo>
                  <a:cubicBezTo>
                    <a:pt x="34" y="95"/>
                    <a:pt x="11" y="91"/>
                    <a:pt x="0" y="91"/>
                  </a:cubicBezTo>
                </a:path>
              </a:pathLst>
            </a:custGeom>
            <a:noFill/>
            <a:ln w="25400">
              <a:solidFill>
                <a:schemeClr val="tx2"/>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Freeform 42"/>
            <p:cNvSpPr>
              <a:spLocks/>
            </p:cNvSpPr>
            <p:nvPr/>
          </p:nvSpPr>
          <p:spPr bwMode="auto">
            <a:xfrm flipH="1">
              <a:off x="1406" y="2417"/>
              <a:ext cx="249" cy="673"/>
            </a:xfrm>
            <a:custGeom>
              <a:avLst/>
              <a:gdLst>
                <a:gd name="T0" fmla="*/ 659 w 231"/>
                <a:gd name="T1" fmla="*/ 613 h 673"/>
                <a:gd name="T2" fmla="*/ 534 w 231"/>
                <a:gd name="T3" fmla="*/ 658 h 673"/>
                <a:gd name="T4" fmla="*/ 337 w 231"/>
                <a:gd name="T5" fmla="*/ 658 h 673"/>
                <a:gd name="T6" fmla="*/ 77 w 231"/>
                <a:gd name="T7" fmla="*/ 567 h 673"/>
                <a:gd name="T8" fmla="*/ 4 w 231"/>
                <a:gd name="T9" fmla="*/ 159 h 673"/>
                <a:gd name="T10" fmla="*/ 4 w 231"/>
                <a:gd name="T11" fmla="*/ 0 h 6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673">
                  <a:moveTo>
                    <a:pt x="231" y="613"/>
                  </a:moveTo>
                  <a:cubicBezTo>
                    <a:pt x="218" y="632"/>
                    <a:pt x="205" y="651"/>
                    <a:pt x="186" y="658"/>
                  </a:cubicBezTo>
                  <a:cubicBezTo>
                    <a:pt x="167" y="665"/>
                    <a:pt x="144" y="673"/>
                    <a:pt x="118" y="658"/>
                  </a:cubicBezTo>
                  <a:cubicBezTo>
                    <a:pt x="92" y="643"/>
                    <a:pt x="46" y="650"/>
                    <a:pt x="27" y="567"/>
                  </a:cubicBezTo>
                  <a:cubicBezTo>
                    <a:pt x="8" y="484"/>
                    <a:pt x="8" y="253"/>
                    <a:pt x="4" y="159"/>
                  </a:cubicBezTo>
                  <a:cubicBezTo>
                    <a:pt x="0" y="65"/>
                    <a:pt x="4" y="26"/>
                    <a:pt x="4" y="0"/>
                  </a:cubicBezTo>
                </a:path>
              </a:pathLst>
            </a:custGeom>
            <a:noFill/>
            <a:ln w="25400">
              <a:solidFill>
                <a:schemeClr val="accent4">
                  <a:lumMod val="50000"/>
                </a:schemeClr>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66"/>
                </a:solidFill>
              </a:endParaRPr>
            </a:p>
          </p:txBody>
        </p:sp>
        <p:sp>
          <p:nvSpPr>
            <p:cNvPr id="30" name="Freeform 43"/>
            <p:cNvSpPr>
              <a:spLocks/>
            </p:cNvSpPr>
            <p:nvPr/>
          </p:nvSpPr>
          <p:spPr bwMode="auto">
            <a:xfrm flipH="1">
              <a:off x="1723" y="2409"/>
              <a:ext cx="249" cy="95"/>
            </a:xfrm>
            <a:custGeom>
              <a:avLst/>
              <a:gdLst>
                <a:gd name="T0" fmla="*/ 249 w 249"/>
                <a:gd name="T1" fmla="*/ 0 h 95"/>
                <a:gd name="T2" fmla="*/ 204 w 249"/>
                <a:gd name="T3" fmla="*/ 69 h 95"/>
                <a:gd name="T4" fmla="*/ 68 w 249"/>
                <a:gd name="T5" fmla="*/ 91 h 95"/>
                <a:gd name="T6" fmla="*/ 0 w 249"/>
                <a:gd name="T7" fmla="*/ 91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9" h="95">
                  <a:moveTo>
                    <a:pt x="249" y="0"/>
                  </a:moveTo>
                  <a:cubicBezTo>
                    <a:pt x="241" y="27"/>
                    <a:pt x="234" y="54"/>
                    <a:pt x="204" y="69"/>
                  </a:cubicBezTo>
                  <a:cubicBezTo>
                    <a:pt x="174" y="84"/>
                    <a:pt x="102" y="87"/>
                    <a:pt x="68" y="91"/>
                  </a:cubicBezTo>
                  <a:cubicBezTo>
                    <a:pt x="34" y="95"/>
                    <a:pt x="11" y="91"/>
                    <a:pt x="0" y="91"/>
                  </a:cubicBezTo>
                </a:path>
              </a:pathLst>
            </a:custGeom>
            <a:noFill/>
            <a:ln w="25400">
              <a:solidFill>
                <a:schemeClr val="accent4">
                  <a:lumMod val="50000"/>
                </a:schemeClr>
              </a:solidFill>
              <a:round/>
              <a:headEnd type="none" w="med" len="me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66"/>
                </a:solidFill>
              </a:endParaRPr>
            </a:p>
          </p:txBody>
        </p:sp>
        <p:sp>
          <p:nvSpPr>
            <p:cNvPr id="31" name="Text Box 44"/>
            <p:cNvSpPr txBox="1">
              <a:spLocks noChangeArrowheads="1"/>
            </p:cNvSpPr>
            <p:nvPr/>
          </p:nvSpPr>
          <p:spPr bwMode="auto">
            <a:xfrm>
              <a:off x="-23" y="2432"/>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32" name="Text Box 46"/>
            <p:cNvSpPr txBox="1">
              <a:spLocks noChangeArrowheads="1"/>
            </p:cNvSpPr>
            <p:nvPr/>
          </p:nvSpPr>
          <p:spPr bwMode="auto">
            <a:xfrm>
              <a:off x="136" y="2795"/>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33" name="Text Box 47"/>
            <p:cNvSpPr txBox="1">
              <a:spLocks noChangeArrowheads="1"/>
            </p:cNvSpPr>
            <p:nvPr/>
          </p:nvSpPr>
          <p:spPr bwMode="auto">
            <a:xfrm>
              <a:off x="1065" y="2115"/>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a:solidFill>
                    <a:schemeClr val="tx2"/>
                  </a:solidFill>
                  <a:latin typeface="Times New Roman" panose="02020603050405020304" pitchFamily="18" charset="0"/>
                </a:rPr>
                <a:t>pred</a:t>
              </a:r>
            </a:p>
          </p:txBody>
        </p:sp>
        <p:sp>
          <p:nvSpPr>
            <p:cNvPr id="34" name="Text Box 48"/>
            <p:cNvSpPr txBox="1">
              <a:spLocks noChangeArrowheads="1"/>
            </p:cNvSpPr>
            <p:nvPr/>
          </p:nvSpPr>
          <p:spPr bwMode="auto">
            <a:xfrm>
              <a:off x="657" y="2251"/>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dirty="0" err="1">
                  <a:solidFill>
                    <a:schemeClr val="accent4">
                      <a:lumMod val="50000"/>
                    </a:schemeClr>
                  </a:solidFill>
                  <a:latin typeface="Times New Roman" panose="02020603050405020304" pitchFamily="18" charset="0"/>
                </a:rPr>
                <a:t>succ</a:t>
              </a:r>
              <a:endParaRPr lang="en-US" altLang="zh-CN" sz="2000" dirty="0">
                <a:solidFill>
                  <a:schemeClr val="accent4">
                    <a:lumMod val="50000"/>
                  </a:schemeClr>
                </a:solidFill>
                <a:latin typeface="Times New Roman" panose="02020603050405020304" pitchFamily="18" charset="0"/>
              </a:endParaRPr>
            </a:p>
          </p:txBody>
        </p:sp>
        <p:sp>
          <p:nvSpPr>
            <p:cNvPr id="35" name="Text Box 49"/>
            <p:cNvSpPr txBox="1">
              <a:spLocks noChangeArrowheads="1"/>
            </p:cNvSpPr>
            <p:nvPr/>
          </p:nvSpPr>
          <p:spPr bwMode="auto">
            <a:xfrm>
              <a:off x="1746" y="2455"/>
              <a:ext cx="409" cy="25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dirty="0" err="1">
                  <a:solidFill>
                    <a:schemeClr val="accent4">
                      <a:lumMod val="50000"/>
                    </a:schemeClr>
                  </a:solidFill>
                  <a:latin typeface="Times New Roman" panose="02020603050405020304" pitchFamily="18" charset="0"/>
                </a:rPr>
                <a:t>succ</a:t>
              </a:r>
              <a:endParaRPr lang="en-US" altLang="zh-CN" sz="2000" dirty="0">
                <a:solidFill>
                  <a:schemeClr val="accent4">
                    <a:lumMod val="50000"/>
                  </a:schemeClr>
                </a:solidFill>
                <a:latin typeface="Times New Roman" panose="02020603050405020304" pitchFamily="18" charset="0"/>
              </a:endParaRPr>
            </a:p>
          </p:txBody>
        </p:sp>
        <p:sp>
          <p:nvSpPr>
            <p:cNvPr id="36" name="Text Box 50"/>
            <p:cNvSpPr txBox="1">
              <a:spLocks noChangeArrowheads="1"/>
            </p:cNvSpPr>
            <p:nvPr/>
          </p:nvSpPr>
          <p:spPr bwMode="auto">
            <a:xfrm>
              <a:off x="1610" y="2772"/>
              <a:ext cx="4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2000" dirty="0" err="1">
                  <a:solidFill>
                    <a:schemeClr val="accent4">
                      <a:lumMod val="50000"/>
                    </a:schemeClr>
                  </a:solidFill>
                  <a:latin typeface="Times New Roman" panose="02020603050405020304" pitchFamily="18" charset="0"/>
                </a:rPr>
                <a:t>succ</a:t>
              </a:r>
              <a:endParaRPr lang="en-US" altLang="zh-CN" sz="2000" dirty="0">
                <a:solidFill>
                  <a:schemeClr val="accent4">
                    <a:lumMod val="50000"/>
                  </a:schemeClr>
                </a:solidFill>
                <a:latin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3_Blend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57D98C"/>
        </a:solidFill>
        <a:ln/>
        <a:extLst/>
      </a:spPr>
      <a:bodyPr anchor="b"/>
      <a:lstStyle>
        <a:defPPr eaLnBrk="1" hangingPunct="1">
          <a:defRPr>
            <a:solidFill>
              <a:schemeClr val="tx1"/>
            </a:solidFill>
            <a:ea typeface="黑体" panose="02010609060101010101" pitchFamily="49"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2400" b="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11782</TotalTime>
  <Words>14816</Words>
  <Application>Microsoft Office PowerPoint</Application>
  <PresentationFormat>宽屏</PresentationFormat>
  <Paragraphs>4076</Paragraphs>
  <Slides>196</Slides>
  <Notes>10</Notes>
  <HiddenSlides>1</HiddenSlides>
  <MMClips>0</MMClips>
  <ScaleCrop>false</ScaleCrop>
  <HeadingPairs>
    <vt:vector size="8" baseType="variant">
      <vt:variant>
        <vt:lpstr>已用的字体</vt:lpstr>
      </vt:variant>
      <vt:variant>
        <vt:i4>25</vt:i4>
      </vt:variant>
      <vt:variant>
        <vt:lpstr>主题</vt:lpstr>
      </vt:variant>
      <vt:variant>
        <vt:i4>1</vt:i4>
      </vt:variant>
      <vt:variant>
        <vt:lpstr>嵌入 OLE 服务器</vt:lpstr>
      </vt:variant>
      <vt:variant>
        <vt:i4>5</vt:i4>
      </vt:variant>
      <vt:variant>
        <vt:lpstr>幻灯片标题</vt:lpstr>
      </vt:variant>
      <vt:variant>
        <vt:i4>196</vt:i4>
      </vt:variant>
    </vt:vector>
  </HeadingPairs>
  <TitlesOfParts>
    <vt:vector size="227" baseType="lpstr">
      <vt:lpstr>-apple-system</vt:lpstr>
      <vt:lpstr>Arial Unicode MS</vt:lpstr>
      <vt:lpstr>ITC Officina Sans Book</vt:lpstr>
      <vt:lpstr>仿宋_GB2312</vt:lpstr>
      <vt:lpstr>黑体</vt:lpstr>
      <vt:lpstr>华文仿宋</vt:lpstr>
      <vt:lpstr>华文宋体</vt:lpstr>
      <vt:lpstr>华文新魏</vt:lpstr>
      <vt:lpstr>楷体</vt:lpstr>
      <vt:lpstr>楷体_GB2312</vt:lpstr>
      <vt:lpstr>隶书</vt:lpstr>
      <vt:lpstr>宋体</vt:lpstr>
      <vt:lpstr>文泉驿微米黑</vt:lpstr>
      <vt:lpstr>Arial</vt:lpstr>
      <vt:lpstr>Arial Narrow</vt:lpstr>
      <vt:lpstr>Calibri</vt:lpstr>
      <vt:lpstr>Calibri Light</vt:lpstr>
      <vt:lpstr>Comic Sans MS</vt:lpstr>
      <vt:lpstr>Corbel</vt:lpstr>
      <vt:lpstr>Courier New</vt:lpstr>
      <vt:lpstr>Garamond</vt:lpstr>
      <vt:lpstr>Symbol</vt:lpstr>
      <vt:lpstr>Tahoma</vt:lpstr>
      <vt:lpstr>Times New Roman</vt:lpstr>
      <vt:lpstr>Wingdings</vt:lpstr>
      <vt:lpstr>3_Blends</vt:lpstr>
      <vt:lpstr>Visio</vt:lpstr>
      <vt:lpstr>公式</vt:lpstr>
      <vt:lpstr>Picture2</vt:lpstr>
      <vt:lpstr>Picture</vt:lpstr>
      <vt:lpstr>工作表</vt:lpstr>
      <vt:lpstr>数 据 结 构 第5章 树与二叉树</vt:lpstr>
      <vt:lpstr>第四章 要点回顾</vt:lpstr>
      <vt:lpstr>PowerPoint 演示文稿</vt:lpstr>
      <vt:lpstr>两类数据结构的比较</vt:lpstr>
      <vt:lpstr>Motivation</vt:lpstr>
      <vt:lpstr>Motivation</vt:lpstr>
      <vt:lpstr>Motivation</vt:lpstr>
      <vt:lpstr>树结构示例1-族谱</vt:lpstr>
      <vt:lpstr>树结构示例2-模块划分&amp;文件系统</vt:lpstr>
      <vt:lpstr>树结构示例3：DNS</vt:lpstr>
      <vt:lpstr>第五章 树与二叉树</vt:lpstr>
      <vt:lpstr>树和森林的概念</vt:lpstr>
      <vt:lpstr>PowerPoint 演示文稿</vt:lpstr>
      <vt:lpstr>树的基本术语</vt:lpstr>
      <vt:lpstr>PowerPoint 演示文稿</vt:lpstr>
      <vt:lpstr>PowerPoint 演示文稿</vt:lpstr>
      <vt:lpstr>PowerPoint 演示文稿</vt:lpstr>
      <vt:lpstr>PowerPoint 演示文稿</vt:lpstr>
      <vt:lpstr>树的抽象数据类型ADT</vt:lpstr>
      <vt:lpstr>二叉树 (Binary Tree)</vt:lpstr>
      <vt:lpstr>几个特殊的二叉树</vt:lpstr>
      <vt:lpstr>课堂练习</vt:lpstr>
      <vt:lpstr>PowerPoint 演示文稿</vt:lpstr>
      <vt:lpstr>二叉树的性质</vt:lpstr>
      <vt:lpstr>二叉树的性质</vt:lpstr>
      <vt:lpstr>二叉树的性质</vt:lpstr>
      <vt:lpstr>二叉树的性质</vt:lpstr>
      <vt:lpstr>课堂练习</vt:lpstr>
      <vt:lpstr>课堂练习</vt:lpstr>
      <vt:lpstr>课堂练习</vt:lpstr>
      <vt:lpstr>二叉树的抽象数据类型ADT</vt:lpstr>
      <vt:lpstr>PowerPoint 演示文稿</vt:lpstr>
      <vt:lpstr>PowerPoint 演示文稿</vt:lpstr>
      <vt:lpstr>完全二叉树的顺序存储结构</vt:lpstr>
      <vt:lpstr>二叉树的链表表示（二叉链表）</vt:lpstr>
      <vt:lpstr>二叉树的链表表示（三叉链表）</vt:lpstr>
      <vt:lpstr>PowerPoint 演示文稿</vt:lpstr>
      <vt:lpstr>PowerPoint 演示文稿</vt:lpstr>
      <vt:lpstr>二叉树的类定义</vt:lpstr>
      <vt:lpstr>PowerPoint 演示文稿</vt:lpstr>
      <vt:lpstr>PowerPoint 演示文稿</vt:lpstr>
      <vt:lpstr>部分成员函数的实现</vt:lpstr>
      <vt:lpstr>PowerPoint 演示文稿</vt:lpstr>
      <vt:lpstr>二叉树遍历</vt:lpstr>
      <vt:lpstr>深度优先  VS   广度优先</vt:lpstr>
      <vt:lpstr>前序遍历 (Preorder Traversal)</vt:lpstr>
      <vt:lpstr>PowerPoint 演示文稿</vt:lpstr>
      <vt:lpstr>二叉树递归的前序遍历算法</vt:lpstr>
      <vt:lpstr>PowerPoint 演示文稿</vt:lpstr>
      <vt:lpstr>中序遍历 (Inorder Traversal)</vt:lpstr>
      <vt:lpstr>PowerPoint 演示文稿</vt:lpstr>
      <vt:lpstr>补充说明</vt:lpstr>
      <vt:lpstr>二叉树递归的中序遍历算法</vt:lpstr>
      <vt:lpstr>后序遍历 (Postorder Traversal)</vt:lpstr>
      <vt:lpstr>PowerPoint 演示文稿</vt:lpstr>
      <vt:lpstr>二叉树递归的后序遍历算法</vt:lpstr>
      <vt:lpstr>课堂练习</vt:lpstr>
      <vt:lpstr>课堂练习</vt:lpstr>
      <vt:lpstr>二叉树遍历的应用</vt:lpstr>
      <vt:lpstr>应用二叉树遍历的应用</vt:lpstr>
      <vt:lpstr>应用二叉树遍历的应用</vt:lpstr>
      <vt:lpstr>PowerPoint 演示文稿</vt:lpstr>
      <vt:lpstr>PowerPoint 演示文稿</vt:lpstr>
      <vt:lpstr>PowerPoint 演示文稿</vt:lpstr>
      <vt:lpstr>PowerPoint 演示文稿</vt:lpstr>
      <vt:lpstr>利用二叉树前序遍历建立二叉树</vt:lpstr>
      <vt:lpstr>PowerPoint 演示文稿</vt:lpstr>
      <vt:lpstr>课堂练习</vt:lpstr>
      <vt:lpstr>PowerPoint 演示文稿</vt:lpstr>
      <vt:lpstr>利用栈的前序遍历非递归算法</vt:lpstr>
      <vt:lpstr>利用栈的前序遍历非递归算法</vt:lpstr>
      <vt:lpstr>利用栈的中序遍历非递归算法？</vt:lpstr>
      <vt:lpstr>利用栈的中序遍历非递归算法</vt:lpstr>
      <vt:lpstr>利用栈的中序遍历非递归算法</vt:lpstr>
      <vt:lpstr>利用栈的后序遍历非递归算法</vt:lpstr>
      <vt:lpstr>利用栈的后序遍历非递归算法</vt:lpstr>
      <vt:lpstr>后序遍历的非递归算法 </vt:lpstr>
      <vt:lpstr>延迟满足</vt:lpstr>
      <vt:lpstr>层次序遍历二叉树的算法</vt:lpstr>
      <vt:lpstr>PowerPoint 演示文稿</vt:lpstr>
      <vt:lpstr>层次序遍历的（非递归）算法</vt:lpstr>
      <vt:lpstr>二叉树的计数</vt:lpstr>
      <vt:lpstr>PowerPoint 演示文稿</vt:lpstr>
      <vt:lpstr>PowerPoint 演示文稿</vt:lpstr>
      <vt:lpstr>PowerPoint 演示文稿</vt:lpstr>
      <vt:lpstr>PowerPoint 演示文稿</vt:lpstr>
      <vt:lpstr>二叉树的计数---从特殊情况推广</vt:lpstr>
      <vt:lpstr>二叉树的计数</vt:lpstr>
      <vt:lpstr>PowerPoint 演示文稿</vt:lpstr>
      <vt:lpstr>PowerPoint 演示文稿</vt:lpstr>
      <vt:lpstr>Catalan数</vt:lpstr>
      <vt:lpstr>PowerPoint 演示文稿</vt:lpstr>
      <vt:lpstr>PowerPoint 演示文稿</vt:lpstr>
      <vt:lpstr>PowerPoint 演示文稿</vt:lpstr>
      <vt:lpstr>PowerPoint 演示文稿</vt:lpstr>
      <vt:lpstr>二叉树遍历方法小结</vt:lpstr>
      <vt:lpstr>线索化二叉树 (Threaded Binary Tree)</vt:lpstr>
      <vt:lpstr>线索 (Thread)</vt:lpstr>
      <vt:lpstr>PowerPoint 演示文稿</vt:lpstr>
      <vt:lpstr>线索化二叉树及其链表表示</vt:lpstr>
      <vt:lpstr>线索化二叉树的类定义</vt:lpstr>
      <vt:lpstr>通过中序遍历建立中序线索化二叉树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寻找当前结点在中序下的前驱</vt:lpstr>
      <vt:lpstr>PowerPoint 演示文稿</vt:lpstr>
      <vt:lpstr>前序线索化二叉树</vt:lpstr>
      <vt:lpstr>后序线索化二叉树</vt:lpstr>
      <vt:lpstr>树与森林</vt:lpstr>
      <vt:lpstr>2、双亲表示</vt:lpstr>
      <vt:lpstr>3、子女链表表示</vt:lpstr>
      <vt:lpstr>4、子女指针表示</vt:lpstr>
      <vt:lpstr>PowerPoint 演示文稿</vt:lpstr>
      <vt:lpstr>5、子女-兄弟表示</vt:lpstr>
      <vt:lpstr>PowerPoint 演示文稿</vt:lpstr>
      <vt:lpstr>用子女-兄弟表示实现的树的类定义</vt:lpstr>
      <vt:lpstr>子女-兄弟链表常用操作的实现</vt:lpstr>
      <vt:lpstr>PowerPoint 演示文稿</vt:lpstr>
      <vt:lpstr>PowerPoint 演示文稿</vt:lpstr>
      <vt:lpstr>树的遍历</vt:lpstr>
      <vt:lpstr>树与二叉树的转换</vt:lpstr>
      <vt:lpstr>PowerPoint 演示文稿</vt:lpstr>
      <vt:lpstr>树的先根次序遍历</vt:lpstr>
      <vt:lpstr>树的后根次序遍历</vt:lpstr>
      <vt:lpstr>树的先根次序遍历的递归算法</vt:lpstr>
      <vt:lpstr>树的后根次序遍历的递归算法</vt:lpstr>
      <vt:lpstr>广度优先（层次次序）遍历</vt:lpstr>
      <vt:lpstr>森林与二叉树的转换</vt:lpstr>
      <vt:lpstr>森林转化成二叉树的规则</vt:lpstr>
      <vt:lpstr>二叉树转换为森林的规则</vt:lpstr>
      <vt:lpstr>森林的遍历</vt:lpstr>
      <vt:lpstr>森林的先根次序遍历</vt:lpstr>
      <vt:lpstr>森林的后根次序遍历</vt:lpstr>
      <vt:lpstr>广度优先遍历（层次序遍历）</vt:lpstr>
      <vt:lpstr>堆 ( Heap )</vt:lpstr>
      <vt:lpstr>堆 ( Heap )</vt:lpstr>
      <vt:lpstr>最小堆 vs 最大堆</vt:lpstr>
      <vt:lpstr>堆的元素下标计算</vt:lpstr>
      <vt:lpstr>最小堆的类定义</vt:lpstr>
      <vt:lpstr>堆的建立</vt:lpstr>
      <vt:lpstr>PowerPoint 演示文稿</vt:lpstr>
      <vt:lpstr>最小堆的下滑调整算法</vt:lpstr>
      <vt:lpstr>将一组用数组存放的任意数据调整成堆</vt:lpstr>
      <vt:lpstr>PowerPoint 演示文稿</vt:lpstr>
      <vt:lpstr>PowerPoint 演示文稿</vt:lpstr>
      <vt:lpstr>PowerPoint 演示文稿</vt:lpstr>
      <vt:lpstr>最小堆的删除算法</vt:lpstr>
      <vt:lpstr>最小堆的插入</vt:lpstr>
      <vt:lpstr>PowerPoint 演示文稿</vt:lpstr>
      <vt:lpstr>PowerPoint 演示文稿</vt:lpstr>
      <vt:lpstr>PowerPoint 演示文稿</vt:lpstr>
      <vt:lpstr>堆排序、二叉排序树</vt:lpstr>
      <vt:lpstr>PowerPoint 演示文稿</vt:lpstr>
      <vt:lpstr>问题的提出：数据传输 &amp; 判定树</vt:lpstr>
      <vt:lpstr>最短长度编码问题</vt:lpstr>
      <vt:lpstr>Huffman树相关概念</vt:lpstr>
      <vt:lpstr>Huffman树</vt:lpstr>
      <vt:lpstr>PowerPoint 演示文稿</vt:lpstr>
      <vt:lpstr>带权路径长度(Weighted Path Length, WPL)</vt:lpstr>
      <vt:lpstr>PowerPoint 演示文稿</vt:lpstr>
      <vt:lpstr>PowerPoint 演示文稿</vt:lpstr>
      <vt:lpstr>Huffman树</vt:lpstr>
      <vt:lpstr>哈夫曼树的构造算法</vt:lpstr>
      <vt:lpstr>哈夫曼树的构造算法</vt:lpstr>
      <vt:lpstr>Huffman树的类定义</vt:lpstr>
      <vt:lpstr>基于最小堆的Huffman树建树算法</vt:lpstr>
      <vt:lpstr>基于静态链表的Huffman树建树算法  ---另外一种建树算法</vt:lpstr>
      <vt:lpstr>PowerPoint 演示文稿</vt:lpstr>
      <vt:lpstr>PowerPoint 演示文稿</vt:lpstr>
      <vt:lpstr>PowerPoint 演示文稿</vt:lpstr>
      <vt:lpstr>PowerPoint 演示文稿</vt:lpstr>
      <vt:lpstr>基于静态链表的Huffman树建立算法*</vt:lpstr>
      <vt:lpstr>哈夫曼树的应用1——哈夫曼编码 </vt:lpstr>
      <vt:lpstr>Huffman编码</vt:lpstr>
      <vt:lpstr>PowerPoint 演示文稿</vt:lpstr>
      <vt:lpstr>Huffman编码</vt:lpstr>
      <vt:lpstr>权值如何得到？字典如何得到？</vt:lpstr>
      <vt:lpstr>PowerPoint 演示文稿</vt:lpstr>
      <vt:lpstr>PowerPoint 演示文稿</vt:lpstr>
      <vt:lpstr>PowerPoint 演示文稿</vt:lpstr>
      <vt:lpstr>PowerPoint 演示文稿</vt:lpstr>
      <vt:lpstr>哈夫曼树的应用2——最优判定树</vt:lpstr>
      <vt:lpstr>游戏中的判定树</vt:lpstr>
      <vt:lpstr>如何使判断执行的最快？</vt:lpstr>
      <vt:lpstr>LZ77算法*</vt:lpstr>
      <vt:lpstr>LZ77算法---示例*</vt:lpstr>
      <vt:lpstr>PowerPoint 演示文稿</vt:lpstr>
      <vt:lpstr>PowerPoint 演示文稿</vt:lpstr>
      <vt:lpstr>第二次上机作业（2023年10.27前完成）</vt:lpstr>
      <vt:lpstr>第二次上机作业（ 2023年10.27前完成）</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第二章  线性表</dc:title>
  <dc:creator>Administrator</dc:creator>
  <cp:lastModifiedBy>Xinwei</cp:lastModifiedBy>
  <cp:revision>1250</cp:revision>
  <dcterms:created xsi:type="dcterms:W3CDTF">2004-02-17T03:02:14Z</dcterms:created>
  <dcterms:modified xsi:type="dcterms:W3CDTF">2023-10-17T02:49:49Z</dcterms:modified>
</cp:coreProperties>
</file>